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4"/>
  </p:sldMasterIdLst>
  <p:notesMasterIdLst>
    <p:notesMasterId r:id="rId16"/>
  </p:notesMasterIdLst>
  <p:handoutMasterIdLst>
    <p:handoutMasterId r:id="rId17"/>
  </p:handoutMasterIdLst>
  <p:sldIdLst>
    <p:sldId id="2470" r:id="rId5"/>
    <p:sldId id="2503" r:id="rId6"/>
    <p:sldId id="2282" r:id="rId7"/>
    <p:sldId id="2505" r:id="rId8"/>
    <p:sldId id="2504" r:id="rId9"/>
    <p:sldId id="2506" r:id="rId10"/>
    <p:sldId id="2508" r:id="rId11"/>
    <p:sldId id="2507" r:id="rId12"/>
    <p:sldId id="2509" r:id="rId13"/>
    <p:sldId id="2510" r:id="rId14"/>
    <p:sldId id="2511" r:id="rId15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503"/>
            <p14:sldId id="2282"/>
            <p14:sldId id="2505"/>
            <p14:sldId id="2504"/>
            <p14:sldId id="2506"/>
            <p14:sldId id="2508"/>
            <p14:sldId id="2507"/>
            <p14:sldId id="2509"/>
            <p14:sldId id="2510"/>
            <p14:sldId id="2511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  <p:cmAuthor id="2" name="Ram Dhuley" initials="RD" lastIdx="1" clrIdx="1">
    <p:extLst>
      <p:ext uri="{19B8F6BF-5375-455C-9EA6-DF929625EA0E}">
        <p15:presenceInfo xmlns:p15="http://schemas.microsoft.com/office/powerpoint/2012/main" userId="S::rdhuley@services.fnal.gov::91667faa-3948-4242-af68-e1e153283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4E"/>
    <a:srgbClr val="4E4E4E"/>
    <a:srgbClr val="63666A"/>
    <a:srgbClr val="505050"/>
    <a:srgbClr val="004C97"/>
    <a:srgbClr val="A7A8AA"/>
    <a:srgbClr val="99D6E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7B6BE-12AB-4FD3-87EF-B1B7231ED912}" v="2" dt="2020-11-16T14:34:06.2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8" autoAdjust="0"/>
    <p:restoredTop sz="96357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004" y="6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 M Rowe" userId="a47b93c3-83ad-4fb6-aa95-fb0d6e57d93e" providerId="ADAL" clId="{E997B6BE-12AB-4FD3-87EF-B1B7231ED912}"/>
    <pc:docChg chg="custSel delSld modSld modSection">
      <pc:chgData name="Allan M Rowe" userId="a47b93c3-83ad-4fb6-aa95-fb0d6e57d93e" providerId="ADAL" clId="{E997B6BE-12AB-4FD3-87EF-B1B7231ED912}" dt="2020-11-16T14:34:28.414" v="76" actId="20577"/>
      <pc:docMkLst>
        <pc:docMk/>
      </pc:docMkLst>
      <pc:sldChg chg="addSp delSp">
        <pc:chgData name="Allan M Rowe" userId="a47b93c3-83ad-4fb6-aa95-fb0d6e57d93e" providerId="ADAL" clId="{E997B6BE-12AB-4FD3-87EF-B1B7231ED912}" dt="2020-11-16T14:34:06.208" v="64"/>
        <pc:sldMkLst>
          <pc:docMk/>
          <pc:sldMk cId="784228793" sldId="2282"/>
        </pc:sldMkLst>
        <pc:spChg chg="del">
          <ac:chgData name="Allan M Rowe" userId="a47b93c3-83ad-4fb6-aa95-fb0d6e57d93e" providerId="ADAL" clId="{E997B6BE-12AB-4FD3-87EF-B1B7231ED912}" dt="2020-11-16T14:34:05.853" v="63" actId="478"/>
          <ac:spMkLst>
            <pc:docMk/>
            <pc:sldMk cId="784228793" sldId="2282"/>
            <ac:spMk id="10" creationId="{1F5CC3ED-7949-4E81-A7E7-501B7ADC99E7}"/>
          </ac:spMkLst>
        </pc:spChg>
        <pc:spChg chg="add">
          <ac:chgData name="Allan M Rowe" userId="a47b93c3-83ad-4fb6-aa95-fb0d6e57d93e" providerId="ADAL" clId="{E997B6BE-12AB-4FD3-87EF-B1B7231ED912}" dt="2020-11-16T14:34:06.208" v="64"/>
          <ac:spMkLst>
            <pc:docMk/>
            <pc:sldMk cId="784228793" sldId="2282"/>
            <ac:spMk id="11" creationId="{B62CE4CF-F291-4E24-956A-4323A68428C7}"/>
          </ac:spMkLst>
        </pc:spChg>
      </pc:sldChg>
      <pc:sldChg chg="modSp">
        <pc:chgData name="Allan M Rowe" userId="a47b93c3-83ad-4fb6-aa95-fb0d6e57d93e" providerId="ADAL" clId="{E997B6BE-12AB-4FD3-87EF-B1B7231ED912}" dt="2020-11-16T14:33:28.551" v="59" actId="20577"/>
        <pc:sldMkLst>
          <pc:docMk/>
          <pc:sldMk cId="4075246377" sldId="2429"/>
        </pc:sldMkLst>
        <pc:spChg chg="mod">
          <ac:chgData name="Allan M Rowe" userId="a47b93c3-83ad-4fb6-aa95-fb0d6e57d93e" providerId="ADAL" clId="{E997B6BE-12AB-4FD3-87EF-B1B7231ED912}" dt="2020-11-16T14:33:28.551" v="59" actId="20577"/>
          <ac:spMkLst>
            <pc:docMk/>
            <pc:sldMk cId="4075246377" sldId="2429"/>
            <ac:spMk id="4" creationId="{9B5EA188-4016-423F-8174-88E347880BD1}"/>
          </ac:spMkLst>
        </pc:spChg>
      </pc:sldChg>
      <pc:sldChg chg="modSp">
        <pc:chgData name="Allan M Rowe" userId="a47b93c3-83ad-4fb6-aa95-fb0d6e57d93e" providerId="ADAL" clId="{E997B6BE-12AB-4FD3-87EF-B1B7231ED912}" dt="2020-11-16T14:34:28.414" v="76" actId="20577"/>
        <pc:sldMkLst>
          <pc:docMk/>
          <pc:sldMk cId="1139286859" sldId="2470"/>
        </pc:sldMkLst>
        <pc:spChg chg="mod">
          <ac:chgData name="Allan M Rowe" userId="a47b93c3-83ad-4fb6-aa95-fb0d6e57d93e" providerId="ADAL" clId="{E997B6BE-12AB-4FD3-87EF-B1B7231ED912}" dt="2020-11-16T14:34:28.414" v="76" actId="20577"/>
          <ac:spMkLst>
            <pc:docMk/>
            <pc:sldMk cId="1139286859" sldId="2470"/>
            <ac:spMk id="4" creationId="{00000000-0000-0000-0000-000000000000}"/>
          </ac:spMkLst>
        </pc:spChg>
      </pc:sldChg>
      <pc:sldChg chg="del">
        <pc:chgData name="Allan M Rowe" userId="a47b93c3-83ad-4fb6-aa95-fb0d6e57d93e" providerId="ADAL" clId="{E997B6BE-12AB-4FD3-87EF-B1B7231ED912}" dt="2020-11-16T14:33:32.857" v="60" actId="2696"/>
        <pc:sldMkLst>
          <pc:docMk/>
          <pc:sldMk cId="3631663477" sldId="2477"/>
        </pc:sldMkLst>
      </pc:sldChg>
      <pc:sldChg chg="addSp delSp">
        <pc:chgData name="Allan M Rowe" userId="a47b93c3-83ad-4fb6-aa95-fb0d6e57d93e" providerId="ADAL" clId="{E997B6BE-12AB-4FD3-87EF-B1B7231ED912}" dt="2020-11-16T14:34:00.470" v="62"/>
        <pc:sldMkLst>
          <pc:docMk/>
          <pc:sldMk cId="208557047" sldId="2499"/>
        </pc:sldMkLst>
        <pc:spChg chg="del">
          <ac:chgData name="Allan M Rowe" userId="a47b93c3-83ad-4fb6-aa95-fb0d6e57d93e" providerId="ADAL" clId="{E997B6BE-12AB-4FD3-87EF-B1B7231ED912}" dt="2020-11-16T14:33:59.859" v="61" actId="478"/>
          <ac:spMkLst>
            <pc:docMk/>
            <pc:sldMk cId="208557047" sldId="2499"/>
            <ac:spMk id="15" creationId="{855ADDFD-C5F8-4353-9D14-14D2D7301EB3}"/>
          </ac:spMkLst>
        </pc:spChg>
        <pc:spChg chg="add">
          <ac:chgData name="Allan M Rowe" userId="a47b93c3-83ad-4fb6-aa95-fb0d6e57d93e" providerId="ADAL" clId="{E997B6BE-12AB-4FD3-87EF-B1B7231ED912}" dt="2020-11-16T14:34:00.470" v="62"/>
          <ac:spMkLst>
            <pc:docMk/>
            <pc:sldMk cId="208557047" sldId="2499"/>
            <ac:spMk id="16" creationId="{0CB77E90-D579-46FD-ABB8-6F5E036E5A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9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569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DC4382-72A1-41B3-A521-95A1D150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47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3" r:id="rId8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CDS Bayonet Deformation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Ram C. Dhuley / Fermilab	</a:t>
            </a:r>
          </a:p>
          <a:p>
            <a:r>
              <a:rPr lang="en-US" dirty="0"/>
              <a:t>PIP-II Technical Workshop</a:t>
            </a:r>
          </a:p>
          <a:p>
            <a:r>
              <a:rPr lang="en-US" dirty="0"/>
              <a:t>Dec 1-4, 2020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015C979-795B-4A3A-BBB3-B63C60100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 dirty="0"/>
              <a:t>Dec 1-4, 2020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AB5C8F9-F512-4DEC-8B47-9F10EE4E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R.C. Dhuley | PIP-II Technical Workshop</a:t>
            </a:r>
            <a:endParaRPr lang="en-US" sz="12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CA03FC-7DE8-45D9-9CE9-F4ED1B7E3F0F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0009031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DN65: Calculated stresses and allowable deformation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A3BDB9-DAA3-4744-A57D-A1ADE5A57C81}"/>
              </a:ext>
            </a:extLst>
          </p:cNvPr>
          <p:cNvGrpSpPr/>
          <p:nvPr/>
        </p:nvGrpSpPr>
        <p:grpSpPr>
          <a:xfrm>
            <a:off x="514134" y="3235167"/>
            <a:ext cx="11143211" cy="1369606"/>
            <a:chOff x="514134" y="3844771"/>
            <a:chExt cx="11143211" cy="13696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4AB5D5-7833-43A5-A67E-15CC571A0A57}"/>
                </a:ext>
              </a:extLst>
            </p:cNvPr>
            <p:cNvSpPr/>
            <p:nvPr/>
          </p:nvSpPr>
          <p:spPr>
            <a:xfrm>
              <a:off x="514134" y="3844771"/>
              <a:ext cx="5581866" cy="136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/>
                <a:t>Per EN 13458-2 code:</a:t>
              </a:r>
              <a:endParaRPr lang="en-US" sz="2200" dirty="0"/>
            </a:p>
            <a:p>
              <a:pPr lvl="0"/>
              <a:r>
                <a:rPr lang="en-US" sz="2200" dirty="0"/>
                <a:t>Membrane stress &lt; 172 MPa</a:t>
              </a:r>
            </a:p>
            <a:p>
              <a:pPr lvl="0"/>
              <a:r>
                <a:rPr lang="en-US" sz="2200" dirty="0"/>
                <a:t>Membrane and bending stress &lt; 286.6 MPa</a:t>
              </a:r>
            </a:p>
            <a:p>
              <a:pPr lvl="0"/>
              <a:r>
                <a:rPr lang="en-US" sz="1700" dirty="0"/>
                <a:t>(not clear if the EN code distinguished welded vs. seamless)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E34593-0420-48BA-ABD6-31808A06186B}"/>
                </a:ext>
              </a:extLst>
            </p:cNvPr>
            <p:cNvSpPr/>
            <p:nvPr/>
          </p:nvSpPr>
          <p:spPr>
            <a:xfrm>
              <a:off x="6674193" y="4233975"/>
              <a:ext cx="498315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sz="2800" dirty="0"/>
                <a:t>Allowable displacement &lt; 3 mm</a:t>
              </a: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B0DF1DDC-B822-47FE-B1B8-6FD033286938}"/>
                </a:ext>
              </a:extLst>
            </p:cNvPr>
            <p:cNvSpPr/>
            <p:nvPr/>
          </p:nvSpPr>
          <p:spPr>
            <a:xfrm>
              <a:off x="5845629" y="4270746"/>
              <a:ext cx="685800" cy="38807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4C76C2-2DA1-4FD6-B66D-6A2544677C59}"/>
              </a:ext>
            </a:extLst>
          </p:cNvPr>
          <p:cNvGrpSpPr/>
          <p:nvPr/>
        </p:nvGrpSpPr>
        <p:grpSpPr>
          <a:xfrm>
            <a:off x="514135" y="4792649"/>
            <a:ext cx="10995869" cy="1107996"/>
            <a:chOff x="514135" y="5102125"/>
            <a:chExt cx="10995869" cy="110799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36C983-9FC7-42E7-B4FC-93BEC56F8B9C}"/>
                </a:ext>
              </a:extLst>
            </p:cNvPr>
            <p:cNvSpPr/>
            <p:nvPr/>
          </p:nvSpPr>
          <p:spPr>
            <a:xfrm>
              <a:off x="514135" y="5102125"/>
              <a:ext cx="498315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/>
                <a:t>Per ASME SECTION VIII,DIV II</a:t>
              </a:r>
              <a:endParaRPr lang="en-US" sz="2200" dirty="0"/>
            </a:p>
            <a:p>
              <a:r>
                <a:rPr lang="en-US" sz="2200" dirty="0"/>
                <a:t>Membrane stress &lt; 97.9 MPa</a:t>
              </a:r>
            </a:p>
            <a:p>
              <a:r>
                <a:rPr lang="en-US" sz="2200" dirty="0"/>
                <a:t>Membrane + Bending stress &lt; 146.9 MPa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BB11CA-F84F-42BD-A538-CF71903562D7}"/>
                </a:ext>
              </a:extLst>
            </p:cNvPr>
            <p:cNvSpPr/>
            <p:nvPr/>
          </p:nvSpPr>
          <p:spPr>
            <a:xfrm>
              <a:off x="6674193" y="5371666"/>
              <a:ext cx="4835811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sz="2800" dirty="0"/>
                <a:t>Allowable displacement &lt; 2 mm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5AEED439-DBCA-4947-A2BE-662A4349B44E}"/>
                </a:ext>
              </a:extLst>
            </p:cNvPr>
            <p:cNvSpPr/>
            <p:nvPr/>
          </p:nvSpPr>
          <p:spPr>
            <a:xfrm>
              <a:off x="5845629" y="5409192"/>
              <a:ext cx="685800" cy="38807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9" name="Content Placeholder 13">
            <a:extLst>
              <a:ext uri="{FF2B5EF4-FFF2-40B4-BE49-F238E27FC236}">
                <a16:creationId xmlns:a16="http://schemas.microsoft.com/office/drawing/2014/main" id="{918D86B7-978A-4485-813E-3A980053B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998870"/>
              </p:ext>
            </p:extLst>
          </p:nvPr>
        </p:nvGraphicFramePr>
        <p:xfrm>
          <a:off x="1288532" y="1240178"/>
          <a:ext cx="9614936" cy="1522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851">
                  <a:extLst>
                    <a:ext uri="{9D8B030D-6E8A-4147-A177-3AD203B41FA5}">
                      <a16:colId xmlns:a16="http://schemas.microsoft.com/office/drawing/2014/main" val="2158470790"/>
                    </a:ext>
                  </a:extLst>
                </a:gridCol>
                <a:gridCol w="850651">
                  <a:extLst>
                    <a:ext uri="{9D8B030D-6E8A-4147-A177-3AD203B41FA5}">
                      <a16:colId xmlns:a16="http://schemas.microsoft.com/office/drawing/2014/main" val="820836918"/>
                    </a:ext>
                  </a:extLst>
                </a:gridCol>
                <a:gridCol w="915094">
                  <a:extLst>
                    <a:ext uri="{9D8B030D-6E8A-4147-A177-3AD203B41FA5}">
                      <a16:colId xmlns:a16="http://schemas.microsoft.com/office/drawing/2014/main" val="2451921355"/>
                    </a:ext>
                  </a:extLst>
                </a:gridCol>
                <a:gridCol w="837762">
                  <a:extLst>
                    <a:ext uri="{9D8B030D-6E8A-4147-A177-3AD203B41FA5}">
                      <a16:colId xmlns:a16="http://schemas.microsoft.com/office/drawing/2014/main" val="1367096408"/>
                    </a:ext>
                  </a:extLst>
                </a:gridCol>
                <a:gridCol w="1224423">
                  <a:extLst>
                    <a:ext uri="{9D8B030D-6E8A-4147-A177-3AD203B41FA5}">
                      <a16:colId xmlns:a16="http://schemas.microsoft.com/office/drawing/2014/main" val="2691265015"/>
                    </a:ext>
                  </a:extLst>
                </a:gridCol>
                <a:gridCol w="953760">
                  <a:extLst>
                    <a:ext uri="{9D8B030D-6E8A-4147-A177-3AD203B41FA5}">
                      <a16:colId xmlns:a16="http://schemas.microsoft.com/office/drawing/2014/main" val="3373353604"/>
                    </a:ext>
                  </a:extLst>
                </a:gridCol>
                <a:gridCol w="927983">
                  <a:extLst>
                    <a:ext uri="{9D8B030D-6E8A-4147-A177-3AD203B41FA5}">
                      <a16:colId xmlns:a16="http://schemas.microsoft.com/office/drawing/2014/main" val="1715749434"/>
                    </a:ext>
                  </a:extLst>
                </a:gridCol>
                <a:gridCol w="824874">
                  <a:extLst>
                    <a:ext uri="{9D8B030D-6E8A-4147-A177-3AD203B41FA5}">
                      <a16:colId xmlns:a16="http://schemas.microsoft.com/office/drawing/2014/main" val="1412260564"/>
                    </a:ext>
                  </a:extLst>
                </a:gridCol>
                <a:gridCol w="979538">
                  <a:extLst>
                    <a:ext uri="{9D8B030D-6E8A-4147-A177-3AD203B41FA5}">
                      <a16:colId xmlns:a16="http://schemas.microsoft.com/office/drawing/2014/main" val="1313223340"/>
                    </a:ext>
                  </a:extLst>
                </a:gridCol>
              </a:tblGrid>
              <a:tr h="253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Horizontal displacement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 mm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 mm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79305"/>
                  </a:ext>
                </a:extLst>
              </a:tr>
              <a:tr h="7614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Calculated maximum stress (MPa)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membrane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membrane +bending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membrane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membrane +bending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membrane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membrane +bending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membrane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membrane +bending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898980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293 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52.29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66.91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104.62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209.74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267.22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263.34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333.6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883819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 K (process pipe 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53.37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71.32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106.77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139.64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214.06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275.55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268.79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343.25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303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44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015C979-795B-4A3A-BBB3-B63C60100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 dirty="0"/>
              <a:t>Dec 1-4, 2020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AB5C8F9-F512-4DEC-8B47-9F10EE4E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R.C. Dhuley | PIP-II Technical Workshop</a:t>
            </a:r>
            <a:endParaRPr 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8943C-9F77-42AA-A529-BF5098E5AC0A}"/>
              </a:ext>
            </a:extLst>
          </p:cNvPr>
          <p:cNvSpPr txBox="1"/>
          <p:nvPr/>
        </p:nvSpPr>
        <p:spPr>
          <a:xfrm>
            <a:off x="2560673" y="2844225"/>
            <a:ext cx="7070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Thanks and we welcome inputs/feedback</a:t>
            </a:r>
          </a:p>
        </p:txBody>
      </p:sp>
    </p:spTree>
    <p:extLst>
      <p:ext uri="{BB962C8B-B14F-4D97-AF65-F5344CB8AC3E}">
        <p14:creationId xmlns:p14="http://schemas.microsoft.com/office/powerpoint/2010/main" val="183336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8C46-7476-4A59-B50F-D9045D3A1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 dirty="0"/>
              <a:t>Dec 1-4, 2020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5DF6A-4E3C-4168-AE15-563283DE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D4078CA2-75EA-4F42-B0AF-FB0975373545}" type="slidenum">
              <a:rPr lang="en-US" altLang="en-US"/>
              <a:pPr defTabSz="457189"/>
              <a:t>2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E7628D-0C69-4E42-BFC2-60446F9DD946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5493105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CDS bayonets overview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B77E90-D579-46FD-ABB8-6F5E03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R.C. Dhuley | PIP-II Technical Workshop</a:t>
            </a:r>
            <a:endParaRPr lang="en-US" sz="1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16122-C7E0-4208-BBC2-F797FD0CB756}"/>
              </a:ext>
            </a:extLst>
          </p:cNvPr>
          <p:cNvGrpSpPr/>
          <p:nvPr/>
        </p:nvGrpSpPr>
        <p:grpSpPr>
          <a:xfrm>
            <a:off x="163286" y="1236045"/>
            <a:ext cx="5603650" cy="4597928"/>
            <a:chOff x="163286" y="1236045"/>
            <a:chExt cx="5603650" cy="4597928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E6A938C-FBB1-485E-8230-9D5B3520736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4802" y="2347268"/>
              <a:ext cx="4407678" cy="348670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7177F3-8DD4-4307-9DD8-B2A97C760554}"/>
                </a:ext>
              </a:extLst>
            </p:cNvPr>
            <p:cNvSpPr txBox="1"/>
            <p:nvPr/>
          </p:nvSpPr>
          <p:spPr>
            <a:xfrm>
              <a:off x="163286" y="1236045"/>
              <a:ext cx="56036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40404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Looking down the PIP II Linac tunnel to </a:t>
              </a:r>
            </a:p>
            <a:p>
              <a:r>
                <a:rPr lang="en-US" dirty="0">
                  <a:solidFill>
                    <a:srgbClr val="40404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understand why bayonets are used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5BD376-E356-42EF-8C2C-23E02A080923}"/>
              </a:ext>
            </a:extLst>
          </p:cNvPr>
          <p:cNvGrpSpPr/>
          <p:nvPr/>
        </p:nvGrpSpPr>
        <p:grpSpPr>
          <a:xfrm>
            <a:off x="5346470" y="1261130"/>
            <a:ext cx="6540728" cy="4365989"/>
            <a:chOff x="5346470" y="1261130"/>
            <a:chExt cx="6540728" cy="4365989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EFFFB3A-BDF2-4593-B987-762FE0893EEE}"/>
                </a:ext>
              </a:extLst>
            </p:cNvPr>
            <p:cNvPicPr/>
            <p:nvPr/>
          </p:nvPicPr>
          <p:blipFill rotWithShape="1">
            <a:blip r:embed="rId4"/>
            <a:srcRect l="7852" t="3222" r="4648" b="49021"/>
            <a:stretch/>
          </p:blipFill>
          <p:spPr bwMode="auto">
            <a:xfrm>
              <a:off x="5346470" y="2140414"/>
              <a:ext cx="6540728" cy="34867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79B7C72-2901-46E8-8D03-FDE03E4253B3}"/>
                </a:ext>
              </a:extLst>
            </p:cNvPr>
            <p:cNvSpPr txBox="1"/>
            <p:nvPr/>
          </p:nvSpPr>
          <p:spPr>
            <a:xfrm>
              <a:off x="6096000" y="1261130"/>
              <a:ext cx="5551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40404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The CDS will use 5*25 = 125 bayonets!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70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015C979-795B-4A3A-BBB3-B63C60100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 dirty="0"/>
              <a:t>Dec 1-4, 2020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AB5C8F9-F512-4DEC-8B47-9F10EE4E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R.C. Dhuley | PIP-II Technical Workshop</a:t>
            </a:r>
            <a:endParaRPr lang="en-US" sz="12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CA03FC-7DE8-45D9-9CE9-F4ED1B7E3F0F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5493105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CDS bayonets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B5E6B-A759-4CA6-B3C3-48034FF930F2}"/>
              </a:ext>
            </a:extLst>
          </p:cNvPr>
          <p:cNvSpPr txBox="1"/>
          <p:nvPr/>
        </p:nvSpPr>
        <p:spPr>
          <a:xfrm>
            <a:off x="430219" y="863097"/>
            <a:ext cx="6312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Each bayonet is designed to have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x DN20 bayonets (2 x HTTS + 2 x LTTS)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x DN65 bayonet (2 K return)</a:t>
            </a:r>
          </a:p>
        </p:txBody>
      </p:sp>
      <p:pic>
        <p:nvPicPr>
          <p:cNvPr id="29" name="Obraz 1">
            <a:extLst>
              <a:ext uri="{FF2B5EF4-FFF2-40B4-BE49-F238E27FC236}">
                <a16:creationId xmlns:a16="http://schemas.microsoft.com/office/drawing/2014/main" id="{993B41D9-9100-4E4A-A547-D3500BEA5B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7" y="2240705"/>
            <a:ext cx="7045776" cy="3282442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</p:pic>
      <p:pic>
        <p:nvPicPr>
          <p:cNvPr id="30" name="Obraz 1">
            <a:extLst>
              <a:ext uri="{FF2B5EF4-FFF2-40B4-BE49-F238E27FC236}">
                <a16:creationId xmlns:a16="http://schemas.microsoft.com/office/drawing/2014/main" id="{2F56F354-5C96-47E1-805B-87280F4421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90" y="2567275"/>
            <a:ext cx="7082200" cy="3282442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</p:pic>
      <p:pic>
        <p:nvPicPr>
          <p:cNvPr id="31" name="Picture 30" descr="Screen Shot 059">
            <a:extLst>
              <a:ext uri="{FF2B5EF4-FFF2-40B4-BE49-F238E27FC236}">
                <a16:creationId xmlns:a16="http://schemas.microsoft.com/office/drawing/2014/main" id="{426869F9-4AB4-4113-9235-1DCE2BAA8B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b="3569"/>
          <a:stretch>
            <a:fillRect/>
          </a:stretch>
        </p:blipFill>
        <p:spPr bwMode="auto">
          <a:xfrm>
            <a:off x="4179886" y="2971801"/>
            <a:ext cx="7395647" cy="3204486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</p:pic>
    </p:spTree>
    <p:extLst>
      <p:ext uri="{BB962C8B-B14F-4D97-AF65-F5344CB8AC3E}">
        <p14:creationId xmlns:p14="http://schemas.microsoft.com/office/powerpoint/2010/main" val="7842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015C979-795B-4A3A-BBB3-B63C60100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 dirty="0"/>
              <a:t>Dec 1-4, 2020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AB5C8F9-F512-4DEC-8B47-9F10EE4E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R.C. Dhuley | PIP-II Technical Workshop</a:t>
            </a:r>
            <a:endParaRPr lang="en-US" sz="12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CA03FC-7DE8-45D9-9CE9-F4ED1B7E3F0F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0865747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Why to do a deformation analysis for the CDS bayonets?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42A42-6100-440A-A040-59514D46DB6E}"/>
              </a:ext>
            </a:extLst>
          </p:cNvPr>
          <p:cNvSpPr txBox="1"/>
          <p:nvPr/>
        </p:nvSpPr>
        <p:spPr>
          <a:xfrm>
            <a:off x="4458316" y="1085541"/>
            <a:ext cx="736451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Both the bayonets are long, thin-walled pipes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DN20 -&gt; 485 mm long, 0.889 mm wall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DN65 -&gt; 630 mm long, 0.889 mm wall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A6BFD3-F409-4BEB-A188-3450BF9954CD}"/>
              </a:ext>
            </a:extLst>
          </p:cNvPr>
          <p:cNvGrpSpPr/>
          <p:nvPr/>
        </p:nvGrpSpPr>
        <p:grpSpPr>
          <a:xfrm>
            <a:off x="407362" y="1023937"/>
            <a:ext cx="883575" cy="4688144"/>
            <a:chOff x="537992" y="1023937"/>
            <a:chExt cx="883575" cy="46881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EE04D0-FE1F-47AD-B394-3D2751922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362" r="24668"/>
            <a:stretch/>
          </p:blipFill>
          <p:spPr>
            <a:xfrm>
              <a:off x="537992" y="1023937"/>
              <a:ext cx="883575" cy="429714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C3087A4-00CA-4FB8-A605-3D65D4242DBA}"/>
                </a:ext>
              </a:extLst>
            </p:cNvPr>
            <p:cNvSpPr txBox="1"/>
            <p:nvPr/>
          </p:nvSpPr>
          <p:spPr>
            <a:xfrm>
              <a:off x="537992" y="5250416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DN20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C22E3B-6228-4F23-ABC1-1E16E21D587B}"/>
              </a:ext>
            </a:extLst>
          </p:cNvPr>
          <p:cNvGrpSpPr/>
          <p:nvPr/>
        </p:nvGrpSpPr>
        <p:grpSpPr>
          <a:xfrm>
            <a:off x="1747113" y="1034823"/>
            <a:ext cx="2443886" cy="4677258"/>
            <a:chOff x="2563541" y="1034823"/>
            <a:chExt cx="2443886" cy="467725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28A81B-9FAB-4473-9EE2-28FADBFE0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454" r="6114"/>
            <a:stretch/>
          </p:blipFill>
          <p:spPr>
            <a:xfrm>
              <a:off x="2563541" y="1034823"/>
              <a:ext cx="2443886" cy="43053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CAB788-2798-429A-B110-51D91174D46C}"/>
                </a:ext>
              </a:extLst>
            </p:cNvPr>
            <p:cNvSpPr txBox="1"/>
            <p:nvPr/>
          </p:nvSpPr>
          <p:spPr>
            <a:xfrm>
              <a:off x="2582367" y="5250416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DN60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6A1C1CF-72D2-465E-872C-6848ED5F5B81}"/>
              </a:ext>
            </a:extLst>
          </p:cNvPr>
          <p:cNvSpPr txBox="1"/>
          <p:nvPr/>
        </p:nvSpPr>
        <p:spPr>
          <a:xfrm>
            <a:off x="4458316" y="2706718"/>
            <a:ext cx="76248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bayonet pipes may deform during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Construction and assembly with the process pipes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Cooldown and cryogenic process operation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FC016C-668D-48FA-84F1-AAB39DB36F58}"/>
              </a:ext>
            </a:extLst>
          </p:cNvPr>
          <p:cNvSpPr txBox="1"/>
          <p:nvPr/>
        </p:nvSpPr>
        <p:spPr>
          <a:xfrm>
            <a:off x="4458315" y="4327895"/>
            <a:ext cx="76248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much deformation is acceptable before</a:t>
            </a:r>
          </a:p>
          <a:p>
            <a:r>
              <a:rPr lang="en-US" sz="2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CODE allowable stress is exceeded?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Fabrication vendor specification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 input for process pipe flexibility</a:t>
            </a:r>
          </a:p>
        </p:txBody>
      </p:sp>
    </p:spTree>
    <p:extLst>
      <p:ext uri="{BB962C8B-B14F-4D97-AF65-F5344CB8AC3E}">
        <p14:creationId xmlns:p14="http://schemas.microsoft.com/office/powerpoint/2010/main" val="280952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015C979-795B-4A3A-BBB3-B63C60100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 dirty="0"/>
              <a:t>Dec 1-4, 2020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AB5C8F9-F512-4DEC-8B47-9F10EE4E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R.C. Dhuley | PIP-II Technical Workshop</a:t>
            </a:r>
            <a:endParaRPr lang="en-US" sz="12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609161-7263-4B96-9ED4-6DB7A66BE03A}"/>
              </a:ext>
            </a:extLst>
          </p:cNvPr>
          <p:cNvGraphicFramePr>
            <a:graphicFrameLocks noGrp="1"/>
          </p:cNvGraphicFramePr>
          <p:nvPr/>
        </p:nvGraphicFramePr>
        <p:xfrm>
          <a:off x="761913" y="2575903"/>
          <a:ext cx="1066817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793">
                  <a:extLst>
                    <a:ext uri="{9D8B030D-6E8A-4147-A177-3AD203B41FA5}">
                      <a16:colId xmlns:a16="http://schemas.microsoft.com/office/drawing/2014/main" val="993832234"/>
                    </a:ext>
                  </a:extLst>
                </a:gridCol>
                <a:gridCol w="1621155">
                  <a:extLst>
                    <a:ext uri="{9D8B030D-6E8A-4147-A177-3AD203B41FA5}">
                      <a16:colId xmlns:a16="http://schemas.microsoft.com/office/drawing/2014/main" val="112860026"/>
                    </a:ext>
                  </a:extLst>
                </a:gridCol>
                <a:gridCol w="1771968">
                  <a:extLst>
                    <a:ext uri="{9D8B030D-6E8A-4147-A177-3AD203B41FA5}">
                      <a16:colId xmlns:a16="http://schemas.microsoft.com/office/drawing/2014/main" val="4042047134"/>
                    </a:ext>
                  </a:extLst>
                </a:gridCol>
                <a:gridCol w="2656205">
                  <a:extLst>
                    <a:ext uri="{9D8B030D-6E8A-4147-A177-3AD203B41FA5}">
                      <a16:colId xmlns:a16="http://schemas.microsoft.com/office/drawing/2014/main" val="359841591"/>
                    </a:ext>
                  </a:extLst>
                </a:gridCol>
                <a:gridCol w="2723053">
                  <a:extLst>
                    <a:ext uri="{9D8B030D-6E8A-4147-A177-3AD203B41FA5}">
                      <a16:colId xmlns:a16="http://schemas.microsoft.com/office/drawing/2014/main" val="1166782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Pipe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Allowable </a:t>
                      </a:r>
                    </a:p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stress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Max. membrane </a:t>
                      </a:r>
                    </a:p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stress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Max. membrane + bending stress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778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EN 13458-2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215 MPa 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Helvetica"/>
                          <a:cs typeface="Helvetica" panose="020B0604020202020204" pitchFamily="34" charset="0"/>
                        </a:rPr>
                        <a:t>(=Rp1.0)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172 MPa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(=0.8*Rp1.0)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286.6 MPa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(=4/3*Rp1.0)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05171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ASME </a:t>
                      </a:r>
                    </a:p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Section VIII</a:t>
                      </a:r>
                    </a:p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DIV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Seamless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115 MPa 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(=2/3*YS)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115.1 MPa 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(=allowable)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172.7 MPa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(=1.5*allowable)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738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Welded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97.9 MPa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97.9 MPa 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(=allowable)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404040"/>
                          </a:solidFill>
                          <a:latin typeface="Helvetica"/>
                          <a:cs typeface="Helvetica" panose="020B0604020202020204" pitchFamily="34" charset="0"/>
                        </a:rPr>
                        <a:t>146.9 MPa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(=1.5*allowable)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081280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30E32C31-56EF-4AF3-B8DE-4022CAC4FAF7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5493105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CODE allowable stresses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EE4280-965B-457B-9EA4-850DA0043A8F}"/>
              </a:ext>
            </a:extLst>
          </p:cNvPr>
          <p:cNvSpPr txBox="1">
            <a:spLocks/>
          </p:cNvSpPr>
          <p:nvPr/>
        </p:nvSpPr>
        <p:spPr>
          <a:xfrm>
            <a:off x="541568" y="994611"/>
            <a:ext cx="12239624" cy="3365060"/>
          </a:xfrm>
          <a:prstGeom prst="rect">
            <a:avLst/>
          </a:prstGeom>
        </p:spPr>
        <p:txBody>
          <a:bodyPr lIns="0" tIns="0" rIns="0" bIns="0"/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2133547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349" indent="-228594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Material for bayonets</a:t>
            </a:r>
          </a:p>
          <a:p>
            <a:r>
              <a:rPr lang="en-US" dirty="0"/>
              <a:t>SS304L (1.4306) – minimum applicable temperature is -273 </a:t>
            </a:r>
            <a:r>
              <a:rPr lang="en-US" baseline="30000" dirty="0"/>
              <a:t>0</a:t>
            </a:r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4783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015C979-795B-4A3A-BBB3-B63C60100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 dirty="0"/>
              <a:t>Dec 1-4, 2020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AB5C8F9-F512-4DEC-8B47-9F10EE4E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R.C. Dhuley | PIP-II Technical Workshop</a:t>
            </a:r>
            <a:endParaRPr lang="en-US" sz="12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CA03FC-7DE8-45D9-9CE9-F4ED1B7E3F0F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1111565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Deformation analysis using FEM (courtesy: Ang Lee, Fermilab)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294DFA-1543-4352-98A4-B450D9670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4" t="9174" r="6114" b="4802"/>
          <a:stretch/>
        </p:blipFill>
        <p:spPr>
          <a:xfrm>
            <a:off x="331700" y="1884343"/>
            <a:ext cx="2959466" cy="44849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3346A5-559C-4C4E-BAD8-2D96906C31F3}"/>
              </a:ext>
            </a:extLst>
          </p:cNvPr>
          <p:cNvSpPr txBox="1"/>
          <p:nvPr/>
        </p:nvSpPr>
        <p:spPr>
          <a:xfrm>
            <a:off x="983599" y="1132837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Boundary conditions</a:t>
            </a:r>
            <a:endParaRPr lang="en-US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90336-0CC5-46E6-9C20-F577AE5ED185}"/>
              </a:ext>
            </a:extLst>
          </p:cNvPr>
          <p:cNvSpPr txBox="1"/>
          <p:nvPr/>
        </p:nvSpPr>
        <p:spPr>
          <a:xfrm>
            <a:off x="1406684" y="3456480"/>
            <a:ext cx="36455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Fixed point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(connection to vacuum vessel)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2C44A-23E0-4B85-B721-C14CD4FFBFED}"/>
              </a:ext>
            </a:extLst>
          </p:cNvPr>
          <p:cNvSpPr txBox="1"/>
          <p:nvPr/>
        </p:nvSpPr>
        <p:spPr>
          <a:xfrm>
            <a:off x="1406684" y="4610430"/>
            <a:ext cx="449995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Apply lateral deformation </a:t>
            </a:r>
          </a:p>
          <a:p>
            <a:r>
              <a:rPr lang="en-US" sz="26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1,2..5 mm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(comes from the movement of 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process pipes; assumed “free” axially)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A95A63-1B12-4EF9-B252-84600807F342}"/>
              </a:ext>
            </a:extLst>
          </p:cNvPr>
          <p:cNvCxnSpPr/>
          <p:nvPr/>
        </p:nvCxnSpPr>
        <p:spPr>
          <a:xfrm flipH="1" flipV="1">
            <a:off x="1219200" y="3124200"/>
            <a:ext cx="685800" cy="304800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CF80CF-58FC-4264-89A8-7872FC387BF5}"/>
              </a:ext>
            </a:extLst>
          </p:cNvPr>
          <p:cNvCxnSpPr/>
          <p:nvPr/>
        </p:nvCxnSpPr>
        <p:spPr>
          <a:xfrm flipH="1">
            <a:off x="1121229" y="5364796"/>
            <a:ext cx="285455" cy="766974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72D31F8-381A-464F-BD4D-14DE91B8D895}"/>
              </a:ext>
            </a:extLst>
          </p:cNvPr>
          <p:cNvSpPr txBox="1"/>
          <p:nvPr/>
        </p:nvSpPr>
        <p:spPr>
          <a:xfrm>
            <a:off x="6096000" y="1132837"/>
            <a:ext cx="540564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Cases considered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Bayonets at room temperature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Bayonets with temperature profile </a:t>
            </a:r>
          </a:p>
          <a:p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during cryogenic process operation</a:t>
            </a:r>
          </a:p>
          <a:p>
            <a:pPr marL="457200" indent="-457200">
              <a:buAutoNum type="arabicPeriod" startAt="3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DN20 – seamless pipe</a:t>
            </a:r>
          </a:p>
          <a:p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DN65 – welded pipe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BD5E24-9E70-4F3C-8E85-8179EE21F047}"/>
              </a:ext>
            </a:extLst>
          </p:cNvPr>
          <p:cNvSpPr txBox="1"/>
          <p:nvPr/>
        </p:nvSpPr>
        <p:spPr>
          <a:xfrm>
            <a:off x="6079721" y="3834255"/>
            <a:ext cx="536557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Material properties sourced from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CODEs – room temperature </a:t>
            </a:r>
          </a:p>
          <a:p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structural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NIST - temperature dependent </a:t>
            </a:r>
          </a:p>
          <a:p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linear expansion and thermal </a:t>
            </a:r>
          </a:p>
          <a:p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conductivity.</a:t>
            </a:r>
          </a:p>
        </p:txBody>
      </p:sp>
    </p:spTree>
    <p:extLst>
      <p:ext uri="{BB962C8B-B14F-4D97-AF65-F5344CB8AC3E}">
        <p14:creationId xmlns:p14="http://schemas.microsoft.com/office/powerpoint/2010/main" val="407000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015C979-795B-4A3A-BBB3-B63C60100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 dirty="0"/>
              <a:t>Dec 1-4, 2020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AB5C8F9-F512-4DEC-8B47-9F10EE4E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R.C. Dhuley | PIP-II Technical Workshop</a:t>
            </a:r>
            <a:endParaRPr lang="en-US" sz="12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CA03FC-7DE8-45D9-9CE9-F4ED1B7E3F0F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6337289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Deformation analysis using FEM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3346A5-559C-4C4E-BAD8-2D96906C31F3}"/>
              </a:ext>
            </a:extLst>
          </p:cNvPr>
          <p:cNvSpPr txBox="1"/>
          <p:nvPr/>
        </p:nvSpPr>
        <p:spPr>
          <a:xfrm>
            <a:off x="562144" y="830339"/>
            <a:ext cx="101970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Flange assembly – 20 node solid element with &lt;2 mm mesh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 wall pipe – 8 node shell element, 2 mm size (0.889 mm wall)</a:t>
            </a:r>
          </a:p>
        </p:txBody>
      </p:sp>
      <p:pic>
        <p:nvPicPr>
          <p:cNvPr id="25" name="Content Placeholder 14">
            <a:extLst>
              <a:ext uri="{FF2B5EF4-FFF2-40B4-BE49-F238E27FC236}">
                <a16:creationId xmlns:a16="http://schemas.microsoft.com/office/drawing/2014/main" id="{A879C2E3-68C3-4B96-92F9-EADFAD19C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561" y="2433502"/>
            <a:ext cx="3890887" cy="31713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4983E6-295C-4061-BC5E-E6162CCC7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980" y="2422351"/>
            <a:ext cx="4501466" cy="36523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0CE621A-4169-4DEF-90CA-BFC29B160899}"/>
              </a:ext>
            </a:extLst>
          </p:cNvPr>
          <p:cNvGrpSpPr/>
          <p:nvPr/>
        </p:nvGrpSpPr>
        <p:grpSpPr>
          <a:xfrm>
            <a:off x="238760" y="2433502"/>
            <a:ext cx="2852512" cy="3851173"/>
            <a:chOff x="562144" y="2433502"/>
            <a:chExt cx="2852512" cy="385117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5A45CCA-AF99-44D3-BB6D-7D372C88A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894" y="2433502"/>
              <a:ext cx="2219003" cy="359415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1E3ECC-5C2B-4B07-8577-AA8BD47193D3}"/>
                </a:ext>
              </a:extLst>
            </p:cNvPr>
            <p:cNvSpPr txBox="1"/>
            <p:nvPr/>
          </p:nvSpPr>
          <p:spPr>
            <a:xfrm>
              <a:off x="562144" y="5884565"/>
              <a:ext cx="28525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Apply lateral deformation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47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015C979-795B-4A3A-BBB3-B63C60100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 dirty="0"/>
              <a:t>Dec 1-4, 2020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AB5C8F9-F512-4DEC-8B47-9F10EE4E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R.C. Dhuley | PIP-II Technical Workshop</a:t>
            </a:r>
            <a:endParaRPr lang="en-US" sz="12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CA03FC-7DE8-45D9-9CE9-F4ED1B7E3F0F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6337289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Sample FEA results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7B2223-3B48-4576-9927-39F52AD63D44}"/>
              </a:ext>
            </a:extLst>
          </p:cNvPr>
          <p:cNvGrpSpPr/>
          <p:nvPr/>
        </p:nvGrpSpPr>
        <p:grpSpPr>
          <a:xfrm>
            <a:off x="304803" y="1062447"/>
            <a:ext cx="5305424" cy="4732205"/>
            <a:chOff x="304803" y="899160"/>
            <a:chExt cx="5305424" cy="4732205"/>
          </a:xfrm>
        </p:grpSpPr>
        <p:pic>
          <p:nvPicPr>
            <p:cNvPr id="21" name="Content Placeholder 4">
              <a:extLst>
                <a:ext uri="{FF2B5EF4-FFF2-40B4-BE49-F238E27FC236}">
                  <a16:creationId xmlns:a16="http://schemas.microsoft.com/office/drawing/2014/main" id="{E8D8962B-B456-4D22-A3FC-B313C9BD7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342" b="2758"/>
            <a:stretch/>
          </p:blipFill>
          <p:spPr>
            <a:xfrm>
              <a:off x="304803" y="2098208"/>
              <a:ext cx="2338318" cy="3533157"/>
            </a:xfrm>
            <a:prstGeom prst="rect">
              <a:avLst/>
            </a:prstGeom>
          </p:spPr>
        </p:pic>
        <p:pic>
          <p:nvPicPr>
            <p:cNvPr id="22" name="Content Placeholder 5">
              <a:extLst>
                <a:ext uri="{FF2B5EF4-FFF2-40B4-BE49-F238E27FC236}">
                  <a16:creationId xmlns:a16="http://schemas.microsoft.com/office/drawing/2014/main" id="{42433E67-416F-427C-9589-5C4591C3A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675" b="2777"/>
            <a:stretch/>
          </p:blipFill>
          <p:spPr>
            <a:xfrm>
              <a:off x="2714122" y="2098208"/>
              <a:ext cx="2738554" cy="353315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44143A-897C-47AE-8F34-E04D3D322BC8}"/>
                </a:ext>
              </a:extLst>
            </p:cNvPr>
            <p:cNvSpPr txBox="1"/>
            <p:nvPr/>
          </p:nvSpPr>
          <p:spPr>
            <a:xfrm>
              <a:off x="581027" y="899160"/>
              <a:ext cx="50292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40404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DN20, 1 mm deformation,</a:t>
              </a:r>
            </a:p>
            <a:p>
              <a:r>
                <a:rPr lang="en-US" sz="2600" dirty="0">
                  <a:solidFill>
                    <a:srgbClr val="40404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room temperature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300A63-A1D9-4499-B5B1-618E6F28AEF7}"/>
              </a:ext>
            </a:extLst>
          </p:cNvPr>
          <p:cNvGrpSpPr/>
          <p:nvPr/>
        </p:nvGrpSpPr>
        <p:grpSpPr>
          <a:xfrm>
            <a:off x="5830556" y="1065125"/>
            <a:ext cx="6185323" cy="5031802"/>
            <a:chOff x="5830556" y="901838"/>
            <a:chExt cx="6185323" cy="5031802"/>
          </a:xfrm>
        </p:grpSpPr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6E3C9837-0016-42A0-AC49-E131172AD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2051"/>
            <a:stretch/>
          </p:blipFill>
          <p:spPr>
            <a:xfrm>
              <a:off x="5830556" y="1884026"/>
              <a:ext cx="2026478" cy="308994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518652-2AC0-4010-8E22-A4DD889E0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51887" y="2376469"/>
              <a:ext cx="1824003" cy="283008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7B352EC-ABF2-4FD2-9EF1-121B8B355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2123"/>
            <a:stretch/>
          </p:blipFill>
          <p:spPr>
            <a:xfrm>
              <a:off x="9895633" y="2733431"/>
              <a:ext cx="2120246" cy="320020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56714F-FECB-49B5-95DD-087E53B6FCA6}"/>
                </a:ext>
              </a:extLst>
            </p:cNvPr>
            <p:cNvSpPr txBox="1"/>
            <p:nvPr/>
          </p:nvSpPr>
          <p:spPr>
            <a:xfrm>
              <a:off x="6225513" y="901838"/>
              <a:ext cx="409919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40404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DN65, 2 mm deformation, </a:t>
              </a:r>
            </a:p>
            <a:p>
              <a:r>
                <a:rPr lang="en-US" sz="2600" dirty="0">
                  <a:solidFill>
                    <a:srgbClr val="40404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cryogenic operation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23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015C979-795B-4A3A-BBB3-B63C60100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 dirty="0"/>
              <a:t>Dec 1-4, 2020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AB5C8F9-F512-4DEC-8B47-9F10EE4E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R.C. Dhuley | PIP-II Technical Workshop</a:t>
            </a:r>
            <a:endParaRPr lang="en-US" sz="12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CA03FC-7DE8-45D9-9CE9-F4ED1B7E3F0F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0009031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DN20: Calculated stresses and allowable deformation</a:t>
            </a:r>
          </a:p>
        </p:txBody>
      </p:sp>
      <p:graphicFrame>
        <p:nvGraphicFramePr>
          <p:cNvPr id="18" name="Content Placeholder 10">
            <a:extLst>
              <a:ext uri="{FF2B5EF4-FFF2-40B4-BE49-F238E27FC236}">
                <a16:creationId xmlns:a16="http://schemas.microsoft.com/office/drawing/2014/main" id="{302849E2-3DBC-41F8-8F71-245F663BE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828422"/>
              </p:ext>
            </p:extLst>
          </p:nvPr>
        </p:nvGraphicFramePr>
        <p:xfrm>
          <a:off x="1188275" y="1177452"/>
          <a:ext cx="9815450" cy="2373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663">
                  <a:extLst>
                    <a:ext uri="{9D8B030D-6E8A-4147-A177-3AD203B41FA5}">
                      <a16:colId xmlns:a16="http://schemas.microsoft.com/office/drawing/2014/main" val="4196897399"/>
                    </a:ext>
                  </a:extLst>
                </a:gridCol>
                <a:gridCol w="868391">
                  <a:extLst>
                    <a:ext uri="{9D8B030D-6E8A-4147-A177-3AD203B41FA5}">
                      <a16:colId xmlns:a16="http://schemas.microsoft.com/office/drawing/2014/main" val="3657500681"/>
                    </a:ext>
                  </a:extLst>
                </a:gridCol>
                <a:gridCol w="934178">
                  <a:extLst>
                    <a:ext uri="{9D8B030D-6E8A-4147-A177-3AD203B41FA5}">
                      <a16:colId xmlns:a16="http://schemas.microsoft.com/office/drawing/2014/main" val="2233068656"/>
                    </a:ext>
                  </a:extLst>
                </a:gridCol>
                <a:gridCol w="855233">
                  <a:extLst>
                    <a:ext uri="{9D8B030D-6E8A-4147-A177-3AD203B41FA5}">
                      <a16:colId xmlns:a16="http://schemas.microsoft.com/office/drawing/2014/main" val="3068457037"/>
                    </a:ext>
                  </a:extLst>
                </a:gridCol>
                <a:gridCol w="1249957">
                  <a:extLst>
                    <a:ext uri="{9D8B030D-6E8A-4147-A177-3AD203B41FA5}">
                      <a16:colId xmlns:a16="http://schemas.microsoft.com/office/drawing/2014/main" val="1975090152"/>
                    </a:ext>
                  </a:extLst>
                </a:gridCol>
                <a:gridCol w="973650">
                  <a:extLst>
                    <a:ext uri="{9D8B030D-6E8A-4147-A177-3AD203B41FA5}">
                      <a16:colId xmlns:a16="http://schemas.microsoft.com/office/drawing/2014/main" val="1095730667"/>
                    </a:ext>
                  </a:extLst>
                </a:gridCol>
                <a:gridCol w="947336">
                  <a:extLst>
                    <a:ext uri="{9D8B030D-6E8A-4147-A177-3AD203B41FA5}">
                      <a16:colId xmlns:a16="http://schemas.microsoft.com/office/drawing/2014/main" val="2512523327"/>
                    </a:ext>
                  </a:extLst>
                </a:gridCol>
                <a:gridCol w="842076">
                  <a:extLst>
                    <a:ext uri="{9D8B030D-6E8A-4147-A177-3AD203B41FA5}">
                      <a16:colId xmlns:a16="http://schemas.microsoft.com/office/drawing/2014/main" val="1635762640"/>
                    </a:ext>
                  </a:extLst>
                </a:gridCol>
                <a:gridCol w="999966">
                  <a:extLst>
                    <a:ext uri="{9D8B030D-6E8A-4147-A177-3AD203B41FA5}">
                      <a16:colId xmlns:a16="http://schemas.microsoft.com/office/drawing/2014/main" val="3795185639"/>
                    </a:ext>
                  </a:extLst>
                </a:gridCol>
              </a:tblGrid>
              <a:tr h="263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Horizontal displacement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81049"/>
                  </a:ext>
                </a:extLst>
              </a:tr>
              <a:tr h="7911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Calculated max. stress (MPa)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membrane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membrane +bending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membrane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membrane +bending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membrane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membrane +bending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membrane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membrane +bending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398649"/>
                  </a:ext>
                </a:extLst>
              </a:tr>
              <a:tr h="263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293 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43.97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50.829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87.93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101.66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176.26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202.79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221.66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253.59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371733"/>
                  </a:ext>
                </a:extLst>
              </a:tr>
              <a:tr h="263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40K (process pipe 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44.9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53.95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89.69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105.77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179.76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208.8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226.09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260.68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634674"/>
                  </a:ext>
                </a:extLst>
              </a:tr>
              <a:tr h="263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80 K (process pipe 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44.79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53.67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89.53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105.39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179.44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208.26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225.69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259.95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509933"/>
                  </a:ext>
                </a:extLst>
              </a:tr>
              <a:tr h="263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 K (process pipe 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44.9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54.1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89.74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105.89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179.86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208.98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226.22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260.79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550367"/>
                  </a:ext>
                </a:extLst>
              </a:tr>
              <a:tr h="263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 K (process pipe 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44.9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54.04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89.74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105.89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179.85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208.87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226.21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260.78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0566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2A3BDB9-DAA3-4744-A57D-A1ADE5A57C81}"/>
              </a:ext>
            </a:extLst>
          </p:cNvPr>
          <p:cNvGrpSpPr/>
          <p:nvPr/>
        </p:nvGrpSpPr>
        <p:grpSpPr>
          <a:xfrm>
            <a:off x="514134" y="3844771"/>
            <a:ext cx="11143211" cy="1107996"/>
            <a:chOff x="514134" y="3844771"/>
            <a:chExt cx="11143211" cy="11079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4AB5D5-7833-43A5-A67E-15CC571A0A57}"/>
                </a:ext>
              </a:extLst>
            </p:cNvPr>
            <p:cNvSpPr/>
            <p:nvPr/>
          </p:nvSpPr>
          <p:spPr>
            <a:xfrm>
              <a:off x="514134" y="3844771"/>
              <a:ext cx="558186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/>
                <a:t>Per EN 13458-2 code:</a:t>
              </a:r>
              <a:endParaRPr lang="en-US" sz="2200" dirty="0"/>
            </a:p>
            <a:p>
              <a:pPr lvl="0"/>
              <a:r>
                <a:rPr lang="en-US" sz="2200" dirty="0"/>
                <a:t>Membrane stress &lt; 172 MPa</a:t>
              </a:r>
            </a:p>
            <a:p>
              <a:pPr lvl="0"/>
              <a:r>
                <a:rPr lang="en-US" sz="2200" dirty="0"/>
                <a:t>Membrane and bending stress &lt; 286.6 MPa</a:t>
              </a:r>
              <a:endParaRPr lang="en-US" sz="2200" u="sng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E34593-0420-48BA-ABD6-31808A06186B}"/>
                </a:ext>
              </a:extLst>
            </p:cNvPr>
            <p:cNvSpPr/>
            <p:nvPr/>
          </p:nvSpPr>
          <p:spPr>
            <a:xfrm>
              <a:off x="6674193" y="4233975"/>
              <a:ext cx="498315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sz="2800" dirty="0"/>
                <a:t>Allowable displacement &lt; 4 mm</a:t>
              </a: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B0DF1DDC-B822-47FE-B1B8-6FD033286938}"/>
                </a:ext>
              </a:extLst>
            </p:cNvPr>
            <p:cNvSpPr/>
            <p:nvPr/>
          </p:nvSpPr>
          <p:spPr>
            <a:xfrm>
              <a:off x="5845629" y="4270746"/>
              <a:ext cx="685800" cy="38807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4C76C2-2DA1-4FD6-B66D-6A2544677C59}"/>
              </a:ext>
            </a:extLst>
          </p:cNvPr>
          <p:cNvGrpSpPr/>
          <p:nvPr/>
        </p:nvGrpSpPr>
        <p:grpSpPr>
          <a:xfrm>
            <a:off x="514135" y="5102125"/>
            <a:ext cx="11383950" cy="1168828"/>
            <a:chOff x="514135" y="5102125"/>
            <a:chExt cx="11383950" cy="11688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36C983-9FC7-42E7-B4FC-93BEC56F8B9C}"/>
                </a:ext>
              </a:extLst>
            </p:cNvPr>
            <p:cNvSpPr/>
            <p:nvPr/>
          </p:nvSpPr>
          <p:spPr>
            <a:xfrm>
              <a:off x="514135" y="5102125"/>
              <a:ext cx="498315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/>
                <a:t>Per ASME SECTION VIII,DIV II</a:t>
              </a:r>
              <a:endParaRPr lang="en-US" sz="2200" dirty="0"/>
            </a:p>
            <a:p>
              <a:r>
                <a:rPr lang="en-US" sz="2200" dirty="0"/>
                <a:t>Membrane stress &lt; 115.1 MPa;</a:t>
              </a:r>
            </a:p>
            <a:p>
              <a:r>
                <a:rPr lang="en-US" sz="2200" dirty="0"/>
                <a:t>Membrane + Bending stress &lt; 172.7 MPa.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BB11CA-F84F-42BD-A538-CF71903562D7}"/>
                </a:ext>
              </a:extLst>
            </p:cNvPr>
            <p:cNvSpPr/>
            <p:nvPr/>
          </p:nvSpPr>
          <p:spPr>
            <a:xfrm>
              <a:off x="6674192" y="5132180"/>
              <a:ext cx="5223893" cy="113877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2800" dirty="0"/>
                <a:t>Allowable displacement &lt; 3 mm</a:t>
              </a:r>
            </a:p>
            <a:p>
              <a:r>
                <a:rPr lang="en-US" sz="2000" dirty="0"/>
                <a:t>(linear interpolation of the stresses from 2 mm and 4 mm displacement)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5AEED439-DBCA-4947-A2BE-662A4349B44E}"/>
                </a:ext>
              </a:extLst>
            </p:cNvPr>
            <p:cNvSpPr/>
            <p:nvPr/>
          </p:nvSpPr>
          <p:spPr>
            <a:xfrm>
              <a:off x="5845629" y="5409192"/>
              <a:ext cx="685800" cy="38807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7390561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A9347935DA74C8DB662DDB94DC24E" ma:contentTypeVersion="9" ma:contentTypeDescription="Create a new document." ma:contentTypeScope="" ma:versionID="daccfbc87992deecdd76a41080ed79a9">
  <xsd:schema xmlns:xsd="http://www.w3.org/2001/XMLSchema" xmlns:xs="http://www.w3.org/2001/XMLSchema" xmlns:p="http://schemas.microsoft.com/office/2006/metadata/properties" xmlns:ns1="http://schemas.microsoft.com/sharepoint/v3" xmlns:ns3="bb137302-f76b-4ed9-a081-76f546f328cd" xmlns:ns4="ee7e25fd-3d00-4a17-8d06-95b415c0ffa6" targetNamespace="http://schemas.microsoft.com/office/2006/metadata/properties" ma:root="true" ma:fieldsID="ce083e8da3803cf1a5fd098111086400" ns1:_="" ns3:_="" ns4:_="">
    <xsd:import namespace="http://schemas.microsoft.com/sharepoint/v3"/>
    <xsd:import namespace="bb137302-f76b-4ed9-a081-76f546f328cd"/>
    <xsd:import namespace="ee7e25fd-3d00-4a17-8d06-95b415c0ff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7302-f76b-4ed9-a081-76f546f32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e25fd-3d00-4a17-8d06-95b415c0f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CF82BAE-E75F-4752-A4BB-557E29524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137302-f76b-4ed9-a081-76f546f328cd"/>
    <ds:schemaRef ds:uri="ee7e25fd-3d00-4a17-8d06-95b415c0f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ee7e25fd-3d00-4a17-8d06-95b415c0ffa6"/>
    <ds:schemaRef ds:uri="http://schemas.openxmlformats.org/package/2006/metadata/core-properties"/>
    <ds:schemaRef ds:uri="http://purl.org/dc/elements/1.1/"/>
    <ds:schemaRef ds:uri="bb137302-f76b-4ed9-a081-76f546f328c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32640</TotalTime>
  <Words>838</Words>
  <Application>Microsoft Office PowerPoint</Application>
  <PresentationFormat>Widescreen</PresentationFormat>
  <Paragraphs>229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1_Fermilab_PPT_090915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Ram Dhuley</cp:lastModifiedBy>
  <cp:revision>1538</cp:revision>
  <cp:lastPrinted>2020-01-24T20:57:46Z</cp:lastPrinted>
  <dcterms:created xsi:type="dcterms:W3CDTF">2019-12-16T19:54:36Z</dcterms:created>
  <dcterms:modified xsi:type="dcterms:W3CDTF">2020-12-03T02:59:05Z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0x010100550A9347935DA74C8DB662DDB94DC24E</vt:lpwstr>
  </property>
</Properties>
</file>