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4" r:id="rId4"/>
  </p:sldMasterIdLst>
  <p:notesMasterIdLst>
    <p:notesMasterId r:id="rId11"/>
  </p:notesMasterIdLst>
  <p:handoutMasterIdLst>
    <p:handoutMasterId r:id="rId12"/>
  </p:handoutMasterIdLst>
  <p:sldIdLst>
    <p:sldId id="2470" r:id="rId5"/>
    <p:sldId id="2474" r:id="rId6"/>
    <p:sldId id="2479" r:id="rId7"/>
    <p:sldId id="2480" r:id="rId8"/>
    <p:sldId id="2476" r:id="rId9"/>
    <p:sldId id="2477" r:id="rId10"/>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474"/>
            <p14:sldId id="2479"/>
            <p14:sldId id="2480"/>
            <p14:sldId id="2476"/>
            <p14:sldId id="2477"/>
          </p14:sldIdLst>
        </p14:section>
        <p14:section name="Backup" id="{58EDEA92-FFE7-40E0-AB2C-D3FD54F7D5A7}">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63666A"/>
    <a:srgbClr val="505050"/>
    <a:srgbClr val="50504E"/>
    <a:srgbClr val="004C97"/>
    <a:srgbClr val="A7A8A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BA840-CE42-5845-960C-12C512879165}" v="13" dt="2020-12-03T15:12:14.6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96115" autoAdjust="0"/>
  </p:normalViewPr>
  <p:slideViewPr>
    <p:cSldViewPr snapToGrid="0" snapToObjects="1" showGuides="1">
      <p:cViewPr varScale="1">
        <p:scale>
          <a:sx n="116" d="100"/>
          <a:sy n="116" d="100"/>
        </p:scale>
        <p:origin x="568" y="184"/>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3 Dec 2020</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PIP-II Technical Workshop | Cryogenic Systems Recap Day 3 | A. Dalesandro</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 Dec 2020</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PIP-II Technical Workshop | Cryogenic Systems Recap Day 3 | A. Dalesandro</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3 Dec 2020</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PIP-II Technical Workshop | Cryogenic Systems Recap Day 3 | A. Dalesandro</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 Dec 2020</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PIP-II Technical Workshop | Cryogenic Systems Recap Day 3 | A. Dalesandro</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3 Dec 2020</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PIP-II Technical Workshop | Cryogenic Systems Recap Day 3 | A. Dalesandro</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3 Dec 2020</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PIP-II Technical Workshop | Cryogenic Systems Recap Day 3 | A. Dalesandro</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PIP-II Technical Workshop | Cryogenic Systems Recap Day 3 | A. Dalesandro</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9"/>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 Dec 2020</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Cryogenic Systems</a:t>
            </a:r>
          </a:p>
          <a:p>
            <a:r>
              <a:rPr lang="en-US" sz="2800" dirty="0"/>
              <a:t>Day 3 Summary</a:t>
            </a:r>
          </a:p>
        </p:txBody>
      </p:sp>
      <p:sp>
        <p:nvSpPr>
          <p:cNvPr id="4" name="Text Placeholder 3"/>
          <p:cNvSpPr>
            <a:spLocks noGrp="1"/>
          </p:cNvSpPr>
          <p:nvPr>
            <p:ph type="body" sz="quarter" idx="10"/>
          </p:nvPr>
        </p:nvSpPr>
        <p:spPr/>
        <p:txBody>
          <a:bodyPr/>
          <a:lstStyle/>
          <a:p>
            <a:r>
              <a:rPr lang="en-US" dirty="0"/>
              <a:t>Andrew Dalesandro / Fermilab	</a:t>
            </a:r>
          </a:p>
          <a:p>
            <a:r>
              <a:rPr lang="en-US" dirty="0"/>
              <a:t>PIP-II Technical Workshop</a:t>
            </a:r>
          </a:p>
          <a:p>
            <a:r>
              <a:rPr lang="en-US" dirty="0"/>
              <a:t>03 December 2020</a:t>
            </a:r>
          </a:p>
        </p:txBody>
      </p:sp>
    </p:spTree>
    <p:extLst>
      <p:ext uri="{BB962C8B-B14F-4D97-AF65-F5344CB8AC3E}">
        <p14:creationId xmlns:p14="http://schemas.microsoft.com/office/powerpoint/2010/main" val="113928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AB02F-D53F-D741-8D9D-3AC3B65B65DC}"/>
              </a:ext>
            </a:extLst>
          </p:cNvPr>
          <p:cNvSpPr>
            <a:spLocks noGrp="1"/>
          </p:cNvSpPr>
          <p:nvPr>
            <p:ph idx="1"/>
          </p:nvPr>
        </p:nvSpPr>
        <p:spPr/>
        <p:txBody>
          <a:bodyPr>
            <a:normAutofit fontScale="77500" lnSpcReduction="20000"/>
          </a:bodyPr>
          <a:lstStyle/>
          <a:p>
            <a:r>
              <a:rPr lang="en-US" dirty="0"/>
              <a:t>Simplified line drawing of PV between supports is for visualization only</a:t>
            </a:r>
          </a:p>
          <a:p>
            <a:r>
              <a:rPr lang="en-US" dirty="0"/>
              <a:t>Does position of the bellows between fixed supports with PV effect flexibility?</a:t>
            </a:r>
          </a:p>
          <a:p>
            <a:pPr lvl="1"/>
            <a:r>
              <a:rPr lang="en-US" dirty="0"/>
              <a:t>Bellows are expensive elements and more prone to failure. Minimizing bellows is a strategy for more robust design, all things equal. </a:t>
            </a:r>
          </a:p>
          <a:p>
            <a:pPr lvl="1"/>
            <a:r>
              <a:rPr lang="en-US" dirty="0"/>
              <a:t>Location of the bellows in the main line does not matter much, force generated by thermal contraction is fixed (proportional to length and temperature) and not a function of the position of the bellows.</a:t>
            </a:r>
          </a:p>
          <a:p>
            <a:r>
              <a:rPr lang="en-US" dirty="0"/>
              <a:t>What is boundary condition on main line where bellows are located for structural analysis?</a:t>
            </a:r>
          </a:p>
          <a:p>
            <a:pPr lvl="1"/>
            <a:r>
              <a:rPr lang="en-US" dirty="0" err="1"/>
              <a:t>CAEPipe</a:t>
            </a:r>
            <a:r>
              <a:rPr lang="en-US" dirty="0"/>
              <a:t> software was used for calculating forces and deflections. More explanation will be provided in subsequent talks.</a:t>
            </a:r>
          </a:p>
          <a:p>
            <a:r>
              <a:rPr lang="en-US" dirty="0"/>
              <a:t>The 184 MPa expansion stress (198.5 MPa allowable) due to thermal contraction, what CODE is used (ASME allowable is lower)?</a:t>
            </a:r>
          </a:p>
          <a:p>
            <a:pPr lvl="1"/>
            <a:r>
              <a:rPr lang="en-US" dirty="0"/>
              <a:t>PED, EN13480-3. More detail will be provided in subsequent talks.</a:t>
            </a:r>
          </a:p>
          <a:p>
            <a:r>
              <a:rPr lang="en-US" dirty="0"/>
              <a:t>Thermal contraction coefficient is temperature dependent, how is this accounted for in the analysis?</a:t>
            </a:r>
          </a:p>
          <a:p>
            <a:pPr lvl="1"/>
            <a:r>
              <a:rPr lang="en-US" dirty="0"/>
              <a:t>The temperature profile of the component is calculated in the FEA software, the temp-dependent contraction data is imported into the software, and the software calculates expansion based on the material properties against the calculated temperature profile.</a:t>
            </a:r>
          </a:p>
          <a:p>
            <a:r>
              <a:rPr lang="en-US" dirty="0"/>
              <a:t>Control valve max deflection is specified by manufacturer. Were these values used in the analysis or was the deflection calculated?</a:t>
            </a:r>
          </a:p>
          <a:p>
            <a:pPr lvl="1"/>
            <a:r>
              <a:rPr lang="en-US" dirty="0"/>
              <a:t>Calculated and compared to </a:t>
            </a:r>
            <a:r>
              <a:rPr lang="en-US" dirty="0" err="1"/>
              <a:t>mfg</a:t>
            </a:r>
            <a:r>
              <a:rPr lang="en-US" dirty="0"/>
              <a:t> values. For small valves the max allowable dl ~ 3 mm, for larger valves dl ~ 2 mm, and calculated values were less than these.</a:t>
            </a:r>
          </a:p>
        </p:txBody>
      </p:sp>
      <p:sp>
        <p:nvSpPr>
          <p:cNvPr id="3" name="Title 2">
            <a:extLst>
              <a:ext uri="{FF2B5EF4-FFF2-40B4-BE49-F238E27FC236}">
                <a16:creationId xmlns:a16="http://schemas.microsoft.com/office/drawing/2014/main" id="{37A7E4A7-48B7-154B-8DED-E8510ABDA1DB}"/>
              </a:ext>
            </a:extLst>
          </p:cNvPr>
          <p:cNvSpPr>
            <a:spLocks noGrp="1"/>
          </p:cNvSpPr>
          <p:nvPr>
            <p:ph type="title"/>
          </p:nvPr>
        </p:nvSpPr>
        <p:spPr/>
        <p:txBody>
          <a:bodyPr/>
          <a:lstStyle/>
          <a:p>
            <a:r>
              <a:rPr lang="en-US" sz="2400" u="sng" dirty="0"/>
              <a:t>Pawel </a:t>
            </a:r>
            <a:r>
              <a:rPr lang="en-US" sz="2400" u="sng" dirty="0" err="1"/>
              <a:t>Duda</a:t>
            </a:r>
            <a:r>
              <a:rPr lang="en-US" sz="2400" u="sng" dirty="0"/>
              <a:t>; Stress and flexibility of bayonets, control valves, and supports</a:t>
            </a:r>
          </a:p>
        </p:txBody>
      </p:sp>
      <p:sp>
        <p:nvSpPr>
          <p:cNvPr id="4" name="Date Placeholder 3">
            <a:extLst>
              <a:ext uri="{FF2B5EF4-FFF2-40B4-BE49-F238E27FC236}">
                <a16:creationId xmlns:a16="http://schemas.microsoft.com/office/drawing/2014/main" id="{CB98426C-32F8-744D-BF9D-C6C6087AA06B}"/>
              </a:ext>
            </a:extLst>
          </p:cNvPr>
          <p:cNvSpPr>
            <a:spLocks noGrp="1"/>
          </p:cNvSpPr>
          <p:nvPr>
            <p:ph type="dt" sz="half" idx="10"/>
          </p:nvPr>
        </p:nvSpPr>
        <p:spPr/>
        <p:txBody>
          <a:bodyPr/>
          <a:lstStyle/>
          <a:p>
            <a:pPr>
              <a:defRPr/>
            </a:pPr>
            <a:r>
              <a:rPr lang="en-US"/>
              <a:t>3 Dec 2020</a:t>
            </a:r>
            <a:endParaRPr lang="en-US" dirty="0"/>
          </a:p>
        </p:txBody>
      </p:sp>
      <p:sp>
        <p:nvSpPr>
          <p:cNvPr id="5" name="Footer Placeholder 4">
            <a:extLst>
              <a:ext uri="{FF2B5EF4-FFF2-40B4-BE49-F238E27FC236}">
                <a16:creationId xmlns:a16="http://schemas.microsoft.com/office/drawing/2014/main" id="{E1BB9FA3-520E-034B-B999-94E9445975FF}"/>
              </a:ext>
            </a:extLst>
          </p:cNvPr>
          <p:cNvSpPr>
            <a:spLocks noGrp="1"/>
          </p:cNvSpPr>
          <p:nvPr>
            <p:ph type="ftr" sz="quarter" idx="11"/>
          </p:nvPr>
        </p:nvSpPr>
        <p:spPr/>
        <p:txBody>
          <a:bodyPr/>
          <a:lstStyle/>
          <a:p>
            <a:pPr>
              <a:defRPr/>
            </a:pPr>
            <a:r>
              <a:rPr lang="en-US"/>
              <a:t>PIP-II Technical Workshop | Cryogenic Systems Recap Day 3 | A. Dalesandro</a:t>
            </a:r>
            <a:endParaRPr lang="en-US" b="1" dirty="0"/>
          </a:p>
        </p:txBody>
      </p:sp>
      <p:sp>
        <p:nvSpPr>
          <p:cNvPr id="6" name="Slide Number Placeholder 5">
            <a:extLst>
              <a:ext uri="{FF2B5EF4-FFF2-40B4-BE49-F238E27FC236}">
                <a16:creationId xmlns:a16="http://schemas.microsoft.com/office/drawing/2014/main" id="{7C53C06B-9222-5D4B-AD20-9B52D795CDE2}"/>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94029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AB02F-D53F-D741-8D9D-3AC3B65B65DC}"/>
              </a:ext>
            </a:extLst>
          </p:cNvPr>
          <p:cNvSpPr>
            <a:spLocks noGrp="1"/>
          </p:cNvSpPr>
          <p:nvPr>
            <p:ph idx="1"/>
          </p:nvPr>
        </p:nvSpPr>
        <p:spPr/>
        <p:txBody>
          <a:bodyPr>
            <a:normAutofit fontScale="85000" lnSpcReduction="20000"/>
          </a:bodyPr>
          <a:lstStyle/>
          <a:p>
            <a:r>
              <a:rPr lang="en-US" dirty="0">
                <a:highlight>
                  <a:srgbClr val="FFFF00"/>
                </a:highlight>
              </a:rPr>
              <a:t>Does EN13458-2 or EN13480-3 distinguish difference between seamless &amp; welded pipe?</a:t>
            </a:r>
          </a:p>
          <a:p>
            <a:pPr lvl="1"/>
            <a:r>
              <a:rPr lang="en-US" dirty="0">
                <a:highlight>
                  <a:srgbClr val="FFFF00"/>
                </a:highlight>
              </a:rPr>
              <a:t>The CODE allowable stresses are determined for the material (not shape) only.</a:t>
            </a:r>
          </a:p>
          <a:p>
            <a:r>
              <a:rPr lang="en-US" dirty="0"/>
              <a:t>When the intermediate part of the thermal shield is connected to the bayonet, does this have an effect on flexibility?</a:t>
            </a:r>
          </a:p>
          <a:p>
            <a:pPr lvl="1"/>
            <a:r>
              <a:rPr lang="en-US" dirty="0"/>
              <a:t>The connection between bayonet and thermal shield has flexibility and includes thermal intercepts with flexible braids, therefore there is no rigidity at this joint</a:t>
            </a:r>
          </a:p>
          <a:p>
            <a:r>
              <a:rPr lang="en-US" dirty="0">
                <a:highlight>
                  <a:srgbClr val="FFFF00"/>
                </a:highlight>
              </a:rPr>
              <a:t>Has max deflection due to non-steady operations (e.g. stinging/</a:t>
            </a:r>
            <a:r>
              <a:rPr lang="en-US" dirty="0" err="1">
                <a:highlight>
                  <a:srgbClr val="FFFF00"/>
                </a:highlight>
              </a:rPr>
              <a:t>unstinging</a:t>
            </a:r>
            <a:r>
              <a:rPr lang="en-US" dirty="0">
                <a:highlight>
                  <a:srgbClr val="FFFF00"/>
                </a:highlight>
              </a:rPr>
              <a:t> bayonets) been considered?</a:t>
            </a:r>
          </a:p>
          <a:p>
            <a:pPr lvl="1"/>
            <a:r>
              <a:rPr lang="en-US" dirty="0">
                <a:highlight>
                  <a:srgbClr val="FFFF00"/>
                </a:highlight>
              </a:rPr>
              <a:t>So far only the steady state analysis (nominal operating temperatures) has been considered. The Cryo dept has typically used an allowable lateral deflection at the end of the bayonet of ~ 0.5 mm, but the source for this value is unknown. </a:t>
            </a:r>
          </a:p>
          <a:p>
            <a:r>
              <a:rPr lang="en-US" dirty="0"/>
              <a:t>If we take into account the coupling of the male/female joint, the stiffness will be higher, was this accounted for in the analysis?</a:t>
            </a:r>
          </a:p>
          <a:p>
            <a:pPr lvl="1"/>
            <a:r>
              <a:rPr lang="en-US" dirty="0"/>
              <a:t>No, we only considered the female bayonet for simplicity, which is also conservative</a:t>
            </a:r>
          </a:p>
          <a:p>
            <a:r>
              <a:rPr lang="en-US" dirty="0"/>
              <a:t>Bayonet analysis performed at cryo operating temps and at room temp, since the warm end will always be at room temp, will </a:t>
            </a:r>
            <a:r>
              <a:rPr lang="en-US" dirty="0" err="1"/>
              <a:t>allowables</a:t>
            </a:r>
            <a:r>
              <a:rPr lang="en-US" dirty="0"/>
              <a:t> change between the two scenarios?</a:t>
            </a:r>
          </a:p>
          <a:p>
            <a:pPr lvl="1"/>
            <a:r>
              <a:rPr lang="en-US" dirty="0"/>
              <a:t>Allowable stresses are taken as room temperature properties for structural analysis, therefore the stresses at cryo temps should be more conservative</a:t>
            </a:r>
          </a:p>
        </p:txBody>
      </p:sp>
      <p:sp>
        <p:nvSpPr>
          <p:cNvPr id="3" name="Title 2">
            <a:extLst>
              <a:ext uri="{FF2B5EF4-FFF2-40B4-BE49-F238E27FC236}">
                <a16:creationId xmlns:a16="http://schemas.microsoft.com/office/drawing/2014/main" id="{37A7E4A7-48B7-154B-8DED-E8510ABDA1DB}"/>
              </a:ext>
            </a:extLst>
          </p:cNvPr>
          <p:cNvSpPr>
            <a:spLocks noGrp="1"/>
          </p:cNvSpPr>
          <p:nvPr>
            <p:ph type="title"/>
          </p:nvPr>
        </p:nvSpPr>
        <p:spPr/>
        <p:txBody>
          <a:bodyPr/>
          <a:lstStyle/>
          <a:p>
            <a:r>
              <a:rPr lang="en-US" sz="2400" u="sng" dirty="0"/>
              <a:t>Ram </a:t>
            </a:r>
            <a:r>
              <a:rPr lang="en-US" sz="2400" u="sng" dirty="0" err="1"/>
              <a:t>Dhuley</a:t>
            </a:r>
            <a:r>
              <a:rPr lang="en-US" sz="2400" u="sng" dirty="0"/>
              <a:t>; Stress and flexibility criteria for bayonets</a:t>
            </a:r>
          </a:p>
        </p:txBody>
      </p:sp>
      <p:sp>
        <p:nvSpPr>
          <p:cNvPr id="4" name="Date Placeholder 3">
            <a:extLst>
              <a:ext uri="{FF2B5EF4-FFF2-40B4-BE49-F238E27FC236}">
                <a16:creationId xmlns:a16="http://schemas.microsoft.com/office/drawing/2014/main" id="{CB98426C-32F8-744D-BF9D-C6C6087AA06B}"/>
              </a:ext>
            </a:extLst>
          </p:cNvPr>
          <p:cNvSpPr>
            <a:spLocks noGrp="1"/>
          </p:cNvSpPr>
          <p:nvPr>
            <p:ph type="dt" sz="half" idx="10"/>
          </p:nvPr>
        </p:nvSpPr>
        <p:spPr/>
        <p:txBody>
          <a:bodyPr/>
          <a:lstStyle/>
          <a:p>
            <a:pPr>
              <a:defRPr/>
            </a:pPr>
            <a:r>
              <a:rPr lang="en-US"/>
              <a:t>3 Dec 2020</a:t>
            </a:r>
            <a:endParaRPr lang="en-US" dirty="0"/>
          </a:p>
        </p:txBody>
      </p:sp>
      <p:sp>
        <p:nvSpPr>
          <p:cNvPr id="5" name="Footer Placeholder 4">
            <a:extLst>
              <a:ext uri="{FF2B5EF4-FFF2-40B4-BE49-F238E27FC236}">
                <a16:creationId xmlns:a16="http://schemas.microsoft.com/office/drawing/2014/main" id="{E1BB9FA3-520E-034B-B999-94E9445975FF}"/>
              </a:ext>
            </a:extLst>
          </p:cNvPr>
          <p:cNvSpPr>
            <a:spLocks noGrp="1"/>
          </p:cNvSpPr>
          <p:nvPr>
            <p:ph type="ftr" sz="quarter" idx="11"/>
          </p:nvPr>
        </p:nvSpPr>
        <p:spPr/>
        <p:txBody>
          <a:bodyPr/>
          <a:lstStyle/>
          <a:p>
            <a:pPr>
              <a:defRPr/>
            </a:pPr>
            <a:r>
              <a:rPr lang="en-US"/>
              <a:t>PIP-II Technical Workshop | Cryogenic Systems Recap Day 3 | A. Dalesandro</a:t>
            </a:r>
            <a:endParaRPr lang="en-US" b="1" dirty="0"/>
          </a:p>
        </p:txBody>
      </p:sp>
      <p:sp>
        <p:nvSpPr>
          <p:cNvPr id="6" name="Slide Number Placeholder 5">
            <a:extLst>
              <a:ext uri="{FF2B5EF4-FFF2-40B4-BE49-F238E27FC236}">
                <a16:creationId xmlns:a16="http://schemas.microsoft.com/office/drawing/2014/main" id="{7C53C06B-9222-5D4B-AD20-9B52D795CDE2}"/>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9840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DDFBC-B1D5-D049-B82A-87421F3E0D69}"/>
              </a:ext>
            </a:extLst>
          </p:cNvPr>
          <p:cNvSpPr>
            <a:spLocks noGrp="1"/>
          </p:cNvSpPr>
          <p:nvPr>
            <p:ph idx="1"/>
          </p:nvPr>
        </p:nvSpPr>
        <p:spPr/>
        <p:txBody>
          <a:bodyPr>
            <a:normAutofit/>
          </a:bodyPr>
          <a:lstStyle/>
          <a:p>
            <a:r>
              <a:rPr lang="en-US" dirty="0"/>
              <a:t>What is convection coefficient in slide 12 used for?</a:t>
            </a:r>
          </a:p>
          <a:p>
            <a:pPr lvl="1"/>
            <a:r>
              <a:rPr lang="en-US" dirty="0"/>
              <a:t>Is used for analysis of external vacuum jacket temperature profile, to confirm above dew point of the Tunnel</a:t>
            </a:r>
          </a:p>
          <a:p>
            <a:r>
              <a:rPr lang="en-US" dirty="0"/>
              <a:t>Slide 16 equivalent stress profile of some pipes is uniform in plane and others are not, why is this?</a:t>
            </a:r>
          </a:p>
          <a:p>
            <a:pPr lvl="1"/>
            <a:r>
              <a:rPr lang="en-US" dirty="0"/>
              <a:t>Some pipes exhibit bending in a single principal direction (i.e. straight down toward the center) while others experience bending in multiple principal directions (downward and horizontally toward center) </a:t>
            </a:r>
          </a:p>
          <a:p>
            <a:r>
              <a:rPr lang="en-US" dirty="0"/>
              <a:t>What is boundary condition on main line where bellows are located (the non-fixed end) for structural analysis?</a:t>
            </a:r>
          </a:p>
          <a:p>
            <a:pPr lvl="1"/>
            <a:r>
              <a:rPr lang="en-US" dirty="0"/>
              <a:t>Loads from compensation bellows are added to the reaction loads at the free end of the pipes using </a:t>
            </a:r>
            <a:r>
              <a:rPr lang="en-US" dirty="0" err="1"/>
              <a:t>CAEPipe</a:t>
            </a:r>
            <a:r>
              <a:rPr lang="en-US" dirty="0"/>
              <a:t> software.</a:t>
            </a:r>
          </a:p>
        </p:txBody>
      </p:sp>
      <p:sp>
        <p:nvSpPr>
          <p:cNvPr id="3" name="Title 2">
            <a:extLst>
              <a:ext uri="{FF2B5EF4-FFF2-40B4-BE49-F238E27FC236}">
                <a16:creationId xmlns:a16="http://schemas.microsoft.com/office/drawing/2014/main" id="{A9A18C44-63CE-194F-8221-D1025E85069D}"/>
              </a:ext>
            </a:extLst>
          </p:cNvPr>
          <p:cNvSpPr>
            <a:spLocks noGrp="1"/>
          </p:cNvSpPr>
          <p:nvPr>
            <p:ph type="title"/>
          </p:nvPr>
        </p:nvSpPr>
        <p:spPr/>
        <p:txBody>
          <a:bodyPr/>
          <a:lstStyle/>
          <a:p>
            <a:r>
              <a:rPr lang="en-US" sz="2000" dirty="0"/>
              <a:t>Pawel </a:t>
            </a:r>
            <a:r>
              <a:rPr lang="en-US" sz="2000" dirty="0" err="1"/>
              <a:t>Duda</a:t>
            </a:r>
            <a:r>
              <a:rPr lang="en-US" sz="2000" dirty="0"/>
              <a:t>; Thermo-mechanical FEA models development, specification, and methodology</a:t>
            </a:r>
          </a:p>
        </p:txBody>
      </p:sp>
      <p:sp>
        <p:nvSpPr>
          <p:cNvPr id="4" name="Date Placeholder 3">
            <a:extLst>
              <a:ext uri="{FF2B5EF4-FFF2-40B4-BE49-F238E27FC236}">
                <a16:creationId xmlns:a16="http://schemas.microsoft.com/office/drawing/2014/main" id="{6C7090A3-7572-044D-85E0-1CE38B84B05D}"/>
              </a:ext>
            </a:extLst>
          </p:cNvPr>
          <p:cNvSpPr>
            <a:spLocks noGrp="1"/>
          </p:cNvSpPr>
          <p:nvPr>
            <p:ph type="dt" sz="half" idx="10"/>
          </p:nvPr>
        </p:nvSpPr>
        <p:spPr/>
        <p:txBody>
          <a:bodyPr/>
          <a:lstStyle/>
          <a:p>
            <a:pPr>
              <a:defRPr/>
            </a:pPr>
            <a:r>
              <a:rPr lang="en-US"/>
              <a:t>3 Dec 2020</a:t>
            </a:r>
            <a:endParaRPr lang="en-US" dirty="0"/>
          </a:p>
        </p:txBody>
      </p:sp>
      <p:sp>
        <p:nvSpPr>
          <p:cNvPr id="5" name="Footer Placeholder 4">
            <a:extLst>
              <a:ext uri="{FF2B5EF4-FFF2-40B4-BE49-F238E27FC236}">
                <a16:creationId xmlns:a16="http://schemas.microsoft.com/office/drawing/2014/main" id="{42AAF46F-E0CE-3E4B-ADF1-FD11C496F238}"/>
              </a:ext>
            </a:extLst>
          </p:cNvPr>
          <p:cNvSpPr>
            <a:spLocks noGrp="1"/>
          </p:cNvSpPr>
          <p:nvPr>
            <p:ph type="ftr" sz="quarter" idx="11"/>
          </p:nvPr>
        </p:nvSpPr>
        <p:spPr/>
        <p:txBody>
          <a:bodyPr/>
          <a:lstStyle/>
          <a:p>
            <a:pPr>
              <a:defRPr/>
            </a:pPr>
            <a:r>
              <a:rPr lang="en-US"/>
              <a:t>PIP-II Technical Workshop | Cryogenic Systems Recap Day 3 | A. Dalesandro</a:t>
            </a:r>
            <a:endParaRPr lang="en-US" b="1" dirty="0"/>
          </a:p>
        </p:txBody>
      </p:sp>
      <p:sp>
        <p:nvSpPr>
          <p:cNvPr id="6" name="Slide Number Placeholder 5">
            <a:extLst>
              <a:ext uri="{FF2B5EF4-FFF2-40B4-BE49-F238E27FC236}">
                <a16:creationId xmlns:a16="http://schemas.microsoft.com/office/drawing/2014/main" id="{99CEFA34-F88B-3D41-AA2F-32497E950501}"/>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53496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A838D-5FEC-AF46-B813-559BD9EB8E06}"/>
              </a:ext>
            </a:extLst>
          </p:cNvPr>
          <p:cNvSpPr>
            <a:spLocks noGrp="1"/>
          </p:cNvSpPr>
          <p:nvPr>
            <p:ph idx="1"/>
          </p:nvPr>
        </p:nvSpPr>
        <p:spPr/>
        <p:txBody>
          <a:bodyPr>
            <a:normAutofit/>
          </a:bodyPr>
          <a:lstStyle/>
          <a:p>
            <a:r>
              <a:rPr lang="en-US" dirty="0"/>
              <a:t>Allowable lateral deflection of control valves G10 stems are expected to be comparable to those with steel stems, based on manufacturer feedback. However manufacturers do not have published specification data for G10 stems. This is an important topic to confirm before fabrication.</a:t>
            </a:r>
          </a:p>
          <a:p>
            <a:r>
              <a:rPr lang="en-US" dirty="0">
                <a:highlight>
                  <a:srgbClr val="FFFF00"/>
                </a:highlight>
              </a:rPr>
              <a:t>Does EN13458-2 or EN13480-3 distinguish difference between seamless &amp; welded pipe? </a:t>
            </a:r>
          </a:p>
          <a:p>
            <a:pPr lvl="1"/>
            <a:r>
              <a:rPr lang="en-US" dirty="0">
                <a:highlight>
                  <a:srgbClr val="FFFF00"/>
                </a:highlight>
              </a:rPr>
              <a:t>The CODE allowable stresses are determined for the material (not shape) only.</a:t>
            </a:r>
          </a:p>
          <a:p>
            <a:r>
              <a:rPr lang="en-US" dirty="0">
                <a:highlight>
                  <a:srgbClr val="FFFF00"/>
                </a:highlight>
              </a:rPr>
              <a:t>Has max deflection due to non-steady operations (e.g. stinging/</a:t>
            </a:r>
            <a:r>
              <a:rPr lang="en-US" dirty="0" err="1">
                <a:highlight>
                  <a:srgbClr val="FFFF00"/>
                </a:highlight>
              </a:rPr>
              <a:t>unstinging</a:t>
            </a:r>
            <a:r>
              <a:rPr lang="en-US" dirty="0">
                <a:highlight>
                  <a:srgbClr val="FFFF00"/>
                </a:highlight>
              </a:rPr>
              <a:t> bayonets) been considered?</a:t>
            </a:r>
          </a:p>
          <a:p>
            <a:pPr lvl="1"/>
            <a:r>
              <a:rPr lang="en-US" dirty="0">
                <a:highlight>
                  <a:srgbClr val="FFFF00"/>
                </a:highlight>
              </a:rPr>
              <a:t>So far only the steady state analysis (nominal operating temperatures) has been considered. The Cryo dept has typically used an allowable lateral deflection at the end of the bayonet of ~ 0.5 mm, but the source for this value is unknown. </a:t>
            </a:r>
          </a:p>
          <a:p>
            <a:endParaRPr lang="en-US" dirty="0"/>
          </a:p>
        </p:txBody>
      </p:sp>
      <p:sp>
        <p:nvSpPr>
          <p:cNvPr id="3" name="Title 2">
            <a:extLst>
              <a:ext uri="{FF2B5EF4-FFF2-40B4-BE49-F238E27FC236}">
                <a16:creationId xmlns:a16="http://schemas.microsoft.com/office/drawing/2014/main" id="{E90BFCBF-D300-E446-AD99-A24DFFF10F5F}"/>
              </a:ext>
            </a:extLst>
          </p:cNvPr>
          <p:cNvSpPr>
            <a:spLocks noGrp="1"/>
          </p:cNvSpPr>
          <p:nvPr>
            <p:ph type="title"/>
          </p:nvPr>
        </p:nvSpPr>
        <p:spPr/>
        <p:txBody>
          <a:bodyPr/>
          <a:lstStyle/>
          <a:p>
            <a:r>
              <a:rPr lang="en-US" dirty="0"/>
              <a:t>Follow Up Topics</a:t>
            </a:r>
          </a:p>
        </p:txBody>
      </p:sp>
      <p:sp>
        <p:nvSpPr>
          <p:cNvPr id="4" name="Date Placeholder 3">
            <a:extLst>
              <a:ext uri="{FF2B5EF4-FFF2-40B4-BE49-F238E27FC236}">
                <a16:creationId xmlns:a16="http://schemas.microsoft.com/office/drawing/2014/main" id="{511E5DC6-E18B-224C-BBF3-478F98420FAE}"/>
              </a:ext>
            </a:extLst>
          </p:cNvPr>
          <p:cNvSpPr>
            <a:spLocks noGrp="1"/>
          </p:cNvSpPr>
          <p:nvPr>
            <p:ph type="dt" sz="half" idx="10"/>
          </p:nvPr>
        </p:nvSpPr>
        <p:spPr/>
        <p:txBody>
          <a:bodyPr/>
          <a:lstStyle/>
          <a:p>
            <a:pPr>
              <a:defRPr/>
            </a:pPr>
            <a:r>
              <a:rPr lang="en-US"/>
              <a:t>3 Dec 2020</a:t>
            </a:r>
            <a:endParaRPr lang="en-US" dirty="0"/>
          </a:p>
        </p:txBody>
      </p:sp>
      <p:sp>
        <p:nvSpPr>
          <p:cNvPr id="5" name="Footer Placeholder 4">
            <a:extLst>
              <a:ext uri="{FF2B5EF4-FFF2-40B4-BE49-F238E27FC236}">
                <a16:creationId xmlns:a16="http://schemas.microsoft.com/office/drawing/2014/main" id="{1173A4F2-F0E7-5E4E-9173-E1BD8A549BE1}"/>
              </a:ext>
            </a:extLst>
          </p:cNvPr>
          <p:cNvSpPr>
            <a:spLocks noGrp="1"/>
          </p:cNvSpPr>
          <p:nvPr>
            <p:ph type="ftr" sz="quarter" idx="11"/>
          </p:nvPr>
        </p:nvSpPr>
        <p:spPr/>
        <p:txBody>
          <a:bodyPr/>
          <a:lstStyle/>
          <a:p>
            <a:pPr>
              <a:defRPr/>
            </a:pPr>
            <a:r>
              <a:rPr lang="en-US"/>
              <a:t>PIP-II Technical Workshop | Cryogenic Systems Recap Day 3 | A. Dalesandro</a:t>
            </a:r>
            <a:endParaRPr lang="en-US" b="1" dirty="0"/>
          </a:p>
        </p:txBody>
      </p:sp>
      <p:sp>
        <p:nvSpPr>
          <p:cNvPr id="6" name="Slide Number Placeholder 5">
            <a:extLst>
              <a:ext uri="{FF2B5EF4-FFF2-40B4-BE49-F238E27FC236}">
                <a16:creationId xmlns:a16="http://schemas.microsoft.com/office/drawing/2014/main" id="{F2AF19A0-8C0F-BA49-9A00-AD1396E6EA19}"/>
              </a:ext>
            </a:extLst>
          </p:cNvPr>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61926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868F5-2D67-054E-AC1E-C3E254CBCEF9}"/>
              </a:ext>
            </a:extLst>
          </p:cNvPr>
          <p:cNvSpPr>
            <a:spLocks noGrp="1"/>
          </p:cNvSpPr>
          <p:nvPr>
            <p:ph idx="1"/>
          </p:nvPr>
        </p:nvSpPr>
        <p:spPr/>
        <p:txBody>
          <a:bodyPr>
            <a:normAutofit/>
          </a:bodyPr>
          <a:lstStyle/>
          <a:p>
            <a:endParaRPr lang="en-US" dirty="0"/>
          </a:p>
        </p:txBody>
      </p:sp>
      <p:sp>
        <p:nvSpPr>
          <p:cNvPr id="3" name="Title 2">
            <a:extLst>
              <a:ext uri="{FF2B5EF4-FFF2-40B4-BE49-F238E27FC236}">
                <a16:creationId xmlns:a16="http://schemas.microsoft.com/office/drawing/2014/main" id="{0735AF17-F96B-B344-A469-CC84ECF30876}"/>
              </a:ext>
            </a:extLst>
          </p:cNvPr>
          <p:cNvSpPr>
            <a:spLocks noGrp="1"/>
          </p:cNvSpPr>
          <p:nvPr>
            <p:ph type="title"/>
          </p:nvPr>
        </p:nvSpPr>
        <p:spPr/>
        <p:txBody>
          <a:bodyPr/>
          <a:lstStyle/>
          <a:p>
            <a:r>
              <a:rPr lang="en-US" dirty="0"/>
              <a:t>Lessons Learned</a:t>
            </a:r>
          </a:p>
        </p:txBody>
      </p:sp>
      <p:sp>
        <p:nvSpPr>
          <p:cNvPr id="4" name="Date Placeholder 3">
            <a:extLst>
              <a:ext uri="{FF2B5EF4-FFF2-40B4-BE49-F238E27FC236}">
                <a16:creationId xmlns:a16="http://schemas.microsoft.com/office/drawing/2014/main" id="{21A71ADE-AE97-E043-94F1-9522F5F35B7A}"/>
              </a:ext>
            </a:extLst>
          </p:cNvPr>
          <p:cNvSpPr>
            <a:spLocks noGrp="1"/>
          </p:cNvSpPr>
          <p:nvPr>
            <p:ph type="dt" sz="half" idx="10"/>
          </p:nvPr>
        </p:nvSpPr>
        <p:spPr/>
        <p:txBody>
          <a:bodyPr/>
          <a:lstStyle/>
          <a:p>
            <a:pPr>
              <a:defRPr/>
            </a:pPr>
            <a:r>
              <a:rPr lang="en-US"/>
              <a:t>3 Dec 2020</a:t>
            </a:r>
            <a:endParaRPr lang="en-US" dirty="0"/>
          </a:p>
        </p:txBody>
      </p:sp>
      <p:sp>
        <p:nvSpPr>
          <p:cNvPr id="5" name="Footer Placeholder 4">
            <a:extLst>
              <a:ext uri="{FF2B5EF4-FFF2-40B4-BE49-F238E27FC236}">
                <a16:creationId xmlns:a16="http://schemas.microsoft.com/office/drawing/2014/main" id="{C979C019-47F9-CB42-B034-988D8A63A57F}"/>
              </a:ext>
            </a:extLst>
          </p:cNvPr>
          <p:cNvSpPr>
            <a:spLocks noGrp="1"/>
          </p:cNvSpPr>
          <p:nvPr>
            <p:ph type="ftr" sz="quarter" idx="11"/>
          </p:nvPr>
        </p:nvSpPr>
        <p:spPr/>
        <p:txBody>
          <a:bodyPr/>
          <a:lstStyle/>
          <a:p>
            <a:pPr>
              <a:defRPr/>
            </a:pPr>
            <a:r>
              <a:rPr lang="en-US" dirty="0"/>
              <a:t>PIP-II Technical Workshop | Cryogenic Systems Recap Day 3 | A. Dalesandro</a:t>
            </a:r>
            <a:endParaRPr lang="en-US" b="1" dirty="0"/>
          </a:p>
        </p:txBody>
      </p:sp>
      <p:sp>
        <p:nvSpPr>
          <p:cNvPr id="6" name="Slide Number Placeholder 5">
            <a:extLst>
              <a:ext uri="{FF2B5EF4-FFF2-40B4-BE49-F238E27FC236}">
                <a16:creationId xmlns:a16="http://schemas.microsoft.com/office/drawing/2014/main" id="{1800DBE3-4B80-1A46-8FF5-E2B7FED54822}"/>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66992079"/>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0A9347935DA74C8DB662DDB94DC24E" ma:contentTypeVersion="9" ma:contentTypeDescription="Create a new document." ma:contentTypeScope="" ma:versionID="daccfbc87992deecdd76a41080ed79a9">
  <xsd:schema xmlns:xsd="http://www.w3.org/2001/XMLSchema" xmlns:xs="http://www.w3.org/2001/XMLSchema" xmlns:p="http://schemas.microsoft.com/office/2006/metadata/properties" xmlns:ns1="http://schemas.microsoft.com/sharepoint/v3" xmlns:ns3="bb137302-f76b-4ed9-a081-76f546f328cd" xmlns:ns4="ee7e25fd-3d00-4a17-8d06-95b415c0ffa6" targetNamespace="http://schemas.microsoft.com/office/2006/metadata/properties" ma:root="true" ma:fieldsID="ce083e8da3803cf1a5fd098111086400" ns1:_="" ns3:_="" ns4:_="">
    <xsd:import namespace="http://schemas.microsoft.com/sharepoint/v3"/>
    <xsd:import namespace="bb137302-f76b-4ed9-a081-76f546f328cd"/>
    <xsd:import namespace="ee7e25fd-3d00-4a17-8d06-95b415c0ff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37302-f76b-4ed9-a081-76f546f32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e25fd-3d00-4a17-8d06-95b415c0f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CF82BAE-E75F-4752-A4BB-557E29524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137302-f76b-4ed9-a081-76f546f328cd"/>
    <ds:schemaRef ds:uri="ee7e25fd-3d00-4a17-8d06-95b415c0f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BE1F245F-DB62-428D-A566-B113377E9116}">
  <ds:schemaRefs>
    <ds:schemaRef ds:uri="http://purl.org/dc/terms/"/>
    <ds:schemaRef ds:uri="ee7e25fd-3d00-4a17-8d06-95b415c0ffa6"/>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bb137302-f76b-4ed9-a081-76f546f328c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Fermilab_PPT_090815</Template>
  <TotalTime>32844</TotalTime>
  <Words>911</Words>
  <Application>Microsoft Macintosh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1_Fermilab_PPT_090915</vt:lpstr>
      <vt:lpstr>PowerPoint Presentation</vt:lpstr>
      <vt:lpstr>Pawel Duda; Stress and flexibility of bayonets, control valves, and supports</vt:lpstr>
      <vt:lpstr>Ram Dhuley; Stress and flexibility criteria for bayonets</vt:lpstr>
      <vt:lpstr>Pawel Duda; Thermo-mechanical FEA models development, specification, and methodology</vt:lpstr>
      <vt:lpstr>Follow Up Topics</vt:lpstr>
      <vt:lpstr>Lessons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 A. Dalesandro</cp:lastModifiedBy>
  <cp:revision>1397</cp:revision>
  <cp:lastPrinted>2020-01-24T20:57:46Z</cp:lastPrinted>
  <dcterms:created xsi:type="dcterms:W3CDTF">2019-12-16T19:54:36Z</dcterms:created>
  <dcterms:modified xsi:type="dcterms:W3CDTF">2020-12-03T18:26:26Z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0x010100550A9347935DA74C8DB662DDB94DC24E</vt:lpwstr>
  </property>
</Properties>
</file>