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54" r:id="rId4"/>
  </p:sldMasterIdLst>
  <p:notesMasterIdLst>
    <p:notesMasterId r:id="rId13"/>
  </p:notesMasterIdLst>
  <p:handoutMasterIdLst>
    <p:handoutMasterId r:id="rId14"/>
  </p:handoutMasterIdLst>
  <p:sldIdLst>
    <p:sldId id="2470" r:id="rId5"/>
    <p:sldId id="2429" r:id="rId6"/>
    <p:sldId id="2472" r:id="rId7"/>
    <p:sldId id="2471" r:id="rId8"/>
    <p:sldId id="2473" r:id="rId9"/>
    <p:sldId id="2475" r:id="rId10"/>
    <p:sldId id="2476" r:id="rId11"/>
    <p:sldId id="2477" r:id="rId12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3FFDB23-A5A2-4AE2-BF69-FFE4983F7512}">
          <p14:sldIdLst>
            <p14:sldId id="2470"/>
            <p14:sldId id="2429"/>
            <p14:sldId id="2472"/>
            <p14:sldId id="2471"/>
            <p14:sldId id="2473"/>
            <p14:sldId id="2475"/>
            <p14:sldId id="2476"/>
            <p14:sldId id="2477"/>
          </p14:sldIdLst>
        </p14:section>
        <p14:section name="Backup" id="{58EDEA92-FFE7-40E0-AB2C-D3FD54F7D5A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142" userDrawn="1">
          <p15:clr>
            <a:srgbClr val="A4A3A4"/>
          </p15:clr>
        </p15:guide>
        <p15:guide id="2" orient="horz" pos="4027" userDrawn="1">
          <p15:clr>
            <a:srgbClr val="A4A3A4"/>
          </p15:clr>
        </p15:guide>
        <p15:guide id="3" orient="horz" pos="1698" userDrawn="1">
          <p15:clr>
            <a:srgbClr val="A4A3A4"/>
          </p15:clr>
        </p15:guide>
        <p15:guide id="4" orient="horz" pos="152" userDrawn="1">
          <p15:clr>
            <a:srgbClr val="A4A3A4"/>
          </p15:clr>
        </p15:guide>
        <p15:guide id="5" orient="horz" pos="2790" userDrawn="1">
          <p15:clr>
            <a:srgbClr val="A4A3A4"/>
          </p15:clr>
        </p15:guide>
        <p15:guide id="6" orient="horz" pos="604" userDrawn="1">
          <p15:clr>
            <a:srgbClr val="A4A3A4"/>
          </p15:clr>
        </p15:guide>
        <p15:guide id="7" pos="7488" userDrawn="1">
          <p15:clr>
            <a:srgbClr val="A4A3A4"/>
          </p15:clr>
        </p15:guide>
        <p15:guide id="8" pos="181" userDrawn="1">
          <p15:clr>
            <a:srgbClr val="A4A3A4"/>
          </p15:clr>
        </p15:guide>
        <p15:guide id="9" pos="785" userDrawn="1">
          <p15:clr>
            <a:srgbClr val="A4A3A4"/>
          </p15:clr>
        </p15:guide>
        <p15:guide id="10" pos="5937" userDrawn="1">
          <p15:clr>
            <a:srgbClr val="A4A3A4"/>
          </p15:clr>
        </p15:guide>
        <p15:guide id="11" pos="6884" userDrawn="1">
          <p15:clr>
            <a:srgbClr val="A4A3A4"/>
          </p15:clr>
        </p15:guide>
        <p15:guide id="12" pos="6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 Merminga x 35983N" initials="LMx3" lastIdx="1" clrIdx="0">
    <p:extLst>
      <p:ext uri="{19B8F6BF-5375-455C-9EA6-DF929625EA0E}">
        <p15:presenceInfo xmlns:p15="http://schemas.microsoft.com/office/powerpoint/2012/main" userId="S-1-5-21-1644491937-1202660629-839522115-702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E4E"/>
    <a:srgbClr val="404040"/>
    <a:srgbClr val="63666A"/>
    <a:srgbClr val="505050"/>
    <a:srgbClr val="50504E"/>
    <a:srgbClr val="004C97"/>
    <a:srgbClr val="A7A8AA"/>
    <a:srgbClr val="99D6E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F85721-8211-AA00-74F5-4FC82EE52FF1}" v="226" dt="2020-12-04T08:18:01.833"/>
    <p1510:client id="{38015213-1226-02B7-B0FC-3BBDDB3CF817}" v="6" dt="2020-12-03T11:08:26.561"/>
    <p1510:client id="{38116B60-BA8F-3CFE-E26A-96DF60D5DFFF}" v="300" dt="2020-12-03T11:25:47.624"/>
    <p1510:client id="{407BF1C5-45FB-E430-CC83-66B1AA83F344}" v="4" dt="2020-12-03T14:48:07.833"/>
    <p1510:client id="{8928B2D9-436A-7648-FFE8-EC22ADADCF16}" v="176" dt="2020-12-04T08:30:12.330"/>
    <p1510:client id="{CCA560D3-88DF-8542-DE6E-1536C406262B}" v="4" dt="2020-12-03T11:11:13.961"/>
    <p1510:client id="{D086EAA6-0146-4684-6779-34A2379641CD}" v="691" dt="2020-12-04T09:58:51.587"/>
    <p1510:client id="{DE6496F0-10B5-1DCA-7069-3EE2DA566143}" v="2013" dt="2020-12-04T08:07:56.254"/>
    <p1510:client id="{E997B6BE-12AB-4FD3-87EF-B1B7231ED912}" v="2" dt="2020-11-16T14:34:06.208"/>
    <p1510:client id="{F83E23F5-542F-4712-6773-B1EF5CD9F776}" v="45" dt="2020-12-04T08:50:10.82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7488"/>
        <p:guide pos="181"/>
        <p:guide pos="785"/>
        <p:guide pos="5937"/>
        <p:guide pos="6884"/>
        <p:guide pos="61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54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emf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8107060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-1"/>
            <a:ext cx="12192001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 descr="A view of a city&#10;&#10;Description automatically generated">
            <a:extLst>
              <a:ext uri="{FF2B5EF4-FFF2-40B4-BE49-F238E27FC236}">
                <a16:creationId xmlns:a16="http://schemas.microsoft.com/office/drawing/2014/main" id="{E19ACA47-E1C9-D14E-A205-8CB25298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71" b="18952"/>
          <a:stretch/>
        </p:blipFill>
        <p:spPr>
          <a:xfrm>
            <a:off x="-1" y="896935"/>
            <a:ext cx="12192001" cy="3336828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8107061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562963" y="4817049"/>
            <a:ext cx="34277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BD724-1E80-4878-9472-027E28C6A7C2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0220" y="6275566"/>
            <a:ext cx="338328" cy="21031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72EFF9-AFDE-445C-A3D7-86893885A566}"/>
              </a:ext>
            </a:extLst>
          </p:cNvPr>
          <p:cNvSpPr/>
          <p:nvPr userDrawn="1"/>
        </p:nvSpPr>
        <p:spPr>
          <a:xfrm>
            <a:off x="11334367" y="5522386"/>
            <a:ext cx="320040" cy="210312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44023-1640-4E23-9B6C-B21D51AC203C}"/>
              </a:ext>
            </a:extLst>
          </p:cNvPr>
          <p:cNvSpPr/>
          <p:nvPr userDrawn="1"/>
        </p:nvSpPr>
        <p:spPr>
          <a:xfrm>
            <a:off x="11334365" y="5263975"/>
            <a:ext cx="320040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91944F-4C95-403D-B21A-07CBC836EB9E}"/>
              </a:ext>
            </a:extLst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33761" y="5025543"/>
            <a:ext cx="402336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F24C8-38C3-451F-AE2C-C52B4B0C3DF9}"/>
              </a:ext>
            </a:extLst>
          </p:cNvPr>
          <p:cNvSpPr/>
          <p:nvPr userDrawn="1"/>
        </p:nvSpPr>
        <p:spPr>
          <a:xfrm>
            <a:off x="11334367" y="5777336"/>
            <a:ext cx="420624" cy="21031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FF91A-2A51-4F15-9737-050781425D07}"/>
              </a:ext>
            </a:extLst>
          </p:cNvPr>
          <p:cNvSpPr/>
          <p:nvPr userDrawn="1"/>
        </p:nvSpPr>
        <p:spPr>
          <a:xfrm>
            <a:off x="11333761" y="6024723"/>
            <a:ext cx="320040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37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F00CD-44CB-48BB-BD23-6E74E412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9/1/2020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78005-5077-434A-80CA-8C55A16B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Name | Meeting/Conference | PIP-II</a:t>
            </a:r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D4E1-1604-44D5-A698-639A0CF5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5" y="6548497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16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9/1/2020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654820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5F9652E-0045-4B51-A24C-BDFA0BB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Name | Meeting/Conference | PIP-II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4384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9/1/2020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04800" y="6548205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BB7ACA4-80DC-41DD-B0E8-371B4DD0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Name | Meeting/Conference | PIP-II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85945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9/1/2020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548497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E161075-3224-4010-ABDA-A5185F35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Name | Meeting/Conference | PIP-II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25440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9/1/2020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96333" y="6551292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A471088-6F95-4269-9C96-59C7FA66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Name | Meeting/Conference | PIP-II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65374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9/1/2020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545704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9E8766BF-8751-4DD6-9C06-35A200CC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Name | Meeting/Conference | PIP-II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71612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26269"/>
            <a:ext cx="8709385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2" y="1043047"/>
            <a:ext cx="11563351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349" indent="-228594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4DAAA38-C625-485E-B680-0C6C74047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Name | Meeting/Conference | PIP-II</a:t>
            </a:r>
            <a:endParaRPr lang="en-US" b="1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6C8CA20-A94C-435A-B42C-E275CCCDB2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9/1/2020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4A8C2E-9E17-420F-BAA2-86B14604CB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49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ctr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Name | Meeting/Conference | PIP-II</a:t>
            </a:r>
            <a:endParaRPr lang="en-US" b="1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296333" y="6466933"/>
            <a:ext cx="10605446" cy="13766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26EBA69-E27D-44CA-B366-5D4E7747094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070766" y="6229548"/>
            <a:ext cx="910723" cy="47477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0DBC688-4F30-40E8-BBB5-F107F1D3E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9/1/2020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246728A-CF4F-487F-8DEA-58E9F682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1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87" r:id="rId8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rk.pendleton@stfc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Stuart.wilde@stfc.ac.uk" TargetMode="External"/><Relationship Id="rId5" Type="http://schemas.openxmlformats.org/officeDocument/2006/relationships/hyperlink" Target="mailto:paul.a.smith@stfc.ac.uk" TargetMode="External"/><Relationship Id="rId4" Type="http://schemas.openxmlformats.org/officeDocument/2006/relationships/hyperlink" Target="mailto:andrew.May@stfc.ac.u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mitchell.kane@stfc.ac.uk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uhane@rrcat.gov.in" TargetMode="External"/><Relationship Id="rId7" Type="http://schemas.openxmlformats.org/officeDocument/2006/relationships/hyperlink" Target="mailto:Kieran.cheetham@stfc.ac.uk" TargetMode="External"/><Relationship Id="rId2" Type="http://schemas.openxmlformats.org/officeDocument/2006/relationships/hyperlink" Target="mailto:mark.pendleton@stfc.ac.uk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jane.hathaway@stfc.ac.uk" TargetMode="External"/><Relationship Id="rId5" Type="http://schemas.openxmlformats.org/officeDocument/2006/relationships/hyperlink" Target="mailto:Dave.mason@stfc.ac.uk" TargetMode="External"/><Relationship Id="rId4" Type="http://schemas.openxmlformats.org/officeDocument/2006/relationships/hyperlink" Target="mailto:Stuart.wilde@stfc.ac.uk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SRF Infrastructure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Mark Pendleton (STFC) &amp; Tim Ring (Fermilab)</a:t>
            </a:r>
          </a:p>
          <a:p>
            <a:r>
              <a:rPr lang="en-US"/>
              <a:t>PIP-II Technical Workshop</a:t>
            </a:r>
          </a:p>
          <a:p>
            <a:r>
              <a:rPr lang="en-US"/>
              <a:t>Feedback / Plenary Session 04 December 2020</a:t>
            </a:r>
          </a:p>
        </p:txBody>
      </p:sp>
    </p:spTree>
    <p:extLst>
      <p:ext uri="{BB962C8B-B14F-4D97-AF65-F5344CB8AC3E}">
        <p14:creationId xmlns:p14="http://schemas.microsoft.com/office/powerpoint/2010/main" val="113928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5EA188-4016-423F-8174-88E347880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 b="1"/>
              <a:t>SRF Infrastructure </a:t>
            </a:r>
            <a:r>
              <a:rPr lang="en-US" sz="1200"/>
              <a:t>Mark Pendleton Tim Ring | PIP-II Technical Workshop</a:t>
            </a:r>
            <a:endParaRPr lang="en-US" sz="1200" b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3EE109-4B3E-4A27-89BC-F9C87C6E2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6333" y="6530849"/>
            <a:ext cx="552451" cy="237285"/>
          </a:xfrm>
        </p:spPr>
        <p:txBody>
          <a:bodyPr/>
          <a:lstStyle/>
          <a:p>
            <a:pPr>
              <a:defRPr/>
            </a:pPr>
            <a:fld id="{2E8B149A-14C6-B749-AF60-1744CFF2A849}" type="slidenum">
              <a:rPr lang="en-US" sz="1200"/>
              <a:pPr>
                <a:defRPr/>
              </a:pPr>
              <a:t>2</a:t>
            </a:fld>
            <a:endParaRPr lang="en-US" sz="12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7B6623-BDC7-8F47-A42F-E061E1EE64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382" y="6522159"/>
            <a:ext cx="1135524" cy="240612"/>
          </a:xfrm>
        </p:spPr>
        <p:txBody>
          <a:bodyPr/>
          <a:lstStyle/>
          <a:p>
            <a:pPr>
              <a:defRPr/>
            </a:pPr>
            <a:r>
              <a:rPr lang="en-US"/>
              <a:t>04 </a:t>
            </a:r>
            <a:r>
              <a:rPr lang="en-US" sz="1200"/>
              <a:t>Dec 2020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E7628D-0C69-4E42-BFC2-60446F9DD946}"/>
              </a:ext>
            </a:extLst>
          </p:cNvPr>
          <p:cNvSpPr txBox="1">
            <a:spLocks/>
          </p:cNvSpPr>
          <p:nvPr/>
        </p:nvSpPr>
        <p:spPr>
          <a:xfrm>
            <a:off x="327501" y="0"/>
            <a:ext cx="9326486" cy="58965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en-US" sz="2800">
                <a:solidFill>
                  <a:srgbClr val="003087"/>
                </a:solidFill>
              </a:rPr>
              <a:t>Summary from Day 1 (Wed 02 Dec)  1 of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CEB274-7765-417E-9425-6ED1E01FA49A}"/>
              </a:ext>
            </a:extLst>
          </p:cNvPr>
          <p:cNvSpPr/>
          <p:nvPr/>
        </p:nvSpPr>
        <p:spPr>
          <a:xfrm>
            <a:off x="390082" y="1020724"/>
            <a:ext cx="4600662" cy="728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>
              <a:defRPr/>
            </a:pPr>
            <a:r>
              <a:rPr lang="en-US" sz="2133" b="1">
                <a:solidFill>
                  <a:srgbClr val="003087"/>
                </a:solidFill>
                <a:latin typeface="Helvetica" pitchFamily="34" charset="0"/>
              </a:rPr>
              <a:t>System walk-downs </a:t>
            </a:r>
          </a:p>
          <a:p>
            <a:pPr defTabSz="457189">
              <a:defRPr/>
            </a:pPr>
            <a:endParaRPr lang="en-US" sz="2000">
              <a:solidFill>
                <a:srgbClr val="003087"/>
              </a:solidFill>
              <a:latin typeface="Helvetic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589164"/>
              </p:ext>
            </p:extLst>
          </p:nvPr>
        </p:nvGraphicFramePr>
        <p:xfrm>
          <a:off x="572558" y="1490328"/>
          <a:ext cx="1108382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608">
                  <a:extLst>
                    <a:ext uri="{9D8B030D-6E8A-4147-A177-3AD203B41FA5}">
                      <a16:colId xmlns:a16="http://schemas.microsoft.com/office/drawing/2014/main" val="2013331881"/>
                    </a:ext>
                  </a:extLst>
                </a:gridCol>
                <a:gridCol w="3694608">
                  <a:extLst>
                    <a:ext uri="{9D8B030D-6E8A-4147-A177-3AD203B41FA5}">
                      <a16:colId xmlns:a16="http://schemas.microsoft.com/office/drawing/2014/main" val="2632789289"/>
                    </a:ext>
                  </a:extLst>
                </a:gridCol>
                <a:gridCol w="3694608">
                  <a:extLst>
                    <a:ext uri="{9D8B030D-6E8A-4147-A177-3AD203B41FA5}">
                      <a16:colId xmlns:a16="http://schemas.microsoft.com/office/drawing/2014/main" val="3903257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/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Speaker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E-mail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302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/>
                        <a:t>Overview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Mark Pendleton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aseline="0">
                          <a:hlinkClick r:id="rId3"/>
                        </a:rPr>
                        <a:t>mark.pendleton@stfc.ac.uk</a:t>
                      </a:r>
                      <a:r>
                        <a:rPr lang="en-GB" sz="1600" baseline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695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/>
                        <a:t>Cryogenics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Andrew 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aseline="0">
                          <a:hlinkClick r:id="rId4"/>
                        </a:rPr>
                        <a:t>andrew.may@stfc.ac.uk</a:t>
                      </a:r>
                      <a:r>
                        <a:rPr lang="en-GB" sz="1600" baseline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735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/>
                        <a:t>RF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Paul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aseline="0">
                          <a:solidFill>
                            <a:schemeClr val="tx2"/>
                          </a:solidFill>
                          <a:hlinkClick r:id="rId5"/>
                        </a:rPr>
                        <a:t>paul.a.smith@stfc.ac.uk</a:t>
                      </a:r>
                      <a:r>
                        <a:rPr lang="en-GB" sz="1600" baseline="0"/>
                        <a:t>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602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/>
                        <a:t>Vacuum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Stuart Wilde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hlinkClick r:id="rId6"/>
                        </a:rPr>
                        <a:t>stuart.wilde@stfc.ac.uk</a:t>
                      </a:r>
                      <a:r>
                        <a:rPr lang="en-GB" sz="160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7106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2558" y="3395560"/>
            <a:ext cx="11248500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latin typeface="Calibri"/>
              </a:rPr>
              <a:t>Key points:</a:t>
            </a:r>
          </a:p>
          <a:p>
            <a:r>
              <a:rPr lang="en-GB" b="1" dirty="0">
                <a:latin typeface="Calibri"/>
              </a:rPr>
              <a:t>Cryogenics</a:t>
            </a:r>
          </a:p>
          <a:p>
            <a:pPr marL="342900" indent="-342900">
              <a:buFont typeface="Arial"/>
              <a:buChar char="•"/>
            </a:pPr>
            <a:r>
              <a:rPr lang="en-GB" dirty="0">
                <a:latin typeface="Calibri"/>
              </a:rPr>
              <a:t>What is rate of cool down for 3 cavities on vertical test stand? Thermal gradients? Further discussion required with FNAL on requirements for these;</a:t>
            </a:r>
            <a:endParaRPr lang="en-GB" dirty="0"/>
          </a:p>
          <a:p>
            <a:pPr marL="342900" indent="-342900">
              <a:buFont typeface="Arial,Sans-Serif"/>
              <a:buChar char="•"/>
            </a:pPr>
            <a:r>
              <a:rPr lang="en-GB" dirty="0">
                <a:latin typeface="Calibri"/>
                <a:cs typeface="Calibri"/>
              </a:rPr>
              <a:t>Should consider position of thermometry (possible mini-R&amp;D project);</a:t>
            </a:r>
            <a:endParaRPr lang="en-US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GB" dirty="0">
                <a:latin typeface="Calibri"/>
              </a:rPr>
              <a:t>Requirement to test bare cavities? Further discussion will be required here as well</a:t>
            </a:r>
          </a:p>
          <a:p>
            <a:pPr marL="342900" indent="-342900">
              <a:buFont typeface="Arial"/>
              <a:buChar char="•"/>
            </a:pPr>
            <a:r>
              <a:rPr lang="en-GB" dirty="0">
                <a:latin typeface="Calibri"/>
              </a:rPr>
              <a:t>Consider incorporating magnetic field sensors for vertical tests;</a:t>
            </a:r>
            <a:endParaRPr lang="en-GB" dirty="0"/>
          </a:p>
          <a:p>
            <a:pPr marL="342900" indent="-342900">
              <a:buFont typeface="Arial"/>
              <a:buChar char="•"/>
            </a:pPr>
            <a:r>
              <a:rPr lang="en-GB" dirty="0">
                <a:latin typeface="Calibri"/>
              </a:rPr>
              <a:t>Cross-reference capabilities across collaboration for radiation monitoring. </a:t>
            </a:r>
            <a:endParaRPr lang="en-GB" dirty="0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246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E7628D-0C69-4E42-BFC2-60446F9DD946}"/>
              </a:ext>
            </a:extLst>
          </p:cNvPr>
          <p:cNvSpPr txBox="1">
            <a:spLocks/>
          </p:cNvSpPr>
          <p:nvPr/>
        </p:nvSpPr>
        <p:spPr>
          <a:xfrm>
            <a:off x="390082" y="102550"/>
            <a:ext cx="9326486" cy="58965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en-US" sz="2800">
                <a:solidFill>
                  <a:srgbClr val="003087"/>
                </a:solidFill>
              </a:rPr>
              <a:t>Summary from Day 1 (Wed 02 Dec)  2 of 3 </a:t>
            </a:r>
          </a:p>
        </p:txBody>
      </p:sp>
      <p:sp>
        <p:nvSpPr>
          <p:cNvPr id="8" name="Rectangle 7"/>
          <p:cNvSpPr/>
          <p:nvPr/>
        </p:nvSpPr>
        <p:spPr>
          <a:xfrm>
            <a:off x="390081" y="939293"/>
            <a:ext cx="11266299" cy="37856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 dirty="0">
                <a:latin typeface="Calibri"/>
              </a:rPr>
              <a:t>Key points:</a:t>
            </a:r>
          </a:p>
          <a:p>
            <a:r>
              <a:rPr lang="en-GB" b="1" dirty="0">
                <a:latin typeface="Calibri"/>
              </a:rPr>
              <a:t>RF Systems</a:t>
            </a:r>
          </a:p>
          <a:p>
            <a:r>
              <a:rPr lang="en-GB" dirty="0">
                <a:latin typeface="Calibri"/>
              </a:rPr>
              <a:t>How best to undertake comparative checks on cavity performance between different laboratories.  What condition (jacketed, un-jacketed) should the cavity be in?</a:t>
            </a:r>
          </a:p>
          <a:p>
            <a:endParaRPr lang="en-GB" b="1"/>
          </a:p>
          <a:p>
            <a:endParaRPr lang="en-GB" b="1"/>
          </a:p>
          <a:p>
            <a:r>
              <a:rPr lang="en-GB" b="1" dirty="0">
                <a:latin typeface="Calibri"/>
              </a:rPr>
              <a:t>Vacuum Systems</a:t>
            </a:r>
          </a:p>
          <a:p>
            <a:r>
              <a:rPr lang="en-GB" dirty="0">
                <a:latin typeface="Calibri"/>
              </a:rPr>
              <a:t>Calibrated vacuum leak sources – STFC to investigate options with a view to developing a standard approach across the collaboration.</a:t>
            </a:r>
          </a:p>
          <a:p>
            <a:r>
              <a:rPr lang="en-GB" dirty="0">
                <a:latin typeface="Calibri"/>
              </a:rPr>
              <a:t>Fermilab and STFC to discuss slow pump, slow vent and purge rates in more detail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B5EA188-4016-423F-8174-88E347880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 b="1"/>
              <a:t>SRF Infrastructure </a:t>
            </a:r>
            <a:r>
              <a:rPr lang="en-US" sz="1200"/>
              <a:t>Mark Pendleton Tim Ring | PIP-II Technical Workshop</a:t>
            </a:r>
            <a:endParaRPr lang="en-US" sz="1200" b="1"/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FF7B6623-BDC7-8F47-A42F-E061E1EE64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382" y="6539915"/>
            <a:ext cx="1135524" cy="240612"/>
          </a:xfrm>
        </p:spPr>
        <p:txBody>
          <a:bodyPr/>
          <a:lstStyle/>
          <a:p>
            <a:pPr>
              <a:defRPr/>
            </a:pPr>
            <a:r>
              <a:rPr lang="en-US"/>
              <a:t>04 </a:t>
            </a:r>
            <a:r>
              <a:rPr lang="en-US" sz="1200"/>
              <a:t>Dec 2020</a:t>
            </a:r>
          </a:p>
        </p:txBody>
      </p:sp>
    </p:spTree>
    <p:extLst>
      <p:ext uri="{BB962C8B-B14F-4D97-AF65-F5344CB8AC3E}">
        <p14:creationId xmlns:p14="http://schemas.microsoft.com/office/powerpoint/2010/main" val="561906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CEB274-7765-417E-9425-6ED1E01FA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333" y="1043047"/>
            <a:ext cx="11122820" cy="69756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indent="0" defTabSz="457189">
              <a:buNone/>
              <a:defRPr/>
            </a:pPr>
            <a:r>
              <a:rPr lang="en-US" sz="2100" b="1" dirty="0">
                <a:solidFill>
                  <a:srgbClr val="003087"/>
                </a:solidFill>
              </a:rPr>
              <a:t>Proposed infrastructure build</a:t>
            </a:r>
            <a:endParaRPr lang="en-US" sz="2100" dirty="0"/>
          </a:p>
          <a:p>
            <a:pPr marL="456565" indent="-456565" defTabSz="457189">
              <a:defRPr/>
            </a:pPr>
            <a:endParaRPr lang="en-US" sz="2000">
              <a:solidFill>
                <a:srgbClr val="003087"/>
              </a:solidFill>
              <a:latin typeface="Helvetica" pitchFamily="34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B5EA188-4016-423F-8174-88E347880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 b="1"/>
              <a:t>SRF Infrastructure </a:t>
            </a:r>
            <a:r>
              <a:rPr lang="en-US" sz="1200"/>
              <a:t>Mark Pendleton Tim Ring | PIP-II Technical Workshop</a:t>
            </a:r>
            <a:endParaRPr lang="en-US" sz="1200" b="1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FF7B6623-BDC7-8F47-A42F-E061E1EE64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382" y="6539915"/>
            <a:ext cx="1135524" cy="240612"/>
          </a:xfrm>
        </p:spPr>
        <p:txBody>
          <a:bodyPr/>
          <a:lstStyle/>
          <a:p>
            <a:pPr>
              <a:defRPr/>
            </a:pPr>
            <a:r>
              <a:rPr lang="en-US"/>
              <a:t>04 </a:t>
            </a:r>
            <a:r>
              <a:rPr lang="en-US" sz="1200"/>
              <a:t>Dec 2020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3579" y="1287587"/>
            <a:ext cx="11057190" cy="49859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latin typeface="Calibri"/>
              </a:rPr>
              <a:t>Presented by Mitchell Kane (</a:t>
            </a:r>
            <a:r>
              <a:rPr lang="en-GB" dirty="0">
                <a:latin typeface="Calibri"/>
                <a:hlinkClick r:id="rId2"/>
              </a:rPr>
              <a:t>mitchell.kane@stfc.ac.uk</a:t>
            </a:r>
            <a:r>
              <a:rPr lang="en-GB" dirty="0">
                <a:latin typeface="Calibri"/>
              </a:rPr>
              <a:t>)</a:t>
            </a:r>
            <a:endParaRPr lang="en-US" dirty="0"/>
          </a:p>
          <a:p>
            <a:r>
              <a:rPr lang="en-GB" b="1" dirty="0">
                <a:latin typeface="Calibri"/>
              </a:rPr>
              <a:t>Key points:</a:t>
            </a:r>
          </a:p>
          <a:p>
            <a:r>
              <a:rPr lang="en-GB" dirty="0">
                <a:latin typeface="Calibri"/>
              </a:rPr>
              <a:t>Proposed arrangement for side-by-side cold mass assembly stations to be re-visited.</a:t>
            </a:r>
          </a:p>
          <a:p>
            <a:r>
              <a:rPr lang="en-GB" dirty="0">
                <a:latin typeface="Calibri"/>
              </a:rPr>
              <a:t>STFC to consider manpower availability – can 2 stations be staffed?</a:t>
            </a:r>
          </a:p>
          <a:p>
            <a:r>
              <a:rPr lang="en-GB" dirty="0">
                <a:latin typeface="Calibri"/>
              </a:rPr>
              <a:t>Are Fermilab designers considering constraints of infrastructure at other sites?</a:t>
            </a:r>
          </a:p>
          <a:p>
            <a:pPr>
              <a:spcAft>
                <a:spcPts val="1200"/>
              </a:spcAft>
            </a:pPr>
            <a:r>
              <a:rPr lang="en-GB" dirty="0">
                <a:latin typeface="Calibri"/>
              </a:rPr>
              <a:t>Space required around the Work Stations for movement of tools, equipment and components to be revisited by STFC.</a:t>
            </a:r>
            <a:endParaRPr lang="en-GB" dirty="0"/>
          </a:p>
          <a:p>
            <a:r>
              <a:rPr lang="en-GB" dirty="0">
                <a:latin typeface="Calibri"/>
              </a:rPr>
              <a:t>What is option B if… </a:t>
            </a:r>
            <a:endParaRPr lang="en-GB" dirty="0"/>
          </a:p>
          <a:p>
            <a:pPr marL="514350" indent="-514350">
              <a:buFont typeface="+mj-lt"/>
              <a:buAutoNum type="romanUcPeriod"/>
            </a:pPr>
            <a:r>
              <a:rPr lang="en-GB" dirty="0">
                <a:latin typeface="Calibri"/>
              </a:rPr>
              <a:t>a defective cavity needs to be removed during cavity string assembly?</a:t>
            </a:r>
          </a:p>
          <a:p>
            <a:pPr marL="514350" indent="-514350">
              <a:buFont typeface="+mj-lt"/>
              <a:buAutoNum type="romanUcPeriod"/>
            </a:pPr>
            <a:r>
              <a:rPr lang="en-GB" dirty="0">
                <a:latin typeface="Calibri"/>
              </a:rPr>
              <a:t>work needs to be paused on a cold mass assembly?</a:t>
            </a:r>
          </a:p>
          <a:p>
            <a:pPr marL="514350" indent="-514350">
              <a:spcAft>
                <a:spcPts val="1200"/>
              </a:spcAft>
              <a:buFont typeface="+mj-lt"/>
              <a:buAutoNum type="romanUcPeriod"/>
            </a:pPr>
            <a:r>
              <a:rPr lang="en-GB" dirty="0">
                <a:latin typeface="Calibri"/>
              </a:rPr>
              <a:t>a cryomodule needs to be ‘parked’ whilst additional tests are carried out?</a:t>
            </a:r>
          </a:p>
          <a:p>
            <a:r>
              <a:rPr lang="en-GB" b="1" dirty="0">
                <a:latin typeface="Calibri"/>
              </a:rPr>
              <a:t>Closer collaboration: Arrange routine, all-parties technical meetings on infrastructure.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2E7628D-0C69-4E42-BFC2-60446F9DD946}"/>
              </a:ext>
            </a:extLst>
          </p:cNvPr>
          <p:cNvSpPr txBox="1">
            <a:spLocks/>
          </p:cNvSpPr>
          <p:nvPr/>
        </p:nvSpPr>
        <p:spPr>
          <a:xfrm>
            <a:off x="390082" y="102550"/>
            <a:ext cx="9326486" cy="58965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en-US" sz="2800">
                <a:solidFill>
                  <a:srgbClr val="003087"/>
                </a:solidFill>
              </a:rPr>
              <a:t>Summary from Day 1 (Wed 02 Dec)  3 of 3</a:t>
            </a:r>
          </a:p>
        </p:txBody>
      </p:sp>
    </p:spTree>
    <p:extLst>
      <p:ext uri="{BB962C8B-B14F-4D97-AF65-F5344CB8AC3E}">
        <p14:creationId xmlns:p14="http://schemas.microsoft.com/office/powerpoint/2010/main" val="3808709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B5EA188-4016-423F-8174-88E347880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 b="1"/>
              <a:t>SRF Infrastructure </a:t>
            </a:r>
            <a:r>
              <a:rPr lang="en-US" sz="1200"/>
              <a:t>Mark Pendleton Tim Ring | PIP-II Technical Workshop</a:t>
            </a:r>
            <a:endParaRPr lang="en-US" sz="1200" b="1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FF7B6623-BDC7-8F47-A42F-E061E1EE64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382" y="6539915"/>
            <a:ext cx="1135524" cy="240612"/>
          </a:xfrm>
        </p:spPr>
        <p:txBody>
          <a:bodyPr/>
          <a:lstStyle/>
          <a:p>
            <a:pPr>
              <a:defRPr/>
            </a:pPr>
            <a:r>
              <a:rPr lang="en-US"/>
              <a:t>04 </a:t>
            </a:r>
            <a:r>
              <a:rPr lang="en-US" sz="1200"/>
              <a:t>Dec 2020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2E7628D-0C69-4E42-BFC2-60446F9DD946}"/>
              </a:ext>
            </a:extLst>
          </p:cNvPr>
          <p:cNvSpPr txBox="1">
            <a:spLocks/>
          </p:cNvSpPr>
          <p:nvPr/>
        </p:nvSpPr>
        <p:spPr>
          <a:xfrm>
            <a:off x="390082" y="102550"/>
            <a:ext cx="9326486" cy="58965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en-US" sz="2800">
                <a:solidFill>
                  <a:srgbClr val="003087"/>
                </a:solidFill>
              </a:rPr>
              <a:t>Summary from Day 2 (</a:t>
            </a:r>
            <a:r>
              <a:rPr lang="en-US" sz="2800" err="1">
                <a:solidFill>
                  <a:srgbClr val="003087"/>
                </a:solidFill>
              </a:rPr>
              <a:t>Thur</a:t>
            </a:r>
            <a:r>
              <a:rPr lang="en-US" sz="2800">
                <a:solidFill>
                  <a:srgbClr val="003087"/>
                </a:solidFill>
              </a:rPr>
              <a:t> 03 Dec)  1 of 4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700B07-CE05-40B1-96BA-856280F4A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039370"/>
              </p:ext>
            </p:extLst>
          </p:nvPr>
        </p:nvGraphicFramePr>
        <p:xfrm>
          <a:off x="562912" y="1046632"/>
          <a:ext cx="11083824" cy="2306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608">
                  <a:extLst>
                    <a:ext uri="{9D8B030D-6E8A-4147-A177-3AD203B41FA5}">
                      <a16:colId xmlns:a16="http://schemas.microsoft.com/office/drawing/2014/main" val="2013331881"/>
                    </a:ext>
                  </a:extLst>
                </a:gridCol>
                <a:gridCol w="3694608">
                  <a:extLst>
                    <a:ext uri="{9D8B030D-6E8A-4147-A177-3AD203B41FA5}">
                      <a16:colId xmlns:a16="http://schemas.microsoft.com/office/drawing/2014/main" val="2632789289"/>
                    </a:ext>
                  </a:extLst>
                </a:gridCol>
                <a:gridCol w="3694608">
                  <a:extLst>
                    <a:ext uri="{9D8B030D-6E8A-4147-A177-3AD203B41FA5}">
                      <a16:colId xmlns:a16="http://schemas.microsoft.com/office/drawing/2014/main" val="3903257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Speaker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E-mail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302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Cryogenic System Acceptance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Shrikant Pattalwar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aseline="0" dirty="0">
                          <a:hlinkClick r:id="rId2"/>
                        </a:rPr>
                        <a:t>shrikant.pattalwar@stfc.ac.uk</a:t>
                      </a:r>
                      <a:r>
                        <a:rPr lang="en-GB" sz="1600" baseline="0" dirty="0"/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695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Facility Preparedness and</a:t>
                      </a:r>
                    </a:p>
                    <a:p>
                      <a:pPr lvl="0">
                        <a:buNone/>
                      </a:pPr>
                      <a:r>
                        <a:rPr lang="en-GB" sz="1600" dirty="0"/>
                        <a:t>HPR Considerations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err="1"/>
                        <a:t>S.K.Suhane</a:t>
                      </a:r>
                      <a:endParaRPr lang="en-US" err="1"/>
                    </a:p>
                    <a:p>
                      <a:pPr lvl="0">
                        <a:buNone/>
                      </a:pPr>
                      <a:r>
                        <a:rPr lang="en-GB" sz="1600" dirty="0"/>
                        <a:t>Stuart Wilde</a:t>
                      </a:r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sz="1600" dirty="0"/>
                        <a:t>Dave Mason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baseline="0" noProof="0" dirty="0">
                          <a:latin typeface="Arial"/>
                          <a:hlinkClick r:id="rId3"/>
                        </a:rPr>
                        <a:t>suhane@rrcat.gov.in</a:t>
                      </a:r>
                      <a:endParaRPr lang="en-GB" sz="1600" b="0" i="0" u="none" strike="noStrike" baseline="0" noProof="0" dirty="0"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GB" sz="1600" b="0" i="0" u="none" strike="noStrike" baseline="0" noProof="0" dirty="0">
                          <a:latin typeface="Arial"/>
                          <a:hlinkClick r:id="rId4"/>
                        </a:rPr>
                        <a:t>stuart.wilde@stfc.ac.uk</a:t>
                      </a:r>
                    </a:p>
                    <a:p>
                      <a:pPr lvl="0">
                        <a:buNone/>
                      </a:pPr>
                      <a:r>
                        <a:rPr lang="en-GB" sz="1600" b="0" i="0" u="none" strike="noStrike" baseline="0" noProof="0" dirty="0">
                          <a:latin typeface="Arial"/>
                          <a:hlinkClick r:id="rId5"/>
                        </a:rPr>
                        <a:t>Dave.mason@stfc.ac.uk</a:t>
                      </a:r>
                      <a:endParaRPr lang="en-GB" sz="1600" b="0" i="0" u="none" strike="noStrike" baseline="0" noProof="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735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Data systems overview - </a:t>
                      </a:r>
                      <a:r>
                        <a:rPr lang="en-GB" sz="1600" dirty="0" err="1"/>
                        <a:t>SuraBee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Jane Hathaway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>
                          <a:hlinkClick r:id="rId6"/>
                        </a:rPr>
                        <a:t>jane.hathaway@stfc.ac.uk</a:t>
                      </a:r>
                      <a:r>
                        <a:rPr lang="en-GB" sz="1600" dirty="0"/>
                        <a:t> </a:t>
                      </a:r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7106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Data transfer mechanisms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Kieran Cheetham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>
                          <a:hlinkClick r:id="rId7"/>
                        </a:rPr>
                        <a:t>kieran.cheetham@stfc.ac.uk</a:t>
                      </a:r>
                      <a:r>
                        <a:rPr lang="en-GB" sz="1600" dirty="0"/>
                        <a:t>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068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088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B5EA188-4016-423F-8174-88E347880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 b="1"/>
              <a:t>SRF Infrastructure </a:t>
            </a:r>
            <a:r>
              <a:rPr lang="en-US" sz="1200"/>
              <a:t>Mark Pendleton Tim Ring | PIP-II Technical Workshop</a:t>
            </a:r>
            <a:endParaRPr lang="en-US" sz="1200" b="1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FF7B6623-BDC7-8F47-A42F-E061E1EE64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382" y="6539915"/>
            <a:ext cx="1135524" cy="240612"/>
          </a:xfrm>
        </p:spPr>
        <p:txBody>
          <a:bodyPr/>
          <a:lstStyle/>
          <a:p>
            <a:pPr>
              <a:defRPr/>
            </a:pPr>
            <a:r>
              <a:rPr lang="en-US"/>
              <a:t>04 </a:t>
            </a:r>
            <a:r>
              <a:rPr lang="en-US" sz="1200"/>
              <a:t>Dec 2020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756" y="1393688"/>
            <a:ext cx="11057190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latin typeface="Calibri"/>
              </a:rPr>
              <a:t>Key points:</a:t>
            </a:r>
            <a:endParaRPr lang="en-US" dirty="0">
              <a:latin typeface="Calibri"/>
            </a:endParaRPr>
          </a:p>
          <a:p>
            <a:r>
              <a:rPr lang="en-GB" dirty="0">
                <a:latin typeface="Calibri"/>
              </a:rPr>
              <a:t>Testing is conducted based on an agreed verification plan;</a:t>
            </a:r>
            <a:endParaRPr lang="en-GB" dirty="0"/>
          </a:p>
          <a:p>
            <a:r>
              <a:rPr lang="en-GB" dirty="0">
                <a:latin typeface="Calibri"/>
              </a:rPr>
              <a:t>High-level validation of system performance is measured against the 'concept of operations' for the plant.</a:t>
            </a:r>
            <a:endParaRPr lang="en-GB" dirty="0"/>
          </a:p>
          <a:p>
            <a:endParaRPr lang="en-GB"/>
          </a:p>
          <a:p>
            <a:r>
              <a:rPr lang="en-GB" b="1" dirty="0">
                <a:latin typeface="Calibri"/>
                <a:cs typeface="Calibri"/>
              </a:rPr>
              <a:t>Facility Preparedness &amp; HPR</a:t>
            </a:r>
            <a:endParaRPr lang="en-GB" dirty="0"/>
          </a:p>
          <a:p>
            <a:r>
              <a:rPr lang="en-GB" dirty="0">
                <a:latin typeface="Calibri"/>
                <a:cs typeface="Calibri"/>
              </a:rPr>
              <a:t>There are multiple drivers that shape infrastructure – including the design of the CMs themselves and the agreed production methodology.</a:t>
            </a:r>
          </a:p>
          <a:p>
            <a:endParaRPr lang="en-GB">
              <a:latin typeface="Calibri"/>
              <a:cs typeface="Calibri"/>
            </a:endParaRPr>
          </a:p>
          <a:p>
            <a:r>
              <a:rPr lang="en-GB" dirty="0">
                <a:latin typeface="Calibri"/>
                <a:cs typeface="Calibri"/>
              </a:rPr>
              <a:t>Detailed discussions on HPR methods – especially spray pattern – will drive future, focused meetings.  HPR validation &amp; verification testing to be agreed across all parties.</a:t>
            </a:r>
            <a:endParaRPr lang="en-GB" dirty="0">
              <a:cs typeface="Calibri"/>
            </a:endParaRPr>
          </a:p>
          <a:p>
            <a:pPr marL="514350" indent="-514350">
              <a:buFont typeface="Arial"/>
              <a:buAutoNum type="romanUcPeriod"/>
            </a:pPr>
            <a:endParaRPr lang="en-GB"/>
          </a:p>
          <a:p>
            <a:endParaRPr lang="en-GB"/>
          </a:p>
          <a:p>
            <a:endParaRPr lang="en-GB">
              <a:latin typeface="Calibri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2E7628D-0C69-4E42-BFC2-60446F9DD946}"/>
              </a:ext>
            </a:extLst>
          </p:cNvPr>
          <p:cNvSpPr txBox="1">
            <a:spLocks/>
          </p:cNvSpPr>
          <p:nvPr/>
        </p:nvSpPr>
        <p:spPr>
          <a:xfrm>
            <a:off x="390082" y="102550"/>
            <a:ext cx="9326486" cy="58965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en-US" sz="2800">
                <a:solidFill>
                  <a:srgbClr val="003087"/>
                </a:solidFill>
              </a:rPr>
              <a:t>Summary from Day 2 (</a:t>
            </a:r>
            <a:r>
              <a:rPr lang="en-US" sz="2800" err="1">
                <a:solidFill>
                  <a:srgbClr val="003087"/>
                </a:solidFill>
              </a:rPr>
              <a:t>Thur</a:t>
            </a:r>
            <a:r>
              <a:rPr lang="en-US" sz="2800">
                <a:solidFill>
                  <a:srgbClr val="003087"/>
                </a:solidFill>
              </a:rPr>
              <a:t> 03 Dec)  2 of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575F0-E642-407D-8538-229C6AB11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2" y="1043047"/>
            <a:ext cx="11563351" cy="2518602"/>
          </a:xfrm>
        </p:spPr>
        <p:txBody>
          <a:bodyPr lIns="0" tIns="0" rIns="0" bIns="0" anchor="t"/>
          <a:lstStyle/>
          <a:p>
            <a:pPr marL="0" indent="0">
              <a:buNone/>
            </a:pPr>
            <a:r>
              <a:rPr lang="en-GB" b="1">
                <a:solidFill>
                  <a:schemeClr val="tx2"/>
                </a:solidFill>
                <a:cs typeface="Helvetica"/>
              </a:rPr>
              <a:t>Cryogenic Systems Acceptance Testing</a:t>
            </a:r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470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B5EA188-4016-423F-8174-88E347880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 b="1"/>
              <a:t>SRF Infrastructure </a:t>
            </a:r>
            <a:r>
              <a:rPr lang="en-US" sz="1200"/>
              <a:t>Mark Pendleton Tim Ring | PIP-II Technical Workshop</a:t>
            </a:r>
            <a:endParaRPr lang="en-US" sz="1200" b="1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FF7B6623-BDC7-8F47-A42F-E061E1EE64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382" y="6539915"/>
            <a:ext cx="1135524" cy="240612"/>
          </a:xfrm>
        </p:spPr>
        <p:txBody>
          <a:bodyPr/>
          <a:lstStyle/>
          <a:p>
            <a:pPr>
              <a:defRPr/>
            </a:pPr>
            <a:r>
              <a:rPr lang="en-US"/>
              <a:t>04 </a:t>
            </a:r>
            <a:r>
              <a:rPr lang="en-US" sz="1200"/>
              <a:t>Dec 2020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756" y="1393688"/>
            <a:ext cx="11057190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>
                <a:latin typeface="Calibri"/>
              </a:rPr>
              <a:t>Key points:</a:t>
            </a:r>
            <a:endParaRPr lang="en-US">
              <a:latin typeface="Calibri"/>
            </a:endParaRPr>
          </a:p>
          <a:p>
            <a:r>
              <a:rPr lang="en-GB" err="1">
                <a:latin typeface="Calibri"/>
              </a:rPr>
              <a:t>SuraBee</a:t>
            </a:r>
            <a:r>
              <a:rPr lang="en-GB">
                <a:latin typeface="Calibri"/>
              </a:rPr>
              <a:t> is an in-house, </a:t>
            </a:r>
            <a:r>
              <a:rPr lang="en-GB" err="1">
                <a:latin typeface="Calibri"/>
              </a:rPr>
              <a:t>Sharepoint</a:t>
            </a:r>
            <a:r>
              <a:rPr lang="en-GB">
                <a:latin typeface="Calibri"/>
              </a:rPr>
              <a:t> based system for managing work-flow.  It is currently deployed in the ESS project.  It can.....</a:t>
            </a:r>
            <a:endParaRPr lang="en-GB"/>
          </a:p>
          <a:p>
            <a:pPr marL="342900" indent="-342900">
              <a:buFont typeface="Arial"/>
              <a:buChar char="•"/>
            </a:pPr>
            <a:r>
              <a:rPr lang="en-GB">
                <a:latin typeface="Calibri"/>
              </a:rPr>
              <a:t>Provide instruction on how to execute work;</a:t>
            </a:r>
            <a:endParaRPr lang="en-GB"/>
          </a:p>
          <a:p>
            <a:pPr marL="342900" indent="-342900">
              <a:buFont typeface="Arial"/>
              <a:buChar char="•"/>
            </a:pPr>
            <a:r>
              <a:rPr lang="en-GB">
                <a:latin typeface="Calibri"/>
              </a:rPr>
              <a:t>Record performance and physical attributes of components;</a:t>
            </a:r>
            <a:endParaRPr lang="en-GB"/>
          </a:p>
          <a:p>
            <a:pPr marL="342900" indent="-342900">
              <a:buFont typeface="Arial"/>
              <a:buChar char="•"/>
            </a:pPr>
            <a:r>
              <a:rPr lang="en-GB">
                <a:latin typeface="Calibri"/>
              </a:rPr>
              <a:t>Log non-conformance reports for management action;</a:t>
            </a:r>
            <a:endParaRPr lang="en-GB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GB">
                <a:latin typeface="Calibri"/>
                <a:cs typeface="Calibri"/>
              </a:rPr>
              <a:t>Generate travellers as records of all work done and tests conducted.</a:t>
            </a:r>
            <a:endParaRPr lang="en-GB">
              <a:cs typeface="Calibri"/>
            </a:endParaRPr>
          </a:p>
          <a:p>
            <a:endParaRPr lang="en-GB">
              <a:cs typeface="Calibri"/>
            </a:endParaRPr>
          </a:p>
          <a:p>
            <a:pPr>
              <a:buFont typeface="Arial"/>
            </a:pPr>
            <a:r>
              <a:rPr lang="en-GB">
                <a:latin typeface="Calibri"/>
                <a:cs typeface="Calibri"/>
              </a:rPr>
              <a:t>It will be further developed for PIP-II</a:t>
            </a:r>
            <a:endParaRPr lang="en-GB">
              <a:cs typeface="Calibri"/>
            </a:endParaRPr>
          </a:p>
          <a:p>
            <a:endParaRPr lang="en-GB">
              <a:cs typeface="Calibri"/>
            </a:endParaRPr>
          </a:p>
          <a:p>
            <a:endParaRPr lang="en-GB">
              <a:cs typeface="Calibri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2E7628D-0C69-4E42-BFC2-60446F9DD946}"/>
              </a:ext>
            </a:extLst>
          </p:cNvPr>
          <p:cNvSpPr txBox="1">
            <a:spLocks/>
          </p:cNvSpPr>
          <p:nvPr/>
        </p:nvSpPr>
        <p:spPr>
          <a:xfrm>
            <a:off x="390082" y="102550"/>
            <a:ext cx="9326486" cy="58965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en-US" sz="2800">
                <a:solidFill>
                  <a:srgbClr val="003087"/>
                </a:solidFill>
              </a:rPr>
              <a:t>Summary from Day 2 (</a:t>
            </a:r>
            <a:r>
              <a:rPr lang="en-US" sz="2800" err="1">
                <a:solidFill>
                  <a:srgbClr val="003087"/>
                </a:solidFill>
              </a:rPr>
              <a:t>Thur</a:t>
            </a:r>
            <a:r>
              <a:rPr lang="en-US" sz="2800">
                <a:solidFill>
                  <a:srgbClr val="003087"/>
                </a:solidFill>
              </a:rPr>
              <a:t> 03 Dec)  3 of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575F0-E642-407D-8538-229C6AB11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2" y="1043047"/>
            <a:ext cx="11563351" cy="2518602"/>
          </a:xfrm>
        </p:spPr>
        <p:txBody>
          <a:bodyPr lIns="0" tIns="0" rIns="0" bIns="0" anchor="t"/>
          <a:lstStyle/>
          <a:p>
            <a:pPr marL="0" indent="0">
              <a:buNone/>
            </a:pPr>
            <a:r>
              <a:rPr lang="en-GB" b="1">
                <a:solidFill>
                  <a:schemeClr val="tx2"/>
                </a:solidFill>
                <a:cs typeface="Helvetica"/>
              </a:rPr>
              <a:t>Data Systems Overview</a:t>
            </a:r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48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B5EA188-4016-423F-8174-88E347880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 b="1"/>
              <a:t>SRF Infrastructure </a:t>
            </a:r>
            <a:r>
              <a:rPr lang="en-US" sz="1200"/>
              <a:t>Mark Pendleton Tim Ring | PIP-II Technical Workshop</a:t>
            </a:r>
            <a:endParaRPr lang="en-US" sz="1200" b="1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FF7B6623-BDC7-8F47-A42F-E061E1EE64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382" y="6539915"/>
            <a:ext cx="1135524" cy="240612"/>
          </a:xfrm>
        </p:spPr>
        <p:txBody>
          <a:bodyPr/>
          <a:lstStyle/>
          <a:p>
            <a:pPr>
              <a:defRPr/>
            </a:pPr>
            <a:r>
              <a:rPr lang="en-US"/>
              <a:t>04 </a:t>
            </a:r>
            <a:r>
              <a:rPr lang="en-US" sz="1200"/>
              <a:t>Dec 2020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756" y="1393688"/>
            <a:ext cx="11057190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latin typeface="Calibri"/>
              </a:rPr>
              <a:t>Key points:</a:t>
            </a:r>
            <a:endParaRPr lang="en-US" dirty="0">
              <a:latin typeface="Calibri"/>
            </a:endParaRPr>
          </a:p>
          <a:p>
            <a:r>
              <a:rPr lang="en-GB" dirty="0">
                <a:latin typeface="Calibri"/>
              </a:rPr>
              <a:t>Need</a:t>
            </a:r>
            <a:r>
              <a:rPr lang="en-GB" dirty="0">
                <a:latin typeface="Calibri"/>
                <a:cs typeface="Calibri"/>
              </a:rPr>
              <a:t> agreement on what, when and how data is to be delivered, and the format of that data.</a:t>
            </a:r>
            <a:endParaRPr lang="en-GB" dirty="0"/>
          </a:p>
          <a:p>
            <a:endParaRPr lang="en-GB" dirty="0">
              <a:latin typeface="Calibri"/>
              <a:cs typeface="Calibri"/>
            </a:endParaRPr>
          </a:p>
          <a:p>
            <a:r>
              <a:rPr lang="en-GB" dirty="0">
                <a:latin typeface="Calibri"/>
                <a:cs typeface="Calibri"/>
              </a:rPr>
              <a:t>Data is generated from physical systems.  Agreeing data requirements early is key to building an infrastructure 'solution' that can deliver the data required.</a:t>
            </a:r>
            <a:endParaRPr lang="en-GB" dirty="0">
              <a:cs typeface="Calibri"/>
            </a:endParaRPr>
          </a:p>
          <a:p>
            <a:endParaRPr lang="en-GB" dirty="0">
              <a:latin typeface="Calibri"/>
              <a:cs typeface="Calibri"/>
            </a:endParaRPr>
          </a:p>
          <a:p>
            <a:r>
              <a:rPr lang="en-GB" dirty="0">
                <a:latin typeface="Calibri"/>
                <a:cs typeface="Calibri"/>
              </a:rPr>
              <a:t>Data from the manufacturing process has a number of 'customers' through the life of the machine.  It can only be created once.  We need to ensure we understand the 'through-life' data requirements s we can build a facility that records data to meet </a:t>
            </a:r>
            <a:r>
              <a:rPr lang="en-GB" b="1" dirty="0">
                <a:latin typeface="Calibri"/>
                <a:cs typeface="Calibri"/>
              </a:rPr>
              <a:t>all </a:t>
            </a:r>
            <a:r>
              <a:rPr lang="en-GB" dirty="0">
                <a:latin typeface="Calibri"/>
                <a:cs typeface="Calibri"/>
              </a:rPr>
              <a:t>future requirements.</a:t>
            </a:r>
            <a:endParaRPr lang="en-GB">
              <a:cs typeface="Calibri"/>
            </a:endParaRPr>
          </a:p>
          <a:p>
            <a:endParaRPr lang="en-GB">
              <a:cs typeface="Calibri"/>
            </a:endParaRPr>
          </a:p>
          <a:p>
            <a:endParaRPr lang="en-GB">
              <a:cs typeface="Calibri"/>
            </a:endParaRPr>
          </a:p>
          <a:p>
            <a:endParaRPr lang="en-GB">
              <a:cs typeface="Calibri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2E7628D-0C69-4E42-BFC2-60446F9DD946}"/>
              </a:ext>
            </a:extLst>
          </p:cNvPr>
          <p:cNvSpPr txBox="1">
            <a:spLocks/>
          </p:cNvSpPr>
          <p:nvPr/>
        </p:nvSpPr>
        <p:spPr>
          <a:xfrm>
            <a:off x="390082" y="102550"/>
            <a:ext cx="9326486" cy="58965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en-US" sz="2800">
                <a:solidFill>
                  <a:srgbClr val="003087"/>
                </a:solidFill>
              </a:rPr>
              <a:t>Summary from Day 2 (</a:t>
            </a:r>
            <a:r>
              <a:rPr lang="en-US" sz="2800" err="1">
                <a:solidFill>
                  <a:srgbClr val="003087"/>
                </a:solidFill>
              </a:rPr>
              <a:t>Thur</a:t>
            </a:r>
            <a:r>
              <a:rPr lang="en-US" sz="2800">
                <a:solidFill>
                  <a:srgbClr val="003087"/>
                </a:solidFill>
              </a:rPr>
              <a:t> 03 Dec)  4 of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575F0-E642-407D-8538-229C6AB11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2" y="1043047"/>
            <a:ext cx="11563351" cy="2518602"/>
          </a:xfrm>
        </p:spPr>
        <p:txBody>
          <a:bodyPr lIns="0" tIns="0" rIns="0" bIns="0" anchor="t"/>
          <a:lstStyle/>
          <a:p>
            <a:pPr marL="0" indent="0">
              <a:buNone/>
            </a:pPr>
            <a:r>
              <a:rPr lang="en-GB" b="1">
                <a:solidFill>
                  <a:schemeClr val="tx2"/>
                </a:solidFill>
                <a:cs typeface="Helvetica"/>
              </a:rPr>
              <a:t>Data Transfer Mechanisms</a:t>
            </a:r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10825"/>
      </p:ext>
    </p:extLst>
  </p:cSld>
  <p:clrMapOvr>
    <a:masterClrMapping/>
  </p:clrMapOvr>
</p:sld>
</file>

<file path=ppt/theme/theme1.xml><?xml version="1.0" encoding="utf-8"?>
<a:theme xmlns:a="http://schemas.openxmlformats.org/drawingml/2006/main" name="1_Fermilab_PPT_090915">
  <a:themeElements>
    <a:clrScheme name="Custom 2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03088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16x9_073020v2" id="{C3AFBADF-C702-034C-A072-F7CD3BBBBC17}" vid="{C997F739-40B4-5A47-99D3-0EE8AE3DFC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E8C793888F1444A262312C0B1E6884" ma:contentTypeVersion="3" ma:contentTypeDescription="Create a new document." ma:contentTypeScope="" ma:versionID="dc942d1e05c3ec62522742e34cd31a0a">
  <xsd:schema xmlns:xsd="http://www.w3.org/2001/XMLSchema" xmlns:xs="http://www.w3.org/2001/XMLSchema" xmlns:p="http://schemas.microsoft.com/office/2006/metadata/properties" xmlns:ns2="2f4ec42f-17b5-4e31-80a3-5458d10fe8a0" targetNamespace="http://schemas.microsoft.com/office/2006/metadata/properties" ma:root="true" ma:fieldsID="d15e3836294070b665482fb86adf205f" ns2:_="">
    <xsd:import namespace="2f4ec42f-17b5-4e31-80a3-5458d10fe8a0"/>
    <xsd:element name="properties">
      <xsd:complexType>
        <xsd:sequence>
          <xsd:element name="documentManagement">
            <xsd:complexType>
              <xsd:all>
                <xsd:element ref="ns2:Archive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4ec42f-17b5-4e31-80a3-5458d10fe8a0" elementFormDefault="qualified">
    <xsd:import namespace="http://schemas.microsoft.com/office/2006/documentManagement/types"/>
    <xsd:import namespace="http://schemas.microsoft.com/office/infopath/2007/PartnerControls"/>
    <xsd:element name="Archive" ma:index="8" nillable="true" ma:displayName="Archive" ma:default="0" ma:internalName="Archive">
      <xsd:simpleType>
        <xsd:restriction base="dms:Boolean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chive xmlns="2f4ec42f-17b5-4e31-80a3-5458d10fe8a0">false</Archive>
  </documentManagement>
</p:properties>
</file>

<file path=customXml/itemProps1.xml><?xml version="1.0" encoding="utf-8"?>
<ds:datastoreItem xmlns:ds="http://schemas.openxmlformats.org/officeDocument/2006/customXml" ds:itemID="{AB25D844-DE67-4585-BE53-94D40C48C783}">
  <ds:schemaRefs>
    <ds:schemaRef ds:uri="2f4ec42f-17b5-4e31-80a3-5458d10fe8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1F245F-DB62-428D-A566-B113377E9116}">
  <ds:schemaRefs>
    <ds:schemaRef ds:uri="2f4ec42f-17b5-4e31-80a3-5458d10fe8a0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0</TotalTime>
  <Words>825</Words>
  <Application>Microsoft Office PowerPoint</Application>
  <PresentationFormat>Widescreen</PresentationFormat>
  <Paragraphs>123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Arial,Sans-Serif</vt:lpstr>
      <vt:lpstr>Calibri</vt:lpstr>
      <vt:lpstr>Geneva</vt:lpstr>
      <vt:lpstr>Helvetica</vt:lpstr>
      <vt:lpstr>1_Fermilab_PPT_090915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Lewis, Jon (STFC,DL,AST)</cp:lastModifiedBy>
  <cp:revision>123</cp:revision>
  <cp:lastPrinted>2020-01-24T20:57:46Z</cp:lastPrinted>
  <dcterms:created xsi:type="dcterms:W3CDTF">2019-12-16T19:54:36Z</dcterms:created>
  <dcterms:modified xsi:type="dcterms:W3CDTF">2020-12-04T09:59:42Z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0x01010074E8C793888F1444A262312C0B1E6884</vt:lpwstr>
  </property>
</Properties>
</file>