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4"/>
  </p:sldMasterIdLst>
  <p:notesMasterIdLst>
    <p:notesMasterId r:id="rId27"/>
  </p:notesMasterIdLst>
  <p:handoutMasterIdLst>
    <p:handoutMasterId r:id="rId28"/>
  </p:handoutMasterIdLst>
  <p:sldIdLst>
    <p:sldId id="2470" r:id="rId5"/>
    <p:sldId id="2500" r:id="rId6"/>
    <p:sldId id="2515" r:id="rId7"/>
    <p:sldId id="2521" r:id="rId8"/>
    <p:sldId id="2526" r:id="rId9"/>
    <p:sldId id="2530" r:id="rId10"/>
    <p:sldId id="2517" r:id="rId11"/>
    <p:sldId id="2514" r:id="rId12"/>
    <p:sldId id="2512" r:id="rId13"/>
    <p:sldId id="2518" r:id="rId14"/>
    <p:sldId id="2531" r:id="rId15"/>
    <p:sldId id="2532" r:id="rId16"/>
    <p:sldId id="2527" r:id="rId17"/>
    <p:sldId id="2509" r:id="rId18"/>
    <p:sldId id="2510" r:id="rId19"/>
    <p:sldId id="2519" r:id="rId20"/>
    <p:sldId id="2520" r:id="rId21"/>
    <p:sldId id="2507" r:id="rId22"/>
    <p:sldId id="2508" r:id="rId23"/>
    <p:sldId id="2504" r:id="rId24"/>
    <p:sldId id="2505" r:id="rId25"/>
    <p:sldId id="2506" r:id="rId26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500"/>
            <p14:sldId id="2515"/>
            <p14:sldId id="2521"/>
            <p14:sldId id="2526"/>
            <p14:sldId id="2530"/>
            <p14:sldId id="2517"/>
            <p14:sldId id="2514"/>
            <p14:sldId id="2512"/>
            <p14:sldId id="2518"/>
            <p14:sldId id="2531"/>
            <p14:sldId id="2532"/>
            <p14:sldId id="2527"/>
            <p14:sldId id="2509"/>
            <p14:sldId id="2510"/>
            <p14:sldId id="2519"/>
            <p14:sldId id="2520"/>
            <p14:sldId id="2507"/>
            <p14:sldId id="2508"/>
            <p14:sldId id="2504"/>
            <p14:sldId id="2505"/>
            <p14:sldId id="2506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63666A"/>
    <a:srgbClr val="505050"/>
    <a:srgbClr val="50504E"/>
    <a:srgbClr val="004C97"/>
    <a:srgbClr val="A7A8AA"/>
    <a:srgbClr val="99D6E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 autoAdjust="0"/>
    <p:restoredTop sz="96208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520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B06390-EB51-4C23-BAF6-4E6B8548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ACF3500-29FA-4246-B554-D12C5373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Jim Patrick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75492B0-4074-4EE4-A21F-468639B1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1898F1E-801E-4589-8C51-397178A5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5D9C705-C74F-4528-8A7B-D8D4DC2C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FD921DE-7B1D-4348-BCB2-8B7A58FF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22567ED-72C3-41FC-BF88-2DF258FA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9EF4902-8A79-4BCA-8D81-B57BA5C0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85B063-15FC-456A-B1ED-92564B426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10A7F7F-084D-4738-9DCE-99275C418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CA018732-4253-4679-AAD9-42B9E02DA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0B1F3B0A-CDFF-4ED5-903F-6D701DD9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Controls Working Group:  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5899" y="5319878"/>
            <a:ext cx="8107060" cy="1247725"/>
          </a:xfrm>
        </p:spPr>
        <p:txBody>
          <a:bodyPr/>
          <a:lstStyle/>
          <a:p>
            <a:r>
              <a:rPr lang="en-US" dirty="0"/>
              <a:t>Jim Patrick + Elvin Harms / Fermilab	</a:t>
            </a:r>
          </a:p>
          <a:p>
            <a:r>
              <a:rPr lang="en-US" dirty="0"/>
              <a:t>PIP-II Technical Workshop</a:t>
            </a:r>
          </a:p>
          <a:p>
            <a:r>
              <a:rPr lang="en-US" dirty="0"/>
              <a:t>04 December 2020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A03084-8097-4DA6-989A-2BD63C070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PLC based controls for</a:t>
            </a:r>
          </a:p>
          <a:p>
            <a:pPr lvl="1"/>
            <a:r>
              <a:rPr lang="en-US" dirty="0"/>
              <a:t>Vacuum gauges, pumps, valves, …</a:t>
            </a:r>
          </a:p>
          <a:p>
            <a:pPr lvl="1"/>
            <a:r>
              <a:rPr lang="en-US" dirty="0"/>
              <a:t>Beamline and </a:t>
            </a:r>
            <a:r>
              <a:rPr lang="en-US" dirty="0" err="1"/>
              <a:t>cryo</a:t>
            </a:r>
            <a:r>
              <a:rPr lang="en-US" dirty="0"/>
              <a:t> insulating vacuum</a:t>
            </a:r>
          </a:p>
          <a:p>
            <a:pPr lvl="1"/>
            <a:r>
              <a:rPr lang="en-US" dirty="0" err="1"/>
              <a:t>Cryo</a:t>
            </a:r>
            <a:r>
              <a:rPr lang="en-US" dirty="0"/>
              <a:t> delivery system (PLCs responsibility of </a:t>
            </a:r>
            <a:r>
              <a:rPr lang="en-US" dirty="0" err="1"/>
              <a:t>cryo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Cooling water</a:t>
            </a:r>
          </a:p>
          <a:p>
            <a:r>
              <a:rPr lang="en-US" dirty="0"/>
              <a:t>General Data Acquisition</a:t>
            </a:r>
          </a:p>
          <a:p>
            <a:pPr lvl="1"/>
            <a:r>
              <a:rPr lang="en-US" dirty="0"/>
              <a:t>HRM-II – 64 10KHz ADCs, 8 16 bit DACs, 8 bytes digital I/O, 8 programmable triggers</a:t>
            </a:r>
          </a:p>
          <a:p>
            <a:pPr lvl="1"/>
            <a:r>
              <a:rPr lang="en-US" dirty="0"/>
              <a:t>Used for power supply control and monitoring at PIP2IT</a:t>
            </a:r>
          </a:p>
          <a:p>
            <a:r>
              <a:rPr lang="en-US" dirty="0"/>
              <a:t>Motion control</a:t>
            </a:r>
          </a:p>
          <a:p>
            <a:pPr lvl="1"/>
            <a:r>
              <a:rPr lang="en-US" dirty="0"/>
              <a:t>Cavity tuners, scrapers, instrumentation, collimators</a:t>
            </a:r>
          </a:p>
          <a:p>
            <a:pPr lvl="1"/>
            <a:r>
              <a:rPr lang="en-US" dirty="0"/>
              <a:t>Commercial hardware, currently VME based front-end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B2FB79-329E-4128-B084-50BB0BDC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Overview (Kucera)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E85E7-A0AC-4B81-84DA-C80A4B17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6F762-D884-4E23-983D-942EF6F1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6E8FD-FFF0-41CC-B187-3FE00B4B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Patrick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5625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303C99-24C2-491F-AC2C-4463D187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097E8-6B3C-483B-9A44-6D6ED582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C909D-0A34-4244-8A44-6B8FA1F2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Name | PIP-II Technical Workshop</a:t>
            </a:r>
            <a:endParaRPr lang="en-US" sz="1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1E8AC0-F5EC-4397-9A7A-645EF1F1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2"/>
            <a:ext cx="12192000" cy="684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33E65E-9851-44E0-86EF-791929FC150B}"/>
              </a:ext>
            </a:extLst>
          </p:cNvPr>
          <p:cNvSpPr txBox="1"/>
          <p:nvPr/>
        </p:nvSpPr>
        <p:spPr>
          <a:xfrm>
            <a:off x="296333" y="188259"/>
            <a:ext cx="501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325 MHz SSA interface – </a:t>
            </a:r>
            <a:r>
              <a:rPr lang="en-US" dirty="0" err="1"/>
              <a:t>Manjiri</a:t>
            </a:r>
            <a:r>
              <a:rPr lang="en-US" dirty="0"/>
              <a:t> </a:t>
            </a:r>
            <a:r>
              <a:rPr lang="en-US" dirty="0" err="1"/>
              <a:t>Pande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6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62A866-EC4D-4324-8A8C-511AE38A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4DB49-91EF-43E5-899A-22B2DF53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07A4D-36AD-406F-BBCF-841A4654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Name | PIP-II Technical Workshop</a:t>
            </a:r>
            <a:endParaRPr lang="en-US" sz="1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6472B-285E-4485-A93A-F08AB0254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" y="0"/>
            <a:ext cx="12142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53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004C95-5FCE-43FB-886B-F26E8A2E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CCBF0-8992-46BC-97C4-321C3D65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6ABD4-7AF5-4191-88B1-678F1E19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Name | PIP-II Technical Workshop</a:t>
            </a:r>
            <a:endParaRPr lang="en-US" sz="1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ADDD7-EE73-4B18-A47D-7CB0119FA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"/>
            <a:ext cx="12192000" cy="6853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93611E-C3AF-4203-A4F1-5291C254F2E8}"/>
              </a:ext>
            </a:extLst>
          </p:cNvPr>
          <p:cNvSpPr txBox="1"/>
          <p:nvPr/>
        </p:nvSpPr>
        <p:spPr>
          <a:xfrm>
            <a:off x="70714" y="33169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650 MHz SSA interface - Lad</a:t>
            </a:r>
          </a:p>
        </p:txBody>
      </p:sp>
    </p:spTree>
    <p:extLst>
      <p:ext uri="{BB962C8B-B14F-4D97-AF65-F5344CB8AC3E}">
        <p14:creationId xmlns:p14="http://schemas.microsoft.com/office/powerpoint/2010/main" val="84895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718E92-A18B-4C23-B7B3-D6AFA48D6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3"/>
            <a:ext cx="11563351" cy="2457448"/>
          </a:xfrm>
        </p:spPr>
        <p:txBody>
          <a:bodyPr/>
          <a:lstStyle/>
          <a:p>
            <a:r>
              <a:rPr lang="en-US" dirty="0"/>
              <a:t>The PIP-II timing system is planned to be a two-part system</a:t>
            </a:r>
          </a:p>
          <a:p>
            <a:r>
              <a:rPr lang="en-US" dirty="0"/>
              <a:t>The first part is a global timing system (here called ACLK) that provides high level, event based timing for the whole Fermilab accelerator complex</a:t>
            </a:r>
          </a:p>
          <a:p>
            <a:r>
              <a:rPr lang="en-US" dirty="0"/>
              <a:t>The second part is a RF synchronized clock system unique to the PIP-II </a:t>
            </a:r>
            <a:r>
              <a:rPr lang="en-US" dirty="0" err="1"/>
              <a:t>linac</a:t>
            </a:r>
            <a:r>
              <a:rPr lang="en-US" dirty="0"/>
              <a:t> itself (here called LCLK-II)</a:t>
            </a:r>
          </a:p>
          <a:p>
            <a:r>
              <a:rPr lang="en-US" dirty="0"/>
              <a:t>The ACLK system will be clocked at 650 </a:t>
            </a:r>
            <a:r>
              <a:rPr lang="en-US" dirty="0" err="1"/>
              <a:t>MHz.</a:t>
            </a:r>
            <a:r>
              <a:rPr lang="en-US" dirty="0"/>
              <a:t>  A frame consists of the following: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AC362F-577E-4D47-A3F2-A1DE983D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Timing System (Austin)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6CFA2-ECAD-4E61-A216-EAF50F66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372B1-45C1-4046-B05A-3FA4485E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65A49-D0B3-4CAF-B353-075A2966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Patrick | PIP-II Technical Workshop</a:t>
            </a:r>
            <a:endParaRPr lang="en-US" sz="12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ED9257-7969-410C-B4AA-D38FFF5BB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454054"/>
              </p:ext>
            </p:extLst>
          </p:nvPr>
        </p:nvGraphicFramePr>
        <p:xfrm>
          <a:off x="1299976" y="3520900"/>
          <a:ext cx="7264400" cy="550863"/>
        </p:xfrm>
        <a:graphic>
          <a:graphicData uri="http://schemas.openxmlformats.org/drawingml/2006/table">
            <a:tbl>
              <a:tblPr firstRow="1" firstCol="1" bandRow="1"/>
              <a:tblGrid>
                <a:gridCol w="609600">
                  <a:extLst>
                    <a:ext uri="{9D8B030D-6E8A-4147-A177-3AD203B41FA5}">
                      <a16:colId xmlns:a16="http://schemas.microsoft.com/office/drawing/2014/main" val="37997555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0555917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594812507"/>
                    </a:ext>
                  </a:extLst>
                </a:gridCol>
                <a:gridCol w="404962">
                  <a:extLst>
                    <a:ext uri="{9D8B030D-6E8A-4147-A177-3AD203B41FA5}">
                      <a16:colId xmlns:a16="http://schemas.microsoft.com/office/drawing/2014/main" val="3763590987"/>
                    </a:ext>
                  </a:extLst>
                </a:gridCol>
                <a:gridCol w="814238">
                  <a:extLst>
                    <a:ext uri="{9D8B030D-6E8A-4147-A177-3AD203B41FA5}">
                      <a16:colId xmlns:a16="http://schemas.microsoft.com/office/drawing/2014/main" val="42731045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434860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88038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812755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644050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623300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09312364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 bits total frame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MSB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LSB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MSB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LSB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111111111111111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248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start bit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16-bit EVENT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32-bit Data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Parity bit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Pad bits # 51-65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531028"/>
                  </a:ext>
                </a:extLst>
              </a:tr>
            </a:tbl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F7B48D5-E869-4FA2-8BA1-16F4D6AFB785}"/>
              </a:ext>
            </a:extLst>
          </p:cNvPr>
          <p:cNvSpPr txBox="1">
            <a:spLocks/>
          </p:cNvSpPr>
          <p:nvPr/>
        </p:nvSpPr>
        <p:spPr>
          <a:xfrm>
            <a:off x="304800" y="4163662"/>
            <a:ext cx="8672513" cy="749333"/>
          </a:xfrm>
          <a:prstGeom prst="rect">
            <a:avLst/>
          </a:prstGeom>
        </p:spPr>
        <p:txBody>
          <a:bodyPr lIns="0" tIns="0" rIns="0" bIns="0"/>
          <a:lstStyle>
            <a:lvl1pPr marL="306910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68366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33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07100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447764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6638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LCLK-II system will be clocked at 650 </a:t>
            </a:r>
            <a:r>
              <a:rPr lang="en-US" sz="2000" dirty="0" err="1"/>
              <a:t>MHz.</a:t>
            </a:r>
            <a:r>
              <a:rPr lang="en-US" sz="2000" dirty="0"/>
              <a:t>  A frame consists of the following: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97BA008-4FA3-4AB7-9369-94C73A4A1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75234"/>
              </p:ext>
            </p:extLst>
          </p:nvPr>
        </p:nvGraphicFramePr>
        <p:xfrm>
          <a:off x="1299976" y="4912995"/>
          <a:ext cx="7264400" cy="550863"/>
        </p:xfrm>
        <a:graphic>
          <a:graphicData uri="http://schemas.openxmlformats.org/drawingml/2006/table">
            <a:tbl>
              <a:tblPr firstRow="1" firstCol="1" bandRow="1"/>
              <a:tblGrid>
                <a:gridCol w="609600">
                  <a:extLst>
                    <a:ext uri="{9D8B030D-6E8A-4147-A177-3AD203B41FA5}">
                      <a16:colId xmlns:a16="http://schemas.microsoft.com/office/drawing/2014/main" val="37997555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0555917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594812507"/>
                    </a:ext>
                  </a:extLst>
                </a:gridCol>
                <a:gridCol w="404962">
                  <a:extLst>
                    <a:ext uri="{9D8B030D-6E8A-4147-A177-3AD203B41FA5}">
                      <a16:colId xmlns:a16="http://schemas.microsoft.com/office/drawing/2014/main" val="3763590987"/>
                    </a:ext>
                  </a:extLst>
                </a:gridCol>
                <a:gridCol w="814238">
                  <a:extLst>
                    <a:ext uri="{9D8B030D-6E8A-4147-A177-3AD203B41FA5}">
                      <a16:colId xmlns:a16="http://schemas.microsoft.com/office/drawing/2014/main" val="42731045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434860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88038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812755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644050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623300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093123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99278869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 bits total frame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MSB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LSB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MSB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LSB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248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start bit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16-bit EVENT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32-bit Data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Parity bit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pad bit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pad bit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531028"/>
                  </a:ext>
                </a:extLst>
              </a:tr>
            </a:tbl>
          </a:graphicData>
        </a:graphic>
      </p:graphicFrame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F082EA7-8E25-4421-849A-01FECF27EABE}"/>
              </a:ext>
            </a:extLst>
          </p:cNvPr>
          <p:cNvSpPr txBox="1">
            <a:spLocks/>
          </p:cNvSpPr>
          <p:nvPr/>
        </p:nvSpPr>
        <p:spPr>
          <a:xfrm>
            <a:off x="457200" y="5511780"/>
            <a:ext cx="8672513" cy="749333"/>
          </a:xfrm>
          <a:prstGeom prst="rect">
            <a:avLst/>
          </a:prstGeom>
        </p:spPr>
        <p:txBody>
          <a:bodyPr lIns="0" tIns="0" rIns="0" bIns="0"/>
          <a:lstStyle>
            <a:lvl1pPr marL="306910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68366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33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07100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447764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6638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Data field may be time or cycle stamp to correlate data, or fast data needed by the front-end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036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E7682-7CD9-4EA6-898B-C917B27E6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7B5A15-1D55-4F53-8F79-C22F423D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PIP-II Timing System Block Diagram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0273BD-C258-4979-A76E-2763E42D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7CD7A39-60BA-4A40-B0A6-04CB26FB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Patrick | PIP-II Technical Workshop</a:t>
            </a:r>
            <a:endParaRPr lang="en-US" sz="12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106983-B394-44B3-B69C-64DFA5B53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" t="18464" r="3906" b="3179"/>
          <a:stretch/>
        </p:blipFill>
        <p:spPr>
          <a:xfrm>
            <a:off x="1287200" y="1156447"/>
            <a:ext cx="894198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0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D13A8-40CF-4F80-BF2A-C2149DF08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development of the software for the PIP-II will take several years.</a:t>
            </a:r>
          </a:p>
          <a:p>
            <a:r>
              <a:rPr lang="en-US" dirty="0"/>
              <a:t>The maintenance of the PIP-II software will take many years.</a:t>
            </a:r>
          </a:p>
          <a:p>
            <a:r>
              <a:rPr lang="en-US" dirty="0"/>
              <a:t>There are multiple developers and multiple organizations with different approaches for software development and different organizational rules.</a:t>
            </a:r>
          </a:p>
          <a:p>
            <a:r>
              <a:rPr lang="en-US" dirty="0"/>
              <a:t>That is why it is crucial to figure out how we want to structure a project, so it is possible to</a:t>
            </a:r>
          </a:p>
          <a:p>
            <a:pPr lvl="1"/>
            <a:r>
              <a:rPr lang="en-US" dirty="0"/>
              <a:t>Understand the layout and dependencies</a:t>
            </a:r>
          </a:p>
          <a:p>
            <a:pPr lvl="1"/>
            <a:r>
              <a:rPr lang="en-US" dirty="0"/>
              <a:t>Understand the purpose of a particular subproject/module</a:t>
            </a:r>
          </a:p>
          <a:p>
            <a:pPr lvl="1"/>
            <a:r>
              <a:rPr lang="en-US" dirty="0"/>
              <a:t>Avoid duplication of development efforts and promote reuse</a:t>
            </a:r>
          </a:p>
          <a:p>
            <a:pPr lvl="1"/>
            <a:r>
              <a:rPr lang="en-US" dirty="0"/>
              <a:t>Decide on branching/tagging and release procedure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9B130E-445B-49C2-B8F8-FC1DED79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Software Organization (</a:t>
            </a:r>
            <a:r>
              <a:rPr lang="en-US" dirty="0" err="1"/>
              <a:t>Levshina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6C7E6-E04A-4FAF-A23D-C55EA3B7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CA0C9-543C-4312-8AB0-1F1DECD6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9EC28-FA28-41F2-BC73-C6051DE8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Patrick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7929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442F50-9E5B-4E62-B055-34060CAE0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code development has used a Fermilab git implementation - Redmine</a:t>
            </a:r>
          </a:p>
          <a:p>
            <a:r>
              <a:rPr lang="en-US" dirty="0"/>
              <a:t>Strong push to use GitHub for the future</a:t>
            </a:r>
          </a:p>
          <a:p>
            <a:r>
              <a:rPr lang="en-US" dirty="0"/>
              <a:t>Fermilab developers could contribute code to public GitHub Open-Source projects</a:t>
            </a:r>
          </a:p>
          <a:p>
            <a:pPr lvl="1"/>
            <a:r>
              <a:rPr lang="en-US" dirty="0"/>
              <a:t>Needs approval from Fermilab Intellectual Property Management team</a:t>
            </a:r>
          </a:p>
          <a:p>
            <a:r>
              <a:rPr lang="en-US" dirty="0"/>
              <a:t>The Core Computing Division supports GitHub Enterprise on-Prem. They are running PIP-II IT instance with 20 licenses</a:t>
            </a:r>
          </a:p>
          <a:p>
            <a:pPr lvl="1"/>
            <a:r>
              <a:rPr lang="en-US" dirty="0"/>
              <a:t>This allows private repositories</a:t>
            </a:r>
          </a:p>
          <a:p>
            <a:pPr lvl="1"/>
            <a:r>
              <a:rPr lang="en-US" dirty="0"/>
              <a:t>Some testing of Continuous Integration has been done</a:t>
            </a:r>
          </a:p>
          <a:p>
            <a:r>
              <a:rPr lang="en-US" dirty="0"/>
              <a:t>The Scientific Computing Division has some experience with GitLab on-site.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243DF3-6231-4D9F-B542-13140D14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Version Control Platform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A403B-DC01-480D-A8B5-E40A3A36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C5922-439D-4E48-9994-291D05C9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B7385-55A0-4ADC-9416-26F00171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Patrick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916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49ED56-91F9-45DD-8B20-9E886592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Invited Roundtable Panel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1EC11-45F2-4A45-81FF-19C33B63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EBAC7-17D5-4CA2-9F6F-AC3B6C2B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458F0-AE87-43B0-9761-353D94C4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Patrick | PIP-II Technical Workshop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D243E8-E1A8-4C97-915A-98F63895BC74}"/>
              </a:ext>
            </a:extLst>
          </p:cNvPr>
          <p:cNvSpPr/>
          <p:nvPr/>
        </p:nvSpPr>
        <p:spPr>
          <a:xfrm>
            <a:off x="581027" y="1193018"/>
            <a:ext cx="111126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  <a:latin typeface="Helvetica" pitchFamily="34" charset="0"/>
              </a:rPr>
              <a:t>Gopal Joshi, Sandeep </a:t>
            </a:r>
            <a:r>
              <a:rPr lang="en-US" sz="2800" dirty="0" err="1">
                <a:solidFill>
                  <a:srgbClr val="003087"/>
                </a:solidFill>
                <a:latin typeface="Helvetica" pitchFamily="34" charset="0"/>
              </a:rPr>
              <a:t>Bharade</a:t>
            </a:r>
            <a:r>
              <a:rPr lang="en-US" sz="2800" dirty="0">
                <a:solidFill>
                  <a:srgbClr val="003087"/>
                </a:solidFill>
                <a:latin typeface="Helvetica" pitchFamily="34" charset="0"/>
              </a:rPr>
              <a:t>, Radhika </a:t>
            </a:r>
            <a:r>
              <a:rPr lang="en-US" sz="2800" dirty="0" err="1">
                <a:solidFill>
                  <a:srgbClr val="003087"/>
                </a:solidFill>
                <a:latin typeface="Helvetica" pitchFamily="34" charset="0"/>
              </a:rPr>
              <a:t>Nasery</a:t>
            </a:r>
            <a:r>
              <a:rPr lang="en-US" sz="2800" dirty="0">
                <a:solidFill>
                  <a:srgbClr val="003087"/>
                </a:solidFill>
                <a:latin typeface="Helvetica" pitchFamily="34" charset="0"/>
              </a:rPr>
              <a:t> - BARC</a:t>
            </a:r>
          </a:p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  <a:latin typeface="Helvetica" pitchFamily="34" charset="0"/>
              </a:rPr>
              <a:t>Julien </a:t>
            </a:r>
            <a:r>
              <a:rPr lang="en-US" sz="2800" dirty="0" err="1">
                <a:solidFill>
                  <a:srgbClr val="003087"/>
                </a:solidFill>
                <a:latin typeface="Helvetica" pitchFamily="34" charset="0"/>
              </a:rPr>
              <a:t>Branlard</a:t>
            </a:r>
            <a:r>
              <a:rPr lang="en-US" sz="2800" dirty="0">
                <a:solidFill>
                  <a:srgbClr val="003087"/>
                </a:solidFill>
                <a:latin typeface="Helvetica" pitchFamily="34" charset="0"/>
              </a:rPr>
              <a:t> – DESY/XFEL &amp; FAST</a:t>
            </a:r>
          </a:p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  <a:latin typeface="Helvetica" pitchFamily="34" charset="0"/>
              </a:rPr>
              <a:t>Wojtek </a:t>
            </a:r>
            <a:r>
              <a:rPr lang="en-US" sz="2800" dirty="0" err="1">
                <a:solidFill>
                  <a:srgbClr val="003087"/>
                </a:solidFill>
                <a:latin typeface="Helvetica" pitchFamily="34" charset="0"/>
              </a:rPr>
              <a:t>Cichalewski</a:t>
            </a:r>
            <a:r>
              <a:rPr lang="en-US" sz="2800" dirty="0">
                <a:solidFill>
                  <a:srgbClr val="003087"/>
                </a:solidFill>
                <a:latin typeface="Helvetica" pitchFamily="34" charset="0"/>
              </a:rPr>
              <a:t> – Lodz University of Technology-DMCS/ESS</a:t>
            </a:r>
          </a:p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  <a:latin typeface="Helvetica" pitchFamily="34" charset="0"/>
              </a:rPr>
              <a:t>Graham Cox – STFC Daresbury Laboratory</a:t>
            </a:r>
          </a:p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  <a:latin typeface="Helvetica" pitchFamily="34" charset="0"/>
              </a:rPr>
              <a:t>Krzysztof </a:t>
            </a:r>
            <a:r>
              <a:rPr lang="en-US" sz="2800" dirty="0" err="1">
                <a:solidFill>
                  <a:srgbClr val="003087"/>
                </a:solidFill>
                <a:latin typeface="Helvetica" pitchFamily="34" charset="0"/>
              </a:rPr>
              <a:t>Czuba</a:t>
            </a:r>
            <a:r>
              <a:rPr lang="en-US" sz="2800" dirty="0">
                <a:solidFill>
                  <a:srgbClr val="003087"/>
                </a:solidFill>
                <a:latin typeface="Helvetica" pitchFamily="34" charset="0"/>
              </a:rPr>
              <a:t> – Warsaw University of Technology/ESS</a:t>
            </a:r>
          </a:p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  <a:latin typeface="Helvetica" pitchFamily="34" charset="0"/>
              </a:rPr>
              <a:t>Françoise </a:t>
            </a:r>
            <a:r>
              <a:rPr lang="en-US" sz="2800" dirty="0" err="1">
                <a:solidFill>
                  <a:srgbClr val="003087"/>
                </a:solidFill>
                <a:latin typeface="Helvetica" pitchFamily="34" charset="0"/>
              </a:rPr>
              <a:t>Gougnaud</a:t>
            </a:r>
            <a:r>
              <a:rPr lang="en-US" sz="2800" dirty="0">
                <a:solidFill>
                  <a:srgbClr val="003087"/>
                </a:solidFill>
                <a:latin typeface="Helvetica" pitchFamily="34" charset="0"/>
              </a:rPr>
              <a:t> &amp; Paul </a:t>
            </a:r>
            <a:r>
              <a:rPr lang="en-US" sz="2800" dirty="0" err="1">
                <a:solidFill>
                  <a:srgbClr val="003087"/>
                </a:solidFill>
                <a:latin typeface="Helvetica" pitchFamily="34" charset="0"/>
              </a:rPr>
              <a:t>Lotrus</a:t>
            </a:r>
            <a:r>
              <a:rPr lang="en-US" sz="2800" dirty="0">
                <a:solidFill>
                  <a:srgbClr val="003087"/>
                </a:solidFill>
                <a:latin typeface="Helvetica" pitchFamily="34" charset="0"/>
              </a:rPr>
              <a:t> – CEA </a:t>
            </a:r>
            <a:r>
              <a:rPr lang="en-US" sz="2800" dirty="0" err="1">
                <a:solidFill>
                  <a:srgbClr val="003087"/>
                </a:solidFill>
                <a:latin typeface="Helvetica" pitchFamily="34" charset="0"/>
              </a:rPr>
              <a:t>Irfu</a:t>
            </a:r>
            <a:endParaRPr lang="en-US" sz="2800" dirty="0">
              <a:solidFill>
                <a:srgbClr val="003087"/>
              </a:solidFill>
              <a:latin typeface="Helvetica" pitchFamily="34" charset="0"/>
            </a:endParaRPr>
          </a:p>
          <a:p>
            <a:pPr defTabSz="457189">
              <a:defRPr/>
            </a:pPr>
            <a:endParaRPr lang="en-US" sz="2800" dirty="0">
              <a:solidFill>
                <a:srgbClr val="003087"/>
              </a:solidFill>
              <a:latin typeface="Helvetica" pitchFamily="34" charset="0"/>
            </a:endParaRPr>
          </a:p>
          <a:p>
            <a:pPr defTabSz="457189">
              <a:defRPr/>
            </a:pPr>
            <a:endParaRPr lang="en-US" sz="2800" dirty="0">
              <a:solidFill>
                <a:srgbClr val="003087"/>
              </a:solidFill>
              <a:latin typeface="Helvetica" pitchFamily="34" charset="0"/>
            </a:endParaRPr>
          </a:p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  <a:latin typeface="Helvetica" pitchFamily="34" charset="0"/>
              </a:rPr>
              <a:t>Many excellent presentations on short notice – Thanks!</a:t>
            </a:r>
          </a:p>
        </p:txBody>
      </p:sp>
    </p:spTree>
    <p:extLst>
      <p:ext uri="{BB962C8B-B14F-4D97-AF65-F5344CB8AC3E}">
        <p14:creationId xmlns:p14="http://schemas.microsoft.com/office/powerpoint/2010/main" val="267609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4641BD-F1C0-491D-AA5D-298AEDBB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Questions for Panel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D4E75-2415-44AA-9F21-24DA0622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D986C-2D4F-408F-B8A2-3EDE50EB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06706-55F5-4212-826D-8F6E1014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Patrick | PIP-II Technical Workshop</a:t>
            </a:r>
            <a:endParaRPr lang="en-US" sz="12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6C0E3F-51BD-4B72-BAA8-19769C4096B2}"/>
              </a:ext>
            </a:extLst>
          </p:cNvPr>
          <p:cNvSpPr txBox="1">
            <a:spLocks/>
          </p:cNvSpPr>
          <p:nvPr/>
        </p:nvSpPr>
        <p:spPr>
          <a:xfrm>
            <a:off x="390082" y="961627"/>
            <a:ext cx="11597226" cy="987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49" indent="0" defTabSz="457189">
              <a:spcBef>
                <a:spcPts val="300"/>
              </a:spcBef>
              <a:buNone/>
              <a:defRPr/>
            </a:pPr>
            <a:r>
              <a:rPr lang="en-US" sz="2000" dirty="0"/>
              <a:t>To conclude this week's PIP-II Technical Workshop/Controls working group we intend to have a round table discussion on international experience with Controls. To start the conversation our panel members are asked to consider the following:</a:t>
            </a:r>
            <a:endParaRPr lang="en-US" sz="2133" dirty="0">
              <a:solidFill>
                <a:srgbClr val="003087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ECFB1-1580-495D-91AD-DCC82E35FA51}"/>
              </a:ext>
            </a:extLst>
          </p:cNvPr>
          <p:cNvSpPr/>
          <p:nvPr/>
        </p:nvSpPr>
        <p:spPr>
          <a:xfrm>
            <a:off x="248976" y="2106515"/>
            <a:ext cx="1159722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dirty="0"/>
              <a:t>Notable ‘Lessons Learned’ with respect to controls</a:t>
            </a:r>
            <a:endParaRPr lang="en-US" sz="2000" dirty="0"/>
          </a:p>
          <a:p>
            <a:pPr marL="457200" indent="-457200">
              <a:buAutoNum type="arabicParenR"/>
            </a:pPr>
            <a:r>
              <a:rPr lang="en-US" dirty="0"/>
              <a:t>Best practices in Controls design/implementation</a:t>
            </a:r>
          </a:p>
          <a:p>
            <a:pPr marL="457200" indent="-457200">
              <a:buAutoNum type="arabicParenR"/>
            </a:pPr>
            <a:r>
              <a:rPr lang="en-US" dirty="0"/>
              <a:t>Controls migration experience</a:t>
            </a:r>
          </a:p>
          <a:p>
            <a:pPr marL="457200" indent="-457200">
              <a:buAutoNum type="arabicParenR"/>
            </a:pPr>
            <a:r>
              <a:rPr lang="en-US" dirty="0"/>
              <a:t>What requirements did you get/not get (and should have) for previous controls projects?</a:t>
            </a:r>
          </a:p>
          <a:p>
            <a:pPr marL="457200" indent="-457200">
              <a:buAutoNum type="arabicParenR"/>
            </a:pPr>
            <a:r>
              <a:rPr lang="en-US" dirty="0"/>
              <a:t>What languages and frameworks have you used for writing user applications?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optional:</a:t>
            </a:r>
            <a:br>
              <a:rPr lang="en-US" dirty="0"/>
            </a:br>
            <a:r>
              <a:rPr lang="en-US" dirty="0"/>
              <a:t>     - git repository structure: what products have you used; what are their differences?</a:t>
            </a:r>
            <a:endParaRPr lang="en-US" sz="2000" dirty="0"/>
          </a:p>
          <a:p>
            <a:r>
              <a:rPr lang="en-US" dirty="0"/>
              <a:t>    - experience with </a:t>
            </a:r>
            <a:r>
              <a:rPr lang="en-US" dirty="0" err="1"/>
              <a:t>uTCA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669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15D64-4871-4FFA-888D-D96A3134C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the PIP-II control system</a:t>
            </a:r>
          </a:p>
          <a:p>
            <a:r>
              <a:rPr lang="en-US" dirty="0"/>
              <a:t>Common Hardware Platform discussion</a:t>
            </a:r>
          </a:p>
          <a:p>
            <a:r>
              <a:rPr lang="en-US" dirty="0"/>
              <a:t>Modern EPICS standards</a:t>
            </a:r>
          </a:p>
          <a:p>
            <a:r>
              <a:rPr lang="en-US" dirty="0"/>
              <a:t>Front-end/IOC standards</a:t>
            </a:r>
          </a:p>
          <a:p>
            <a:r>
              <a:rPr lang="en-US" dirty="0"/>
              <a:t>Controls hardware overview</a:t>
            </a:r>
          </a:p>
          <a:p>
            <a:r>
              <a:rPr lang="en-US" dirty="0"/>
              <a:t>RF interfaces to the control system</a:t>
            </a:r>
          </a:p>
          <a:p>
            <a:r>
              <a:rPr lang="en-US" dirty="0"/>
              <a:t>Instrumentation interfaces to the control system</a:t>
            </a:r>
          </a:p>
          <a:p>
            <a:r>
              <a:rPr lang="en-US" dirty="0"/>
              <a:t>PIP-II timing system</a:t>
            </a:r>
          </a:p>
          <a:p>
            <a:r>
              <a:rPr lang="en-US" dirty="0"/>
              <a:t>Software infrastructure and code management</a:t>
            </a:r>
          </a:p>
          <a:p>
            <a:r>
              <a:rPr lang="en-US" dirty="0"/>
              <a:t>Round table discussion with partners</a:t>
            </a:r>
          </a:p>
          <a:p>
            <a:pPr lvl="1"/>
            <a:r>
              <a:rPr lang="en-US" dirty="0"/>
              <a:t>Experiences and lessons learned with migration, collaboration</a:t>
            </a:r>
          </a:p>
          <a:p>
            <a:r>
              <a:rPr lang="en-US" dirty="0"/>
              <a:t>Many excellent presentations!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1058D3-58D9-4255-AF0A-85D7D290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Working Group: Agenda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887EC-9933-4F02-93C0-0B21159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E935C-4ECA-4E87-8AAB-66BEC5AB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9ED712E-0233-4B68-BD71-5421E4F8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Jim Patrick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90604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E9AA85-2270-419A-923C-28AD69C4F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Naming convention is valuable, not just for controls variable names but extending that to engineering drawings etc.</a:t>
            </a:r>
          </a:p>
          <a:p>
            <a:pPr lvl="1"/>
            <a:r>
              <a:rPr lang="en-US" dirty="0"/>
              <a:t>This has been done for PIP-II!</a:t>
            </a:r>
          </a:p>
          <a:p>
            <a:pPr lvl="1"/>
            <a:r>
              <a:rPr lang="en-US" dirty="0"/>
              <a:t>As designs progress, anticipate that the naming </a:t>
            </a:r>
            <a:r>
              <a:rPr lang="en-US"/>
              <a:t>convention may need to </a:t>
            </a:r>
            <a:r>
              <a:rPr lang="en-US" dirty="0"/>
              <a:t>evolve</a:t>
            </a:r>
          </a:p>
          <a:p>
            <a:pPr lvl="1"/>
            <a:r>
              <a:rPr lang="en-US" dirty="0"/>
              <a:t>Tools for flagging invalid names can be useful. Straightforward for controls names</a:t>
            </a:r>
          </a:p>
          <a:p>
            <a:r>
              <a:rPr lang="en-US" dirty="0" err="1"/>
              <a:t>MicroTCA</a:t>
            </a:r>
            <a:r>
              <a:rPr lang="en-US" dirty="0"/>
              <a:t> is broadly used</a:t>
            </a:r>
          </a:p>
          <a:p>
            <a:pPr lvl="1"/>
            <a:r>
              <a:rPr lang="en-US" dirty="0"/>
              <a:t>Implementations vary in detail</a:t>
            </a:r>
          </a:p>
          <a:p>
            <a:pPr lvl="1"/>
            <a:r>
              <a:rPr lang="en-US" dirty="0"/>
              <a:t>Fermilab instrumentation proposal is different than what is done elsewhere</a:t>
            </a:r>
          </a:p>
          <a:p>
            <a:pPr lvl="1"/>
            <a:r>
              <a:rPr lang="en-US" dirty="0"/>
              <a:t>Ethernet with custom protocols</a:t>
            </a:r>
          </a:p>
          <a:p>
            <a:r>
              <a:rPr lang="en-US" dirty="0"/>
              <a:t>Interfaces should be discussed and agreed upon early in the design process</a:t>
            </a:r>
          </a:p>
          <a:p>
            <a:pPr lvl="1"/>
            <a:r>
              <a:rPr lang="en-US" dirty="0"/>
              <a:t>There may be unexpected interfaces as design matures</a:t>
            </a:r>
          </a:p>
          <a:p>
            <a:pPr lvl="1"/>
            <a:r>
              <a:rPr lang="en-US" dirty="0"/>
              <a:t>And requirements and detailed specifications should be shared as soon as available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9A0BAC-15E0-42FA-BDA6-D65A2132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BD175-211E-4313-B825-06F161B1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9D1D8-417F-4D87-9370-87601946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C5A16-7DAE-471B-BA8C-67E12E16C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Jim Patrick </a:t>
            </a:r>
            <a:r>
              <a:rPr lang="en-US" sz="1200" dirty="0"/>
              <a:t>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60829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EEFD3D-DBD6-45EF-8475-C4A428C95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983880"/>
            <a:ext cx="11563351" cy="5059363"/>
          </a:xfrm>
        </p:spPr>
        <p:txBody>
          <a:bodyPr/>
          <a:lstStyle/>
          <a:p>
            <a:r>
              <a:rPr lang="en-US" dirty="0"/>
              <a:t>Detailed planning for the full PIP-II system is currently in the early phases</a:t>
            </a:r>
          </a:p>
          <a:p>
            <a:r>
              <a:rPr lang="en-US" dirty="0"/>
              <a:t>Supported hardware platforms</a:t>
            </a:r>
          </a:p>
          <a:p>
            <a:pPr lvl="1"/>
            <a:r>
              <a:rPr lang="en-US" dirty="0"/>
              <a:t>MTCA – details – data transfer method etc.</a:t>
            </a:r>
          </a:p>
          <a:p>
            <a:pPr lvl="1"/>
            <a:r>
              <a:rPr lang="en-US" dirty="0"/>
              <a:t>Common general purpose boards?</a:t>
            </a:r>
          </a:p>
          <a:p>
            <a:pPr lvl="1"/>
            <a:r>
              <a:rPr lang="en-US" dirty="0"/>
              <a:t>VME discouraged?</a:t>
            </a:r>
          </a:p>
          <a:p>
            <a:r>
              <a:rPr lang="en-US" dirty="0"/>
              <a:t>Timing system integration – receiver boards, FPGA logic</a:t>
            </a:r>
          </a:p>
          <a:p>
            <a:r>
              <a:rPr lang="en-US" dirty="0"/>
              <a:t>IOC/front-end standards for</a:t>
            </a:r>
          </a:p>
          <a:p>
            <a:pPr lvl="1"/>
            <a:r>
              <a:rPr lang="en-US" dirty="0"/>
              <a:t>Supported platforms, operating systems</a:t>
            </a:r>
          </a:p>
          <a:p>
            <a:pPr lvl="1"/>
            <a:r>
              <a:rPr lang="en-US" dirty="0"/>
              <a:t>EPICS version and code, database structure</a:t>
            </a:r>
          </a:p>
          <a:p>
            <a:r>
              <a:rPr lang="en-US" dirty="0"/>
              <a:t>Application languages and frameworks</a:t>
            </a:r>
          </a:p>
          <a:p>
            <a:r>
              <a:rPr lang="en-US" dirty="0"/>
              <a:t>Code management system and code structure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90693E-268B-4C6F-91AE-736E1169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4B2F0-99C4-499D-8F1F-394C1D2D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CDFD5-3F17-4161-82C4-3298BB92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276B8-7D29-4B40-8B36-136690DF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Jim Patrick </a:t>
            </a:r>
            <a:r>
              <a:rPr lang="en-US" sz="1200" dirty="0"/>
              <a:t>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1387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E74E24-D9DF-4164-9919-864CCF50A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productive meeting and worth repeating in ~6 months</a:t>
            </a:r>
          </a:p>
          <a:p>
            <a:r>
              <a:rPr lang="en-US" dirty="0"/>
              <a:t>11+ talks + roundtable discussion w/presentations</a:t>
            </a:r>
          </a:p>
          <a:p>
            <a:r>
              <a:rPr lang="en-US" dirty="0"/>
              <a:t>Average attendance ~50 people/day. Peak &gt; 60 – many more than expected!</a:t>
            </a:r>
          </a:p>
          <a:p>
            <a:r>
              <a:rPr lang="en-US" dirty="0"/>
              <a:t>Detailed planning of the EPICS control system for PIP-II is beginning</a:t>
            </a:r>
          </a:p>
          <a:p>
            <a:r>
              <a:rPr lang="en-US" dirty="0"/>
              <a:t>We plan to learn from other labs as we do this</a:t>
            </a:r>
          </a:p>
          <a:p>
            <a:r>
              <a:rPr lang="en-US" dirty="0"/>
              <a:t>The first full EPICS system will be the cryomodule test stand</a:t>
            </a:r>
          </a:p>
          <a:p>
            <a:r>
              <a:rPr lang="en-US" dirty="0"/>
              <a:t>The system will be scaled up during </a:t>
            </a:r>
            <a:r>
              <a:rPr lang="en-US"/>
              <a:t>beam commissioning</a:t>
            </a:r>
            <a:endParaRPr lang="en-US" dirty="0"/>
          </a:p>
          <a:p>
            <a:r>
              <a:rPr lang="en-US" dirty="0"/>
              <a:t>We are working with </a:t>
            </a:r>
            <a:r>
              <a:rPr lang="en-US" dirty="0" err="1"/>
              <a:t>microTCA</a:t>
            </a:r>
            <a:r>
              <a:rPr lang="en-US" dirty="0"/>
              <a:t> and would like to develop common platforms</a:t>
            </a:r>
          </a:p>
          <a:p>
            <a:r>
              <a:rPr lang="en-US" dirty="0"/>
              <a:t>Good communication with our international partners is essential at an early stage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577413-419F-4F07-9793-1095DC36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Working Group:  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22FCF-8C62-4E7D-B21D-C0B442DC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9F180-5081-47AC-B453-E6B5446F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4377C-BB5B-485F-97C6-C797B1CA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Jim Patrick </a:t>
            </a:r>
            <a:r>
              <a:rPr lang="en-US" sz="1200" dirty="0"/>
              <a:t>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3566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70D841-5D9B-4C56-88DA-74464D54B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PIP-II Control System will be based on EPICS</a:t>
            </a:r>
          </a:p>
          <a:p>
            <a:r>
              <a:rPr lang="en-US" dirty="0"/>
              <a:t>A parallel project, ACORN, will upgrade the existing complex to EPICS</a:t>
            </a:r>
          </a:p>
          <a:p>
            <a:pPr lvl="1"/>
            <a:r>
              <a:rPr lang="en-US" dirty="0"/>
              <a:t>Unified control system by the time of booster injection from PIP-II</a:t>
            </a:r>
          </a:p>
          <a:p>
            <a:r>
              <a:rPr lang="en-US" dirty="0"/>
              <a:t>We are in the early planning phases of the detailed implementation</a:t>
            </a:r>
          </a:p>
          <a:p>
            <a:pPr lvl="1"/>
            <a:r>
              <a:rPr lang="en-US" dirty="0"/>
              <a:t>And so do not currently have detailed standards for partners</a:t>
            </a:r>
          </a:p>
          <a:p>
            <a:r>
              <a:rPr lang="en-US" dirty="0"/>
              <a:t>We plan to leverage development and experience from recent accelerator projects</a:t>
            </a:r>
          </a:p>
          <a:p>
            <a:r>
              <a:rPr lang="en-US" dirty="0"/>
              <a:t>We plan to use modern features in EPICS – EPICS 7 and recent tools</a:t>
            </a:r>
          </a:p>
          <a:p>
            <a:r>
              <a:rPr lang="en-US" dirty="0"/>
              <a:t>We plan to contribute to future developments in EPICS to meet our requirements</a:t>
            </a:r>
          </a:p>
          <a:p>
            <a:r>
              <a:rPr lang="en-US" dirty="0"/>
              <a:t>The cryomodule test stand in 2022 will be the first full EPICS implementation</a:t>
            </a:r>
          </a:p>
          <a:p>
            <a:r>
              <a:rPr lang="en-US" dirty="0"/>
              <a:t>The system will be scaled up during beam commissioning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4E052B-561F-4F7B-8B2F-C99C1E7B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System Overview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9D4FD-266E-4BF2-A8B8-37B85F4C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4D432-B0B0-4FC5-92F1-19FE2AB5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F052B-A98F-4A36-BE9F-8FDF9CE3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Patrick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6769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C80A2B-20AA-4F6C-A53B-1009894E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1339105"/>
            <a:ext cx="11563351" cy="5059363"/>
          </a:xfrm>
        </p:spPr>
        <p:txBody>
          <a:bodyPr/>
          <a:lstStyle/>
          <a:p>
            <a:r>
              <a:rPr lang="en-US" dirty="0"/>
              <a:t>Standard platforms provide engineered elements to reliable systems.</a:t>
            </a:r>
          </a:p>
          <a:p>
            <a:pPr lvl="1"/>
            <a:r>
              <a:rPr lang="en-US" dirty="0"/>
              <a:t>Initial cost savings</a:t>
            </a:r>
          </a:p>
          <a:p>
            <a:pPr lvl="1"/>
            <a:r>
              <a:rPr lang="en-US" dirty="0"/>
              <a:t>Commercially available hardware</a:t>
            </a:r>
          </a:p>
          <a:p>
            <a:pPr lvl="1"/>
            <a:endParaRPr lang="en-US" dirty="0"/>
          </a:p>
          <a:p>
            <a:r>
              <a:rPr lang="en-US" dirty="0"/>
              <a:t>Common Components</a:t>
            </a:r>
          </a:p>
          <a:p>
            <a:pPr lvl="1"/>
            <a:r>
              <a:rPr lang="en-US" dirty="0"/>
              <a:t>Reduced manpower both initially and into the life of the system.</a:t>
            </a:r>
          </a:p>
          <a:p>
            <a:endParaRPr lang="en-US" dirty="0"/>
          </a:p>
          <a:p>
            <a:r>
              <a:rPr lang="en-US" dirty="0"/>
              <a:t>Fermilab has been investigating </a:t>
            </a:r>
            <a:r>
              <a:rPr lang="en-US" dirty="0" err="1"/>
              <a:t>microTCA</a:t>
            </a:r>
            <a:endParaRPr lang="en-US" dirty="0"/>
          </a:p>
          <a:p>
            <a:pPr lvl="1"/>
            <a:r>
              <a:rPr lang="en-US" dirty="0"/>
              <a:t>Still much to learn</a:t>
            </a:r>
          </a:p>
          <a:p>
            <a:r>
              <a:rPr lang="en-US" dirty="0"/>
              <a:t>Also has built network attached devices</a:t>
            </a:r>
          </a:p>
          <a:p>
            <a:r>
              <a:rPr lang="en-US" dirty="0"/>
              <a:t>No plans for future VME development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A11F7-7502-46A4-A97E-93E181DF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622275"/>
            <a:ext cx="11725835" cy="427877"/>
          </a:xfrm>
        </p:spPr>
        <p:txBody>
          <a:bodyPr/>
          <a:lstStyle/>
          <a:p>
            <a:r>
              <a:rPr lang="en-US" dirty="0"/>
              <a:t>Common Platform + Instrumentation Interface (Drennan/Diamond)</a:t>
            </a:r>
            <a:br>
              <a:rPr lang="en-US" dirty="0"/>
            </a:br>
            <a:r>
              <a:rPr lang="en-US" dirty="0"/>
              <a:t>Front-end/IOC standards (Nicklaus)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7F252-77B8-4ECF-91B1-0D6F2634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57F59-1421-4FC3-AD28-C2B3A197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A9AEF-142B-42C5-A990-D1A0EEA9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Patrick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6002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65C96C-DB09-41E8-A129-E41883AD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0BAA6-854D-4AD6-AC10-A27261EE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8E545-3283-41EA-9350-B7D07762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Name | PIP-II Technical Workshop</a:t>
            </a:r>
            <a:endParaRPr lang="en-US" sz="1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5618D2-D6B0-42BB-8C59-FBF36F626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81" y="69423"/>
            <a:ext cx="9044580" cy="62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6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6C3D5C-9666-4DF0-800A-1FA3D230C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Summary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Linux is replacing VxWorks as an embedded OS</a:t>
            </a:r>
          </a:p>
          <a:p>
            <a:pPr lvl="2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Hard real-time requirements are being pushed into the FPGA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We’re converging on a common EPICS IOC platform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The path beyond VME is becoming more clear</a:t>
            </a:r>
          </a:p>
          <a:p>
            <a:pPr lvl="2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Gigabit ethernet is replacing the VME bus for data acquisition</a:t>
            </a:r>
          </a:p>
          <a:p>
            <a:pPr lvl="3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DDCP is a maturing, lightweight UDP protocol for communicating with ethernet-attached devices</a:t>
            </a:r>
          </a:p>
          <a:p>
            <a:pPr lvl="3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Need to look at DPDK to eliminate the network-stack bottleneck</a:t>
            </a:r>
          </a:p>
          <a:p>
            <a:pPr lvl="2"/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MicroTCA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favored for high channel density systems</a:t>
            </a:r>
          </a:p>
          <a:p>
            <a:pPr lvl="2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SoC FPGAs are affordable alternatives for low channel density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Replacing SBCs with commodity x86 server PCs and ARM SoCs is an affordable way to scale up CPU resources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AA2AD1-C9D9-493C-886F-7A00F2EE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Direction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70767-FEAA-443F-91D3-42AFA36C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06EBF-1F7A-4E63-A71C-7304F9AD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2B6DE-DB52-4333-ACEB-3A532B35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Patrick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0913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37BC1-CFF6-47F0-8C78-7350425F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Easily reconfigurable — e.g. we change your name prefix to match our standards and instances.</a:t>
            </a:r>
          </a:p>
          <a:p>
            <a:r>
              <a:rPr lang="en-US" dirty="0"/>
              <a:t>Locally rebuildable from source code</a:t>
            </a:r>
          </a:p>
          <a:p>
            <a:r>
              <a:rPr lang="en-US" dirty="0"/>
              <a:t>Adhere to our (TBD) standards (EPICS base version, ...) and protocols</a:t>
            </a:r>
          </a:p>
          <a:p>
            <a:r>
              <a:rPr lang="en-US" dirty="0"/>
              <a:t>Fit into our deployment plans</a:t>
            </a:r>
          </a:p>
          <a:p>
            <a:r>
              <a:rPr lang="en-US" dirty="0"/>
              <a:t>Test Suites </a:t>
            </a:r>
            <a:br>
              <a:rPr lang="en-US" dirty="0"/>
            </a:br>
            <a:r>
              <a:rPr lang="en-US" dirty="0"/>
              <a:t>So…</a:t>
            </a:r>
          </a:p>
          <a:p>
            <a:r>
              <a:rPr lang="en-US" dirty="0"/>
              <a:t>We need to publish our standards</a:t>
            </a:r>
          </a:p>
          <a:p>
            <a:r>
              <a:rPr lang="en-US" dirty="0"/>
              <a:t>Describe our database integration plans</a:t>
            </a:r>
          </a:p>
          <a:p>
            <a:r>
              <a:rPr lang="en-US" dirty="0"/>
              <a:t>Publish guidelines</a:t>
            </a:r>
          </a:p>
          <a:p>
            <a:r>
              <a:rPr lang="en-US" dirty="0"/>
              <a:t>PLCs — there are no plans to distribute a standard PLC hardware and software bundle. But there should be some thought/agreement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39F100-7986-45B6-804F-FA7F7D2A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Front-end IOC Standards - Minimum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03992-55C9-48BD-A331-F3D119E8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DA299-B93B-4C47-8D5F-411C7011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9E696-2726-4B86-B9C4-C9EC2C7E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Patrick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0291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F9F7A0-5C24-4C9F-A6B0-59220045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023A9-D5F4-4B91-AE3C-A2E9B38B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5508C-D66B-4B5C-AD71-28EC0739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Name | PIP-II Technical Workshop</a:t>
            </a:r>
            <a:endParaRPr lang="en-US" sz="1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D6FA6-F610-4805-8513-BC9718194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19"/>
            <a:ext cx="12192000" cy="6767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E5224D-873B-415B-9A97-8A6D8DAB1C49}"/>
              </a:ext>
            </a:extLst>
          </p:cNvPr>
          <p:cNvSpPr txBox="1"/>
          <p:nvPr/>
        </p:nvSpPr>
        <p:spPr>
          <a:xfrm flipH="1">
            <a:off x="349624" y="358588"/>
            <a:ext cx="24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Dalesio</a:t>
            </a:r>
            <a:r>
              <a:rPr lang="en-US" dirty="0"/>
              <a:t> - Osprey</a:t>
            </a:r>
          </a:p>
        </p:txBody>
      </p:sp>
    </p:spTree>
    <p:extLst>
      <p:ext uri="{BB962C8B-B14F-4D97-AF65-F5344CB8AC3E}">
        <p14:creationId xmlns:p14="http://schemas.microsoft.com/office/powerpoint/2010/main" val="3158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A43651-BE84-4376-92D0-18029A2F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D3DF2-DE76-4EE8-8575-DF4237CE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FB5FB-CAF4-4106-8923-940C216D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Name | PIP-II Technical Workshop</a:t>
            </a:r>
            <a:endParaRPr lang="en-US" sz="1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02A96C-8D18-418A-BB13-BE5AC6258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4"/>
            <a:ext cx="12192000" cy="68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38945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A9347935DA74C8DB662DDB94DC24E" ma:contentTypeVersion="9" ma:contentTypeDescription="Create a new document." ma:contentTypeScope="" ma:versionID="daccfbc87992deecdd76a41080ed79a9">
  <xsd:schema xmlns:xsd="http://www.w3.org/2001/XMLSchema" xmlns:xs="http://www.w3.org/2001/XMLSchema" xmlns:p="http://schemas.microsoft.com/office/2006/metadata/properties" xmlns:ns1="http://schemas.microsoft.com/sharepoint/v3" xmlns:ns3="bb137302-f76b-4ed9-a081-76f546f328cd" xmlns:ns4="ee7e25fd-3d00-4a17-8d06-95b415c0ffa6" targetNamespace="http://schemas.microsoft.com/office/2006/metadata/properties" ma:root="true" ma:fieldsID="ce083e8da3803cf1a5fd098111086400" ns1:_="" ns3:_="" ns4:_="">
    <xsd:import namespace="http://schemas.microsoft.com/sharepoint/v3"/>
    <xsd:import namespace="bb137302-f76b-4ed9-a081-76f546f328cd"/>
    <xsd:import namespace="ee7e25fd-3d00-4a17-8d06-95b415c0ff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7302-f76b-4ed9-a081-76f546f32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e25fd-3d00-4a17-8d06-95b415c0f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CF82BAE-E75F-4752-A4BB-557E29524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137302-f76b-4ed9-a081-76f546f328cd"/>
    <ds:schemaRef ds:uri="ee7e25fd-3d00-4a17-8d06-95b415c0f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32983</TotalTime>
  <Words>1556</Words>
  <Application>Microsoft Macintosh PowerPoint</Application>
  <PresentationFormat>Widescreen</PresentationFormat>
  <Paragraphs>253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Helvetica</vt:lpstr>
      <vt:lpstr>1_Fermilab_PPT_090915</vt:lpstr>
      <vt:lpstr>PowerPoint Presentation</vt:lpstr>
      <vt:lpstr>Controls Working Group: Agenda Overview</vt:lpstr>
      <vt:lpstr>Control System Overview Summary</vt:lpstr>
      <vt:lpstr>Common Platform + Instrumentation Interface (Drennan/Diamond) Front-end/IOC standards (Nicklaus)</vt:lpstr>
      <vt:lpstr>PowerPoint Presentation</vt:lpstr>
      <vt:lpstr>Fermilab Direction</vt:lpstr>
      <vt:lpstr>Front-end IOC Standards - Minimum</vt:lpstr>
      <vt:lpstr>PowerPoint Presentation</vt:lpstr>
      <vt:lpstr>PowerPoint Presentation</vt:lpstr>
      <vt:lpstr>Hardware Overview (Kucera)</vt:lpstr>
      <vt:lpstr>PowerPoint Presentation</vt:lpstr>
      <vt:lpstr>PowerPoint Presentation</vt:lpstr>
      <vt:lpstr>PowerPoint Presentation</vt:lpstr>
      <vt:lpstr>PIP-II Timing System (Austin)</vt:lpstr>
      <vt:lpstr>PIP-II Timing System Block Diagram</vt:lpstr>
      <vt:lpstr>PIP-II Software Organization (Levshina)</vt:lpstr>
      <vt:lpstr>Fermilab Version Control Platform Roadmap</vt:lpstr>
      <vt:lpstr>Invited Roundtable Panel Members</vt:lpstr>
      <vt:lpstr>Opening Questions for Panel</vt:lpstr>
      <vt:lpstr>Lessons Learned</vt:lpstr>
      <vt:lpstr>Open Issues</vt:lpstr>
      <vt:lpstr>Controls Working Group: 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Elvin R Harms Jr</cp:lastModifiedBy>
  <cp:revision>1423</cp:revision>
  <cp:lastPrinted>2020-01-24T20:57:46Z</cp:lastPrinted>
  <dcterms:created xsi:type="dcterms:W3CDTF">2019-12-16T19:54:36Z</dcterms:created>
  <dcterms:modified xsi:type="dcterms:W3CDTF">2020-12-04T14:16:28Z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0x010100550A9347935DA74C8DB662DDB94DC24E</vt:lpwstr>
  </property>
</Properties>
</file>