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7"/>
  </p:notesMasterIdLst>
  <p:handoutMasterIdLst>
    <p:handoutMasterId r:id="rId8"/>
  </p:handout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700"/>
  </p:normalViewPr>
  <p:slideViewPr>
    <p:cSldViewPr snapToGrid="0" snapToObjects="1">
      <p:cViewPr varScale="1">
        <p:scale>
          <a:sx n="97" d="100"/>
          <a:sy n="97" d="100"/>
        </p:scale>
        <p:origin x="15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A35E5C-0078-A041-A191-F4DEEC639A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65A336-B9B1-4C45-B4BB-84FAA83622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2" charset="0"/>
              </a:defRPr>
            </a:lvl1pPr>
          </a:lstStyle>
          <a:p>
            <a:fld id="{20B85640-2277-EA4A-8FC3-BE106803B114}" type="datetimeFigureOut">
              <a:rPr lang="en-US" altLang="en-US"/>
              <a:pPr/>
              <a:t>11/26/20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CC6183-6ADC-2E4A-9DB5-E882795E20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D4E2B7-D347-AA4D-92D3-A25CA0D358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2" charset="0"/>
              </a:defRPr>
            </a:lvl1pPr>
          </a:lstStyle>
          <a:p>
            <a:fld id="{B721EA53-F72E-F144-BC78-C20618AC789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F976E38-75AB-2540-97AB-A725D15AF5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05FD8-5C3F-1844-BA26-32FE1BC6A4E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2" charset="0"/>
              </a:defRPr>
            </a:lvl1pPr>
          </a:lstStyle>
          <a:p>
            <a:fld id="{AC650F1C-0D87-F94B-9A58-EC06FC706619}" type="datetimeFigureOut">
              <a:rPr lang="en-US" altLang="en-US"/>
              <a:pPr/>
              <a:t>11/26/20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88D9FA3-7DB5-C74C-947C-911E3FAD53F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16FD297-FBA1-C541-885C-4538B8EA12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169ABA-BB99-F744-BC97-56AD0F7FD0F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EA087-A70F-6A42-AA51-F7EAF808DF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2" charset="0"/>
              </a:defRPr>
            </a:lvl1pPr>
          </a:lstStyle>
          <a:p>
            <a:fld id="{8C9DFD61-F371-C045-B172-AC9F8B01226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-Seal_c100m56y0k23-Mark_SC_Horizontal.eps">
            <a:extLst>
              <a:ext uri="{FF2B5EF4-FFF2-40B4-BE49-F238E27FC236}">
                <a16:creationId xmlns:a16="http://schemas.microsoft.com/office/drawing/2014/main" id="{390A4F05-D822-F54C-943C-3A8DF13EDC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1371600"/>
            <a:ext cx="364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ermilabLogo_100c56m0y23k.eps">
            <a:extLst>
              <a:ext uri="{FF2B5EF4-FFF2-40B4-BE49-F238E27FC236}">
                <a16:creationId xmlns:a16="http://schemas.microsoft.com/office/drawing/2014/main" id="{A9BE640F-CC2E-9B47-9421-FCB592BD88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447800"/>
            <a:ext cx="29019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154D81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158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2B1C0-6CBF-4749-8152-B4F8FACB8A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fld id="{370DCAF6-7EDD-1448-838D-B5309A9D7952}" type="datetime1">
              <a:rPr lang="en-US" altLang="en-US"/>
              <a:pPr/>
              <a:t>11/26/20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86FEF-66F3-194E-8CB6-AE2B3C65B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4AA4A-2E54-3442-BA5D-F95A168A0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7A4F0-B78F-1340-9AFD-6E6D6B62E3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7326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3FFFAD3-CAF7-1C4B-B6BE-E786CA6ADBBD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BEF8F072-4B62-9D4E-AE81-FDD3C10C070D}" type="datetime1">
              <a:rPr lang="en-US" altLang="en-US"/>
              <a:pPr/>
              <a:t>11/26/20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6841C74-DC89-5642-844F-19DDAFF9EB1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C29BF8D-B7B1-3B47-84DC-537303183D4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261F1EF3-CCF4-3847-AB6F-C09B961B58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590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084300-6F8E-784F-9ED7-EB07CB0779F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9FA96B57-73AC-D640-9DB8-8CAA2F06F364}" type="datetime1">
              <a:rPr lang="en-US" altLang="en-US"/>
              <a:pPr/>
              <a:t>11/26/20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886CC6-3BF5-8D41-9A4C-E37398B4CA7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B1A5DF-3923-9A42-84A1-BE01595A4E9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34BA790A-D5D5-0C40-8B3C-B1F0D66B18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580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56E47DE-0703-4744-9755-AC3ACA862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87EFE0-B3A8-ED41-AE43-789796B23048}" type="datetime1">
              <a:rPr lang="en-US" altLang="en-US"/>
              <a:pPr/>
              <a:t>11/26/20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A02DE5-9BD9-454E-863B-EF9F6A5ED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2407198-3EDB-D047-8726-7F4167E5D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7AB74-807E-2342-8D31-8BA34E09FD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867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50C923A-9D53-D246-BE6D-A9A6FDCDA2EB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6445250" y="6515100"/>
            <a:ext cx="1076325" cy="2413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D286F345-4873-C440-8816-AF9FB2F0A931}" type="datetime1">
              <a:rPr lang="en-US" altLang="en-US"/>
              <a:pPr/>
              <a:t>11/26/20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9240E05-3991-6843-A8A0-1DAC0141713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6480AEB-9448-FC48-A48E-271A8B953A0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DE0C280E-C43C-F74B-B493-7D27432D08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3635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3A77D27-229D-BD48-A853-F07F1139E90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44DA6C04-4510-2145-91CF-70514E80D4E9}" type="datetime1">
              <a:rPr lang="en-US" altLang="en-US"/>
              <a:pPr/>
              <a:t>11/26/20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95A3A37-5CD9-DE49-A8EC-B7A0E4A7AE4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4F3AD1F-90F3-864C-9764-665D33CF8CA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E1FB78EB-9ABF-8246-A8F4-D93F6C97C0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094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46C5D-8BDE-5946-8CFD-BFDF941C1D7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1D1C22C1-D350-E24B-B02E-6CDA5F7CD19F}" type="datetime1">
              <a:rPr lang="en-US" altLang="en-US"/>
              <a:pPr/>
              <a:t>11/26/20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332AD-547A-6149-A1C6-0CCB98EE04D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CEC5C-A58C-1041-9808-D8F02271F02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278C3165-5C21-0748-BEB6-1C7031F2DB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428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8FF85-B5CF-EF44-8E52-390302F7A6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45250" y="6515100"/>
            <a:ext cx="1076325" cy="2413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6936A3A1-2846-CA49-B65B-78827F1515F5}" type="datetime1">
              <a:rPr lang="en-US" altLang="en-US"/>
              <a:pPr/>
              <a:t>11/26/20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5031B-B403-BB40-8E24-B1F90EF7A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2B4109A-2461-674F-8100-221D67D74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3346841C-FA1F-0A4E-A291-FEB3C570E2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2705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D08B01F-608D-F748-AAF9-3114152D02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154D81"/>
                </a:solidFill>
                <a:latin typeface="Helvetica" pitchFamily="2" charset="0"/>
              </a:defRPr>
            </a:lvl1pPr>
          </a:lstStyle>
          <a:p>
            <a:fld id="{CAA1C624-9E59-9749-9C16-BA24EA21F54B}" type="datetime1">
              <a:rPr lang="en-US" altLang="en-US"/>
              <a:pPr/>
              <a:t>11/26/20</a:t>
            </a:fld>
            <a:endParaRPr lang="en-US" alt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7708BC9-99FA-0B4C-82BC-FECE1DD91D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ACD1808-0ED3-534A-B5AA-927AE62AD2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154D81"/>
                </a:solidFill>
                <a:latin typeface="Helvetica" pitchFamily="2" charset="0"/>
              </a:defRPr>
            </a:lvl1pPr>
          </a:lstStyle>
          <a:p>
            <a:fld id="{BAEE463A-8405-9142-A611-2B3ED713732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3996" r:id="rId3"/>
    <p:sldLayoutId id="2147483997" r:id="rId4"/>
    <p:sldLayoutId id="2147483998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>
            <a:extLst>
              <a:ext uri="{FF2B5EF4-FFF2-40B4-BE49-F238E27FC236}">
                <a16:creationId xmlns:a16="http://schemas.microsoft.com/office/drawing/2014/main" id="{14B3A6B9-2683-7F42-9F18-C305F8D4A2C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154D81"/>
                </a:solidFill>
                <a:latin typeface="Helvetica" pitchFamily="2" charset="0"/>
              </a:defRPr>
            </a:lvl1pPr>
          </a:lstStyle>
          <a:p>
            <a:fld id="{E361FEB5-DC98-BB42-9CB0-A3B207E2162B}" type="datetime1">
              <a:rPr lang="en-US" altLang="en-US"/>
              <a:pPr/>
              <a:t>11/26/20</a:t>
            </a:fld>
            <a:endParaRPr lang="en-US" altLang="en-US"/>
          </a:p>
        </p:txBody>
      </p:sp>
      <p:sp>
        <p:nvSpPr>
          <p:cNvPr id="9219" name="Footer Placeholder 4">
            <a:extLst>
              <a:ext uri="{FF2B5EF4-FFF2-40B4-BE49-F238E27FC236}">
                <a16:creationId xmlns:a16="http://schemas.microsoft.com/office/drawing/2014/main" id="{CA76C79B-9687-934D-BDB7-3E9A9BF841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>
            <a:extLst>
              <a:ext uri="{FF2B5EF4-FFF2-40B4-BE49-F238E27FC236}">
                <a16:creationId xmlns:a16="http://schemas.microsoft.com/office/drawing/2014/main" id="{9A7E0C9A-7B51-6546-88B2-ADA49DAFAC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pitchFamily="2" charset="0"/>
              </a:defRPr>
            </a:lvl1pPr>
          </a:lstStyle>
          <a:p>
            <a:fld id="{29B445BA-3F3E-0240-BF6D-3ECCF2B4B4B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569DB177-EBC5-9645-87DF-2858CA423AE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56500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solidFill>
                  <a:schemeClr val="tx2"/>
                </a:solidFill>
                <a:latin typeface="Helvetica" pitchFamily="2" charset="0"/>
                <a:ea typeface="ＭＳ Ｐゴシック" panose="020B0600070205080204" pitchFamily="34" charset="-128"/>
              </a:rPr>
              <a:t>Topic 3 - Cavity and subcomponents manufacturing diagnostics</a:t>
            </a:r>
          </a:p>
        </p:txBody>
      </p:sp>
      <p:sp>
        <p:nvSpPr>
          <p:cNvPr id="14338" name="Text Placeholder 2">
            <a:extLst>
              <a:ext uri="{FF2B5EF4-FFF2-40B4-BE49-F238E27FC236}">
                <a16:creationId xmlns:a16="http://schemas.microsoft.com/office/drawing/2014/main" id="{35455AA9-EAF1-6048-B8F5-C4426F1AFE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56500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solidFill>
                  <a:schemeClr val="tx2"/>
                </a:solidFill>
                <a:latin typeface="Helvetica" pitchFamily="2" charset="0"/>
                <a:ea typeface="ＭＳ Ｐゴシック" panose="020B0600070205080204" pitchFamily="34" charset="-128"/>
              </a:rPr>
              <a:t>Michael Foley</a:t>
            </a:r>
          </a:p>
          <a:p>
            <a:r>
              <a:rPr lang="en-US" altLang="en-US" dirty="0">
                <a:solidFill>
                  <a:schemeClr val="tx2"/>
                </a:solidFill>
                <a:latin typeface="Helvetica" pitchFamily="2" charset="0"/>
                <a:ea typeface="ＭＳ Ｐゴシック" panose="020B0600070205080204" pitchFamily="34" charset="-128"/>
              </a:rPr>
              <a:t>PIP-II Technical Workshop</a:t>
            </a:r>
          </a:p>
          <a:p>
            <a:r>
              <a:rPr lang="en-US" altLang="en-US" dirty="0">
                <a:solidFill>
                  <a:schemeClr val="tx2"/>
                </a:solidFill>
                <a:latin typeface="Helvetica" pitchFamily="2" charset="0"/>
                <a:ea typeface="ＭＳ Ｐゴシック" panose="020B0600070205080204" pitchFamily="34" charset="-128"/>
              </a:rPr>
              <a:t>1 - 4 December 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B440FEEA-E5DE-6143-B82B-0F1A85652FA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itchFamily="2" charset="0"/>
                <a:ea typeface="ＭＳ Ｐゴシック" panose="020B0600070205080204" pitchFamily="34" charset="-128"/>
              </a:rPr>
              <a:t>Cavity and subcomponents manufacturing diagnostics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DA536FC4-A672-D542-9111-2829D046F7B0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itchFamily="2" charset="0"/>
                <a:ea typeface="ＭＳ Ｐゴシック" panose="020B0600070205080204" pitchFamily="34" charset="-128"/>
              </a:rPr>
              <a:t>Eddy current scanning</a:t>
            </a:r>
          </a:p>
          <a:p>
            <a:pPr marL="0" indent="0">
              <a:buNone/>
            </a:pPr>
            <a:endParaRPr lang="en-US" altLang="en-US" dirty="0">
              <a:latin typeface="Helvetica" pitchFamily="2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dirty="0">
                <a:latin typeface="Helvetica" pitchFamily="2" charset="0"/>
                <a:ea typeface="ＭＳ Ｐゴシック" panose="020B0600070205080204" pitchFamily="34" charset="-128"/>
              </a:rPr>
              <a:t>    - Conservatively speaking, it is preferred.</a:t>
            </a:r>
          </a:p>
          <a:p>
            <a:pPr marL="0" indent="0">
              <a:buNone/>
            </a:pPr>
            <a:r>
              <a:rPr lang="en-US" altLang="en-US" dirty="0">
                <a:latin typeface="Helvetica" pitchFamily="2" charset="0"/>
                <a:ea typeface="ＭＳ Ｐゴシック" panose="020B0600070205080204" pitchFamily="34" charset="-128"/>
              </a:rPr>
              <a:t>    - The recent rejection rate for niobium sheet is very low, so</a:t>
            </a:r>
          </a:p>
          <a:p>
            <a:pPr marL="0" indent="0">
              <a:buNone/>
            </a:pPr>
            <a:r>
              <a:rPr lang="en-US" altLang="en-US" dirty="0">
                <a:latin typeface="Helvetica" pitchFamily="2" charset="0"/>
                <a:ea typeface="ＭＳ Ｐゴシック" panose="020B0600070205080204" pitchFamily="34" charset="-128"/>
              </a:rPr>
              <a:t>      visual inspection plus overnight water submersion may be </a:t>
            </a:r>
          </a:p>
          <a:p>
            <a:pPr marL="0" indent="0">
              <a:buNone/>
            </a:pPr>
            <a:r>
              <a:rPr lang="en-US" altLang="en-US" dirty="0">
                <a:latin typeface="Helvetica" pitchFamily="2" charset="0"/>
                <a:ea typeface="ＭＳ Ｐゴシック" panose="020B0600070205080204" pitchFamily="34" charset="-128"/>
              </a:rPr>
              <a:t>      sufficient.</a:t>
            </a:r>
          </a:p>
          <a:p>
            <a:pPr marL="0" indent="0">
              <a:buNone/>
            </a:pPr>
            <a:endParaRPr lang="en-US" altLang="en-US" dirty="0">
              <a:latin typeface="Helvetica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15363" name="Date Placeholder 3">
            <a:extLst>
              <a:ext uri="{FF2B5EF4-FFF2-40B4-BE49-F238E27FC236}">
                <a16:creationId xmlns:a16="http://schemas.microsoft.com/office/drawing/2014/main" id="{6D7A6900-DB0C-7542-8CFC-5BADED238FC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4835969-97E5-EC47-AF44-DC8D7E933CA3}" type="datetime1">
              <a:rPr lang="en-US" altLang="en-US" sz="900">
                <a:solidFill>
                  <a:srgbClr val="154D81"/>
                </a:solidFill>
                <a:latin typeface="Helvetica" pitchFamily="2" charset="0"/>
              </a:rPr>
              <a:pPr eaLnBrk="1" hangingPunct="1"/>
              <a:t>11/26/20</a:t>
            </a:fld>
            <a:endParaRPr lang="en-US" altLang="en-US" sz="900">
              <a:solidFill>
                <a:srgbClr val="154D81"/>
              </a:solidFill>
              <a:latin typeface="Helvetica" pitchFamily="2" charset="0"/>
            </a:endParaRPr>
          </a:p>
        </p:txBody>
      </p:sp>
      <p:sp>
        <p:nvSpPr>
          <p:cNvPr id="15364" name="Footer Placeholder 4">
            <a:extLst>
              <a:ext uri="{FF2B5EF4-FFF2-40B4-BE49-F238E27FC236}">
                <a16:creationId xmlns:a16="http://schemas.microsoft.com/office/drawing/2014/main" id="{05F06B35-0E49-A044-8C19-198E9314B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154D81"/>
                </a:solidFill>
                <a:latin typeface="Helvetica" pitchFamily="2" charset="0"/>
              </a:rPr>
              <a:t>Presenter | Presentation Title</a:t>
            </a:r>
            <a:endParaRPr lang="en-US" altLang="en-US" sz="900" b="1">
              <a:solidFill>
                <a:srgbClr val="154D81"/>
              </a:solidFill>
              <a:latin typeface="Helvetica" pitchFamily="2" charset="0"/>
            </a:endParaRPr>
          </a:p>
        </p:txBody>
      </p:sp>
      <p:sp>
        <p:nvSpPr>
          <p:cNvPr id="15365" name="Slide Number Placeholder 5">
            <a:extLst>
              <a:ext uri="{FF2B5EF4-FFF2-40B4-BE49-F238E27FC236}">
                <a16:creationId xmlns:a16="http://schemas.microsoft.com/office/drawing/2014/main" id="{04D77959-BB88-9948-A52B-AA19D8892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12EA5AF-554A-6646-AE4F-85BABA18FFBA}" type="slidenum">
              <a:rPr lang="en-US" altLang="en-US" sz="900">
                <a:solidFill>
                  <a:srgbClr val="154D81"/>
                </a:solidFill>
                <a:latin typeface="Helvetica" pitchFamily="2" charset="0"/>
              </a:rPr>
              <a:pPr eaLnBrk="1" hangingPunct="1"/>
              <a:t>2</a:t>
            </a:fld>
            <a:endParaRPr lang="en-US" altLang="en-US" sz="900">
              <a:solidFill>
                <a:srgbClr val="154D81"/>
              </a:solidFill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A4925-EE1A-1B47-A936-0949CC415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Cavity and subcomponents manufacturing diagnostics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C4B3D-83F2-434F-9022-1EEC0BFE5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EBW parameters development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- Parameters for non full penetration welds developed based </a:t>
            </a:r>
          </a:p>
          <a:p>
            <a:pPr marL="0" indent="0">
              <a:buNone/>
            </a:pPr>
            <a:r>
              <a:rPr lang="en-US" dirty="0"/>
              <a:t>      metallographic analysis of cut, etched and polished weld </a:t>
            </a:r>
          </a:p>
          <a:p>
            <a:pPr marL="0" indent="0">
              <a:buNone/>
            </a:pPr>
            <a:r>
              <a:rPr lang="en-US" dirty="0"/>
              <a:t>      weld samples  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ACD6F-1EC7-474D-BCE0-0413B4D60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CAF6-7EDD-1448-838D-B5309A9D7952}" type="datetime1">
              <a:rPr lang="en-US" altLang="en-US" smtClean="0"/>
              <a:pPr/>
              <a:t>11/26/20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1B97C-34F1-2340-8342-DE101D19F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211EF-0AE6-1F4A-9D48-2B355B3C4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A4F0-B78F-1340-9AFD-6E6D6B62E3CF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97D9B2-9BA3-1B40-A65E-D8EC9B337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72" y="3429450"/>
            <a:ext cx="3682878" cy="24280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ECD025-13B1-F044-8529-B6E454B8E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789" y="3429450"/>
            <a:ext cx="3146447" cy="236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48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FDE43-1B96-E441-ABE6-F4CFE0779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Cavity and subcomponents manufacturing diagnostics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BB448-0311-A948-A49B-A9F21E178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EBW parameters development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- Parameters for full penetration welds (e.g., equator) </a:t>
            </a:r>
          </a:p>
          <a:p>
            <a:pPr marL="0" indent="0">
              <a:buNone/>
            </a:pPr>
            <a:r>
              <a:rPr lang="en-US" dirty="0"/>
              <a:t>      based on visual or optical inspection (e.g., borescope)</a:t>
            </a:r>
          </a:p>
          <a:p>
            <a:pPr marL="0" indent="0">
              <a:buNone/>
            </a:pPr>
            <a:r>
              <a:rPr lang="en-US" dirty="0"/>
              <a:t>      of weld samples.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DE0FA-BE5B-BB49-A61B-1F002616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CAF6-7EDD-1448-838D-B5309A9D7952}" type="datetime1">
              <a:rPr lang="en-US" altLang="en-US" smtClean="0"/>
              <a:pPr/>
              <a:t>11/26/20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D1F24-4A16-004C-B203-50835EF6D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E7956-2A5A-7E47-9D58-CFB8CA785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7A4F0-B78F-1340-9AFD-6E6D6B62E3CF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9892238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Template_EPS">
  <a:themeElements>
    <a:clrScheme name="Custom 2">
      <a:dk1>
        <a:srgbClr val="404040"/>
      </a:dk1>
      <a:lt1>
        <a:srgbClr val="FFFFFF"/>
      </a:lt1>
      <a:dk2>
        <a:srgbClr val="154D81"/>
      </a:dk2>
      <a:lt2>
        <a:srgbClr val="FFFFFF"/>
      </a:lt2>
      <a:accent1>
        <a:srgbClr val="82D2E6"/>
      </a:accent1>
      <a:accent2>
        <a:srgbClr val="1997B7"/>
      </a:accent2>
      <a:accent3>
        <a:srgbClr val="DA592A"/>
      </a:accent3>
      <a:accent4>
        <a:srgbClr val="BD1F24"/>
      </a:accent4>
      <a:accent5>
        <a:srgbClr val="519A24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">
      <a:dk1>
        <a:srgbClr val="074184"/>
      </a:dk1>
      <a:lt1>
        <a:srgbClr val="FFFFFF"/>
      </a:lt1>
      <a:dk2>
        <a:srgbClr val="074184"/>
      </a:dk2>
      <a:lt2>
        <a:srgbClr val="FFFCF3"/>
      </a:lt2>
      <a:accent1>
        <a:srgbClr val="70C3DC"/>
      </a:accent1>
      <a:accent2>
        <a:srgbClr val="E14825"/>
      </a:accent2>
      <a:accent3>
        <a:srgbClr val="399F3C"/>
      </a:accent3>
      <a:accent4>
        <a:srgbClr val="800F1B"/>
      </a:accent4>
      <a:accent5>
        <a:srgbClr val="1997B7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FermilabTemplate_EPS</Template>
  <TotalTime>27</TotalTime>
  <Words>152</Words>
  <Application>Microsoft Macintosh PowerPoint</Application>
  <PresentationFormat>On-screen Show (4:3)</PresentationFormat>
  <Paragraphs>34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ＭＳ Ｐゴシック</vt:lpstr>
      <vt:lpstr>Arial</vt:lpstr>
      <vt:lpstr>Helvetica</vt:lpstr>
      <vt:lpstr>FermilabTemplate_EPS</vt:lpstr>
      <vt:lpstr>Fermilab: Footer Only</vt:lpstr>
      <vt:lpstr>Topic 3 - Cavity and subcomponents manufacturing diagnostics</vt:lpstr>
      <vt:lpstr>Cavity and subcomponents manufacturing diagnostics</vt:lpstr>
      <vt:lpstr>Cavity and subcomponents manufacturing diagnostics</vt:lpstr>
      <vt:lpstr>Cavity and subcomponents manufacturing diagnostics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3 - Cavity and subcomponents manufacturing diagnostics</dc:title>
  <dc:creator>Michael H Foley</dc:creator>
  <cp:lastModifiedBy>Michael H Foley</cp:lastModifiedBy>
  <cp:revision>3</cp:revision>
  <cp:lastPrinted>2014-01-20T19:40:21Z</cp:lastPrinted>
  <dcterms:created xsi:type="dcterms:W3CDTF">2020-11-27T03:43:38Z</dcterms:created>
  <dcterms:modified xsi:type="dcterms:W3CDTF">2020-11-27T04:11:00Z</dcterms:modified>
</cp:coreProperties>
</file>