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741" r:id="rId3"/>
    <p:sldId id="754" r:id="rId4"/>
    <p:sldId id="749" r:id="rId5"/>
    <p:sldId id="750" r:id="rId6"/>
    <p:sldId id="743" r:id="rId7"/>
    <p:sldId id="752" r:id="rId8"/>
    <p:sldId id="753" r:id="rId9"/>
    <p:sldId id="755" r:id="rId10"/>
    <p:sldId id="746" r:id="rId11"/>
    <p:sldId id="747" r:id="rId12"/>
    <p:sldId id="748" r:id="rId13"/>
    <p:sldId id="745" r:id="rId14"/>
    <p:sldId id="756" r:id="rId15"/>
    <p:sldId id="757" r:id="rId16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DC0528"/>
    <a:srgbClr val="87000A"/>
    <a:srgbClr val="000000"/>
    <a:srgbClr val="FF0000"/>
    <a:srgbClr val="FFFFFF"/>
    <a:srgbClr val="00B050"/>
    <a:srgbClr val="5DFFB2"/>
    <a:srgbClr val="B10916"/>
    <a:srgbClr val="C80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4640" autoAdjust="0"/>
  </p:normalViewPr>
  <p:slideViewPr>
    <p:cSldViewPr snapToGrid="0">
      <p:cViewPr varScale="1">
        <p:scale>
          <a:sx n="87" d="100"/>
          <a:sy n="87" d="100"/>
        </p:scale>
        <p:origin x="16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81396-6C7A-4104-9120-B6F631A7D16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07E1-1058-4B3D-9CFE-108B76432B6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23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4" tIns="47962" rIns="95924" bIns="4796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924" tIns="47962" rIns="95924" bIns="4796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9904" y="6192577"/>
            <a:ext cx="2133600" cy="365125"/>
          </a:xfrm>
          <a:prstGeom prst="rect">
            <a:avLst/>
          </a:prstGeom>
        </p:spPr>
        <p:txBody>
          <a:bodyPr/>
          <a:lstStyle/>
          <a:p>
            <a:fld id="{B62DF15E-E2F1-4C8D-A870-7DF690C8C068}" type="datetimeFigureOut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3257" y="6124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6848" y="6137986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Page </a:t>
            </a:r>
            <a:fld id="{A80C4D62-D52F-4DC4-B033-4E00C3C07DF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11" name="Groupe 10"/>
          <p:cNvGrpSpPr>
            <a:grpSpLocks noChangeAspect="1"/>
          </p:cNvGrpSpPr>
          <p:nvPr userDrawn="1"/>
        </p:nvGrpSpPr>
        <p:grpSpPr>
          <a:xfrm>
            <a:off x="570187" y="1525372"/>
            <a:ext cx="1988658" cy="1344885"/>
            <a:chOff x="7088133" y="2348880"/>
            <a:chExt cx="1064770" cy="72008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7088133" y="2348880"/>
              <a:ext cx="106477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D8087225-E51D-429C-9F0A-B9A919BEA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133" y="2431382"/>
              <a:ext cx="1064770" cy="5550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-36195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Blip>
                <a:blip r:embed="rId2"/>
              </a:buBlip>
              <a:tabLst>
                <a:tab pos="8077200" algn="r"/>
              </a:tabLst>
              <a:defRPr lang="fr-FR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3050" algn="l" rtl="0" eaLnBrk="1" latinLnBrk="0" hangingPunct="1">
              <a:lnSpc>
                <a:spcPts val="28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  <a:tabLst>
                <a:tab pos="8077200" algn="r"/>
              </a:tabLst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0350" algn="l" rtl="0" eaLnBrk="1" latinLnBrk="0" hangingPunct="1">
              <a:lnSpc>
                <a:spcPts val="2800"/>
              </a:lnSpc>
              <a:spcBef>
                <a:spcPct val="20000"/>
              </a:spcBef>
              <a:buSzPct val="100000"/>
              <a:buFontTx/>
              <a:buBlip>
                <a:blip r:embed="rId4"/>
              </a:buBlip>
              <a:tabLst>
                <a:tab pos="8077200" algn="r"/>
              </a:tabLst>
              <a:defRPr lang="fr-FR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None/>
              <a:tabLst>
                <a:tab pos="8077200" algn="r"/>
              </a:tabLst>
              <a:defRPr lang="fr-FR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8" name="Groupe 7"/>
          <p:cNvGrpSpPr>
            <a:grpSpLocks noChangeAspect="1"/>
          </p:cNvGrpSpPr>
          <p:nvPr userDrawn="1"/>
        </p:nvGrpSpPr>
        <p:grpSpPr>
          <a:xfrm>
            <a:off x="7830022" y="51619"/>
            <a:ext cx="1253970" cy="848032"/>
            <a:chOff x="7088133" y="2348880"/>
            <a:chExt cx="1064770" cy="720080"/>
          </a:xfrm>
        </p:grpSpPr>
        <p:sp>
          <p:nvSpPr>
            <p:cNvPr id="9" name="Rectangle 8"/>
            <p:cNvSpPr/>
            <p:nvPr userDrawn="1"/>
          </p:nvSpPr>
          <p:spPr>
            <a:xfrm>
              <a:off x="7088133" y="2348880"/>
              <a:ext cx="106477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D8087225-E51D-429C-9F0A-B9A919BEA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8133" y="2431382"/>
              <a:ext cx="1064770" cy="5550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CEA-SOREQ discussions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Robin CUBIZOLLES – PIP2 Vacuum Vessel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68" r:id="rId11"/>
    <p:sldLayoutId id="214748367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361038" y="890910"/>
            <a:ext cx="5782961" cy="4788673"/>
          </a:xfrm>
        </p:spPr>
        <p:txBody>
          <a:bodyPr/>
          <a:lstStyle/>
          <a:p>
            <a:r>
              <a:rPr lang="en-US" dirty="0" smtClean="0"/>
              <a:t>PIP2 Project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Weld certification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Robin Cubizolles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endParaRPr lang="en-US" sz="1800" cap="non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92612"/>
            <a:ext cx="1959739" cy="884647"/>
          </a:xfrm>
          <a:prstGeom prst="rect">
            <a:avLst/>
          </a:prstGeom>
        </p:spPr>
      </p:pic>
      <p:sp>
        <p:nvSpPr>
          <p:cNvPr id="13" name="Titre 8"/>
          <p:cNvSpPr txBox="1">
            <a:spLocks/>
          </p:cNvSpPr>
          <p:nvPr/>
        </p:nvSpPr>
        <p:spPr>
          <a:xfrm>
            <a:off x="3995936" y="2963551"/>
            <a:ext cx="4788464" cy="11556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879617"/>
            <a:ext cx="7911225" cy="2668752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EN 13445-3 | EN 13445-5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the welds for pressure vessel depends of the group control.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Four groups control subdivided into 2 groups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group 1, 2 and 3.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 of the weld joint factor used during the conception of the components.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1911287"/>
            <a:ext cx="4697869" cy="165370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15562" y="2697795"/>
            <a:ext cx="153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13445-3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‘’Part Conception’’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6" y="3515272"/>
            <a:ext cx="91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inspection of the welds.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4184" y="6550223"/>
            <a:ext cx="302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13445-5|‘’Part verification’’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55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879617"/>
            <a:ext cx="7911225" cy="2668752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r>
              <a:rPr lang="en-US" sz="2400" dirty="0"/>
              <a:t>EN 13445-3 | EN 13445-5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the welds for pressure vessel depends of the group control.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Four groups control subdivided into 2 groups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group 1, 2 and 3.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 of the weld joint factor used during the conception of the components.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1911287"/>
            <a:ext cx="4697869" cy="165370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15562" y="2697795"/>
            <a:ext cx="153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13445-3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‘’Part Conception’’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6" y="3515272"/>
            <a:ext cx="91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inspection of the welds.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4184" y="6550223"/>
            <a:ext cx="302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13445-5|‘’Part verification’’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65776" y="4794121"/>
            <a:ext cx="19959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RT : Radiographic inspection</a:t>
            </a:r>
          </a:p>
          <a:p>
            <a:r>
              <a:rPr lang="en-US" sz="1200" b="1" dirty="0" smtClean="0">
                <a:latin typeface="Calibri" panose="020F0502020204030204" pitchFamily="34" charset="0"/>
              </a:rPr>
              <a:t>UT : Ultrasonic inspection</a:t>
            </a:r>
          </a:p>
          <a:p>
            <a:r>
              <a:rPr lang="en-US" sz="1200" b="1" dirty="0" smtClean="0">
                <a:latin typeface="Calibri" panose="020F0502020204030204" pitchFamily="34" charset="0"/>
              </a:rPr>
              <a:t>MT : </a:t>
            </a:r>
            <a:r>
              <a:rPr lang="fr-FR" sz="1200" b="1" dirty="0" err="1">
                <a:latin typeface="Calibri" panose="020F0502020204030204" pitchFamily="34" charset="0"/>
              </a:rPr>
              <a:t>M</a:t>
            </a:r>
            <a:r>
              <a:rPr lang="fr-FR" sz="1200" b="1" dirty="0" err="1" smtClean="0">
                <a:latin typeface="Calibri" panose="020F0502020204030204" pitchFamily="34" charset="0"/>
              </a:rPr>
              <a:t>agnetoscopy</a:t>
            </a:r>
            <a:endParaRPr lang="fr-FR" sz="1200" b="1" dirty="0" smtClean="0">
              <a:latin typeface="Calibri" panose="020F0502020204030204" pitchFamily="34" charset="0"/>
            </a:endParaRPr>
          </a:p>
          <a:p>
            <a:r>
              <a:rPr lang="en-US" sz="1200" b="1" dirty="0" smtClean="0">
                <a:latin typeface="Calibri" panose="020F0502020204030204" pitchFamily="34" charset="0"/>
              </a:rPr>
              <a:t>PT : Dye penetrant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2181" y="4068525"/>
            <a:ext cx="651557" cy="2535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3961772" y="5208748"/>
            <a:ext cx="225218" cy="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151329" y="4401707"/>
            <a:ext cx="301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Depend of the type of control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879617"/>
            <a:ext cx="7911225" cy="2668752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r>
              <a:rPr lang="en-US" sz="2400" dirty="0"/>
              <a:t>EN 13445-3 | EN 13445-5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the welds for pressure vessel depends of the group control.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Four groups control subdivided into 2 groups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the group 1, 2 and 3.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 of the weld joint factor used during the conception of the components.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1911287"/>
            <a:ext cx="4697869" cy="165370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15562" y="2697795"/>
            <a:ext cx="153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13445-3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‘’Part Conception’’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6" y="3515272"/>
            <a:ext cx="91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inspection of the welds.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4183" y="6550223"/>
            <a:ext cx="381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 EN 13445-5|‘’Part inspection and controls’’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69568" y="4516470"/>
            <a:ext cx="26193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Example (see EN 13445-2):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Calibri" panose="020F0502020204030204" pitchFamily="34" charset="0"/>
              </a:rPr>
              <a:t>P355GH :  group 1.2 → 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Calibri" panose="020F0502020204030204" pitchFamily="34" charset="0"/>
              </a:rPr>
              <a:t>304L (1,4307) : group 8.1 → a) or b)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7484" y="4442430"/>
            <a:ext cx="3516924" cy="5367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400045" y="4839636"/>
            <a:ext cx="323738" cy="2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854714" y="4183287"/>
            <a:ext cx="249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Depends of the material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8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EN 13458-2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Inspection of the welds for the cryogenic inner vessel  §6.3.3.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 of the weld joint factor used during the conception of the components.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 of the type of welds.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320" b="69290"/>
          <a:stretch/>
        </p:blipFill>
        <p:spPr>
          <a:xfrm>
            <a:off x="1240178" y="1937401"/>
            <a:ext cx="6367482" cy="14351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3720468"/>
            <a:ext cx="914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verification of the vacuum vessel welds are required by the EN 13458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9" y="4571475"/>
            <a:ext cx="7059760" cy="1812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7425" y="5967663"/>
            <a:ext cx="6552583" cy="3553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Summary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54373" y="1166995"/>
            <a:ext cx="441659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Conception depending of the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the weld joint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the material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151028" y="2843848"/>
            <a:ext cx="273664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Inspection of the welds</a:t>
            </a:r>
          </a:p>
          <a:p>
            <a:r>
              <a:rPr lang="en-US" dirty="0" smtClean="0"/>
              <a:t>Control depends of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welds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Radiographic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Ultrasonic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327681" y="2140628"/>
            <a:ext cx="447945" cy="629344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1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Summary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54373" y="1166995"/>
            <a:ext cx="441659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Conception depending of the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the weld joint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 of the material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151028" y="2843848"/>
            <a:ext cx="2736647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Inspection of the welds</a:t>
            </a:r>
          </a:p>
          <a:p>
            <a:r>
              <a:rPr lang="en-US" dirty="0" smtClean="0"/>
              <a:t>Control depends of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welds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Radiographic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Ultrasonic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327680" y="2141825"/>
            <a:ext cx="447945" cy="629344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vers le bas 10"/>
          <p:cNvSpPr/>
          <p:nvPr/>
        </p:nvSpPr>
        <p:spPr>
          <a:xfrm>
            <a:off x="4327680" y="4938271"/>
            <a:ext cx="447945" cy="629344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150219" y="2843848"/>
            <a:ext cx="273001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Testing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Helium leak </a:t>
            </a:r>
            <a:r>
              <a:rPr lang="en-US" dirty="0" smtClean="0"/>
              <a:t>check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test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Thermal shock with liquid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71451" y="2843848"/>
            <a:ext cx="278716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Technical documentations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Qualification testing of welders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Welding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15" name="Flèche vers le bas 14"/>
          <p:cNvSpPr/>
          <p:nvPr/>
        </p:nvSpPr>
        <p:spPr>
          <a:xfrm>
            <a:off x="2354373" y="4778618"/>
            <a:ext cx="447945" cy="79438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e bas 16"/>
          <p:cNvSpPr/>
          <p:nvPr/>
        </p:nvSpPr>
        <p:spPr>
          <a:xfrm>
            <a:off x="6461112" y="4778618"/>
            <a:ext cx="447945" cy="794385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3035906" y="5795044"/>
            <a:ext cx="3053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endParaRPr lang="fr-FR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5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Code and standards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 used in CEA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PED : Pressure equipment directive 2014/68/EU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pressure &gt; 0.5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barg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used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 for the conception of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13445 : Unfired pressure 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distinction between the vacuum vessel and the inner vessel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/!\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 not take into account the insulation vacuum for the test pressure 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=1,43xP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 : </a:t>
            </a:r>
            <a:r>
              <a:rPr lang="en-US" b="1" dirty="0" smtClean="0">
                <a:latin typeface="Calibri" panose="020F0502020204030204" pitchFamily="34" charset="0"/>
              </a:rPr>
              <a:t>Cryogenic </a:t>
            </a:r>
            <a:r>
              <a:rPr lang="en-US" b="1" dirty="0">
                <a:latin typeface="Calibri" panose="020F0502020204030204" pitchFamily="34" charset="0"/>
              </a:rPr>
              <a:t>vessels — Static vacuum insulated </a:t>
            </a:r>
            <a:r>
              <a:rPr lang="en-US" b="1" dirty="0" smtClean="0">
                <a:latin typeface="Calibri" panose="020F0502020204030204" pitchFamily="34" charset="0"/>
              </a:rPr>
              <a:t>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to the cryogenic application (Transposition of the EN13445 to the cryogenic application).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into account the insulation vacuum for the test pressure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13458-2 can be used for the conception of the ‘’inner vessel’’ (helium diphasic tube) and ‘’outer jacket’’ (vacuum vessel).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9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Code and standards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 used in CEA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PED : Pressure equipment directive 2014/68/EU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pressure &gt; 0.5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barg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used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 for the conception of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13445 : Unfired pressure 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distinction between the vacuum vessel and the inner vessel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/!\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not take into account the insulation vacuum for the test pressure P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=1,43xP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13458 :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Cryogenic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vessels — Static vacuum insulated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to the cryogenic application (Transposition of the EN13445 to the cryogenic application).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into account the insulation vacuum for the test pressure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13458-2 can be used for the conception of the ‘’inner vessel’’ (helium diphasic tube) and ‘’outer jacket’’ (vacuum vessel).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/>
          <a:stretch/>
        </p:blipFill>
        <p:spPr bwMode="auto">
          <a:xfrm>
            <a:off x="1271938" y="5505526"/>
            <a:ext cx="6244608" cy="1092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PED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Pressure equipment directive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2014/68/EU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groups of gases : non-dangerous / dangerous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families : Vessel or Piping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 risk category : with associated control procedures</a:t>
            </a: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5"/>
          <a:stretch/>
        </p:blipFill>
        <p:spPr>
          <a:xfrm>
            <a:off x="849241" y="2936260"/>
            <a:ext cx="3331210" cy="267426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1"/>
          <a:stretch/>
        </p:blipFill>
        <p:spPr>
          <a:xfrm>
            <a:off x="4394242" y="2955110"/>
            <a:ext cx="3267075" cy="26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1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PED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Article 4.3: </a:t>
            </a:r>
          </a:p>
          <a:p>
            <a:pPr marL="704850" lvl="2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Designed and manufactured in accordance with the sound engineering practice of a Member State of the European Community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Category 1: Module A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Technical documentation.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Keep the documentation at the disposal of the relevant national authorities for inspection purposes for a period of ten years.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Affix the CE marking to each item of pressure </a:t>
            </a:r>
            <a:r>
              <a:rPr lang="en-US" dirty="0" smtClean="0"/>
              <a:t>equipment.</a:t>
            </a:r>
            <a:endParaRPr lang="en-US" dirty="0"/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Declaration of conformity.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A general description of the pressure </a:t>
            </a:r>
            <a:r>
              <a:rPr lang="en-US" dirty="0" smtClean="0"/>
              <a:t>equipment.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Conceptual design and manufacturing drawings and diagrams of components, sub-assemblies, circuits…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Descriptions and explanations of the drawings, diagrams and the operation of the pressure equipment,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A list of the standards, 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Results of design calculations made, examinations carried out…</a:t>
            </a:r>
          </a:p>
          <a:p>
            <a:pPr marL="704850" lvl="2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/>
              <a:t>Test reports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Cryomodule Components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284833" y="1464415"/>
            <a:ext cx="8276742" cy="4442152"/>
            <a:chOff x="-89600" y="927106"/>
            <a:chExt cx="9323199" cy="5003789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DB05EC64-E311-45DF-BEFE-87C8A1AD9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9" y="927106"/>
              <a:ext cx="9144000" cy="5003789"/>
            </a:xfrm>
            <a:prstGeom prst="rect">
              <a:avLst/>
            </a:prstGeom>
          </p:spPr>
        </p:pic>
        <p:sp>
          <p:nvSpPr>
            <p:cNvPr id="32" name="Text Box 11">
              <a:extLst>
                <a:ext uri="{FF2B5EF4-FFF2-40B4-BE49-F238E27FC236}">
                  <a16:creationId xmlns:a16="http://schemas.microsoft.com/office/drawing/2014/main" id="{9E5BEC10-185A-4267-9482-EF7171CD863B}"/>
                </a:ext>
              </a:extLst>
            </p:cNvPr>
            <p:cNvSpPr txBox="1"/>
            <p:nvPr/>
          </p:nvSpPr>
          <p:spPr>
            <a:xfrm>
              <a:off x="5826824" y="1859204"/>
              <a:ext cx="3406775" cy="55790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G 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a typeface="Times New Roman" panose="02020603050405020304" pitchFamily="18" charset="0"/>
                </a:rPr>
                <a:t>-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 2phase He pipe &amp; Relief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Times New Roman" panose="02020603050405020304" pitchFamily="18" charset="0"/>
                </a:rPr>
                <a:t>MAWP: 2.05 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Times New Roman" panose="02020603050405020304" pitchFamily="18" charset="0"/>
                </a:rPr>
                <a:t>bar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3" name="Text Box 7437">
              <a:extLst>
                <a:ext uri="{FF2B5EF4-FFF2-40B4-BE49-F238E27FC236}">
                  <a16:creationId xmlns:a16="http://schemas.microsoft.com/office/drawing/2014/main" id="{B4869065-0E5B-44B6-9587-BD7576C97F1D}"/>
                </a:ext>
              </a:extLst>
            </p:cNvPr>
            <p:cNvSpPr txBox="1"/>
            <p:nvPr/>
          </p:nvSpPr>
          <p:spPr>
            <a:xfrm>
              <a:off x="-46267" y="3321769"/>
              <a:ext cx="2688908" cy="63221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A - 2 K supply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DF22FBE6-634E-440C-AFC3-90A82534C13F}"/>
                </a:ext>
              </a:extLst>
            </p:cNvPr>
            <p:cNvSpPr txBox="1"/>
            <p:nvPr/>
          </p:nvSpPr>
          <p:spPr>
            <a:xfrm>
              <a:off x="6189626" y="4621497"/>
              <a:ext cx="2681170" cy="5969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C &amp; D - 5 K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087C02F4-8538-4B88-9CCB-32A42C0645E0}"/>
                </a:ext>
              </a:extLst>
            </p:cNvPr>
            <p:cNvSpPr txBox="1"/>
            <p:nvPr/>
          </p:nvSpPr>
          <p:spPr>
            <a:xfrm>
              <a:off x="6263862" y="2830132"/>
              <a:ext cx="2532698" cy="6343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E &amp; F - 35-50 K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Text Box 9">
              <a:extLst>
                <a:ext uri="{FF2B5EF4-FFF2-40B4-BE49-F238E27FC236}">
                  <a16:creationId xmlns:a16="http://schemas.microsoft.com/office/drawing/2014/main" id="{7DA98C8D-D3FF-4651-BEAB-E9BF361BDDD9}"/>
                </a:ext>
              </a:extLst>
            </p:cNvPr>
            <p:cNvSpPr txBox="1"/>
            <p:nvPr/>
          </p:nvSpPr>
          <p:spPr>
            <a:xfrm>
              <a:off x="-89600" y="1341190"/>
              <a:ext cx="3404553" cy="54420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B - Pumping line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2"/>
                  </a:solidFill>
                  <a:ea typeface="Times New Roman" panose="02020603050405020304" pitchFamily="18" charset="0"/>
                </a:rPr>
                <a:t>MAWP: 2.05 </a:t>
              </a:r>
              <a:r>
                <a:rPr lang="en-US" sz="1200" dirty="0" smtClean="0">
                  <a:solidFill>
                    <a:schemeClr val="tx2"/>
                  </a:solidFill>
                  <a:ea typeface="Times New Roman" panose="02020603050405020304" pitchFamily="18" charset="0"/>
                </a:rPr>
                <a:t>bar</a:t>
              </a:r>
              <a:endParaRPr lang="en-US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9E00561D-39A2-485C-9F06-4BF35F814310}"/>
                </a:ext>
              </a:extLst>
            </p:cNvPr>
            <p:cNvSpPr txBox="1"/>
            <p:nvPr/>
          </p:nvSpPr>
          <p:spPr>
            <a:xfrm>
              <a:off x="198142" y="4220748"/>
              <a:ext cx="2255997" cy="93654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H - Cool down /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warm up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8" name="Straight Arrow Connector 20">
              <a:extLst>
                <a:ext uri="{FF2B5EF4-FFF2-40B4-BE49-F238E27FC236}">
                  <a16:creationId xmlns:a16="http://schemas.microsoft.com/office/drawing/2014/main" id="{D41F7608-4C0C-40B4-A595-5909588843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7649" y="4286251"/>
              <a:ext cx="1706917" cy="63371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21">
              <a:extLst>
                <a:ext uri="{FF2B5EF4-FFF2-40B4-BE49-F238E27FC236}">
                  <a16:creationId xmlns:a16="http://schemas.microsoft.com/office/drawing/2014/main" id="{75B309E6-65A7-45D1-9AC1-9976E6509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5290" y="3466257"/>
              <a:ext cx="1583046" cy="14562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Arrow Connector 22">
              <a:extLst>
                <a:ext uri="{FF2B5EF4-FFF2-40B4-BE49-F238E27FC236}">
                  <a16:creationId xmlns:a16="http://schemas.microsoft.com/office/drawing/2014/main" id="{25C2B2AD-F878-4289-917E-8F9CE9852CC2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>
              <a:off x="3982380" y="2138156"/>
              <a:ext cx="1844444" cy="102414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23">
              <a:extLst>
                <a:ext uri="{FF2B5EF4-FFF2-40B4-BE49-F238E27FC236}">
                  <a16:creationId xmlns:a16="http://schemas.microsoft.com/office/drawing/2014/main" id="{89AF6DAB-D461-4F03-B130-74A925ECA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5290" y="4126766"/>
              <a:ext cx="1644309" cy="56225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24">
              <a:extLst>
                <a:ext uri="{FF2B5EF4-FFF2-40B4-BE49-F238E27FC236}">
                  <a16:creationId xmlns:a16="http://schemas.microsoft.com/office/drawing/2014/main" id="{9F00FE09-4BFA-4A28-9DB7-78742DC7A27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676" y="2027139"/>
              <a:ext cx="1573184" cy="180091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25">
              <a:extLst>
                <a:ext uri="{FF2B5EF4-FFF2-40B4-BE49-F238E27FC236}">
                  <a16:creationId xmlns:a16="http://schemas.microsoft.com/office/drawing/2014/main" id="{C407599F-3C76-4B32-81F5-BD6AF46D5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9449" y="3076412"/>
              <a:ext cx="1206500" cy="90473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26">
              <a:extLst>
                <a:ext uri="{FF2B5EF4-FFF2-40B4-BE49-F238E27FC236}">
                  <a16:creationId xmlns:a16="http://schemas.microsoft.com/office/drawing/2014/main" id="{9A782CCF-F340-44BB-9CC1-46170C5C6A2A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4322199" y="1885398"/>
              <a:ext cx="1504625" cy="25275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2076306" y="5875719"/>
            <a:ext cx="490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FDR Hβ650 Cryomodule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</a:rPr>
              <a:t>design overview - part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| V. Roger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7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Cryomodule Components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284833" y="1464415"/>
            <a:ext cx="8276742" cy="4442152"/>
            <a:chOff x="-89600" y="927106"/>
            <a:chExt cx="9323199" cy="5003789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DB05EC64-E311-45DF-BEFE-87C8A1AD9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9" y="927106"/>
              <a:ext cx="9144000" cy="5003789"/>
            </a:xfrm>
            <a:prstGeom prst="rect">
              <a:avLst/>
            </a:prstGeom>
          </p:spPr>
        </p:pic>
        <p:sp>
          <p:nvSpPr>
            <p:cNvPr id="32" name="Text Box 11">
              <a:extLst>
                <a:ext uri="{FF2B5EF4-FFF2-40B4-BE49-F238E27FC236}">
                  <a16:creationId xmlns:a16="http://schemas.microsoft.com/office/drawing/2014/main" id="{9E5BEC10-185A-4267-9482-EF7171CD863B}"/>
                </a:ext>
              </a:extLst>
            </p:cNvPr>
            <p:cNvSpPr txBox="1"/>
            <p:nvPr/>
          </p:nvSpPr>
          <p:spPr>
            <a:xfrm>
              <a:off x="5826824" y="1859204"/>
              <a:ext cx="3406775" cy="55790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G 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a typeface="Times New Roman" panose="02020603050405020304" pitchFamily="18" charset="0"/>
                </a:rPr>
                <a:t>-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 2phase He pipe &amp; Relief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Times New Roman" panose="02020603050405020304" pitchFamily="18" charset="0"/>
                </a:rPr>
                <a:t>MAWP: 2.05 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Times New Roman" panose="02020603050405020304" pitchFamily="18" charset="0"/>
                </a:rPr>
                <a:t>bar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3" name="Text Box 7437">
              <a:extLst>
                <a:ext uri="{FF2B5EF4-FFF2-40B4-BE49-F238E27FC236}">
                  <a16:creationId xmlns:a16="http://schemas.microsoft.com/office/drawing/2014/main" id="{B4869065-0E5B-44B6-9587-BD7576C97F1D}"/>
                </a:ext>
              </a:extLst>
            </p:cNvPr>
            <p:cNvSpPr txBox="1"/>
            <p:nvPr/>
          </p:nvSpPr>
          <p:spPr>
            <a:xfrm>
              <a:off x="-46267" y="3321769"/>
              <a:ext cx="2688908" cy="63221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A - 2 K supply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DF22FBE6-634E-440C-AFC3-90A82534C13F}"/>
                </a:ext>
              </a:extLst>
            </p:cNvPr>
            <p:cNvSpPr txBox="1"/>
            <p:nvPr/>
          </p:nvSpPr>
          <p:spPr>
            <a:xfrm>
              <a:off x="6189626" y="4621497"/>
              <a:ext cx="2681170" cy="5969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C &amp; D - 5 K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087C02F4-8538-4B88-9CCB-32A42C0645E0}"/>
                </a:ext>
              </a:extLst>
            </p:cNvPr>
            <p:cNvSpPr txBox="1"/>
            <p:nvPr/>
          </p:nvSpPr>
          <p:spPr>
            <a:xfrm>
              <a:off x="6263862" y="2830132"/>
              <a:ext cx="2532698" cy="6343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E &amp; F - 35-50 K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Text Box 9">
              <a:extLst>
                <a:ext uri="{FF2B5EF4-FFF2-40B4-BE49-F238E27FC236}">
                  <a16:creationId xmlns:a16="http://schemas.microsoft.com/office/drawing/2014/main" id="{7DA98C8D-D3FF-4651-BEAB-E9BF361BDDD9}"/>
                </a:ext>
              </a:extLst>
            </p:cNvPr>
            <p:cNvSpPr txBox="1"/>
            <p:nvPr/>
          </p:nvSpPr>
          <p:spPr>
            <a:xfrm>
              <a:off x="-89600" y="1341190"/>
              <a:ext cx="3404553" cy="54420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B - Pumping line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2"/>
                  </a:solidFill>
                  <a:ea typeface="Times New Roman" panose="02020603050405020304" pitchFamily="18" charset="0"/>
                </a:rPr>
                <a:t>MAWP: 2.05 </a:t>
              </a:r>
              <a:r>
                <a:rPr lang="en-US" sz="1200" dirty="0" smtClean="0">
                  <a:solidFill>
                    <a:schemeClr val="tx2"/>
                  </a:solidFill>
                  <a:ea typeface="Times New Roman" panose="02020603050405020304" pitchFamily="18" charset="0"/>
                </a:rPr>
                <a:t>bar</a:t>
              </a:r>
              <a:endParaRPr lang="en-US" sz="1200" dirty="0">
                <a:solidFill>
                  <a:schemeClr val="tx2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9E00561D-39A2-485C-9F06-4BF35F814310}"/>
                </a:ext>
              </a:extLst>
            </p:cNvPr>
            <p:cNvSpPr txBox="1"/>
            <p:nvPr/>
          </p:nvSpPr>
          <p:spPr>
            <a:xfrm>
              <a:off x="198142" y="4220748"/>
              <a:ext cx="2255997" cy="93654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Pipe H - Cool down /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effectLst/>
                  <a:ea typeface="Times New Roman" panose="02020603050405020304" pitchFamily="18" charset="0"/>
                </a:rPr>
                <a:t>warm up line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00000"/>
                  </a:solidFill>
                  <a:ea typeface="Times New Roman" panose="02020603050405020304" pitchFamily="18" charset="0"/>
                </a:rPr>
                <a:t>MAWP: 20 bar</a:t>
              </a:r>
              <a:endParaRPr lang="en-US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38" name="Straight Arrow Connector 20">
              <a:extLst>
                <a:ext uri="{FF2B5EF4-FFF2-40B4-BE49-F238E27FC236}">
                  <a16:creationId xmlns:a16="http://schemas.microsoft.com/office/drawing/2014/main" id="{D41F7608-4C0C-40B4-A595-5909588843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7649" y="4286251"/>
              <a:ext cx="1706917" cy="63371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21">
              <a:extLst>
                <a:ext uri="{FF2B5EF4-FFF2-40B4-BE49-F238E27FC236}">
                  <a16:creationId xmlns:a16="http://schemas.microsoft.com/office/drawing/2014/main" id="{75B309E6-65A7-45D1-9AC1-9976E6509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5290" y="3466257"/>
              <a:ext cx="1583046" cy="14562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Arrow Connector 22">
              <a:extLst>
                <a:ext uri="{FF2B5EF4-FFF2-40B4-BE49-F238E27FC236}">
                  <a16:creationId xmlns:a16="http://schemas.microsoft.com/office/drawing/2014/main" id="{25C2B2AD-F878-4289-917E-8F9CE9852CC2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>
              <a:off x="3982380" y="2138156"/>
              <a:ext cx="1844444" cy="102414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23">
              <a:extLst>
                <a:ext uri="{FF2B5EF4-FFF2-40B4-BE49-F238E27FC236}">
                  <a16:creationId xmlns:a16="http://schemas.microsoft.com/office/drawing/2014/main" id="{89AF6DAB-D461-4F03-B130-74A925ECA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5290" y="4126766"/>
              <a:ext cx="1644309" cy="56225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24">
              <a:extLst>
                <a:ext uri="{FF2B5EF4-FFF2-40B4-BE49-F238E27FC236}">
                  <a16:creationId xmlns:a16="http://schemas.microsoft.com/office/drawing/2014/main" id="{9F00FE09-4BFA-4A28-9DB7-78742DC7A27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676" y="2027139"/>
              <a:ext cx="1573184" cy="180091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25">
              <a:extLst>
                <a:ext uri="{FF2B5EF4-FFF2-40B4-BE49-F238E27FC236}">
                  <a16:creationId xmlns:a16="http://schemas.microsoft.com/office/drawing/2014/main" id="{C407599F-3C76-4B32-81F5-BD6AF46D5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9449" y="3076412"/>
              <a:ext cx="1206500" cy="90473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26">
              <a:extLst>
                <a:ext uri="{FF2B5EF4-FFF2-40B4-BE49-F238E27FC236}">
                  <a16:creationId xmlns:a16="http://schemas.microsoft.com/office/drawing/2014/main" id="{9A782CCF-F340-44BB-9CC1-46170C5C6A2A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4322199" y="1885398"/>
              <a:ext cx="1504625" cy="25275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2076306" y="5875719"/>
            <a:ext cx="4900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From FDR Hβ650 Cryomodule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</a:rPr>
              <a:t>design overview - part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| V. Roger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529" y="2220686"/>
            <a:ext cx="2894454" cy="591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610154" y="1828800"/>
            <a:ext cx="28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Submitted to the Category 1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764" y="1663795"/>
            <a:ext cx="2206935" cy="3650725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68809" y="3108732"/>
            <a:ext cx="2206935" cy="2281416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6498199" y="5391293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Article 4.3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88572" y="1294827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Article 4.3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537284" y="1000339"/>
            <a:ext cx="14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 the Lβ650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64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</a:rPr>
              <a:t>Use of the EN 13445 or EN 13458 for the conception and fabrication of the 2phase pipe</a:t>
            </a:r>
          </a:p>
        </p:txBody>
      </p:sp>
    </p:spTree>
    <p:extLst>
      <p:ext uri="{BB962C8B-B14F-4D97-AF65-F5344CB8AC3E}">
        <p14:creationId xmlns:p14="http://schemas.microsoft.com/office/powerpoint/2010/main" val="287776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Code and standards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 used in CEA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 : Pressure equipment directive 2014/68/EU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pressure &gt; 0.5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barg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used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 for the conception </a:t>
            </a: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13445 : Unfired pressure 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distinction between the vacuum vessel and the inner vessel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/!\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 not take into account the insulation vacuum for the test pressure 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=1,43xP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 : </a:t>
            </a:r>
            <a:r>
              <a:rPr lang="en-US" b="1" dirty="0" smtClean="0">
                <a:latin typeface="Calibri" panose="020F0502020204030204" pitchFamily="34" charset="0"/>
              </a:rPr>
              <a:t>Cryogenic </a:t>
            </a:r>
            <a:r>
              <a:rPr lang="en-US" b="1" dirty="0">
                <a:latin typeface="Calibri" panose="020F0502020204030204" pitchFamily="34" charset="0"/>
              </a:rPr>
              <a:t>vessels — Static vacuum insulated </a:t>
            </a:r>
            <a:r>
              <a:rPr lang="en-US" b="1" dirty="0" smtClean="0">
                <a:latin typeface="Calibri" panose="020F0502020204030204" pitchFamily="34" charset="0"/>
              </a:rPr>
              <a:t>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to the cryogenic application (Transposition of the EN13445 to the cryogenic application).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into account the insulation vacuum for the test pressure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13458-2 can be used for the conception of the ‘’inner vessel’’ (helium diphasic tube) and ‘’outer jacket’’ (vacuum vessel).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6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234"/>
            <a:ext cx="6418056" cy="936104"/>
          </a:xfrm>
        </p:spPr>
        <p:txBody>
          <a:bodyPr/>
          <a:lstStyle/>
          <a:p>
            <a:pPr algn="ctr"/>
            <a:r>
              <a:rPr lang="en-US" sz="2400" dirty="0" smtClean="0"/>
              <a:t>Code and standards</a:t>
            </a:r>
            <a:endParaRPr lang="en-US" sz="1400" dirty="0"/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Espace réservé du numéro de diapositive 8"/>
          <p:cNvSpPr txBox="1">
            <a:spLocks/>
          </p:cNvSpPr>
          <p:nvPr/>
        </p:nvSpPr>
        <p:spPr>
          <a:xfrm>
            <a:off x="8025304" y="6487153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US" dirty="0"/>
              <a:t>Robin CUBIZOLLES </a:t>
            </a:r>
            <a:r>
              <a:rPr lang="en-US" dirty="0" smtClean="0"/>
              <a:t>– PIP2 Vacuum Vessel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6" y="956555"/>
            <a:ext cx="91421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Directive used in CEA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 : Pressure equipment directive 2014/68/EU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pressure &gt; 0.5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barg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used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 for the conception of cryomodule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13445 : Unfired pressure 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distinction between the vacuum vessel and the inner vessel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/!\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 not take into account the insulation vacuum for the test pressure 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=1,43xP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 : </a:t>
            </a:r>
            <a:r>
              <a:rPr lang="en-US" b="1" dirty="0" smtClean="0">
                <a:latin typeface="Calibri" panose="020F0502020204030204" pitchFamily="34" charset="0"/>
              </a:rPr>
              <a:t>Cryogenic </a:t>
            </a:r>
            <a:r>
              <a:rPr lang="en-US" b="1" dirty="0">
                <a:latin typeface="Calibri" panose="020F0502020204030204" pitchFamily="34" charset="0"/>
              </a:rPr>
              <a:t>vessels — Static vacuum insulated </a:t>
            </a:r>
            <a:r>
              <a:rPr lang="en-US" b="1" dirty="0" smtClean="0">
                <a:latin typeface="Calibri" panose="020F0502020204030204" pitchFamily="34" charset="0"/>
              </a:rPr>
              <a:t>vessels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to the cryogenic application (Transposition of the EN13445 to the cryogenic application).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into account the insulation vacuum for the test pressure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 13458-2 can be used for the conception of the ‘’inner vessel’’ (helium diphasic tube) and ‘’outer jacket’’ (vacuum vessel).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83318" y="2386219"/>
            <a:ext cx="3821819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Quite similar for the conception of vessel but have some differences for the weld inspection and thus, weld certifications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 flipV="1">
            <a:off x="3833016" y="3041781"/>
            <a:ext cx="1250302" cy="112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385146" y="3694922"/>
            <a:ext cx="1709368" cy="291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136111</TotalTime>
  <Words>1460</Words>
  <Application>Microsoft Office PowerPoint</Application>
  <PresentationFormat>Affichage à l'écran (4:3)</PresentationFormat>
  <Paragraphs>234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CEA VA</vt:lpstr>
      <vt:lpstr>PIP2 Project   Weld certification      Robin Cubizolles    </vt:lpstr>
      <vt:lpstr>Code and standards</vt:lpstr>
      <vt:lpstr>Code and standards</vt:lpstr>
      <vt:lpstr>PED</vt:lpstr>
      <vt:lpstr>PED</vt:lpstr>
      <vt:lpstr>Cryomodule Components</vt:lpstr>
      <vt:lpstr>Cryomodule Components</vt:lpstr>
      <vt:lpstr>Code and standards</vt:lpstr>
      <vt:lpstr>Code and standards</vt:lpstr>
      <vt:lpstr>EN 13445-3 | EN 13445-5</vt:lpstr>
      <vt:lpstr>EN 13445-3 | EN 13445-5</vt:lpstr>
      <vt:lpstr>EN 13445-3 | EN 13445-5</vt:lpstr>
      <vt:lpstr>EN 13458-2</vt:lpstr>
      <vt:lpstr>Summary</vt:lpstr>
      <vt:lpstr>Summary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robin.cubizolles@cea.fr</dc:creator>
  <cp:lastModifiedBy>CUBIZOLLES Robin</cp:lastModifiedBy>
  <cp:revision>2448</cp:revision>
  <cp:lastPrinted>2016-06-08T07:26:34Z</cp:lastPrinted>
  <dcterms:created xsi:type="dcterms:W3CDTF">2012-10-30T13:30:24Z</dcterms:created>
  <dcterms:modified xsi:type="dcterms:W3CDTF">2020-12-01T16:19:34Z</dcterms:modified>
</cp:coreProperties>
</file>