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4"/>
  </p:sldMasterIdLst>
  <p:notesMasterIdLst>
    <p:notesMasterId r:id="rId10"/>
  </p:notesMasterIdLst>
  <p:handoutMasterIdLst>
    <p:handoutMasterId r:id="rId11"/>
  </p:handoutMasterIdLst>
  <p:sldIdLst>
    <p:sldId id="2470" r:id="rId5"/>
    <p:sldId id="2501" r:id="rId6"/>
    <p:sldId id="2507" r:id="rId7"/>
    <p:sldId id="2504" r:id="rId8"/>
    <p:sldId id="2505" r:id="rId9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01"/>
            <p14:sldId id="2507"/>
            <p14:sldId id="2504"/>
            <p14:sldId id="2505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63666A"/>
    <a:srgbClr val="505050"/>
    <a:srgbClr val="50504E"/>
    <a:srgbClr val="004C97"/>
    <a:srgbClr val="A7A8A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8" autoAdjust="0"/>
    <p:restoredTop sz="96357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240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an M Rowe" userId="a47b93c3-83ad-4fb6-aa95-fb0d6e57d93e" providerId="ADAL" clId="{E997B6BE-12AB-4FD3-87EF-B1B7231ED912}"/>
    <pc:docChg chg="custSel delSld modSld modSection">
      <pc:chgData name="Allan M Rowe" userId="a47b93c3-83ad-4fb6-aa95-fb0d6e57d93e" providerId="ADAL" clId="{E997B6BE-12AB-4FD3-87EF-B1B7231ED912}" dt="2020-11-16T14:34:28.414" v="76" actId="20577"/>
      <pc:docMkLst>
        <pc:docMk/>
      </pc:docMkLst>
      <pc:sldChg chg="addSp delSp">
        <pc:chgData name="Allan M Rowe" userId="a47b93c3-83ad-4fb6-aa95-fb0d6e57d93e" providerId="ADAL" clId="{E997B6BE-12AB-4FD3-87EF-B1B7231ED912}" dt="2020-11-16T14:34:06.208" v="64"/>
        <pc:sldMkLst>
          <pc:docMk/>
          <pc:sldMk cId="784228793" sldId="2282"/>
        </pc:sldMkLst>
        <pc:spChg chg="del">
          <ac:chgData name="Allan M Rowe" userId="a47b93c3-83ad-4fb6-aa95-fb0d6e57d93e" providerId="ADAL" clId="{E997B6BE-12AB-4FD3-87EF-B1B7231ED912}" dt="2020-11-16T14:34:05.853" v="63" actId="478"/>
          <ac:spMkLst>
            <pc:docMk/>
            <pc:sldMk cId="784228793" sldId="2282"/>
            <ac:spMk id="10" creationId="{1F5CC3ED-7949-4E81-A7E7-501B7ADC99E7}"/>
          </ac:spMkLst>
        </pc:spChg>
        <pc:spChg chg="add">
          <ac:chgData name="Allan M Rowe" userId="a47b93c3-83ad-4fb6-aa95-fb0d6e57d93e" providerId="ADAL" clId="{E997B6BE-12AB-4FD3-87EF-B1B7231ED912}" dt="2020-11-16T14:34:06.208" v="64"/>
          <ac:spMkLst>
            <pc:docMk/>
            <pc:sldMk cId="784228793" sldId="2282"/>
            <ac:spMk id="11" creationId="{B62CE4CF-F291-4E24-956A-4323A68428C7}"/>
          </ac:spMkLst>
        </pc:spChg>
      </pc:sldChg>
      <pc:sldChg chg="modSp">
        <pc:chgData name="Allan M Rowe" userId="a47b93c3-83ad-4fb6-aa95-fb0d6e57d93e" providerId="ADAL" clId="{E997B6BE-12AB-4FD3-87EF-B1B7231ED912}" dt="2020-11-16T14:33:28.551" v="59" actId="20577"/>
        <pc:sldMkLst>
          <pc:docMk/>
          <pc:sldMk cId="4075246377" sldId="2429"/>
        </pc:sldMkLst>
        <pc:spChg chg="mod">
          <ac:chgData name="Allan M Rowe" userId="a47b93c3-83ad-4fb6-aa95-fb0d6e57d93e" providerId="ADAL" clId="{E997B6BE-12AB-4FD3-87EF-B1B7231ED912}" dt="2020-11-16T14:33:28.551" v="59" actId="20577"/>
          <ac:spMkLst>
            <pc:docMk/>
            <pc:sldMk cId="4075246377" sldId="2429"/>
            <ac:spMk id="4" creationId="{9B5EA188-4016-423F-8174-88E347880BD1}"/>
          </ac:spMkLst>
        </pc:spChg>
      </pc:sldChg>
      <pc:sldChg chg="modSp">
        <pc:chgData name="Allan M Rowe" userId="a47b93c3-83ad-4fb6-aa95-fb0d6e57d93e" providerId="ADAL" clId="{E997B6BE-12AB-4FD3-87EF-B1B7231ED912}" dt="2020-11-16T14:34:28.414" v="76" actId="20577"/>
        <pc:sldMkLst>
          <pc:docMk/>
          <pc:sldMk cId="1139286859" sldId="2470"/>
        </pc:sldMkLst>
        <pc:spChg chg="mod">
          <ac:chgData name="Allan M Rowe" userId="a47b93c3-83ad-4fb6-aa95-fb0d6e57d93e" providerId="ADAL" clId="{E997B6BE-12AB-4FD3-87EF-B1B7231ED912}" dt="2020-11-16T14:34:28.414" v="76" actId="20577"/>
          <ac:spMkLst>
            <pc:docMk/>
            <pc:sldMk cId="1139286859" sldId="2470"/>
            <ac:spMk id="4" creationId="{00000000-0000-0000-0000-000000000000}"/>
          </ac:spMkLst>
        </pc:spChg>
      </pc:sldChg>
      <pc:sldChg chg="del">
        <pc:chgData name="Allan M Rowe" userId="a47b93c3-83ad-4fb6-aa95-fb0d6e57d93e" providerId="ADAL" clId="{E997B6BE-12AB-4FD3-87EF-B1B7231ED912}" dt="2020-11-16T14:33:32.857" v="60" actId="2696"/>
        <pc:sldMkLst>
          <pc:docMk/>
          <pc:sldMk cId="3631663477" sldId="2477"/>
        </pc:sldMkLst>
      </pc:sldChg>
      <pc:sldChg chg="addSp delSp">
        <pc:chgData name="Allan M Rowe" userId="a47b93c3-83ad-4fb6-aa95-fb0d6e57d93e" providerId="ADAL" clId="{E997B6BE-12AB-4FD3-87EF-B1B7231ED912}" dt="2020-11-16T14:34:00.470" v="62"/>
        <pc:sldMkLst>
          <pc:docMk/>
          <pc:sldMk cId="208557047" sldId="2499"/>
        </pc:sldMkLst>
        <pc:spChg chg="del">
          <ac:chgData name="Allan M Rowe" userId="a47b93c3-83ad-4fb6-aa95-fb0d6e57d93e" providerId="ADAL" clId="{E997B6BE-12AB-4FD3-87EF-B1B7231ED912}" dt="2020-11-16T14:33:59.859" v="61" actId="478"/>
          <ac:spMkLst>
            <pc:docMk/>
            <pc:sldMk cId="208557047" sldId="2499"/>
            <ac:spMk id="15" creationId="{855ADDFD-C5F8-4353-9D14-14D2D7301EB3}"/>
          </ac:spMkLst>
        </pc:spChg>
        <pc:spChg chg="add">
          <ac:chgData name="Allan M Rowe" userId="a47b93c3-83ad-4fb6-aa95-fb0d6e57d93e" providerId="ADAL" clId="{E997B6BE-12AB-4FD3-87EF-B1B7231ED912}" dt="2020-11-16T14:34:00.470" v="62"/>
          <ac:spMkLst>
            <pc:docMk/>
            <pc:sldMk cId="208557047" sldId="2499"/>
            <ac:spMk id="16" creationId="{0CB77E90-D579-46FD-ABB8-6F5E036E5A7A}"/>
          </ac:spMkLst>
        </pc:spChg>
      </pc:sldChg>
    </pc:docChg>
  </pc:docChgLst>
  <pc:docChgLst>
    <pc:chgData name="Laura Silvia Monaco" userId="8715c3bf-b646-4744-9c45-6ad2b05696d3" providerId="ADAL" clId="{D7788098-C160-4750-B2FB-8DF0CC0F3E5F}"/>
    <pc:docChg chg="modSld">
      <pc:chgData name="Laura Silvia Monaco" userId="8715c3bf-b646-4744-9c45-6ad2b05696d3" providerId="ADAL" clId="{D7788098-C160-4750-B2FB-8DF0CC0F3E5F}" dt="2020-12-02T12:10:50.571" v="1" actId="20577"/>
      <pc:docMkLst>
        <pc:docMk/>
      </pc:docMkLst>
      <pc:sldChg chg="modSp mod">
        <pc:chgData name="Laura Silvia Monaco" userId="8715c3bf-b646-4744-9c45-6ad2b05696d3" providerId="ADAL" clId="{D7788098-C160-4750-B2FB-8DF0CC0F3E5F}" dt="2020-12-02T12:10:50.571" v="1" actId="20577"/>
        <pc:sldMkLst>
          <pc:docMk/>
          <pc:sldMk cId="2688028387" sldId="2505"/>
        </pc:sldMkLst>
        <pc:spChg chg="mod">
          <ac:chgData name="Laura Silvia Monaco" userId="8715c3bf-b646-4744-9c45-6ad2b05696d3" providerId="ADAL" clId="{D7788098-C160-4750-B2FB-8DF0CC0F3E5F}" dt="2020-12-02T12:10:50.571" v="1" actId="20577"/>
          <ac:spMkLst>
            <pc:docMk/>
            <pc:sldMk cId="2688028387" sldId="2505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Name | Meeting/Conference | PIP-II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SCRF Cavity Manufacturing WG Discussion Topics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Avinash Puntambekar, Laura Monaco / RRCAT, INFN	</a:t>
            </a:r>
          </a:p>
          <a:p>
            <a:r>
              <a:rPr lang="en-US" dirty="0"/>
              <a:t>PIP-II Technical Workshop</a:t>
            </a:r>
          </a:p>
          <a:p>
            <a:r>
              <a:rPr lang="en-US" dirty="0"/>
              <a:t>2 December 2020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0"/>
    </mc:Choice>
    <mc:Fallback xmlns="">
      <p:transition spd="slow" advTm="82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5" y="820626"/>
            <a:ext cx="11563351" cy="5500275"/>
          </a:xfrm>
        </p:spPr>
        <p:txBody>
          <a:bodyPr/>
          <a:lstStyle/>
          <a:p>
            <a:r>
              <a:rPr lang="en-GB" b="1" dirty="0"/>
              <a:t>PIP-II Technical Workshop </a:t>
            </a:r>
          </a:p>
          <a:p>
            <a:pPr lvl="1"/>
            <a:r>
              <a:rPr lang="en-GB" dirty="0"/>
              <a:t>The PIP-II Technical Workshop will bring together members of the delivery teams from all partner organisations in an environment </a:t>
            </a:r>
            <a:r>
              <a:rPr lang="en-GB" u="sng" dirty="0">
                <a:solidFill>
                  <a:srgbClr val="00B0F0"/>
                </a:solidFill>
              </a:rPr>
              <a:t>where success can be shared, and issues openly discussed, such that opportunities to learn from the experience of others are maximised.</a:t>
            </a:r>
          </a:p>
          <a:p>
            <a:r>
              <a:rPr lang="en-GB" b="1" dirty="0"/>
              <a:t>SCRF cavity Manufacturing Workgroup</a:t>
            </a:r>
          </a:p>
          <a:p>
            <a:pPr marL="0" indent="0">
              <a:buNone/>
            </a:pPr>
            <a:r>
              <a:rPr lang="en-US" dirty="0"/>
              <a:t>	Based on the interactions and inputs from the workshop organizers and various 	subject experts five topics have been identified for this workgroup.</a:t>
            </a:r>
          </a:p>
          <a:p>
            <a:pPr lvl="1"/>
            <a:r>
              <a:rPr lang="en-US" dirty="0"/>
              <a:t>1: Niobium material properties for high-Q0 cavities</a:t>
            </a:r>
          </a:p>
          <a:p>
            <a:pPr lvl="1"/>
            <a:r>
              <a:rPr lang="en-US" dirty="0"/>
              <a:t>2: Cavity and sub-components Electron Beam Welding (EBW) and handling </a:t>
            </a:r>
          </a:p>
          <a:p>
            <a:pPr lvl="1"/>
            <a:r>
              <a:rPr lang="en-US" dirty="0"/>
              <a:t>3: Cavity and subcomponents manufacturing diagnostics </a:t>
            </a:r>
          </a:p>
          <a:p>
            <a:pPr lvl="1"/>
            <a:r>
              <a:rPr lang="en-US" dirty="0"/>
              <a:t>4: Cavity integration (tank, tuner, etc.) in helium tank (aka dressing or jacketing)</a:t>
            </a:r>
          </a:p>
          <a:p>
            <a:pPr lvl="1"/>
            <a:r>
              <a:rPr lang="en-US" dirty="0"/>
              <a:t>5: Quality control of cavity production </a:t>
            </a:r>
          </a:p>
          <a:p>
            <a:r>
              <a:rPr lang="en-US" b="1" dirty="0"/>
              <a:t>Participant’s key contribution is meant to be their presence in the virtual room and their active participation with open discussion. 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Avinash, Laura | SCRF cavity Manufacturing Workgroup | PIP-II Technical workshop 1-4 Dec 2020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3064" y="4687409"/>
            <a:ext cx="11674136" cy="719091"/>
          </a:xfrm>
          <a:prstGeom prst="round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11420" y="3429000"/>
            <a:ext cx="905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Day-2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0211420" y="3429000"/>
            <a:ext cx="1072098" cy="574829"/>
          </a:xfrm>
          <a:prstGeom prst="wedgeRoundRectCallout">
            <a:avLst>
              <a:gd name="adj1" fmla="val -26629"/>
              <a:gd name="adj2" fmla="val 152075"/>
              <a:gd name="adj3" fmla="val 16667"/>
            </a:avLst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8"/>
    </mc:Choice>
    <mc:Fallback xmlns="">
      <p:transition spd="slow" advTm="146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37" t="4518" r="14541" b="11139"/>
          <a:stretch/>
        </p:blipFill>
        <p:spPr>
          <a:xfrm>
            <a:off x="857256" y="242694"/>
            <a:ext cx="9905994" cy="61466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Avinash, Laura | SCRF cavity Manufacturing Workgroup | PIP-II Technical workshop 1-4 Dec 2020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8"/>
    </mc:Choice>
    <mc:Fallback xmlns="">
      <p:transition spd="slow" advTm="121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5" y="1021327"/>
            <a:ext cx="11563351" cy="26633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How challenging are requirements for vendor?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How integration qualification is performed?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Cavity during integration: open or closed?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How to control cavity frequency and prevent field-flatness degradation?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719800"/>
          </a:xfrm>
        </p:spPr>
        <p:txBody>
          <a:bodyPr/>
          <a:lstStyle/>
          <a:p>
            <a:r>
              <a:rPr lang="en-US" sz="2800" dirty="0"/>
              <a:t>Topic-4: Cavity integration (tank, tuner, etc.) in helium tank (aka dressing or jacketing)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Avinash, Laura | SCRF cavity Manufacturing Workgroup | PIP-II Technical workshop 1-4 Dec 2020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255" y="3676641"/>
            <a:ext cx="1122045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Time allotted : 60 Min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Presentation material ; Total 4 + 1 submissions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Allotted time </a:t>
            </a:r>
            <a:r>
              <a:rPr lang="en-US" dirty="0">
                <a:solidFill>
                  <a:srgbClr val="FF0000"/>
                </a:solidFill>
              </a:rPr>
              <a:t>8~10 min each presenter</a:t>
            </a:r>
            <a:r>
              <a:rPr lang="en-US" dirty="0"/>
              <a:t>:  50 min total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10 min for discussions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22019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7"/>
    </mc:Choice>
    <mc:Fallback xmlns="">
      <p:transition spd="slow" advTm="94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5" y="1162975"/>
            <a:ext cx="11563351" cy="23993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Has been External Quality Control (Additional QA/QC asked by </a:t>
            </a:r>
            <a:r>
              <a:rPr lang="en-US" dirty="0" err="1"/>
              <a:t>orderers</a:t>
            </a:r>
            <a:r>
              <a:rPr lang="en-US" dirty="0"/>
              <a:t>) applied?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How to successfully transfer and fulfill required specifications?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How to transfer cavity geometry reference frame from manufacturing to string assembly? (impact on production cycle, open vs close cavity, etc.)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719800"/>
          </a:xfrm>
        </p:spPr>
        <p:txBody>
          <a:bodyPr/>
          <a:lstStyle/>
          <a:p>
            <a:r>
              <a:rPr lang="en-US" sz="2800" dirty="0"/>
              <a:t>Topic-5: Quality control of cavity production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Avinash, Laura | SCRF cavity Manufacturing Workgroup | PIP-II Technical workshop 1-4 Dec 2020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255" y="3771901"/>
            <a:ext cx="1122045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Time allotted : 45 Min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Presentation material ; Total 5 submissions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Allotted time </a:t>
            </a:r>
            <a:r>
              <a:rPr lang="en-US" dirty="0">
                <a:solidFill>
                  <a:srgbClr val="FF0000"/>
                </a:solidFill>
              </a:rPr>
              <a:t>10 min each presenter</a:t>
            </a:r>
            <a:r>
              <a:rPr lang="en-US" dirty="0"/>
              <a:t>:  40 min total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5 min for discussions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26880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6"/>
    </mc:Choice>
    <mc:Fallback xmlns="">
      <p:transition spd="slow" advTm="6956"/>
    </mc:Fallback>
  </mc:AlternateContent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9" ma:contentTypeDescription="Create a new document." ma:contentTypeScope="" ma:versionID="daccfbc87992deecdd76a41080ed79a9">
  <xsd:schema xmlns:xsd="http://www.w3.org/2001/XMLSchema" xmlns:xs="http://www.w3.org/2001/XMLSchema" xmlns:p="http://schemas.microsoft.com/office/2006/metadata/properties" xmlns:ns1="http://schemas.microsoft.com/sharepoint/v3" xmlns:ns3="bb137302-f76b-4ed9-a081-76f546f328cd" xmlns:ns4="ee7e25fd-3d00-4a17-8d06-95b415c0ffa6" targetNamespace="http://schemas.microsoft.com/office/2006/metadata/properties" ma:root="true" ma:fieldsID="ce083e8da3803cf1a5fd098111086400" ns1:_="" ns3:_="" ns4:_="">
    <xsd:import namespace="http://schemas.microsoft.com/sharepoint/v3"/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82BAE-E75F-4752-A4BB-557E29524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e7e25fd-3d00-4a17-8d06-95b415c0ffa6"/>
    <ds:schemaRef ds:uri="bb137302-f76b-4ed9-a081-76f546f328c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32284</TotalTime>
  <Words>408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1_Fermilab_PPT_090915</vt:lpstr>
      <vt:lpstr>PowerPoint Presentation</vt:lpstr>
      <vt:lpstr>Outline</vt:lpstr>
      <vt:lpstr>PowerPoint Presentation</vt:lpstr>
      <vt:lpstr>Topic-4: Cavity integration (tank, tuner, etc.) in helium tank (aka dressing or jacketing) </vt:lpstr>
      <vt:lpstr>Topic-5: Quality control of cavity production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Silvia Monaco</cp:lastModifiedBy>
  <cp:revision>1413</cp:revision>
  <cp:lastPrinted>2020-01-24T20:57:46Z</cp:lastPrinted>
  <dcterms:created xsi:type="dcterms:W3CDTF">2019-12-16T19:54:36Z</dcterms:created>
  <dcterms:modified xsi:type="dcterms:W3CDTF">2020-12-02T12:11:11Z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