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54" r:id="rId4"/>
  </p:sldMasterIdLst>
  <p:notesMasterIdLst>
    <p:notesMasterId r:id="rId29"/>
  </p:notesMasterIdLst>
  <p:handoutMasterIdLst>
    <p:handoutMasterId r:id="rId30"/>
  </p:handoutMasterIdLst>
  <p:sldIdLst>
    <p:sldId id="2470" r:id="rId5"/>
    <p:sldId id="2501" r:id="rId6"/>
    <p:sldId id="2502" r:id="rId7"/>
    <p:sldId id="2503" r:id="rId8"/>
    <p:sldId id="2504" r:id="rId9"/>
    <p:sldId id="2505" r:id="rId10"/>
    <p:sldId id="2506" r:id="rId11"/>
    <p:sldId id="2507" r:id="rId12"/>
    <p:sldId id="2510" r:id="rId13"/>
    <p:sldId id="2511" r:id="rId14"/>
    <p:sldId id="2508" r:id="rId15"/>
    <p:sldId id="2515" r:id="rId16"/>
    <p:sldId id="2516" r:id="rId17"/>
    <p:sldId id="2523" r:id="rId18"/>
    <p:sldId id="2512" r:id="rId19"/>
    <p:sldId id="2513" r:id="rId20"/>
    <p:sldId id="2514" r:id="rId21"/>
    <p:sldId id="2517" r:id="rId22"/>
    <p:sldId id="2519" r:id="rId23"/>
    <p:sldId id="2518" r:id="rId24"/>
    <p:sldId id="2522" r:id="rId25"/>
    <p:sldId id="2509" r:id="rId26"/>
    <p:sldId id="2520" r:id="rId27"/>
    <p:sldId id="2521" r:id="rId28"/>
  </p:sldIdLst>
  <p:sldSz cx="12192000" cy="6858000"/>
  <p:notesSz cx="7010400" cy="92964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C3FFDB23-A5A2-4AE2-BF69-FFE4983F7512}">
          <p14:sldIdLst>
            <p14:sldId id="2470"/>
            <p14:sldId id="2501"/>
            <p14:sldId id="2502"/>
            <p14:sldId id="2503"/>
            <p14:sldId id="2504"/>
            <p14:sldId id="2505"/>
            <p14:sldId id="2506"/>
            <p14:sldId id="2507"/>
            <p14:sldId id="2510"/>
            <p14:sldId id="2511"/>
            <p14:sldId id="2508"/>
            <p14:sldId id="2515"/>
            <p14:sldId id="2516"/>
            <p14:sldId id="2523"/>
            <p14:sldId id="2512"/>
            <p14:sldId id="2513"/>
            <p14:sldId id="2514"/>
            <p14:sldId id="2517"/>
            <p14:sldId id="2519"/>
            <p14:sldId id="2518"/>
            <p14:sldId id="2522"/>
            <p14:sldId id="2509"/>
            <p14:sldId id="2520"/>
            <p14:sldId id="2521"/>
          </p14:sldIdLst>
        </p14:section>
        <p14:section name="Backup" id="{58EDEA92-FFE7-40E0-AB2C-D3FD54F7D5A7}">
          <p14:sldIdLst/>
        </p14:section>
      </p14:sectionLst>
    </p:ext>
    <p:ext uri="{EFAFB233-063F-42B5-8137-9DF3F51BA10A}">
      <p15:sldGuideLst xmlns:p15="http://schemas.microsoft.com/office/powerpoint/2012/main">
        <p15:guide id="1" orient="horz" pos="4142" userDrawn="1">
          <p15:clr>
            <a:srgbClr val="A4A3A4"/>
          </p15:clr>
        </p15:guide>
        <p15:guide id="2" orient="horz" pos="4027" userDrawn="1">
          <p15:clr>
            <a:srgbClr val="A4A3A4"/>
          </p15:clr>
        </p15:guide>
        <p15:guide id="3" orient="horz" pos="1698" userDrawn="1">
          <p15:clr>
            <a:srgbClr val="A4A3A4"/>
          </p15:clr>
        </p15:guide>
        <p15:guide id="4" orient="horz" pos="152" userDrawn="1">
          <p15:clr>
            <a:srgbClr val="A4A3A4"/>
          </p15:clr>
        </p15:guide>
        <p15:guide id="5" orient="horz" pos="2790" userDrawn="1">
          <p15:clr>
            <a:srgbClr val="A4A3A4"/>
          </p15:clr>
        </p15:guide>
        <p15:guide id="6" orient="horz" pos="604" userDrawn="1">
          <p15:clr>
            <a:srgbClr val="A4A3A4"/>
          </p15:clr>
        </p15:guide>
        <p15:guide id="7" pos="7488" userDrawn="1">
          <p15:clr>
            <a:srgbClr val="A4A3A4"/>
          </p15:clr>
        </p15:guide>
        <p15:guide id="8" pos="181" userDrawn="1">
          <p15:clr>
            <a:srgbClr val="A4A3A4"/>
          </p15:clr>
        </p15:guide>
        <p15:guide id="9" pos="785" userDrawn="1">
          <p15:clr>
            <a:srgbClr val="A4A3A4"/>
          </p15:clr>
        </p15:guide>
        <p15:guide id="10" pos="5937" userDrawn="1">
          <p15:clr>
            <a:srgbClr val="A4A3A4"/>
          </p15:clr>
        </p15:guide>
        <p15:guide id="11" pos="6884" userDrawn="1">
          <p15:clr>
            <a:srgbClr val="A4A3A4"/>
          </p15:clr>
        </p15:guide>
        <p15:guide id="12" pos="61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a Merminga x 35983N" initials="LMx3" lastIdx="1" clrIdx="0">
    <p:extLst>
      <p:ext uri="{19B8F6BF-5375-455C-9EA6-DF929625EA0E}">
        <p15:presenceInfo xmlns:p15="http://schemas.microsoft.com/office/powerpoint/2012/main" userId="S-1-5-21-1644491937-1202660629-839522115-70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4E4E4E"/>
    <a:srgbClr val="404040"/>
    <a:srgbClr val="63666A"/>
    <a:srgbClr val="505050"/>
    <a:srgbClr val="50504E"/>
    <a:srgbClr val="004C97"/>
    <a:srgbClr val="A7A8AA"/>
    <a:srgbClr val="99D6EA"/>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97B6BE-12AB-4FD3-87EF-B1B7231ED912}" v="2" dt="2020-11-16T14:34:06.20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58" autoAdjust="0"/>
    <p:restoredTop sz="97349" autoAdjust="0"/>
  </p:normalViewPr>
  <p:slideViewPr>
    <p:cSldViewPr snapToGrid="0" snapToObjects="1" showGuides="1">
      <p:cViewPr varScale="1">
        <p:scale>
          <a:sx n="133" d="100"/>
          <a:sy n="133" d="100"/>
        </p:scale>
        <p:origin x="84" y="536"/>
      </p:cViewPr>
      <p:guideLst>
        <p:guide orient="horz" pos="4142"/>
        <p:guide orient="horz" pos="4027"/>
        <p:guide orient="horz" pos="1698"/>
        <p:guide orient="horz" pos="152"/>
        <p:guide orient="horz" pos="2790"/>
        <p:guide orient="horz" pos="604"/>
        <p:guide pos="7488"/>
        <p:guide pos="181"/>
        <p:guide pos="785"/>
        <p:guide pos="5937"/>
        <p:guide pos="6884"/>
        <p:guide pos="6176"/>
      </p:guideLst>
    </p:cSldViewPr>
  </p:slideViewPr>
  <p:notesTextViewPr>
    <p:cViewPr>
      <p:scale>
        <a:sx n="100" d="100"/>
        <a:sy n="100" d="100"/>
      </p:scale>
      <p:origin x="0" y="0"/>
    </p:cViewPr>
  </p:notesTextViewPr>
  <p:sorterViewPr>
    <p:cViewPr>
      <p:scale>
        <a:sx n="20" d="100"/>
        <a:sy n="2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an M Rowe" userId="a47b93c3-83ad-4fb6-aa95-fb0d6e57d93e" providerId="ADAL" clId="{E997B6BE-12AB-4FD3-87EF-B1B7231ED912}"/>
    <pc:docChg chg="custSel delSld modSld modSection">
      <pc:chgData name="Allan M Rowe" userId="a47b93c3-83ad-4fb6-aa95-fb0d6e57d93e" providerId="ADAL" clId="{E997B6BE-12AB-4FD3-87EF-B1B7231ED912}" dt="2020-11-16T14:34:28.414" v="76" actId="20577"/>
      <pc:docMkLst>
        <pc:docMk/>
      </pc:docMkLst>
      <pc:sldChg chg="addSp delSp">
        <pc:chgData name="Allan M Rowe" userId="a47b93c3-83ad-4fb6-aa95-fb0d6e57d93e" providerId="ADAL" clId="{E997B6BE-12AB-4FD3-87EF-B1B7231ED912}" dt="2020-11-16T14:34:06.208" v="64"/>
        <pc:sldMkLst>
          <pc:docMk/>
          <pc:sldMk cId="784228793" sldId="2282"/>
        </pc:sldMkLst>
        <pc:spChg chg="del">
          <ac:chgData name="Allan M Rowe" userId="a47b93c3-83ad-4fb6-aa95-fb0d6e57d93e" providerId="ADAL" clId="{E997B6BE-12AB-4FD3-87EF-B1B7231ED912}" dt="2020-11-16T14:34:05.853" v="63" actId="478"/>
          <ac:spMkLst>
            <pc:docMk/>
            <pc:sldMk cId="784228793" sldId="2282"/>
            <ac:spMk id="10" creationId="{1F5CC3ED-7949-4E81-A7E7-501B7ADC99E7}"/>
          </ac:spMkLst>
        </pc:spChg>
        <pc:spChg chg="add">
          <ac:chgData name="Allan M Rowe" userId="a47b93c3-83ad-4fb6-aa95-fb0d6e57d93e" providerId="ADAL" clId="{E997B6BE-12AB-4FD3-87EF-B1B7231ED912}" dt="2020-11-16T14:34:06.208" v="64"/>
          <ac:spMkLst>
            <pc:docMk/>
            <pc:sldMk cId="784228793" sldId="2282"/>
            <ac:spMk id="11" creationId="{B62CE4CF-F291-4E24-956A-4323A68428C7}"/>
          </ac:spMkLst>
        </pc:spChg>
      </pc:sldChg>
      <pc:sldChg chg="modSp">
        <pc:chgData name="Allan M Rowe" userId="a47b93c3-83ad-4fb6-aa95-fb0d6e57d93e" providerId="ADAL" clId="{E997B6BE-12AB-4FD3-87EF-B1B7231ED912}" dt="2020-11-16T14:33:28.551" v="59" actId="20577"/>
        <pc:sldMkLst>
          <pc:docMk/>
          <pc:sldMk cId="4075246377" sldId="2429"/>
        </pc:sldMkLst>
        <pc:spChg chg="mod">
          <ac:chgData name="Allan M Rowe" userId="a47b93c3-83ad-4fb6-aa95-fb0d6e57d93e" providerId="ADAL" clId="{E997B6BE-12AB-4FD3-87EF-B1B7231ED912}" dt="2020-11-16T14:33:28.551" v="59" actId="20577"/>
          <ac:spMkLst>
            <pc:docMk/>
            <pc:sldMk cId="4075246377" sldId="2429"/>
            <ac:spMk id="4" creationId="{9B5EA188-4016-423F-8174-88E347880BD1}"/>
          </ac:spMkLst>
        </pc:spChg>
      </pc:sldChg>
      <pc:sldChg chg="modSp">
        <pc:chgData name="Allan M Rowe" userId="a47b93c3-83ad-4fb6-aa95-fb0d6e57d93e" providerId="ADAL" clId="{E997B6BE-12AB-4FD3-87EF-B1B7231ED912}" dt="2020-11-16T14:34:28.414" v="76" actId="20577"/>
        <pc:sldMkLst>
          <pc:docMk/>
          <pc:sldMk cId="1139286859" sldId="2470"/>
        </pc:sldMkLst>
        <pc:spChg chg="mod">
          <ac:chgData name="Allan M Rowe" userId="a47b93c3-83ad-4fb6-aa95-fb0d6e57d93e" providerId="ADAL" clId="{E997B6BE-12AB-4FD3-87EF-B1B7231ED912}" dt="2020-11-16T14:34:28.414" v="76" actId="20577"/>
          <ac:spMkLst>
            <pc:docMk/>
            <pc:sldMk cId="1139286859" sldId="2470"/>
            <ac:spMk id="4" creationId="{00000000-0000-0000-0000-000000000000}"/>
          </ac:spMkLst>
        </pc:spChg>
      </pc:sldChg>
      <pc:sldChg chg="del">
        <pc:chgData name="Allan M Rowe" userId="a47b93c3-83ad-4fb6-aa95-fb0d6e57d93e" providerId="ADAL" clId="{E997B6BE-12AB-4FD3-87EF-B1B7231ED912}" dt="2020-11-16T14:33:32.857" v="60" actId="2696"/>
        <pc:sldMkLst>
          <pc:docMk/>
          <pc:sldMk cId="3631663477" sldId="2477"/>
        </pc:sldMkLst>
      </pc:sldChg>
      <pc:sldChg chg="addSp delSp">
        <pc:chgData name="Allan M Rowe" userId="a47b93c3-83ad-4fb6-aa95-fb0d6e57d93e" providerId="ADAL" clId="{E997B6BE-12AB-4FD3-87EF-B1B7231ED912}" dt="2020-11-16T14:34:00.470" v="62"/>
        <pc:sldMkLst>
          <pc:docMk/>
          <pc:sldMk cId="208557047" sldId="2499"/>
        </pc:sldMkLst>
        <pc:spChg chg="del">
          <ac:chgData name="Allan M Rowe" userId="a47b93c3-83ad-4fb6-aa95-fb0d6e57d93e" providerId="ADAL" clId="{E997B6BE-12AB-4FD3-87EF-B1B7231ED912}" dt="2020-11-16T14:33:59.859" v="61" actId="478"/>
          <ac:spMkLst>
            <pc:docMk/>
            <pc:sldMk cId="208557047" sldId="2499"/>
            <ac:spMk id="15" creationId="{855ADDFD-C5F8-4353-9D14-14D2D7301EB3}"/>
          </ac:spMkLst>
        </pc:spChg>
        <pc:spChg chg="add">
          <ac:chgData name="Allan M Rowe" userId="a47b93c3-83ad-4fb6-aa95-fb0d6e57d93e" providerId="ADAL" clId="{E997B6BE-12AB-4FD3-87EF-B1B7231ED912}" dt="2020-11-16T14:34:00.470" v="62"/>
          <ac:spMkLst>
            <pc:docMk/>
            <pc:sldMk cId="208557047" sldId="2499"/>
            <ac:spMk id="16" creationId="{0CB77E90-D579-46FD-ABB8-6F5E036E5A7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02-12-2020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dirty="0"/>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02-12-2020</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dirty="0"/>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8107060"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1" y="-1"/>
            <a:ext cx="12192001"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3" name="Picture 2" descr="A view of a city&#10;&#10;Description automatically generated">
            <a:extLst>
              <a:ext uri="{FF2B5EF4-FFF2-40B4-BE49-F238E27FC236}">
                <a16:creationId xmlns:a16="http://schemas.microsoft.com/office/drawing/2014/main" id="{E19ACA47-E1C9-D14E-A205-8CB25298F11F}"/>
              </a:ext>
            </a:extLst>
          </p:cNvPr>
          <p:cNvPicPr>
            <a:picLocks noChangeAspect="1"/>
          </p:cNvPicPr>
          <p:nvPr userDrawn="1"/>
        </p:nvPicPr>
        <p:blipFill rotWithShape="1">
          <a:blip r:embed="rId2"/>
          <a:srcRect t="45171" b="18952"/>
          <a:stretch/>
        </p:blipFill>
        <p:spPr>
          <a:xfrm>
            <a:off x="-1" y="896935"/>
            <a:ext cx="12192001" cy="3336828"/>
          </a:xfrm>
          <a:prstGeom prst="rect">
            <a:avLst/>
          </a:prstGeom>
        </p:spPr>
      </p:pic>
      <p:sp>
        <p:nvSpPr>
          <p:cNvPr id="9" name="Text Placeholder 24"/>
          <p:cNvSpPr>
            <a:spLocks noGrp="1"/>
          </p:cNvSpPr>
          <p:nvPr>
            <p:ph type="body" sz="quarter" idx="11"/>
          </p:nvPr>
        </p:nvSpPr>
        <p:spPr>
          <a:xfrm>
            <a:off x="455899" y="4316829"/>
            <a:ext cx="8107061"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
        <p:nvSpPr>
          <p:cNvPr id="12" name="TextBox 11">
            <a:extLst>
              <a:ext uri="{FF2B5EF4-FFF2-40B4-BE49-F238E27FC236}">
                <a16:creationId xmlns:a16="http://schemas.microsoft.com/office/drawing/2014/main" id="{3AB522AF-9EFE-4D25-8693-FAF51B05263F}"/>
              </a:ext>
            </a:extLst>
          </p:cNvPr>
          <p:cNvSpPr txBox="1"/>
          <p:nvPr userDrawn="1"/>
        </p:nvSpPr>
        <p:spPr>
          <a:xfrm>
            <a:off x="8562963" y="4817049"/>
            <a:ext cx="3427737" cy="1723549"/>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A Partnership of: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UK/UKRI-STFC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Poland/WUST </a:t>
            </a:r>
            <a:endParaRPr lang="en-US" sz="1600" kern="1200" baseline="0" dirty="0">
              <a:solidFill>
                <a:schemeClr val="tx1"/>
              </a:solidFill>
              <a:latin typeface="Helvetica"/>
              <a:cs typeface="Helvetica"/>
            </a:endParaRPr>
          </a:p>
        </p:txBody>
      </p:sp>
      <p:pic>
        <p:nvPicPr>
          <p:cNvPr id="19" name="Picture 18">
            <a:extLst>
              <a:ext uri="{FF2B5EF4-FFF2-40B4-BE49-F238E27FC236}">
                <a16:creationId xmlns:a16="http://schemas.microsoft.com/office/drawing/2014/main" id="{D84BD724-1E80-4878-9472-027E28C6A7C2}"/>
              </a:ext>
            </a:extLst>
          </p:cNvPr>
          <p:cNvPicPr>
            <a:picLocks/>
          </p:cNvPicPr>
          <p:nvPr userDrawn="1"/>
        </p:nvPicPr>
        <p:blipFill>
          <a:blip r:embed="rId4"/>
          <a:stretch>
            <a:fillRect/>
          </a:stretch>
        </p:blipFill>
        <p:spPr>
          <a:xfrm>
            <a:off x="11340220" y="6275566"/>
            <a:ext cx="338328" cy="210312"/>
          </a:xfrm>
          <a:prstGeom prst="rect">
            <a:avLst/>
          </a:prstGeom>
          <a:effectLst>
            <a:outerShdw blurRad="50800" dist="25400" dir="2700000" algn="tl" rotWithShape="0">
              <a:prstClr val="black">
                <a:alpha val="40000"/>
              </a:prstClr>
            </a:outerShdw>
          </a:effectLst>
        </p:spPr>
      </p:pic>
      <p:sp>
        <p:nvSpPr>
          <p:cNvPr id="20" name="Rectangle 19">
            <a:extLst>
              <a:ext uri="{FF2B5EF4-FFF2-40B4-BE49-F238E27FC236}">
                <a16:creationId xmlns:a16="http://schemas.microsoft.com/office/drawing/2014/main" id="{8872EFF9-AFDE-445C-A3D7-86893885A566}"/>
              </a:ext>
            </a:extLst>
          </p:cNvPr>
          <p:cNvSpPr/>
          <p:nvPr userDrawn="1"/>
        </p:nvSpPr>
        <p:spPr>
          <a:xfrm>
            <a:off x="11334367" y="5522386"/>
            <a:ext cx="320040" cy="210312"/>
          </a:xfrm>
          <a:prstGeom prst="rect">
            <a:avLst/>
          </a:prstGeom>
          <a:blipFill>
            <a:blip r:embed="rId5">
              <a:extLst>
                <a:ext uri="{96DAC541-7B7A-43D3-8B79-37D633B846F1}">
                  <asvg:svgBlip xmlns:asvg="http://schemas.microsoft.com/office/drawing/2016/SVG/main" r:embed="rId6"/>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DA44023-1640-4E23-9B6C-B21D51AC203C}"/>
              </a:ext>
            </a:extLst>
          </p:cNvPr>
          <p:cNvSpPr/>
          <p:nvPr userDrawn="1"/>
        </p:nvSpPr>
        <p:spPr>
          <a:xfrm>
            <a:off x="11334365" y="5263975"/>
            <a:ext cx="320040" cy="210312"/>
          </a:xfrm>
          <a:prstGeom prst="rect">
            <a:avLst/>
          </a:prstGeom>
          <a:blipFill>
            <a:blip r:embed="rId7" cstate="screen">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CB91944F-4C95-403D-B21A-07CBC836EB9E}"/>
              </a:ext>
            </a:extLst>
          </p:cNvPr>
          <p:cNvPicPr>
            <a:picLocks/>
          </p:cNvPicPr>
          <p:nvPr userDrawn="1"/>
        </p:nvPicPr>
        <p:blipFill>
          <a:blip r:embed="rId8"/>
          <a:stretch>
            <a:fillRect/>
          </a:stretch>
        </p:blipFill>
        <p:spPr>
          <a:xfrm>
            <a:off x="11333761" y="5025543"/>
            <a:ext cx="402336" cy="210312"/>
          </a:xfrm>
          <a:prstGeom prst="rect">
            <a:avLst/>
          </a:prstGeom>
          <a:blipFill>
            <a:blip r:embed="rId7" cstate="screen">
              <a:extLst>
                <a:ext uri="{28A0092B-C50C-407E-A947-70E740481C1C}">
                  <a14:useLocalDpi xmlns:a14="http://schemas.microsoft.com/office/drawing/2010/main"/>
                </a:ext>
              </a:extLst>
            </a:blip>
            <a:stretch>
              <a:fillRect/>
            </a:stretch>
          </a:blipFill>
          <a:effectLst>
            <a:outerShdw blurRad="50800" dist="25400" dir="2700000" algn="tl" rotWithShape="0">
              <a:prstClr val="black">
                <a:alpha val="40000"/>
              </a:prstClr>
            </a:outerShdw>
          </a:effectLst>
        </p:spPr>
      </p:pic>
      <p:sp>
        <p:nvSpPr>
          <p:cNvPr id="23" name="Rectangle 22">
            <a:extLst>
              <a:ext uri="{FF2B5EF4-FFF2-40B4-BE49-F238E27FC236}">
                <a16:creationId xmlns:a16="http://schemas.microsoft.com/office/drawing/2014/main" id="{45EF24C8-38C3-451F-AE2C-C52B4B0C3DF9}"/>
              </a:ext>
            </a:extLst>
          </p:cNvPr>
          <p:cNvSpPr/>
          <p:nvPr userDrawn="1"/>
        </p:nvSpPr>
        <p:spPr>
          <a:xfrm>
            <a:off x="11334367" y="5777336"/>
            <a:ext cx="420624" cy="210312"/>
          </a:xfrm>
          <a:prstGeom prst="rect">
            <a:avLst/>
          </a:prstGeom>
          <a:blipFill>
            <a:blip r:embed="rId9"/>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B04FF91A-2A51-4F15-9737-050781425D07}"/>
              </a:ext>
            </a:extLst>
          </p:cNvPr>
          <p:cNvSpPr/>
          <p:nvPr userDrawn="1"/>
        </p:nvSpPr>
        <p:spPr>
          <a:xfrm>
            <a:off x="11333761" y="6024723"/>
            <a:ext cx="320040" cy="210312"/>
          </a:xfrm>
          <a:prstGeom prst="rect">
            <a:avLst/>
          </a:prstGeom>
          <a:blipFill>
            <a:blip r:embed="rId10"/>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513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a:xfrm>
            <a:off x="982436" y="6547277"/>
            <a:ext cx="900491" cy="241300"/>
          </a:xfrm>
          <a:prstGeom prst="rect">
            <a:avLst/>
          </a:prstGeom>
        </p:spPr>
        <p:txBody>
          <a:bodyPr/>
          <a:lstStyle/>
          <a:p>
            <a:pPr>
              <a:defRPr/>
            </a:pPr>
            <a:r>
              <a:rPr lang="en-US" dirty="0"/>
              <a:t>12/3/2020</a:t>
            </a:r>
          </a:p>
        </p:txBody>
      </p:sp>
      <p:sp>
        <p:nvSpPr>
          <p:cNvPr id="3" name="Footer Placeholder 2">
            <a:extLst>
              <a:ext uri="{FF2B5EF4-FFF2-40B4-BE49-F238E27FC236}">
                <a16:creationId xmlns:a16="http://schemas.microsoft.com/office/drawing/2014/main" id="{46C78005-5077-434A-80CA-8C55A16B17D2}"/>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304805" y="6548497"/>
            <a:ext cx="552451" cy="237285"/>
          </a:xfrm>
          <a:prstGeom prst="rect">
            <a:avLst/>
          </a:prstGeom>
        </p:spPr>
        <p:txBody>
          <a:body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629416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44190"/>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dirty="0"/>
              <a:t>12/3/2020</a:t>
            </a:r>
          </a:p>
        </p:txBody>
      </p:sp>
      <p:sp>
        <p:nvSpPr>
          <p:cNvPr id="13" name="Slide Number Placeholder 5"/>
          <p:cNvSpPr>
            <a:spLocks noGrp="1"/>
          </p:cNvSpPr>
          <p:nvPr>
            <p:ph type="sldNum" sz="quarter" idx="4"/>
          </p:nvPr>
        </p:nvSpPr>
        <p:spPr>
          <a:xfrm>
            <a:off x="304801" y="654820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5" name="Footer Placeholder 2">
            <a:extLst>
              <a:ext uri="{FF2B5EF4-FFF2-40B4-BE49-F238E27FC236}">
                <a16:creationId xmlns:a16="http://schemas.microsoft.com/office/drawing/2014/main" id="{E5F9652E-0045-4B51-A24C-BDFA0BB3B2FC}"/>
              </a:ext>
            </a:extLst>
          </p:cNvPr>
          <p:cNvSpPr>
            <a:spLocks noGrp="1"/>
          </p:cNvSpPr>
          <p:nvPr>
            <p:ph type="ftr" sz="quarter" idx="11"/>
          </p:nvPr>
        </p:nvSpPr>
        <p:spPr>
          <a:xfrm>
            <a:off x="2051914" y="6545704"/>
            <a:ext cx="8347199" cy="242873"/>
          </a:xfrm>
        </p:spPr>
        <p:txBody>
          <a:bodyPr/>
          <a:lstStyle/>
          <a:p>
            <a:pPr>
              <a:defRPr/>
            </a:pPr>
            <a:r>
              <a:rPr lang="en-US" dirty="0"/>
              <a:t>Denis Kostin | PIP-II Technical Workshop</a:t>
            </a:r>
            <a:endParaRPr lang="en-US" b="1" dirty="0"/>
          </a:p>
        </p:txBody>
      </p:sp>
    </p:spTree>
    <p:extLst>
      <p:ext uri="{BB962C8B-B14F-4D97-AF65-F5344CB8AC3E}">
        <p14:creationId xmlns:p14="http://schemas.microsoft.com/office/powerpoint/2010/main" val="143844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82436" y="6544190"/>
            <a:ext cx="900491" cy="241300"/>
          </a:xfrm>
          <a:prstGeom prst="rect">
            <a:avLst/>
          </a:prstGeom>
        </p:spPr>
        <p:txBody>
          <a:bodyPr/>
          <a:lstStyle>
            <a:lvl1pPr>
              <a:defRPr sz="1200" smtClean="0"/>
            </a:lvl1pPr>
          </a:lstStyle>
          <a:p>
            <a:pPr>
              <a:defRPr/>
            </a:pPr>
            <a:r>
              <a:rPr lang="en-US" dirty="0"/>
              <a:t>12/3/2020</a:t>
            </a:r>
          </a:p>
        </p:txBody>
      </p:sp>
      <p:sp>
        <p:nvSpPr>
          <p:cNvPr id="7" name="Slide Number Placeholder 5"/>
          <p:cNvSpPr>
            <a:spLocks noGrp="1"/>
          </p:cNvSpPr>
          <p:nvPr>
            <p:ph type="sldNum" sz="quarter" idx="18"/>
          </p:nvPr>
        </p:nvSpPr>
        <p:spPr>
          <a:xfrm>
            <a:off x="304800" y="6548205"/>
            <a:ext cx="552451" cy="237285"/>
          </a:xfrm>
          <a:prstGeom prst="rect">
            <a:avLst/>
          </a:prstGeom>
        </p:spPr>
        <p:txBody>
          <a:bodyPr/>
          <a:lstStyle>
            <a:lvl1pPr>
              <a:defRPr sz="12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9" name="Footer Placeholder 2">
            <a:extLst>
              <a:ext uri="{FF2B5EF4-FFF2-40B4-BE49-F238E27FC236}">
                <a16:creationId xmlns:a16="http://schemas.microsoft.com/office/drawing/2014/main" id="{9BB7ACA4-80DC-41DD-B0E8-371B4DD0BAD1}"/>
              </a:ext>
            </a:extLst>
          </p:cNvPr>
          <p:cNvSpPr>
            <a:spLocks noGrp="1"/>
          </p:cNvSpPr>
          <p:nvPr>
            <p:ph type="ftr" sz="quarter" idx="11"/>
          </p:nvPr>
        </p:nvSpPr>
        <p:spPr>
          <a:xfrm>
            <a:off x="2051914" y="6545704"/>
            <a:ext cx="8347199" cy="242873"/>
          </a:xfrm>
        </p:spPr>
        <p:txBody>
          <a:bodyPr/>
          <a:lstStyle/>
          <a:p>
            <a:pPr>
              <a:defRPr/>
            </a:pPr>
            <a:r>
              <a:rPr lang="en-US" dirty="0"/>
              <a:t>Denis Kostin | PIP-II Technical Workshop</a:t>
            </a:r>
            <a:endParaRPr lang="en-US" b="1" dirty="0"/>
          </a:p>
        </p:txBody>
      </p:sp>
    </p:spTree>
    <p:extLst>
      <p:ext uri="{BB962C8B-B14F-4D97-AF65-F5344CB8AC3E}">
        <p14:creationId xmlns:p14="http://schemas.microsoft.com/office/powerpoint/2010/main" val="2859454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dirty="0"/>
              <a:t>Click icon to add picture</a:t>
            </a:r>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47277"/>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dirty="0"/>
              <a:t>12/3/2020</a:t>
            </a:r>
          </a:p>
        </p:txBody>
      </p:sp>
      <p:sp>
        <p:nvSpPr>
          <p:cNvPr id="11" name="Slide Number Placeholder 5"/>
          <p:cNvSpPr>
            <a:spLocks noGrp="1"/>
          </p:cNvSpPr>
          <p:nvPr>
            <p:ph type="sldNum" sz="quarter" idx="4"/>
          </p:nvPr>
        </p:nvSpPr>
        <p:spPr>
          <a:xfrm>
            <a:off x="304800" y="6548497"/>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3" name="Footer Placeholder 2">
            <a:extLst>
              <a:ext uri="{FF2B5EF4-FFF2-40B4-BE49-F238E27FC236}">
                <a16:creationId xmlns:a16="http://schemas.microsoft.com/office/drawing/2014/main" id="{7E161075-3224-4010-ABDA-A5185F35D1DE}"/>
              </a:ext>
            </a:extLst>
          </p:cNvPr>
          <p:cNvSpPr>
            <a:spLocks noGrp="1"/>
          </p:cNvSpPr>
          <p:nvPr>
            <p:ph type="ftr" sz="quarter" idx="11"/>
          </p:nvPr>
        </p:nvSpPr>
        <p:spPr>
          <a:xfrm>
            <a:off x="2051914" y="6545704"/>
            <a:ext cx="8347199" cy="242873"/>
          </a:xfrm>
        </p:spPr>
        <p:txBody>
          <a:bodyPr/>
          <a:lstStyle/>
          <a:p>
            <a:pPr>
              <a:defRPr/>
            </a:pPr>
            <a:r>
              <a:rPr lang="en-US" dirty="0"/>
              <a:t>Denis Kostin | PIP-II Technical Workshop</a:t>
            </a:r>
            <a:endParaRPr lang="en-US" b="1" dirty="0"/>
          </a:p>
        </p:txBody>
      </p:sp>
    </p:spTree>
    <p:extLst>
      <p:ext uri="{BB962C8B-B14F-4D97-AF65-F5344CB8AC3E}">
        <p14:creationId xmlns:p14="http://schemas.microsoft.com/office/powerpoint/2010/main" val="2254400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lvl1pPr>
              <a:defRPr sz="1200"/>
            </a:lvl1pPr>
          </a:lstStyle>
          <a:p>
            <a:pPr>
              <a:defRPr/>
            </a:pPr>
            <a:r>
              <a:rPr lang="en-US" dirty="0"/>
              <a:t>12/3/2020</a:t>
            </a:r>
          </a:p>
        </p:txBody>
      </p:sp>
      <p:sp>
        <p:nvSpPr>
          <p:cNvPr id="5" name="Slide Number Placeholder 4"/>
          <p:cNvSpPr>
            <a:spLocks noGrp="1"/>
          </p:cNvSpPr>
          <p:nvPr>
            <p:ph type="sldNum" sz="quarter" idx="12"/>
          </p:nvPr>
        </p:nvSpPr>
        <p:spPr>
          <a:xfrm>
            <a:off x="296333" y="6551292"/>
            <a:ext cx="552451" cy="237285"/>
          </a:xfrm>
          <a:prstGeom prst="rect">
            <a:avLst/>
          </a:prstGeom>
        </p:spPr>
        <p:txBody>
          <a:bodyPr/>
          <a:lstStyle>
            <a:lvl1pPr>
              <a:defRPr sz="12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dirty="0"/>
              <a:t>Click icon to add picture</a:t>
            </a:r>
          </a:p>
        </p:txBody>
      </p:sp>
      <p:sp>
        <p:nvSpPr>
          <p:cNvPr id="6" name="Footer Placeholder 2">
            <a:extLst>
              <a:ext uri="{FF2B5EF4-FFF2-40B4-BE49-F238E27FC236}">
                <a16:creationId xmlns:a16="http://schemas.microsoft.com/office/drawing/2014/main" id="{BA471088-6F95-4269-9C96-59C7FA66D839}"/>
              </a:ext>
            </a:extLst>
          </p:cNvPr>
          <p:cNvSpPr>
            <a:spLocks noGrp="1"/>
          </p:cNvSpPr>
          <p:nvPr>
            <p:ph type="ftr" sz="quarter" idx="11"/>
          </p:nvPr>
        </p:nvSpPr>
        <p:spPr>
          <a:xfrm>
            <a:off x="2051914" y="6545704"/>
            <a:ext cx="8347199" cy="242873"/>
          </a:xfrm>
        </p:spPr>
        <p:txBody>
          <a:bodyPr/>
          <a:lstStyle/>
          <a:p>
            <a:pPr>
              <a:defRPr/>
            </a:pPr>
            <a:r>
              <a:rPr lang="en-US" dirty="0"/>
              <a:t>Denis Kostin | PIP-II Technical Workshop</a:t>
            </a:r>
            <a:endParaRPr lang="en-US" b="1" dirty="0"/>
          </a:p>
        </p:txBody>
      </p:sp>
    </p:spTree>
    <p:extLst>
      <p:ext uri="{BB962C8B-B14F-4D97-AF65-F5344CB8AC3E}">
        <p14:creationId xmlns:p14="http://schemas.microsoft.com/office/powerpoint/2010/main" val="1653742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p>
            <a:pPr>
              <a:defRPr/>
            </a:pPr>
            <a:r>
              <a:rPr lang="en-US" dirty="0"/>
              <a:t>12/3/2020</a:t>
            </a:r>
          </a:p>
        </p:txBody>
      </p:sp>
      <p:sp>
        <p:nvSpPr>
          <p:cNvPr id="5" name="Slide Number Placeholder 4"/>
          <p:cNvSpPr>
            <a:spLocks noGrp="1"/>
          </p:cNvSpPr>
          <p:nvPr>
            <p:ph type="sldNum" sz="quarter" idx="12"/>
          </p:nvPr>
        </p:nvSpPr>
        <p:spPr>
          <a:xfrm>
            <a:off x="304800" y="6545704"/>
            <a:ext cx="552451" cy="237285"/>
          </a:xfrm>
          <a:prstGeom prst="rect">
            <a:avLst/>
          </a:prstGeom>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dirty="0"/>
              <a:t>Click icon to add picture</a:t>
            </a:r>
          </a:p>
        </p:txBody>
      </p:sp>
      <p:sp>
        <p:nvSpPr>
          <p:cNvPr id="21" name="Footer Placeholder 2">
            <a:extLst>
              <a:ext uri="{FF2B5EF4-FFF2-40B4-BE49-F238E27FC236}">
                <a16:creationId xmlns:a16="http://schemas.microsoft.com/office/drawing/2014/main" id="{9E8766BF-8751-4DD6-9C06-35A200CCDE87}"/>
              </a:ext>
            </a:extLst>
          </p:cNvPr>
          <p:cNvSpPr>
            <a:spLocks noGrp="1"/>
          </p:cNvSpPr>
          <p:nvPr>
            <p:ph type="ftr" sz="quarter" idx="11"/>
          </p:nvPr>
        </p:nvSpPr>
        <p:spPr>
          <a:xfrm>
            <a:off x="2051914" y="6545704"/>
            <a:ext cx="8347199" cy="242873"/>
          </a:xfrm>
        </p:spPr>
        <p:txBody>
          <a:bodyPr/>
          <a:lstStyle/>
          <a:p>
            <a:pPr>
              <a:defRPr/>
            </a:pPr>
            <a:r>
              <a:rPr lang="en-US" dirty="0"/>
              <a:t>Denis Kostin | PIP-II Technical Workshop</a:t>
            </a:r>
            <a:endParaRPr lang="en-US" b="1" dirty="0"/>
          </a:p>
        </p:txBody>
      </p:sp>
    </p:spTree>
    <p:extLst>
      <p:ext uri="{BB962C8B-B14F-4D97-AF65-F5344CB8AC3E}">
        <p14:creationId xmlns:p14="http://schemas.microsoft.com/office/powerpoint/2010/main" val="716123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2051914" y="6545704"/>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dirty="0"/>
              <a:t>Denis Kostin | PIP-II Technical Workshop</a:t>
            </a:r>
            <a:endParaRPr lang="en-US" b="1" dirty="0"/>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cxnSp>
        <p:nvCxnSpPr>
          <p:cNvPr id="26" name="Straight Connector 25"/>
          <p:cNvCxnSpPr>
            <a:cxnSpLocks/>
          </p:cNvCxnSpPr>
          <p:nvPr userDrawn="1"/>
        </p:nvCxnSpPr>
        <p:spPr>
          <a:xfrm>
            <a:off x="296333" y="6466933"/>
            <a:ext cx="10605446" cy="13766"/>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9"/>
          <a:stretch>
            <a:fillRect/>
          </a:stretch>
        </p:blipFill>
        <p:spPr>
          <a:xfrm>
            <a:off x="11070766" y="6229548"/>
            <a:ext cx="910723" cy="474770"/>
          </a:xfrm>
          <a:prstGeom prst="rect">
            <a:avLst/>
          </a:prstGeom>
        </p:spPr>
      </p:pic>
      <p:sp>
        <p:nvSpPr>
          <p:cNvPr id="10" name="Date Placeholder 3">
            <a:extLst>
              <a:ext uri="{FF2B5EF4-FFF2-40B4-BE49-F238E27FC236}">
                <a16:creationId xmlns:a16="http://schemas.microsoft.com/office/drawing/2014/main" id="{10DBC688-4F30-40E8-BBB5-F107F1D3ED51}"/>
              </a:ext>
            </a:extLst>
          </p:cNvPr>
          <p:cNvSpPr>
            <a:spLocks noGrp="1"/>
          </p:cNvSpPr>
          <p:nvPr>
            <p:ph type="dt" sz="half" idx="2"/>
          </p:nvPr>
        </p:nvSpPr>
        <p:spPr>
          <a:xfrm>
            <a:off x="982436" y="6545704"/>
            <a:ext cx="90850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dirty="0"/>
              <a:t>12/3/2020</a:t>
            </a:r>
          </a:p>
        </p:txBody>
      </p:sp>
      <p:sp>
        <p:nvSpPr>
          <p:cNvPr id="11" name="Slide Number Placeholder 5">
            <a:extLst>
              <a:ext uri="{FF2B5EF4-FFF2-40B4-BE49-F238E27FC236}">
                <a16:creationId xmlns:a16="http://schemas.microsoft.com/office/drawing/2014/main" id="{5246728A-CF4F-487F-8DEA-58E9F682BD62}"/>
              </a:ext>
            </a:extLst>
          </p:cNvPr>
          <p:cNvSpPr>
            <a:spLocks noGrp="1"/>
          </p:cNvSpPr>
          <p:nvPr>
            <p:ph type="sldNum" sz="quarter" idx="4"/>
          </p:nvPr>
        </p:nvSpPr>
        <p:spPr>
          <a:xfrm>
            <a:off x="304802" y="6549719"/>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078415588"/>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5899" y="4316829"/>
            <a:ext cx="7954454" cy="1003049"/>
          </a:xfrm>
        </p:spPr>
        <p:txBody>
          <a:bodyPr>
            <a:noAutofit/>
          </a:bodyPr>
          <a:lstStyle/>
          <a:p>
            <a:r>
              <a:rPr lang="en-US" dirty="0"/>
              <a:t>Development of key technologies for Power Coupler manufacturing</a:t>
            </a:r>
          </a:p>
        </p:txBody>
      </p:sp>
      <p:sp>
        <p:nvSpPr>
          <p:cNvPr id="4" name="Text Placeholder 3"/>
          <p:cNvSpPr>
            <a:spLocks noGrp="1"/>
          </p:cNvSpPr>
          <p:nvPr>
            <p:ph type="body" sz="quarter" idx="10"/>
          </p:nvPr>
        </p:nvSpPr>
        <p:spPr/>
        <p:txBody>
          <a:bodyPr/>
          <a:lstStyle/>
          <a:p>
            <a:r>
              <a:rPr lang="en-US" dirty="0"/>
              <a:t>Denis Kostin / DESY	</a:t>
            </a:r>
          </a:p>
          <a:p>
            <a:r>
              <a:rPr lang="en-US" dirty="0"/>
              <a:t>PIP-II Technical Workshop</a:t>
            </a:r>
          </a:p>
          <a:p>
            <a:r>
              <a:rPr lang="en-US" dirty="0"/>
              <a:t>December 3</a:t>
            </a:r>
            <a:r>
              <a:rPr lang="en-US" baseline="30000" dirty="0"/>
              <a:t>rd</a:t>
            </a:r>
            <a:r>
              <a:rPr lang="en-US" dirty="0"/>
              <a:t>, 2020</a:t>
            </a:r>
          </a:p>
        </p:txBody>
      </p:sp>
      <p:pic>
        <p:nvPicPr>
          <p:cNvPr id="5" name="Picture 2">
            <a:extLst>
              <a:ext uri="{FF2B5EF4-FFF2-40B4-BE49-F238E27FC236}">
                <a16:creationId xmlns:a16="http://schemas.microsoft.com/office/drawing/2014/main" id="{D7F1538A-99E9-46C2-874D-BA312BA8F97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07865" y="5798101"/>
            <a:ext cx="713012" cy="713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Grafik 2">
            <a:extLst>
              <a:ext uri="{FF2B5EF4-FFF2-40B4-BE49-F238E27FC236}">
                <a16:creationId xmlns:a16="http://schemas.microsoft.com/office/drawing/2014/main" id="{0782C50A-C4CF-41A0-8DFB-B6B16F1C5D8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83437" y="5809921"/>
            <a:ext cx="679526" cy="678740"/>
          </a:xfrm>
          <a:prstGeom prst="rect">
            <a:avLst/>
          </a:prstGeom>
        </p:spPr>
      </p:pic>
      <p:pic>
        <p:nvPicPr>
          <p:cNvPr id="7" name="Picture 2">
            <a:extLst>
              <a:ext uri="{FF2B5EF4-FFF2-40B4-BE49-F238E27FC236}">
                <a16:creationId xmlns:a16="http://schemas.microsoft.com/office/drawing/2014/main" id="{3B6792AE-F590-4C8D-A78B-5C5184B8A53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927984" y="5993721"/>
            <a:ext cx="1125752" cy="422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286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EBDB33-BAC8-4EE2-B55A-D5055723073E}"/>
              </a:ext>
            </a:extLst>
          </p:cNvPr>
          <p:cNvPicPr>
            <a:picLocks noChangeAspect="1"/>
          </p:cNvPicPr>
          <p:nvPr/>
        </p:nvPicPr>
        <p:blipFill>
          <a:blip r:embed="rId2"/>
          <a:stretch>
            <a:fillRect/>
          </a:stretch>
        </p:blipFill>
        <p:spPr>
          <a:xfrm>
            <a:off x="7364002" y="1021463"/>
            <a:ext cx="4630840" cy="4541786"/>
          </a:xfrm>
          <a:prstGeom prst="rect">
            <a:avLst/>
          </a:prstGeom>
        </p:spPr>
      </p:pic>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FPC materials: ceramics</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10</a:t>
            </a:fld>
            <a:endParaRPr lang="en-US" dirty="0"/>
          </a:p>
        </p:txBody>
      </p:sp>
      <p:sp>
        <p:nvSpPr>
          <p:cNvPr id="8" name="TextBox 7">
            <a:extLst>
              <a:ext uri="{FF2B5EF4-FFF2-40B4-BE49-F238E27FC236}">
                <a16:creationId xmlns:a16="http://schemas.microsoft.com/office/drawing/2014/main" id="{6569E927-7195-49A9-AA0B-FD70D92AC8E3}"/>
              </a:ext>
            </a:extLst>
          </p:cNvPr>
          <p:cNvSpPr txBox="1"/>
          <p:nvPr/>
        </p:nvSpPr>
        <p:spPr>
          <a:xfrm>
            <a:off x="9544574" y="620490"/>
            <a:ext cx="2582446"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ceramic with metallization</a:t>
            </a:r>
          </a:p>
        </p:txBody>
      </p:sp>
      <p:sp>
        <p:nvSpPr>
          <p:cNvPr id="2" name="TextBox 1">
            <a:extLst>
              <a:ext uri="{FF2B5EF4-FFF2-40B4-BE49-F238E27FC236}">
                <a16:creationId xmlns:a16="http://schemas.microsoft.com/office/drawing/2014/main" id="{87EA52BF-DFB4-401A-B282-22B653F99FBD}"/>
              </a:ext>
            </a:extLst>
          </p:cNvPr>
          <p:cNvSpPr txBox="1"/>
          <p:nvPr/>
        </p:nvSpPr>
        <p:spPr>
          <a:xfrm>
            <a:off x="197158" y="892129"/>
            <a:ext cx="6447599" cy="4985980"/>
          </a:xfrm>
          <a:prstGeom prst="rect">
            <a:avLst/>
          </a:prstGeom>
          <a:noFill/>
        </p:spPr>
        <p:txBody>
          <a:bodyPr wrap="none" rtlCol="0">
            <a:spAutoFit/>
          </a:bodyPr>
          <a:lstStyle/>
          <a:p>
            <a:pPr marL="342900" indent="-342900">
              <a:spcAft>
                <a:spcPts val="600"/>
              </a:spcAft>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Low dissipation factor (tan(δ)≤10</a:t>
            </a:r>
            <a:r>
              <a:rPr lang="en-US" sz="1600" baseline="30000" dirty="0">
                <a:solidFill>
                  <a:schemeClr val="accent6"/>
                </a:solidFill>
                <a:latin typeface="Helvetica" panose="020B0604020202020204" pitchFamily="34" charset="0"/>
                <a:cs typeface="Helvetica" panose="020B0604020202020204" pitchFamily="34" charset="0"/>
              </a:rPr>
              <a:t>-4</a:t>
            </a:r>
            <a:r>
              <a:rPr lang="en-US" sz="1600" dirty="0">
                <a:solidFill>
                  <a:schemeClr val="accent6"/>
                </a:solidFill>
                <a:latin typeface="Helvetica" panose="020B0604020202020204" pitchFamily="34" charset="0"/>
                <a:cs typeface="Helvetica" panose="020B0604020202020204" pitchFamily="34" charset="0"/>
              </a:rPr>
              <a:t>) = high purity</a:t>
            </a:r>
          </a:p>
          <a:p>
            <a:pPr marL="342900" indent="-342900">
              <a:spcAft>
                <a:spcPts val="600"/>
              </a:spcAft>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Stable dielectric constant over the temperature range (</a:t>
            </a:r>
            <a:r>
              <a:rPr lang="el-GR" sz="1600">
                <a:solidFill>
                  <a:schemeClr val="accent6"/>
                </a:solidFill>
                <a:latin typeface="Helvetica" panose="020B0604020202020204" pitchFamily="34" charset="0"/>
                <a:cs typeface="Helvetica" panose="020B0604020202020204" pitchFamily="34" charset="0"/>
              </a:rPr>
              <a:t>ε</a:t>
            </a:r>
            <a:r>
              <a:rPr lang="en-US" sz="1600" dirty="0">
                <a:solidFill>
                  <a:schemeClr val="accent6"/>
                </a:solidFill>
                <a:latin typeface="Helvetica" panose="020B0604020202020204" pitchFamily="34" charset="0"/>
                <a:cs typeface="Helvetica" panose="020B0604020202020204" pitchFamily="34" charset="0"/>
              </a:rPr>
              <a:t>=9.0÷9.5)</a:t>
            </a:r>
          </a:p>
          <a:p>
            <a:pPr marL="342900" indent="-342900">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no material imperfections:</a:t>
            </a:r>
          </a:p>
          <a:p>
            <a:pPr marL="800100" lvl="1"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voids </a:t>
            </a:r>
          </a:p>
          <a:p>
            <a:pPr marL="800100" lvl="1"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impurities</a:t>
            </a:r>
          </a:p>
          <a:p>
            <a:pPr marL="800100" lvl="1"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surface imperfections</a:t>
            </a:r>
          </a:p>
          <a:p>
            <a:pPr marL="800100" lvl="1" indent="-34290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micro cracks</a:t>
            </a:r>
          </a:p>
          <a:p>
            <a:pPr marL="342900" indent="-342900">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easy to braze </a:t>
            </a:r>
          </a:p>
          <a:p>
            <a:pPr marL="800100" lvl="1" indent="-34290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lower purity better to braze than high purity</a:t>
            </a:r>
          </a:p>
          <a:p>
            <a:pPr marL="342900" indent="-342900">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quality control is necessary:</a:t>
            </a:r>
          </a:p>
          <a:p>
            <a:pPr marL="800100" lvl="1"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measurement of ε and tan(δ) at RT and 70 K</a:t>
            </a:r>
          </a:p>
          <a:p>
            <a:pPr marL="800100" lvl="1"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porosity</a:t>
            </a:r>
          </a:p>
          <a:p>
            <a:pPr marL="800100" lvl="1"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outgassing</a:t>
            </a:r>
          </a:p>
          <a:p>
            <a:pPr marL="800100" lvl="1"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mechanical dimensions</a:t>
            </a:r>
          </a:p>
          <a:p>
            <a:pPr marL="800100" lvl="1"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dimensions on metallization</a:t>
            </a:r>
          </a:p>
          <a:p>
            <a:pPr marL="800100" lvl="1" indent="-34290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micro cracks</a:t>
            </a:r>
          </a:p>
          <a:p>
            <a:pPr marL="342900" indent="-342900">
              <a:spcAft>
                <a:spcPts val="600"/>
              </a:spcAft>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TiN coating</a:t>
            </a:r>
          </a:p>
          <a:p>
            <a:pPr marL="342900" indent="-342900">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Metallization (for brazing)</a:t>
            </a:r>
          </a:p>
        </p:txBody>
      </p:sp>
      <p:cxnSp>
        <p:nvCxnSpPr>
          <p:cNvPr id="10" name="Straight Arrow Connector 9">
            <a:extLst>
              <a:ext uri="{FF2B5EF4-FFF2-40B4-BE49-F238E27FC236}">
                <a16:creationId xmlns:a16="http://schemas.microsoft.com/office/drawing/2014/main" id="{B8372E87-AFCE-466C-A13B-60C8DB176A61}"/>
              </a:ext>
            </a:extLst>
          </p:cNvPr>
          <p:cNvCxnSpPr>
            <a:cxnSpLocks/>
          </p:cNvCxnSpPr>
          <p:nvPr/>
        </p:nvCxnSpPr>
        <p:spPr>
          <a:xfrm>
            <a:off x="11317495" y="959044"/>
            <a:ext cx="0" cy="730920"/>
          </a:xfrm>
          <a:prstGeom prst="straightConnector1">
            <a:avLst/>
          </a:prstGeom>
          <a:ln w="254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858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FPC technologies: copper plating [1]</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11</a:t>
            </a:fld>
            <a:endParaRPr lang="en-US" dirty="0"/>
          </a:p>
        </p:txBody>
      </p:sp>
      <p:sp>
        <p:nvSpPr>
          <p:cNvPr id="8" name="TextBox 7">
            <a:extLst>
              <a:ext uri="{FF2B5EF4-FFF2-40B4-BE49-F238E27FC236}">
                <a16:creationId xmlns:a16="http://schemas.microsoft.com/office/drawing/2014/main" id="{6569E927-7195-49A9-AA0B-FD70D92AC8E3}"/>
              </a:ext>
            </a:extLst>
          </p:cNvPr>
          <p:cNvSpPr txBox="1"/>
          <p:nvPr/>
        </p:nvSpPr>
        <p:spPr>
          <a:xfrm>
            <a:off x="194690" y="716854"/>
            <a:ext cx="9246131" cy="5647700"/>
          </a:xfrm>
          <a:prstGeom prst="rect">
            <a:avLst/>
          </a:prstGeom>
          <a:noFill/>
        </p:spPr>
        <p:txBody>
          <a:bodyPr wrap="square" rtlCol="0">
            <a:spAutoFit/>
          </a:bodyPr>
          <a:lstStyle/>
          <a:p>
            <a:pPr marL="342900" indent="-342900">
              <a:spcAft>
                <a:spcPts val="600"/>
              </a:spcAft>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Electrical conductance &gt;99% IACS (International Annealed Copper Standard, 100%=58 Sm/mm</a:t>
            </a:r>
            <a:r>
              <a:rPr lang="en-US" sz="1600" baseline="30000" dirty="0">
                <a:solidFill>
                  <a:schemeClr val="accent6"/>
                </a:solidFill>
                <a:latin typeface="Helvetica" panose="020B0604020202020204" pitchFamily="34" charset="0"/>
                <a:cs typeface="Helvetica" panose="020B0604020202020204" pitchFamily="34" charset="0"/>
              </a:rPr>
              <a:t>2</a:t>
            </a:r>
            <a:r>
              <a:rPr lang="en-US" sz="1600" dirty="0">
                <a:solidFill>
                  <a:schemeClr val="accent6"/>
                </a:solidFill>
                <a:latin typeface="Helvetica" panose="020B0604020202020204" pitchFamily="34" charset="0"/>
                <a:cs typeface="Helvetica" panose="020B0604020202020204" pitchFamily="34" charset="0"/>
              </a:rPr>
              <a:t> – which is a pure copper) </a:t>
            </a:r>
          </a:p>
          <a:p>
            <a:pPr marL="342900" indent="-342900">
              <a:spcAft>
                <a:spcPts val="600"/>
              </a:spcAft>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Low H</a:t>
            </a:r>
            <a:r>
              <a:rPr lang="en-US" sz="1600" baseline="-25000" dirty="0">
                <a:solidFill>
                  <a:schemeClr val="accent6"/>
                </a:solidFill>
                <a:latin typeface="Helvetica" panose="020B0604020202020204" pitchFamily="34" charset="0"/>
                <a:cs typeface="Helvetica" panose="020B0604020202020204" pitchFamily="34" charset="0"/>
              </a:rPr>
              <a:t>2</a:t>
            </a:r>
            <a:r>
              <a:rPr lang="en-US" sz="1600" dirty="0">
                <a:solidFill>
                  <a:schemeClr val="accent6"/>
                </a:solidFill>
                <a:latin typeface="Helvetica" panose="020B0604020202020204" pitchFamily="34" charset="0"/>
                <a:cs typeface="Helvetica" panose="020B0604020202020204" pitchFamily="34" charset="0"/>
              </a:rPr>
              <a:t> content</a:t>
            </a:r>
          </a:p>
          <a:p>
            <a:pPr marL="342900" indent="-342900">
              <a:buFont typeface="+mj-lt"/>
              <a:buAutoNum type="arabicPeriod"/>
            </a:pPr>
            <a:r>
              <a:rPr lang="en-US" sz="1600" b="1" dirty="0">
                <a:solidFill>
                  <a:schemeClr val="accent6"/>
                </a:solidFill>
                <a:latin typeface="Helvetica" panose="020B0604020202020204" pitchFamily="34" charset="0"/>
                <a:cs typeface="Helvetica" panose="020B0604020202020204" pitchFamily="34" charset="0"/>
              </a:rPr>
              <a:t>The copper plating specification</a:t>
            </a:r>
            <a:r>
              <a:rPr lang="en-US" sz="1600" dirty="0">
                <a:solidFill>
                  <a:schemeClr val="accent6"/>
                </a:solidFill>
                <a:latin typeface="Helvetica" panose="020B0604020202020204" pitchFamily="34" charset="0"/>
                <a:cs typeface="Helvetica" panose="020B0604020202020204" pitchFamily="34" charset="0"/>
              </a:rPr>
              <a:t>:</a:t>
            </a:r>
          </a:p>
          <a:p>
            <a:pPr marL="800100" lvl="1"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30 &lt; RRR &lt; 80</a:t>
            </a:r>
          </a:p>
          <a:p>
            <a:pPr marL="800100" lvl="1"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Thickness: inner conductor 30 µm, outer conductor 10 µm, tolerances are ±20% with the exception for the bellows where it is ±30%</a:t>
            </a:r>
          </a:p>
          <a:p>
            <a:pPr marL="800100" lvl="1"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Roughness &lt; 1.6 µm</a:t>
            </a:r>
          </a:p>
          <a:p>
            <a:pPr marL="800100" lvl="1"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Low hydrogen content</a:t>
            </a:r>
          </a:p>
          <a:p>
            <a:pPr marL="800100" lvl="1"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Adherence has to be sufficient to withstand a 400°C (± 20°C) for 2h (± 0.1h) heat treatment. No blisters and peeling.</a:t>
            </a:r>
          </a:p>
          <a:p>
            <a:pPr marL="800100" lvl="1"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Free from any defects</a:t>
            </a:r>
          </a:p>
          <a:p>
            <a:pPr marL="800100" lvl="1" indent="-34290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Brushing is not allowed</a:t>
            </a:r>
          </a:p>
          <a:p>
            <a:pPr marL="342900" indent="-342900">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The definition of defects is: any deviation from the specified values.</a:t>
            </a:r>
          </a:p>
          <a:p>
            <a:pPr marL="800100" lvl="1" indent="-34290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The RRR, thickness, the roughness and hydrogen content has to be measured - samples</a:t>
            </a:r>
          </a:p>
          <a:p>
            <a:pPr marL="342900" indent="-342900">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Additional defects found at the visual inspection can be defined also from the specified values:</a:t>
            </a:r>
          </a:p>
          <a:p>
            <a:pPr marL="800100" lvl="1"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Scratches and particles on the surface which represent a Ra&gt;1.6 µm are not acceptable</a:t>
            </a:r>
          </a:p>
          <a:p>
            <a:pPr marL="800100" lvl="1" indent="-34290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Circular or otherwise shaped areas with copper thickness lower than specified are out of specification</a:t>
            </a:r>
          </a:p>
          <a:p>
            <a:pPr marL="800100" lvl="1" indent="-34290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Discolorations and stains do not comply with the statement “defect free”</a:t>
            </a:r>
          </a:p>
          <a:p>
            <a:pPr marL="342900" indent="-342900">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The size of defects is not defined in the specification. </a:t>
            </a:r>
          </a:p>
        </p:txBody>
      </p:sp>
    </p:spTree>
    <p:extLst>
      <p:ext uri="{BB962C8B-B14F-4D97-AF65-F5344CB8AC3E}">
        <p14:creationId xmlns:p14="http://schemas.microsoft.com/office/powerpoint/2010/main" val="1230484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FPC technologies: copper plating [2]</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12</a:t>
            </a:fld>
            <a:endParaRPr lang="en-US" dirty="0"/>
          </a:p>
        </p:txBody>
      </p:sp>
      <p:sp>
        <p:nvSpPr>
          <p:cNvPr id="8" name="TextBox 7">
            <a:extLst>
              <a:ext uri="{FF2B5EF4-FFF2-40B4-BE49-F238E27FC236}">
                <a16:creationId xmlns:a16="http://schemas.microsoft.com/office/drawing/2014/main" id="{6569E927-7195-49A9-AA0B-FD70D92AC8E3}"/>
              </a:ext>
            </a:extLst>
          </p:cNvPr>
          <p:cNvSpPr txBox="1"/>
          <p:nvPr/>
        </p:nvSpPr>
        <p:spPr>
          <a:xfrm>
            <a:off x="194690" y="673770"/>
            <a:ext cx="9246131" cy="5724644"/>
          </a:xfrm>
          <a:prstGeom prst="rect">
            <a:avLst/>
          </a:prstGeom>
          <a:noFill/>
        </p:spPr>
        <p:txBody>
          <a:bodyPr wrap="square" rtlCol="0">
            <a:spAutoFit/>
          </a:bodyPr>
          <a:lstStyle/>
          <a:p>
            <a:pPr marL="342900" indent="-342900">
              <a:spcAft>
                <a:spcPts val="0"/>
              </a:spcAft>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Different processes for thin layers:</a:t>
            </a:r>
          </a:p>
          <a:p>
            <a:pPr marL="800100" lvl="1" indent="-342900">
              <a:spcAft>
                <a:spcPts val="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electroplating</a:t>
            </a:r>
          </a:p>
          <a:p>
            <a:pPr marL="800100" lvl="1" indent="-34290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spattering</a:t>
            </a:r>
          </a:p>
          <a:p>
            <a:pPr marL="342900" indent="-342900">
              <a:spcAft>
                <a:spcPts val="600"/>
              </a:spcAft>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Both need special care</a:t>
            </a:r>
          </a:p>
          <a:p>
            <a:pPr marL="342900" indent="-342900">
              <a:spcAft>
                <a:spcPts val="0"/>
              </a:spcAft>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Electroplating on stainless steel:</a:t>
            </a:r>
          </a:p>
          <a:p>
            <a:pPr marL="800100" lvl="1" indent="-342900">
              <a:spcAft>
                <a:spcPts val="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stable chromium oxides at austenitic nickel chromium steel has to be removed</a:t>
            </a:r>
          </a:p>
          <a:p>
            <a:pPr marL="800100" lvl="1" indent="-342900">
              <a:spcAft>
                <a:spcPts val="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perhaps electropolishing is needed</a:t>
            </a:r>
          </a:p>
          <a:p>
            <a:pPr marL="800100" lvl="1" indent="-342900">
              <a:spcAft>
                <a:spcPts val="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an adhesive nickel or gold strike (µm’s) as a basis </a:t>
            </a:r>
          </a:p>
          <a:p>
            <a:pPr marL="800100" lvl="1" indent="-34290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bath: highly stable organic additive with only a low tendency of forming compounds </a:t>
            </a:r>
          </a:p>
          <a:p>
            <a:pPr marL="342900" indent="-342900">
              <a:spcAft>
                <a:spcPts val="0"/>
              </a:spcAft>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Plating only the RF surfaces</a:t>
            </a:r>
          </a:p>
          <a:p>
            <a:pPr marL="800100" lvl="1" indent="-34290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exact jigs are needed to cover e.g. the sealing surface and threads</a:t>
            </a:r>
          </a:p>
          <a:p>
            <a:pPr marL="342900" indent="-342900">
              <a:spcAft>
                <a:spcPts val="0"/>
              </a:spcAft>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Plating company should have</a:t>
            </a:r>
          </a:p>
          <a:p>
            <a:pPr marL="800100" lvl="1" indent="-342900">
              <a:spcAft>
                <a:spcPts val="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knowledge of vacuum technology</a:t>
            </a:r>
          </a:p>
          <a:p>
            <a:pPr marL="800100" lvl="1" indent="-342900">
              <a:spcAft>
                <a:spcPts val="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knowledge of brazing technology</a:t>
            </a:r>
          </a:p>
          <a:p>
            <a:pPr marL="800100" lvl="1" indent="-34290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analytical facilities</a:t>
            </a:r>
          </a:p>
          <a:p>
            <a:pPr marL="342900" indent="-342900">
              <a:spcAft>
                <a:spcPts val="0"/>
              </a:spcAft>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Aftertreatment: heat treatment in vacuum</a:t>
            </a:r>
          </a:p>
          <a:p>
            <a:pPr marL="800100" lvl="1" indent="-342900">
              <a:spcAft>
                <a:spcPts val="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temperature depends from the layer thickness: 400 – 800°C</a:t>
            </a:r>
          </a:p>
          <a:p>
            <a:pPr marL="800100" lvl="1" indent="-342900">
              <a:spcAft>
                <a:spcPts val="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improvement of electrical conductance (degassing and reduction of lattice defect density)</a:t>
            </a:r>
          </a:p>
          <a:p>
            <a:pPr marL="800100" lvl="1" indent="-342900">
              <a:spcAft>
                <a:spcPts val="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test of adhesiveness</a:t>
            </a:r>
          </a:p>
          <a:p>
            <a:pPr marL="800100" lvl="1" indent="-34290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improvement of adhesiveness by diffusion (but: pollution of the copper layer)</a:t>
            </a:r>
          </a:p>
          <a:p>
            <a:pPr marL="342900" indent="-342900">
              <a:spcAft>
                <a:spcPts val="0"/>
              </a:spcAft>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No high temperature brazing of copper plated parts – diffusion problem</a:t>
            </a:r>
          </a:p>
        </p:txBody>
      </p:sp>
    </p:spTree>
    <p:extLst>
      <p:ext uri="{BB962C8B-B14F-4D97-AF65-F5344CB8AC3E}">
        <p14:creationId xmlns:p14="http://schemas.microsoft.com/office/powerpoint/2010/main" val="2633241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FPC technologies: copper plating [3]</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13</a:t>
            </a:fld>
            <a:endParaRPr lang="en-US" dirty="0"/>
          </a:p>
        </p:txBody>
      </p:sp>
      <p:sp>
        <p:nvSpPr>
          <p:cNvPr id="8" name="TextBox 7">
            <a:extLst>
              <a:ext uri="{FF2B5EF4-FFF2-40B4-BE49-F238E27FC236}">
                <a16:creationId xmlns:a16="http://schemas.microsoft.com/office/drawing/2014/main" id="{6569E927-7195-49A9-AA0B-FD70D92AC8E3}"/>
              </a:ext>
            </a:extLst>
          </p:cNvPr>
          <p:cNvSpPr txBox="1"/>
          <p:nvPr/>
        </p:nvSpPr>
        <p:spPr>
          <a:xfrm>
            <a:off x="194691" y="716854"/>
            <a:ext cx="6464630" cy="66172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A good plating has NOT a mirror like surface</a:t>
            </a:r>
          </a:p>
          <a:p>
            <a:pPr marL="285750" indent="-28575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Layer thickness variation must be investigated / addressed</a:t>
            </a:r>
          </a:p>
        </p:txBody>
      </p:sp>
      <p:pic>
        <p:nvPicPr>
          <p:cNvPr id="7" name="Picture 7" descr="IMG_2222">
            <a:extLst>
              <a:ext uri="{FF2B5EF4-FFF2-40B4-BE49-F238E27FC236}">
                <a16:creationId xmlns:a16="http://schemas.microsoft.com/office/drawing/2014/main" id="{C2AAEE53-1443-497B-B413-4B5643957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556585" y="172346"/>
            <a:ext cx="4440724" cy="33305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9">
            <a:extLst>
              <a:ext uri="{FF2B5EF4-FFF2-40B4-BE49-F238E27FC236}">
                <a16:creationId xmlns:a16="http://schemas.microsoft.com/office/drawing/2014/main" id="{61546BB1-B1BF-4AE0-A668-43CF5349ED72}"/>
              </a:ext>
            </a:extLst>
          </p:cNvPr>
          <p:cNvPicPr>
            <a:picLocks noChangeAspect="1"/>
          </p:cNvPicPr>
          <p:nvPr/>
        </p:nvPicPr>
        <p:blipFill>
          <a:blip r:embed="rId3"/>
          <a:stretch>
            <a:fillRect/>
          </a:stretch>
        </p:blipFill>
        <p:spPr>
          <a:xfrm>
            <a:off x="7556585" y="3582295"/>
            <a:ext cx="3683385" cy="2589987"/>
          </a:xfrm>
          <a:prstGeom prst="rect">
            <a:avLst/>
          </a:prstGeom>
        </p:spPr>
      </p:pic>
      <p:pic>
        <p:nvPicPr>
          <p:cNvPr id="12" name="Picture 6">
            <a:extLst>
              <a:ext uri="{FF2B5EF4-FFF2-40B4-BE49-F238E27FC236}">
                <a16:creationId xmlns:a16="http://schemas.microsoft.com/office/drawing/2014/main" id="{CD1959CF-A380-47E7-BD2F-FB96DD0F7D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02466" y="3150655"/>
            <a:ext cx="4248150" cy="3208338"/>
          </a:xfrm>
          <a:prstGeom prst="rect">
            <a:avLst/>
          </a:prstGeom>
          <a:noFill/>
        </p:spPr>
      </p:pic>
      <p:pic>
        <p:nvPicPr>
          <p:cNvPr id="13" name="Picture 4">
            <a:extLst>
              <a:ext uri="{FF2B5EF4-FFF2-40B4-BE49-F238E27FC236}">
                <a16:creationId xmlns:a16="http://schemas.microsoft.com/office/drawing/2014/main" id="{D9D73273-5A0D-41D3-883F-70112CDA2B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064333" y="1427424"/>
            <a:ext cx="4406900" cy="3327400"/>
          </a:xfrm>
          <a:prstGeom prst="rect">
            <a:avLst/>
          </a:prstGeom>
          <a:noFill/>
        </p:spPr>
      </p:pic>
      <p:cxnSp>
        <p:nvCxnSpPr>
          <p:cNvPr id="14" name="Straight Arrow Connector 13">
            <a:extLst>
              <a:ext uri="{FF2B5EF4-FFF2-40B4-BE49-F238E27FC236}">
                <a16:creationId xmlns:a16="http://schemas.microsoft.com/office/drawing/2014/main" id="{8BD11EBF-4AB3-458C-A00A-9F79F7E6092F}"/>
              </a:ext>
            </a:extLst>
          </p:cNvPr>
          <p:cNvCxnSpPr>
            <a:cxnSpLocks/>
          </p:cNvCxnSpPr>
          <p:nvPr/>
        </p:nvCxnSpPr>
        <p:spPr>
          <a:xfrm>
            <a:off x="4871813" y="900624"/>
            <a:ext cx="3084903" cy="0"/>
          </a:xfrm>
          <a:prstGeom prst="straightConnector1">
            <a:avLst/>
          </a:prstGeom>
          <a:ln w="381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0319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FPC technologies: copper </a:t>
            </a:r>
            <a:r>
              <a:rPr lang="en-US"/>
              <a:t>plating [4]</a:t>
            </a:r>
            <a:endParaRPr lang="en-US" dirty="0"/>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14</a:t>
            </a:fld>
            <a:endParaRPr lang="en-US" dirty="0"/>
          </a:p>
        </p:txBody>
      </p:sp>
      <p:sp>
        <p:nvSpPr>
          <p:cNvPr id="8" name="TextBox 7">
            <a:extLst>
              <a:ext uri="{FF2B5EF4-FFF2-40B4-BE49-F238E27FC236}">
                <a16:creationId xmlns:a16="http://schemas.microsoft.com/office/drawing/2014/main" id="{6569E927-7195-49A9-AA0B-FD70D92AC8E3}"/>
              </a:ext>
            </a:extLst>
          </p:cNvPr>
          <p:cNvSpPr txBox="1"/>
          <p:nvPr/>
        </p:nvSpPr>
        <p:spPr>
          <a:xfrm>
            <a:off x="194691" y="716854"/>
            <a:ext cx="6076848" cy="1785104"/>
          </a:xfrm>
          <a:prstGeom prst="rect">
            <a:avLst/>
          </a:prstGeom>
          <a:noFill/>
        </p:spPr>
        <p:txBody>
          <a:bodyPr wrap="square" rtlCol="0">
            <a:spAutoFit/>
          </a:bodyPr>
          <a:lstStyle/>
          <a:p>
            <a:pPr>
              <a:spcAft>
                <a:spcPts val="600"/>
              </a:spcAft>
            </a:pPr>
            <a:r>
              <a:rPr lang="en-US" sz="1600">
                <a:solidFill>
                  <a:schemeClr val="accent6"/>
                </a:solidFill>
                <a:latin typeface="Helvetica" panose="020B0604020202020204" pitchFamily="34" charset="0"/>
                <a:cs typeface="Helvetica" panose="020B0604020202020204" pitchFamily="34" charset="0"/>
              </a:rPr>
              <a:t>Copper plating with increased average RF power / CW operation</a:t>
            </a:r>
          </a:p>
          <a:p>
            <a:pPr marL="285750" indent="-285750">
              <a:spcAft>
                <a:spcPts val="600"/>
              </a:spcAft>
              <a:buFont typeface="Arial" panose="020B0604020202020204" pitchFamily="34" charset="0"/>
              <a:buChar char="•"/>
            </a:pPr>
            <a:r>
              <a:rPr lang="en-US" sz="1400">
                <a:solidFill>
                  <a:schemeClr val="accent6"/>
                </a:solidFill>
                <a:latin typeface="Helvetica" panose="020B0604020202020204" pitchFamily="34" charset="0"/>
                <a:cs typeface="Helvetica" panose="020B0604020202020204" pitchFamily="34" charset="0"/>
              </a:rPr>
              <a:t>With inreased CW RF power inner conductor overheating will be an issue, with a maximum temperature on the warm inner conductor bellow (E-XFEL / TTF3 FPC example).</a:t>
            </a:r>
          </a:p>
          <a:p>
            <a:pPr marL="285750" indent="-285750">
              <a:spcAft>
                <a:spcPts val="600"/>
              </a:spcAft>
              <a:buFont typeface="Arial" panose="020B0604020202020204" pitchFamily="34" charset="0"/>
              <a:buChar char="•"/>
            </a:pPr>
            <a:r>
              <a:rPr lang="en-US" sz="1400">
                <a:solidFill>
                  <a:schemeClr val="accent6"/>
                </a:solidFill>
                <a:latin typeface="Helvetica" panose="020B0604020202020204" pitchFamily="34" charset="0"/>
                <a:cs typeface="Helvetica" panose="020B0604020202020204" pitchFamily="34" charset="0"/>
              </a:rPr>
              <a:t>To decrease the inner conductor temperature it must be gas cooled from inside or copper-plated with increased layer thickness (≥150µm) and RRR (&gt;50, 100..160 achieved on 150µm plating samples).</a:t>
            </a:r>
          </a:p>
        </p:txBody>
      </p:sp>
      <p:grpSp>
        <p:nvGrpSpPr>
          <p:cNvPr id="2" name="Group 1">
            <a:extLst>
              <a:ext uri="{FF2B5EF4-FFF2-40B4-BE49-F238E27FC236}">
                <a16:creationId xmlns:a16="http://schemas.microsoft.com/office/drawing/2014/main" id="{C51A5257-3C48-469F-98F0-1DCC5044D491}"/>
              </a:ext>
            </a:extLst>
          </p:cNvPr>
          <p:cNvGrpSpPr/>
          <p:nvPr/>
        </p:nvGrpSpPr>
        <p:grpSpPr>
          <a:xfrm>
            <a:off x="482027" y="2613997"/>
            <a:ext cx="5495067" cy="3643391"/>
            <a:chOff x="118436" y="2609622"/>
            <a:chExt cx="5495067" cy="3643391"/>
          </a:xfrm>
        </p:grpSpPr>
        <p:pic>
          <p:nvPicPr>
            <p:cNvPr id="15" name="Picture 4">
              <a:extLst>
                <a:ext uri="{FF2B5EF4-FFF2-40B4-BE49-F238E27FC236}">
                  <a16:creationId xmlns:a16="http://schemas.microsoft.com/office/drawing/2014/main" id="{A3E172BB-48F6-411B-9188-00AEA0A481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086" y="2609622"/>
              <a:ext cx="5236253" cy="364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descr="ttfc_mx">
              <a:extLst>
                <a:ext uri="{FF2B5EF4-FFF2-40B4-BE49-F238E27FC236}">
                  <a16:creationId xmlns:a16="http://schemas.microsoft.com/office/drawing/2014/main" id="{E3AC697E-459A-431E-BFC4-1D7C9CEB155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52238" y="3247380"/>
              <a:ext cx="4761265" cy="38467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8">
              <a:extLst>
                <a:ext uri="{FF2B5EF4-FFF2-40B4-BE49-F238E27FC236}">
                  <a16:creationId xmlns:a16="http://schemas.microsoft.com/office/drawing/2014/main" id="{16F3560B-B52B-4BB0-8E5D-CEC79383FC50}"/>
                </a:ext>
              </a:extLst>
            </p:cNvPr>
            <p:cNvSpPr txBox="1">
              <a:spLocks noChangeArrowheads="1"/>
            </p:cNvSpPr>
            <p:nvPr/>
          </p:nvSpPr>
          <p:spPr bwMode="auto">
            <a:xfrm rot="16200000">
              <a:off x="-1043099" y="4294347"/>
              <a:ext cx="26308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de-DE" sz="1400" b="1" i="0" u="none" strike="noStrike" kern="0" cap="none" spc="0" normalizeH="0" baseline="0" dirty="0">
                  <a:ln>
                    <a:noFill/>
                  </a:ln>
                  <a:solidFill>
                    <a:srgbClr val="F28E00"/>
                  </a:solidFill>
                  <a:effectLst/>
                  <a:uLnTx/>
                  <a:uFillTx/>
                  <a:latin typeface="Helvetica" panose="020B0604020202020204" pitchFamily="34" charset="0"/>
                  <a:ea typeface="+mn-ea"/>
                  <a:cs typeface="Helvetica" panose="020B0604020202020204" pitchFamily="34" charset="0"/>
                </a:rPr>
                <a:t>inner conductor temperature</a:t>
              </a:r>
            </a:p>
          </p:txBody>
        </p:sp>
      </p:grpSp>
      <p:pic>
        <p:nvPicPr>
          <p:cNvPr id="18" name="Picture 5" descr="D:\Documents\Groups\MSL\Warm inner conductor_Kostin\Fotos\Bellow\T2.jpg">
            <a:extLst>
              <a:ext uri="{FF2B5EF4-FFF2-40B4-BE49-F238E27FC236}">
                <a16:creationId xmlns:a16="http://schemas.microsoft.com/office/drawing/2014/main" id="{D9A40B81-544C-4B2E-9ABB-4C09182F34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2010" y="354984"/>
            <a:ext cx="3765300" cy="281662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7221E062-5BA3-4558-8070-2F0464596E51}"/>
              </a:ext>
            </a:extLst>
          </p:cNvPr>
          <p:cNvSpPr/>
          <p:nvPr/>
        </p:nvSpPr>
        <p:spPr>
          <a:xfrm>
            <a:off x="10568713" y="370281"/>
            <a:ext cx="1428596" cy="307777"/>
          </a:xfrm>
          <a:prstGeom prst="rect">
            <a:avLst/>
          </a:prstGeom>
        </p:spPr>
        <p:txBody>
          <a:bodyPr wrap="none">
            <a:spAutoFit/>
          </a:bodyPr>
          <a:lstStyle/>
          <a:p>
            <a:r>
              <a:rPr lang="en-US" sz="1400" dirty="0">
                <a:solidFill>
                  <a:schemeClr val="bg2"/>
                </a:solidFill>
                <a:latin typeface="Helvetica" panose="020B0604020202020204" pitchFamily="34" charset="0"/>
                <a:ea typeface="ＭＳ Ｐゴシック" pitchFamily="112" charset="-128"/>
                <a:cs typeface="Helvetica" panose="020B0604020202020204" pitchFamily="34" charset="0"/>
              </a:rPr>
              <a:t>plating samples</a:t>
            </a:r>
            <a:endParaRPr lang="en-US" sz="1400" dirty="0">
              <a:solidFill>
                <a:schemeClr val="bg2"/>
              </a:solidFill>
              <a:latin typeface="Helvetica" panose="020B0604020202020204" pitchFamily="34" charset="0"/>
              <a:cs typeface="Helvetica" panose="020B0604020202020204" pitchFamily="34" charset="0"/>
            </a:endParaRPr>
          </a:p>
        </p:txBody>
      </p:sp>
      <p:pic>
        <p:nvPicPr>
          <p:cNvPr id="21" name="Picture 3" descr="D:\Documents\Groups\MSL\Warm inner conductor_Kostin\Fotos\Rohr\Rohr_gerade_3.jpg">
            <a:extLst>
              <a:ext uri="{FF2B5EF4-FFF2-40B4-BE49-F238E27FC236}">
                <a16:creationId xmlns:a16="http://schemas.microsoft.com/office/drawing/2014/main" id="{42AFCD07-B8FC-46F2-B9D5-E08CC71978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2010" y="3367715"/>
            <a:ext cx="3765299" cy="281662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D90930D5-3F55-40E4-855E-24B63762E85C}"/>
              </a:ext>
            </a:extLst>
          </p:cNvPr>
          <p:cNvSpPr/>
          <p:nvPr/>
        </p:nvSpPr>
        <p:spPr>
          <a:xfrm>
            <a:off x="10677718" y="3378922"/>
            <a:ext cx="1319592" cy="307777"/>
          </a:xfrm>
          <a:prstGeom prst="rect">
            <a:avLst/>
          </a:prstGeom>
        </p:spPr>
        <p:txBody>
          <a:bodyPr wrap="none">
            <a:spAutoFit/>
          </a:bodyPr>
          <a:lstStyle/>
          <a:p>
            <a:r>
              <a:rPr lang="en-US" sz="1400" dirty="0">
                <a:solidFill>
                  <a:schemeClr val="tx2"/>
                </a:solidFill>
                <a:latin typeface="Helvetica" panose="020B0604020202020204" pitchFamily="34" charset="0"/>
                <a:ea typeface="ＭＳ Ｐゴシック" pitchFamily="112" charset="-128"/>
                <a:cs typeface="Helvetica" panose="020B0604020202020204" pitchFamily="34" charset="0"/>
              </a:rPr>
              <a:t>RRR 100..160</a:t>
            </a:r>
            <a:endParaRPr lang="en-US" sz="1400" dirty="0">
              <a:solidFill>
                <a:schemeClr val="tx2"/>
              </a:solidFill>
              <a:latin typeface="Helvetica" panose="020B0604020202020204" pitchFamily="34" charset="0"/>
              <a:cs typeface="Helvetica" panose="020B0604020202020204" pitchFamily="34" charset="0"/>
            </a:endParaRPr>
          </a:p>
        </p:txBody>
      </p:sp>
      <p:sp>
        <p:nvSpPr>
          <p:cNvPr id="22" name="Rectangle 21">
            <a:extLst>
              <a:ext uri="{FF2B5EF4-FFF2-40B4-BE49-F238E27FC236}">
                <a16:creationId xmlns:a16="http://schemas.microsoft.com/office/drawing/2014/main" id="{705D2C0E-E053-4ABD-9A7E-E19553E2819D}"/>
              </a:ext>
            </a:extLst>
          </p:cNvPr>
          <p:cNvSpPr/>
          <p:nvPr/>
        </p:nvSpPr>
        <p:spPr>
          <a:xfrm>
            <a:off x="8763521" y="4307110"/>
            <a:ext cx="2824812" cy="307777"/>
          </a:xfrm>
          <a:prstGeom prst="rect">
            <a:avLst/>
          </a:prstGeom>
        </p:spPr>
        <p:txBody>
          <a:bodyPr wrap="none">
            <a:spAutoFit/>
          </a:bodyPr>
          <a:lstStyle/>
          <a:p>
            <a:r>
              <a:rPr lang="en-US" sz="1400">
                <a:solidFill>
                  <a:schemeClr val="tx2"/>
                </a:solidFill>
                <a:latin typeface="Helvetica" panose="020B0604020202020204" pitchFamily="34" charset="0"/>
                <a:ea typeface="ＭＳ Ｐゴシック" pitchFamily="112" charset="-128"/>
                <a:cs typeface="Helvetica" panose="020B0604020202020204" pitchFamily="34" charset="0"/>
              </a:rPr>
              <a:t>copper plating </a:t>
            </a:r>
            <a:r>
              <a:rPr lang="en-US" sz="1400" dirty="0">
                <a:solidFill>
                  <a:schemeClr val="tx2"/>
                </a:solidFill>
                <a:latin typeface="Helvetica" panose="020B0604020202020204" pitchFamily="34" charset="0"/>
                <a:ea typeface="ＭＳ Ｐゴシック" pitchFamily="112" charset="-128"/>
                <a:cs typeface="Helvetica" panose="020B0604020202020204" pitchFamily="34" charset="0"/>
              </a:rPr>
              <a:t>with 150 µm layer</a:t>
            </a:r>
            <a:endParaRPr lang="en-US" sz="1400" dirty="0">
              <a:solidFill>
                <a:schemeClr val="tx2"/>
              </a:solidFill>
              <a:latin typeface="Helvetica" panose="020B0604020202020204" pitchFamily="34" charset="0"/>
              <a:cs typeface="Helvetica" panose="020B0604020202020204" pitchFamily="34" charset="0"/>
            </a:endParaRPr>
          </a:p>
        </p:txBody>
      </p:sp>
      <p:pic>
        <p:nvPicPr>
          <p:cNvPr id="23" name="Picture 2" descr="D:\TESLA\Coupler\drawings\XFEL_WP2t.png">
            <a:extLst>
              <a:ext uri="{FF2B5EF4-FFF2-40B4-BE49-F238E27FC236}">
                <a16:creationId xmlns:a16="http://schemas.microsoft.com/office/drawing/2014/main" id="{DCB509A4-2F15-4C08-ADCB-BE2A5CF3CD7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151853" y="680879"/>
            <a:ext cx="1905398" cy="554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071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FPC technologies: TiN coating</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15</a:t>
            </a:fld>
            <a:endParaRPr lang="en-US" dirty="0"/>
          </a:p>
        </p:txBody>
      </p:sp>
      <p:sp>
        <p:nvSpPr>
          <p:cNvPr id="8" name="TextBox 7">
            <a:extLst>
              <a:ext uri="{FF2B5EF4-FFF2-40B4-BE49-F238E27FC236}">
                <a16:creationId xmlns:a16="http://schemas.microsoft.com/office/drawing/2014/main" id="{6569E927-7195-49A9-AA0B-FD70D92AC8E3}"/>
              </a:ext>
            </a:extLst>
          </p:cNvPr>
          <p:cNvSpPr txBox="1"/>
          <p:nvPr/>
        </p:nvSpPr>
        <p:spPr>
          <a:xfrm>
            <a:off x="228208" y="943371"/>
            <a:ext cx="6800176" cy="1969770"/>
          </a:xfrm>
          <a:prstGeom prst="rect">
            <a:avLst/>
          </a:prstGeom>
          <a:noFill/>
        </p:spPr>
        <p:txBody>
          <a:bodyPr wrap="square" rtlCol="0">
            <a:spAutoFit/>
          </a:bodyPr>
          <a:lstStyle/>
          <a:p>
            <a:r>
              <a:rPr lang="en-US" sz="1600" dirty="0">
                <a:solidFill>
                  <a:schemeClr val="accent6"/>
                </a:solidFill>
                <a:latin typeface="Helvetica" panose="020B0604020202020204" pitchFamily="34" charset="0"/>
                <a:cs typeface="Helvetica" panose="020B0604020202020204" pitchFamily="34" charset="0"/>
              </a:rPr>
              <a:t>Deposition by Ti evaporation from filaments heated by electrical current:</a:t>
            </a:r>
          </a:p>
          <a:p>
            <a:endParaRPr lang="en-US" sz="1600" dirty="0">
              <a:solidFill>
                <a:schemeClr val="accent6"/>
              </a:solidFill>
              <a:latin typeface="Helvetica" panose="020B0604020202020204" pitchFamily="34" charset="0"/>
              <a:cs typeface="Helvetica" panose="020B0604020202020204" pitchFamily="34" charset="0"/>
            </a:endParaRPr>
          </a:p>
          <a:p>
            <a:pPr marL="342900" indent="-342900">
              <a:spcAft>
                <a:spcPts val="300"/>
              </a:spcAft>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preheating of filaments @1000°C → cleaning</a:t>
            </a:r>
          </a:p>
          <a:p>
            <a:pPr marL="342900" indent="-342900">
              <a:spcAft>
                <a:spcPts val="300"/>
              </a:spcAft>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heat the substrate to 130 – 150°C</a:t>
            </a:r>
          </a:p>
          <a:p>
            <a:pPr marL="342900" indent="-342900">
              <a:spcAft>
                <a:spcPts val="300"/>
              </a:spcAft>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vacuum vessel filled with ammonia (10</a:t>
            </a:r>
            <a:r>
              <a:rPr lang="en-US" sz="1600" baseline="30000" dirty="0">
                <a:solidFill>
                  <a:schemeClr val="accent6"/>
                </a:solidFill>
                <a:latin typeface="Helvetica" panose="020B0604020202020204" pitchFamily="34" charset="0"/>
                <a:cs typeface="Helvetica" panose="020B0604020202020204" pitchFamily="34" charset="0"/>
              </a:rPr>
              <a:t>-1</a:t>
            </a:r>
            <a:r>
              <a:rPr lang="en-US" sz="1600" dirty="0">
                <a:solidFill>
                  <a:schemeClr val="accent6"/>
                </a:solidFill>
                <a:latin typeface="Helvetica" panose="020B0604020202020204" pitchFamily="34" charset="0"/>
                <a:cs typeface="Helvetica" panose="020B0604020202020204" pitchFamily="34" charset="0"/>
              </a:rPr>
              <a:t>mbar)</a:t>
            </a:r>
          </a:p>
          <a:p>
            <a:pPr marL="342900" indent="-342900">
              <a:spcAft>
                <a:spcPts val="300"/>
              </a:spcAft>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deposit the Ti at filament temperature </a:t>
            </a:r>
          </a:p>
          <a:p>
            <a:pPr marL="342900" indent="-342900">
              <a:spcAft>
                <a:spcPts val="300"/>
              </a:spcAft>
              <a:buFont typeface="+mj-lt"/>
              <a:buAutoNum type="arabicPeriod"/>
            </a:pPr>
            <a:r>
              <a:rPr lang="en-US" sz="1600" dirty="0">
                <a:solidFill>
                  <a:schemeClr val="accent6"/>
                </a:solidFill>
                <a:latin typeface="Helvetica" panose="020B0604020202020204" pitchFamily="34" charset="0"/>
                <a:cs typeface="Helvetica" panose="020B0604020202020204" pitchFamily="34" charset="0"/>
              </a:rPr>
              <a:t>fill with ammonia 300 – 900 mbar for Ti conversion to </a:t>
            </a:r>
            <a:r>
              <a:rPr lang="en-US" sz="1600">
                <a:solidFill>
                  <a:schemeClr val="accent6"/>
                </a:solidFill>
                <a:latin typeface="Helvetica" panose="020B0604020202020204" pitchFamily="34" charset="0"/>
                <a:cs typeface="Helvetica" panose="020B0604020202020204" pitchFamily="34" charset="0"/>
              </a:rPr>
              <a:t>TiN </a:t>
            </a:r>
            <a:endParaRPr lang="en-US" sz="1600" dirty="0">
              <a:solidFill>
                <a:schemeClr val="accent6"/>
              </a:solidFill>
              <a:latin typeface="Helvetica" panose="020B0604020202020204" pitchFamily="34" charset="0"/>
              <a:cs typeface="Helvetica" panose="020B0604020202020204" pitchFamily="34" charset="0"/>
            </a:endParaRPr>
          </a:p>
        </p:txBody>
      </p:sp>
      <p:pic>
        <p:nvPicPr>
          <p:cNvPr id="9" name="Picture 8" descr="imagea">
            <a:extLst>
              <a:ext uri="{FF2B5EF4-FFF2-40B4-BE49-F238E27FC236}">
                <a16:creationId xmlns:a16="http://schemas.microsoft.com/office/drawing/2014/main" id="{900BA204-80DD-4E04-B941-613FB071D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742422" y="181573"/>
            <a:ext cx="2221370" cy="5931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12" descr="SEC_2">
            <a:extLst>
              <a:ext uri="{FF2B5EF4-FFF2-40B4-BE49-F238E27FC236}">
                <a16:creationId xmlns:a16="http://schemas.microsoft.com/office/drawing/2014/main" id="{55A8812F-88F5-4F14-AA16-BEEDE40B8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04804" y="3086583"/>
            <a:ext cx="5948689" cy="3026102"/>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0">
            <a:extLst>
              <a:ext uri="{FF2B5EF4-FFF2-40B4-BE49-F238E27FC236}">
                <a16:creationId xmlns:a16="http://schemas.microsoft.com/office/drawing/2014/main" id="{47C2ACE1-BA32-4B8F-AA8C-0BC65C659B50}"/>
              </a:ext>
            </a:extLst>
          </p:cNvPr>
          <p:cNvSpPr txBox="1"/>
          <p:nvPr/>
        </p:nvSpPr>
        <p:spPr>
          <a:xfrm>
            <a:off x="6515698" y="5588275"/>
            <a:ext cx="3188433" cy="584775"/>
          </a:xfrm>
          <a:prstGeom prst="rect">
            <a:avLst/>
          </a:prstGeom>
          <a:noFill/>
        </p:spPr>
        <p:txBody>
          <a:bodyPr wrap="square" rtlCol="0">
            <a:spAutoFit/>
          </a:bodyPr>
          <a:lstStyle/>
          <a:p>
            <a:r>
              <a:rPr lang="en-US" sz="1600">
                <a:solidFill>
                  <a:schemeClr val="accent6"/>
                </a:solidFill>
                <a:latin typeface="Helvetica" panose="020B0604020202020204" pitchFamily="34" charset="0"/>
                <a:cs typeface="Helvetica" panose="020B0604020202020204" pitchFamily="34" charset="0"/>
              </a:rPr>
              <a:t>copper collars are brazed to the ceramics prior to TiN deposition</a:t>
            </a:r>
            <a:endParaRPr lang="en-US" sz="1600" dirty="0">
              <a:solidFill>
                <a:schemeClr val="accent6"/>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076090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FPC technologies: brazing</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16</a:t>
            </a:fld>
            <a:endParaRPr lang="en-US" dirty="0"/>
          </a:p>
        </p:txBody>
      </p:sp>
      <p:sp>
        <p:nvSpPr>
          <p:cNvPr id="8" name="TextBox 7">
            <a:extLst>
              <a:ext uri="{FF2B5EF4-FFF2-40B4-BE49-F238E27FC236}">
                <a16:creationId xmlns:a16="http://schemas.microsoft.com/office/drawing/2014/main" id="{6569E927-7195-49A9-AA0B-FD70D92AC8E3}"/>
              </a:ext>
            </a:extLst>
          </p:cNvPr>
          <p:cNvSpPr txBox="1"/>
          <p:nvPr/>
        </p:nvSpPr>
        <p:spPr>
          <a:xfrm>
            <a:off x="222992" y="664200"/>
            <a:ext cx="7910861" cy="1569660"/>
          </a:xfrm>
          <a:prstGeom prst="rect">
            <a:avLst/>
          </a:prstGeom>
          <a:noFill/>
        </p:spPr>
        <p:txBody>
          <a:bodyPr wrap="square" rtlCol="0">
            <a:spAutoFit/>
          </a:bodyPr>
          <a:lstStyle/>
          <a:p>
            <a:r>
              <a:rPr lang="en-US" sz="1600" dirty="0">
                <a:solidFill>
                  <a:schemeClr val="accent6"/>
                </a:solidFill>
                <a:latin typeface="Helvetica" panose="020B0604020202020204" pitchFamily="34" charset="0"/>
                <a:cs typeface="Helvetica" panose="020B0604020202020204" pitchFamily="34" charset="0"/>
              </a:rPr>
              <a:t>ceramics brazing under vacuum:</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Ceramics are received metallized by the vendor</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Alkaline detergent cleaning (sandblast if necessary)</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Eutectic Cu-Ag at 780°C </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Shielding of ceramic against braze vapor</a:t>
            </a:r>
          </a:p>
          <a:p>
            <a:endParaRPr lang="en-US" sz="1600" dirty="0">
              <a:solidFill>
                <a:schemeClr val="accent6"/>
              </a:solidFill>
              <a:latin typeface="Helvetica" panose="020B0604020202020204" pitchFamily="34" charset="0"/>
              <a:cs typeface="Helvetica" panose="020B0604020202020204" pitchFamily="34" charset="0"/>
            </a:endParaRPr>
          </a:p>
        </p:txBody>
      </p:sp>
      <p:pic>
        <p:nvPicPr>
          <p:cNvPr id="7" name="Picture 5" descr="Copie de DSCN1097">
            <a:extLst>
              <a:ext uri="{FF2B5EF4-FFF2-40B4-BE49-F238E27FC236}">
                <a16:creationId xmlns:a16="http://schemas.microsoft.com/office/drawing/2014/main" id="{43E4553F-22F5-469C-8E23-42D2F9B6E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9746" y="170004"/>
            <a:ext cx="3605327" cy="390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B6AA699-E650-4D9C-88CC-9C9E0236779A}"/>
              </a:ext>
            </a:extLst>
          </p:cNvPr>
          <p:cNvSpPr txBox="1"/>
          <p:nvPr/>
        </p:nvSpPr>
        <p:spPr>
          <a:xfrm>
            <a:off x="8275121" y="4074259"/>
            <a:ext cx="3706338" cy="584775"/>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cut-view of the ceramics to copper collar brazing: braze is very regular.</a:t>
            </a:r>
          </a:p>
        </p:txBody>
      </p:sp>
      <p:pic>
        <p:nvPicPr>
          <p:cNvPr id="10" name="Picture 9">
            <a:extLst>
              <a:ext uri="{FF2B5EF4-FFF2-40B4-BE49-F238E27FC236}">
                <a16:creationId xmlns:a16="http://schemas.microsoft.com/office/drawing/2014/main" id="{0CF862C7-75C4-494F-BD34-97C1E360EE5D}"/>
              </a:ext>
            </a:extLst>
          </p:cNvPr>
          <p:cNvPicPr>
            <a:picLocks noChangeAspect="1"/>
          </p:cNvPicPr>
          <p:nvPr/>
        </p:nvPicPr>
        <p:blipFill>
          <a:blip r:embed="rId3"/>
          <a:stretch>
            <a:fillRect/>
          </a:stretch>
        </p:blipFill>
        <p:spPr>
          <a:xfrm>
            <a:off x="5018664" y="1560708"/>
            <a:ext cx="3220071" cy="4311081"/>
          </a:xfrm>
          <a:prstGeom prst="rect">
            <a:avLst/>
          </a:prstGeom>
        </p:spPr>
      </p:pic>
      <p:sp>
        <p:nvSpPr>
          <p:cNvPr id="11" name="TextBox 10">
            <a:extLst>
              <a:ext uri="{FF2B5EF4-FFF2-40B4-BE49-F238E27FC236}">
                <a16:creationId xmlns:a16="http://schemas.microsoft.com/office/drawing/2014/main" id="{624B7B08-0103-4DF4-A20A-E0652E82E70F}"/>
              </a:ext>
            </a:extLst>
          </p:cNvPr>
          <p:cNvSpPr txBox="1"/>
          <p:nvPr/>
        </p:nvSpPr>
        <p:spPr>
          <a:xfrm>
            <a:off x="219739" y="1952613"/>
            <a:ext cx="3739469" cy="1077218"/>
          </a:xfrm>
          <a:prstGeom prst="rect">
            <a:avLst/>
          </a:prstGeom>
          <a:noFill/>
        </p:spPr>
        <p:txBody>
          <a:bodyPr wrap="square" rtlCol="0">
            <a:spAutoFit/>
          </a:bodyPr>
          <a:lstStyle/>
          <a:p>
            <a:r>
              <a:rPr lang="en-US" sz="1600" dirty="0">
                <a:solidFill>
                  <a:schemeClr val="accent6"/>
                </a:solidFill>
                <a:latin typeface="Helvetica" panose="020B0604020202020204" pitchFamily="34" charset="0"/>
                <a:cs typeface="Helvetica" panose="020B0604020202020204" pitchFamily="34" charset="0"/>
              </a:rPr>
              <a:t>steel to copper brazing:</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Prototypes: Cu-Sn at 1020°C</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Alternative chosen by manufacturer: Cu-Au at 1040°C</a:t>
            </a:r>
          </a:p>
        </p:txBody>
      </p:sp>
      <p:cxnSp>
        <p:nvCxnSpPr>
          <p:cNvPr id="12" name="Straight Arrow Connector 11">
            <a:extLst>
              <a:ext uri="{FF2B5EF4-FFF2-40B4-BE49-F238E27FC236}">
                <a16:creationId xmlns:a16="http://schemas.microsoft.com/office/drawing/2014/main" id="{7837DB13-07BF-473E-9CE9-59DEF79FE89B}"/>
              </a:ext>
            </a:extLst>
          </p:cNvPr>
          <p:cNvCxnSpPr>
            <a:cxnSpLocks/>
          </p:cNvCxnSpPr>
          <p:nvPr/>
        </p:nvCxnSpPr>
        <p:spPr>
          <a:xfrm>
            <a:off x="3931684" y="2735381"/>
            <a:ext cx="1987572" cy="0"/>
          </a:xfrm>
          <a:prstGeom prst="straightConnector1">
            <a:avLst/>
          </a:prstGeom>
          <a:ln w="381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60A6D406-82A5-43D3-9D11-AAAC4BE478F7}"/>
              </a:ext>
            </a:extLst>
          </p:cNvPr>
          <p:cNvSpPr txBox="1"/>
          <p:nvPr/>
        </p:nvSpPr>
        <p:spPr>
          <a:xfrm>
            <a:off x="192215" y="3002893"/>
            <a:ext cx="3739469" cy="584775"/>
          </a:xfrm>
          <a:prstGeom prst="rect">
            <a:avLst/>
          </a:prstGeom>
          <a:noFill/>
        </p:spPr>
        <p:txBody>
          <a:bodyPr wrap="square" rtlCol="0">
            <a:spAutoFit/>
          </a:bodyPr>
          <a:lstStyle/>
          <a:p>
            <a:r>
              <a:rPr lang="en-US" sz="1600" dirty="0">
                <a:solidFill>
                  <a:schemeClr val="accent6"/>
                </a:solidFill>
                <a:latin typeface="Helvetica" panose="020B0604020202020204" pitchFamily="34" charset="0"/>
                <a:cs typeface="Helvetica" panose="020B0604020202020204" pitchFamily="34" charset="0"/>
              </a:rPr>
              <a:t>conflat flanges brazing (alternative): </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Cu-Au at 1040°C</a:t>
            </a:r>
          </a:p>
        </p:txBody>
      </p:sp>
      <p:pic>
        <p:nvPicPr>
          <p:cNvPr id="15" name="Picture 5" descr="brazejoint35cfcollar">
            <a:extLst>
              <a:ext uri="{FF2B5EF4-FFF2-40B4-BE49-F238E27FC236}">
                <a16:creationId xmlns:a16="http://schemas.microsoft.com/office/drawing/2014/main" id="{EE204B07-FE31-4DF2-B31B-40F23F5FE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4677" y="3574590"/>
            <a:ext cx="2242976" cy="2755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16cfbrazebellows">
            <a:extLst>
              <a:ext uri="{FF2B5EF4-FFF2-40B4-BE49-F238E27FC236}">
                <a16:creationId xmlns:a16="http://schemas.microsoft.com/office/drawing/2014/main" id="{274E642E-6CF7-4CE6-8236-A630CBA3B9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038" y="3565373"/>
            <a:ext cx="2226628" cy="276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F71B4AAD-0732-4DC1-B034-CEE3E4AFDA8B}"/>
              </a:ext>
            </a:extLst>
          </p:cNvPr>
          <p:cNvSpPr txBox="1"/>
          <p:nvPr/>
        </p:nvSpPr>
        <p:spPr>
          <a:xfrm>
            <a:off x="4982278" y="5871789"/>
            <a:ext cx="3292843" cy="338554"/>
          </a:xfrm>
          <a:prstGeom prst="rect">
            <a:avLst/>
          </a:prstGeom>
          <a:noFill/>
        </p:spPr>
        <p:txBody>
          <a:bodyPr wrap="square" rtlCol="0">
            <a:spAutoFit/>
          </a:bodyPr>
          <a:lstStyle/>
          <a:p>
            <a:pPr algn="r"/>
            <a:r>
              <a:rPr lang="en-US" sz="1600" dirty="0">
                <a:latin typeface="Helvetica" panose="020B0604020202020204" pitchFamily="34" charset="0"/>
                <a:cs typeface="Helvetica" panose="020B0604020202020204" pitchFamily="34" charset="0"/>
              </a:rPr>
              <a:t>cold part outer conductor</a:t>
            </a:r>
          </a:p>
        </p:txBody>
      </p:sp>
    </p:spTree>
    <p:extLst>
      <p:ext uri="{BB962C8B-B14F-4D97-AF65-F5344CB8AC3E}">
        <p14:creationId xmlns:p14="http://schemas.microsoft.com/office/powerpoint/2010/main" val="3570103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FPC technologies: TIG welding</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17</a:t>
            </a:fld>
            <a:endParaRPr lang="en-US" dirty="0"/>
          </a:p>
        </p:txBody>
      </p:sp>
      <p:sp>
        <p:nvSpPr>
          <p:cNvPr id="8" name="TextBox 7">
            <a:extLst>
              <a:ext uri="{FF2B5EF4-FFF2-40B4-BE49-F238E27FC236}">
                <a16:creationId xmlns:a16="http://schemas.microsoft.com/office/drawing/2014/main" id="{6569E927-7195-49A9-AA0B-FD70D92AC8E3}"/>
              </a:ext>
            </a:extLst>
          </p:cNvPr>
          <p:cNvSpPr txBox="1"/>
          <p:nvPr/>
        </p:nvSpPr>
        <p:spPr>
          <a:xfrm>
            <a:off x="222618" y="740791"/>
            <a:ext cx="5873382" cy="286232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Alternative FPC parts assembly method (to brazing, EBW)</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Welding bench filled with N</a:t>
            </a:r>
            <a:r>
              <a:rPr lang="en-US" sz="1600" baseline="-25000" dirty="0">
                <a:solidFill>
                  <a:schemeClr val="accent6"/>
                </a:solidFill>
                <a:latin typeface="Helvetica" panose="020B0604020202020204" pitchFamily="34" charset="0"/>
                <a:cs typeface="Helvetica" panose="020B0604020202020204" pitchFamily="34" charset="0"/>
              </a:rPr>
              <a:t>2</a:t>
            </a:r>
          </a:p>
          <a:p>
            <a:pPr marL="742950" lvl="1" indent="-285750">
              <a:buFont typeface="Helvetica"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speed controlled lathe</a:t>
            </a:r>
          </a:p>
          <a:p>
            <a:pPr marL="742950" lvl="1" indent="-285750">
              <a:spcAft>
                <a:spcPts val="600"/>
              </a:spcAft>
              <a:buFont typeface="Helvetica"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specific small electrode</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Test and optimization of parameters:</a:t>
            </a:r>
          </a:p>
          <a:p>
            <a:pPr marL="742950" lvl="1" indent="-285750">
              <a:buFont typeface="Helvetica"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rotation speed</a:t>
            </a:r>
          </a:p>
          <a:p>
            <a:pPr marL="742950" lvl="1" indent="-285750">
              <a:buFont typeface="Helvetica"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current intensity</a:t>
            </a:r>
          </a:p>
          <a:p>
            <a:pPr marL="742950" lvl="1" indent="-285750">
              <a:spcAft>
                <a:spcPts val="600"/>
              </a:spcAft>
              <a:buFont typeface="Helvetica"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argon flux</a:t>
            </a:r>
          </a:p>
          <a:p>
            <a:pPr marL="285750" indent="-28575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Validation prototypes needed</a:t>
            </a:r>
          </a:p>
          <a:p>
            <a:pPr marL="742950" lvl="1" indent="-285750">
              <a:buFont typeface="Helvetica"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weld quality control</a:t>
            </a:r>
          </a:p>
        </p:txBody>
      </p:sp>
      <p:pic>
        <p:nvPicPr>
          <p:cNvPr id="7" name="Picture 10" descr="Copie de weld_lathe">
            <a:extLst>
              <a:ext uri="{FF2B5EF4-FFF2-40B4-BE49-F238E27FC236}">
                <a16:creationId xmlns:a16="http://schemas.microsoft.com/office/drawing/2014/main" id="{CFBE7B69-C9FA-4DA7-AAAA-42548D662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0504" y="251752"/>
            <a:ext cx="5364480"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small_TIG">
            <a:extLst>
              <a:ext uri="{FF2B5EF4-FFF2-40B4-BE49-F238E27FC236}">
                <a16:creationId xmlns:a16="http://schemas.microsoft.com/office/drawing/2014/main" id="{A1A10B94-38D4-4E09-934F-24EBC888F008}"/>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6570504" y="4385576"/>
            <a:ext cx="2379372" cy="197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D2E6011-9C4F-4795-8D72-4B5A1CF24FDD}"/>
              </a:ext>
            </a:extLst>
          </p:cNvPr>
          <p:cNvSpPr txBox="1"/>
          <p:nvPr/>
        </p:nvSpPr>
        <p:spPr>
          <a:xfrm>
            <a:off x="9018451" y="4293362"/>
            <a:ext cx="2442670" cy="584775"/>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TIG welding bench and validation prototype</a:t>
            </a:r>
          </a:p>
        </p:txBody>
      </p:sp>
      <p:pic>
        <p:nvPicPr>
          <p:cNvPr id="11" name="Picture 11">
            <a:extLst>
              <a:ext uri="{FF2B5EF4-FFF2-40B4-BE49-F238E27FC236}">
                <a16:creationId xmlns:a16="http://schemas.microsoft.com/office/drawing/2014/main" id="{9B31DD2E-EFBA-47EF-9174-DA64D41E1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2941" y="4385576"/>
            <a:ext cx="2213391" cy="195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569BE06-FAA4-4FBA-962A-5DFFBAC3395B}"/>
              </a:ext>
            </a:extLst>
          </p:cNvPr>
          <p:cNvSpPr txBox="1"/>
          <p:nvPr/>
        </p:nvSpPr>
        <p:spPr>
          <a:xfrm>
            <a:off x="4105746" y="4008811"/>
            <a:ext cx="1596089"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TIG weld pits</a:t>
            </a:r>
          </a:p>
        </p:txBody>
      </p:sp>
    </p:spTree>
    <p:extLst>
      <p:ext uri="{BB962C8B-B14F-4D97-AF65-F5344CB8AC3E}">
        <p14:creationId xmlns:p14="http://schemas.microsoft.com/office/powerpoint/2010/main" val="882622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FPC technologies: laser welding</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18</a:t>
            </a:fld>
            <a:endParaRPr lang="en-US" dirty="0"/>
          </a:p>
        </p:txBody>
      </p:sp>
      <p:sp>
        <p:nvSpPr>
          <p:cNvPr id="8" name="TextBox 7">
            <a:extLst>
              <a:ext uri="{FF2B5EF4-FFF2-40B4-BE49-F238E27FC236}">
                <a16:creationId xmlns:a16="http://schemas.microsoft.com/office/drawing/2014/main" id="{6569E927-7195-49A9-AA0B-FD70D92AC8E3}"/>
              </a:ext>
            </a:extLst>
          </p:cNvPr>
          <p:cNvSpPr txBox="1"/>
          <p:nvPr/>
        </p:nvSpPr>
        <p:spPr>
          <a:xfrm>
            <a:off x="231486" y="740791"/>
            <a:ext cx="5776744" cy="584775"/>
          </a:xfrm>
          <a:prstGeom prst="rect">
            <a:avLst/>
          </a:prstGeom>
          <a:noFill/>
        </p:spPr>
        <p:txBody>
          <a:bodyPr wrap="square" rtlCol="0">
            <a:spAutoFit/>
          </a:bodyPr>
          <a:lstStyle/>
          <a:p>
            <a:r>
              <a:rPr lang="en-US" sz="1600" dirty="0">
                <a:solidFill>
                  <a:schemeClr val="accent6"/>
                </a:solidFill>
                <a:latin typeface="Helvetica" panose="020B0604020202020204" pitchFamily="34" charset="0"/>
                <a:cs typeface="Helvetica" panose="020B0604020202020204" pitchFamily="34" charset="0"/>
              </a:rPr>
              <a:t>Alternative welding method:</a:t>
            </a:r>
          </a:p>
          <a:p>
            <a:r>
              <a:rPr lang="en-US" sz="1600" dirty="0">
                <a:solidFill>
                  <a:schemeClr val="accent6"/>
                </a:solidFill>
                <a:latin typeface="Helvetica" panose="020B0604020202020204" pitchFamily="34" charset="0"/>
                <a:cs typeface="Helvetica" panose="020B0604020202020204" pitchFamily="34" charset="0"/>
              </a:rPr>
              <a:t>small welds at the inner conductor bellows are done by laser </a:t>
            </a:r>
          </a:p>
        </p:txBody>
      </p:sp>
      <p:pic>
        <p:nvPicPr>
          <p:cNvPr id="7" name="Picture 6">
            <a:extLst>
              <a:ext uri="{FF2B5EF4-FFF2-40B4-BE49-F238E27FC236}">
                <a16:creationId xmlns:a16="http://schemas.microsoft.com/office/drawing/2014/main" id="{3C91AE56-693B-4620-8017-A03840BA7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94" t="33211" r="5469" b="26042"/>
          <a:stretch>
            <a:fillRect/>
          </a:stretch>
        </p:blipFill>
        <p:spPr>
          <a:xfrm>
            <a:off x="351725" y="2806641"/>
            <a:ext cx="8380904" cy="2980352"/>
          </a:xfrm>
          <a:prstGeom prst="rect">
            <a:avLst/>
          </a:prstGeom>
          <a:noFill/>
        </p:spPr>
      </p:pic>
      <p:pic>
        <p:nvPicPr>
          <p:cNvPr id="9" name="Picture 10" descr="laser_outside">
            <a:extLst>
              <a:ext uri="{FF2B5EF4-FFF2-40B4-BE49-F238E27FC236}">
                <a16:creationId xmlns:a16="http://schemas.microsoft.com/office/drawing/2014/main" id="{F5AC1514-5688-4E93-8716-FEA52C6C3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4434" y="3674843"/>
            <a:ext cx="2926080" cy="234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laser_section_detail">
            <a:extLst>
              <a:ext uri="{FF2B5EF4-FFF2-40B4-BE49-F238E27FC236}">
                <a16:creationId xmlns:a16="http://schemas.microsoft.com/office/drawing/2014/main" id="{56EA0A07-AC53-4FD7-9629-A2F658A13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074" y="251752"/>
            <a:ext cx="3901440" cy="312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106A317C-8489-4880-9BB7-E90DF6500A70}"/>
              </a:ext>
            </a:extLst>
          </p:cNvPr>
          <p:cNvCxnSpPr>
            <a:cxnSpLocks/>
          </p:cNvCxnSpPr>
          <p:nvPr/>
        </p:nvCxnSpPr>
        <p:spPr>
          <a:xfrm flipH="1">
            <a:off x="11231321" y="4644629"/>
            <a:ext cx="531406" cy="0"/>
          </a:xfrm>
          <a:prstGeom prst="straightConnector1">
            <a:avLst/>
          </a:prstGeom>
          <a:ln w="254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30B4F33-9D5E-4DA9-80D6-A75818CEC2FF}"/>
              </a:ext>
            </a:extLst>
          </p:cNvPr>
          <p:cNvCxnSpPr>
            <a:cxnSpLocks/>
          </p:cNvCxnSpPr>
          <p:nvPr/>
        </p:nvCxnSpPr>
        <p:spPr>
          <a:xfrm>
            <a:off x="8882512" y="876101"/>
            <a:ext cx="726543" cy="449465"/>
          </a:xfrm>
          <a:prstGeom prst="straightConnector1">
            <a:avLst/>
          </a:prstGeom>
          <a:ln w="254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755B343-6B9B-4B9C-8C63-5D9ECC37376E}"/>
              </a:ext>
            </a:extLst>
          </p:cNvPr>
          <p:cNvCxnSpPr>
            <a:cxnSpLocks/>
          </p:cNvCxnSpPr>
          <p:nvPr/>
        </p:nvCxnSpPr>
        <p:spPr>
          <a:xfrm flipH="1">
            <a:off x="6386438" y="3284188"/>
            <a:ext cx="679815" cy="660665"/>
          </a:xfrm>
          <a:prstGeom prst="straightConnector1">
            <a:avLst/>
          </a:prstGeom>
          <a:ln w="254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F52A8A3-B1E5-4113-9726-3853C0F8ACE5}"/>
              </a:ext>
            </a:extLst>
          </p:cNvPr>
          <p:cNvCxnSpPr>
            <a:cxnSpLocks/>
          </p:cNvCxnSpPr>
          <p:nvPr/>
        </p:nvCxnSpPr>
        <p:spPr>
          <a:xfrm>
            <a:off x="4801797" y="3317700"/>
            <a:ext cx="751627" cy="627153"/>
          </a:xfrm>
          <a:prstGeom prst="straightConnector1">
            <a:avLst/>
          </a:prstGeom>
          <a:ln w="254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2C633C01-E7B1-4000-99EE-3358F1D2C747}"/>
              </a:ext>
            </a:extLst>
          </p:cNvPr>
          <p:cNvSpPr txBox="1"/>
          <p:nvPr/>
        </p:nvSpPr>
        <p:spPr>
          <a:xfrm>
            <a:off x="5407307" y="5535629"/>
            <a:ext cx="3292843" cy="338554"/>
          </a:xfrm>
          <a:prstGeom prst="rect">
            <a:avLst/>
          </a:prstGeom>
          <a:noFill/>
        </p:spPr>
        <p:txBody>
          <a:bodyPr wrap="square" rtlCol="0">
            <a:spAutoFit/>
          </a:bodyPr>
          <a:lstStyle/>
          <a:p>
            <a:pPr algn="r"/>
            <a:r>
              <a:rPr lang="en-US" sz="1600" dirty="0">
                <a:latin typeface="Helvetica" panose="020B0604020202020204" pitchFamily="34" charset="0"/>
                <a:cs typeface="Helvetica" panose="020B0604020202020204" pitchFamily="34" charset="0"/>
              </a:rPr>
              <a:t>warm part inner conductor</a:t>
            </a:r>
          </a:p>
        </p:txBody>
      </p:sp>
    </p:spTree>
    <p:extLst>
      <p:ext uri="{BB962C8B-B14F-4D97-AF65-F5344CB8AC3E}">
        <p14:creationId xmlns:p14="http://schemas.microsoft.com/office/powerpoint/2010/main" val="3677414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F7D8B47-93F8-4FE6-9078-F77F57F7CD66}"/>
              </a:ext>
            </a:extLst>
          </p:cNvPr>
          <p:cNvPicPr>
            <a:picLocks noChangeAspect="1"/>
          </p:cNvPicPr>
          <p:nvPr/>
        </p:nvPicPr>
        <p:blipFill>
          <a:blip r:embed="rId2"/>
          <a:stretch>
            <a:fillRect/>
          </a:stretch>
        </p:blipFill>
        <p:spPr>
          <a:xfrm>
            <a:off x="2395386" y="2828336"/>
            <a:ext cx="7235190" cy="3543300"/>
          </a:xfrm>
          <a:prstGeom prst="rect">
            <a:avLst/>
          </a:prstGeom>
        </p:spPr>
      </p:pic>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FPC technologies: e-beam welding [1]</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19</a:t>
            </a:fld>
            <a:endParaRPr lang="en-US" dirty="0"/>
          </a:p>
        </p:txBody>
      </p:sp>
      <p:sp>
        <p:nvSpPr>
          <p:cNvPr id="8" name="TextBox 7">
            <a:extLst>
              <a:ext uri="{FF2B5EF4-FFF2-40B4-BE49-F238E27FC236}">
                <a16:creationId xmlns:a16="http://schemas.microsoft.com/office/drawing/2014/main" id="{6569E927-7195-49A9-AA0B-FD70D92AC8E3}"/>
              </a:ext>
            </a:extLst>
          </p:cNvPr>
          <p:cNvSpPr txBox="1"/>
          <p:nvPr/>
        </p:nvSpPr>
        <p:spPr>
          <a:xfrm>
            <a:off x="222618" y="740791"/>
            <a:ext cx="8188905" cy="2062103"/>
          </a:xfrm>
          <a:prstGeom prst="rect">
            <a:avLst/>
          </a:prstGeom>
          <a:noFill/>
        </p:spPr>
        <p:txBody>
          <a:bodyPr wrap="square" rtlCol="0">
            <a:spAutoFit/>
          </a:bodyPr>
          <a:lstStyle/>
          <a:p>
            <a:r>
              <a:rPr lang="en-US" sz="1600" dirty="0">
                <a:solidFill>
                  <a:schemeClr val="accent6"/>
                </a:solidFill>
                <a:latin typeface="Helvetica" panose="020B0604020202020204" pitchFamily="34" charset="0"/>
                <a:cs typeface="Helvetica" panose="020B0604020202020204" pitchFamily="34" charset="0"/>
              </a:rPr>
              <a:t>Last weld on the coupler:</a:t>
            </a:r>
          </a:p>
          <a:p>
            <a:r>
              <a:rPr lang="en-US" sz="1600" dirty="0">
                <a:solidFill>
                  <a:schemeClr val="accent6"/>
                </a:solidFill>
                <a:latin typeface="Helvetica" panose="020B0604020202020204" pitchFamily="34" charset="0"/>
                <a:cs typeface="Helvetica" panose="020B0604020202020204" pitchFamily="34" charset="0"/>
              </a:rPr>
              <a:t>ceramic window copper collar to copper collar of inner and outer conductors.</a:t>
            </a:r>
          </a:p>
          <a:p>
            <a:endParaRPr lang="en-US" sz="1600" dirty="0">
              <a:solidFill>
                <a:schemeClr val="accent6"/>
              </a:solidFill>
              <a:latin typeface="Helvetica" panose="020B0604020202020204" pitchFamily="34" charset="0"/>
              <a:cs typeface="Helvetica" panose="020B0604020202020204" pitchFamily="34" charset="0"/>
            </a:endParaRPr>
          </a:p>
          <a:p>
            <a:r>
              <a:rPr lang="en-US" sz="1600" dirty="0">
                <a:solidFill>
                  <a:schemeClr val="accent6"/>
                </a:solidFill>
                <a:latin typeface="Helvetica" panose="020B0604020202020204" pitchFamily="34" charset="0"/>
                <a:cs typeface="Helvetica" panose="020B0604020202020204" pitchFamily="34" charset="0"/>
              </a:rPr>
              <a:t>Specification:</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100% penetration</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no internal spatter</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removable masks to protect the ceramic and RF surfaces from metal vapor, it has to be removed from the inside of the ceramic after welding – this is a major </a:t>
            </a:r>
            <a:r>
              <a:rPr lang="en-US" sz="1600">
                <a:solidFill>
                  <a:schemeClr val="accent6"/>
                </a:solidFill>
                <a:latin typeface="Helvetica" panose="020B0604020202020204" pitchFamily="34" charset="0"/>
                <a:cs typeface="Helvetica" panose="020B0604020202020204" pitchFamily="34" charset="0"/>
              </a:rPr>
              <a:t>difficulty:</a:t>
            </a:r>
            <a:endParaRPr lang="en-US" sz="1600" dirty="0">
              <a:solidFill>
                <a:schemeClr val="accent6"/>
              </a:solidFill>
              <a:latin typeface="Helvetica" panose="020B060402020202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E98E92E8-8C6F-4392-B919-8D831FBE9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5785" y="176696"/>
            <a:ext cx="2333597" cy="348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a:extLst>
              <a:ext uri="{FF2B5EF4-FFF2-40B4-BE49-F238E27FC236}">
                <a16:creationId xmlns:a16="http://schemas.microsoft.com/office/drawing/2014/main" id="{4BF90258-AA0F-48E3-B4EF-BB6CB800FF13}"/>
              </a:ext>
            </a:extLst>
          </p:cNvPr>
          <p:cNvCxnSpPr>
            <a:cxnSpLocks/>
          </p:cNvCxnSpPr>
          <p:nvPr/>
        </p:nvCxnSpPr>
        <p:spPr>
          <a:xfrm>
            <a:off x="9498270" y="335121"/>
            <a:ext cx="1034086" cy="0"/>
          </a:xfrm>
          <a:prstGeom prst="straightConnector1">
            <a:avLst/>
          </a:prstGeom>
          <a:ln w="254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39AACD0-0974-4926-A1E8-480AA2FF6DEA}"/>
              </a:ext>
            </a:extLst>
          </p:cNvPr>
          <p:cNvCxnSpPr>
            <a:cxnSpLocks/>
          </p:cNvCxnSpPr>
          <p:nvPr/>
        </p:nvCxnSpPr>
        <p:spPr>
          <a:xfrm>
            <a:off x="9498270" y="813067"/>
            <a:ext cx="1034086" cy="0"/>
          </a:xfrm>
          <a:prstGeom prst="straightConnector1">
            <a:avLst/>
          </a:prstGeom>
          <a:ln w="254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E75174E-0EE3-451B-B8DF-C44F94EE6E64}"/>
              </a:ext>
            </a:extLst>
          </p:cNvPr>
          <p:cNvCxnSpPr>
            <a:cxnSpLocks/>
          </p:cNvCxnSpPr>
          <p:nvPr/>
        </p:nvCxnSpPr>
        <p:spPr>
          <a:xfrm flipV="1">
            <a:off x="3447258" y="4352708"/>
            <a:ext cx="0" cy="951903"/>
          </a:xfrm>
          <a:prstGeom prst="straightConnector1">
            <a:avLst/>
          </a:prstGeom>
          <a:ln w="25400" cap="rnd">
            <a:solidFill>
              <a:schemeClr val="accent2"/>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42552D1-5864-4EDB-8788-9571F383985F}"/>
              </a:ext>
            </a:extLst>
          </p:cNvPr>
          <p:cNvCxnSpPr>
            <a:cxnSpLocks/>
          </p:cNvCxnSpPr>
          <p:nvPr/>
        </p:nvCxnSpPr>
        <p:spPr>
          <a:xfrm flipV="1">
            <a:off x="2611245" y="4131747"/>
            <a:ext cx="0" cy="951903"/>
          </a:xfrm>
          <a:prstGeom prst="straightConnector1">
            <a:avLst/>
          </a:prstGeom>
          <a:ln w="25400" cap="rnd">
            <a:solidFill>
              <a:schemeClr val="accent2"/>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8E60345-E225-4060-BF9E-1BEBD2A2FAEF}"/>
              </a:ext>
            </a:extLst>
          </p:cNvPr>
          <p:cNvSpPr txBox="1"/>
          <p:nvPr/>
        </p:nvSpPr>
        <p:spPr>
          <a:xfrm>
            <a:off x="2472521" y="5032578"/>
            <a:ext cx="897602"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e-beam</a:t>
            </a:r>
          </a:p>
        </p:txBody>
      </p:sp>
      <p:sp>
        <p:nvSpPr>
          <p:cNvPr id="16" name="TextBox 15">
            <a:extLst>
              <a:ext uri="{FF2B5EF4-FFF2-40B4-BE49-F238E27FC236}">
                <a16:creationId xmlns:a16="http://schemas.microsoft.com/office/drawing/2014/main" id="{107CC272-B900-4691-AC94-C3D220A747A1}"/>
              </a:ext>
            </a:extLst>
          </p:cNvPr>
          <p:cNvSpPr txBox="1"/>
          <p:nvPr/>
        </p:nvSpPr>
        <p:spPr>
          <a:xfrm>
            <a:off x="8214353" y="424564"/>
            <a:ext cx="1411182"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e-beam weld</a:t>
            </a:r>
          </a:p>
        </p:txBody>
      </p:sp>
      <p:sp>
        <p:nvSpPr>
          <p:cNvPr id="17" name="TextBox 16">
            <a:extLst>
              <a:ext uri="{FF2B5EF4-FFF2-40B4-BE49-F238E27FC236}">
                <a16:creationId xmlns:a16="http://schemas.microsoft.com/office/drawing/2014/main" id="{21CD46B0-DF33-444B-8BC3-5264187BB3BE}"/>
              </a:ext>
            </a:extLst>
          </p:cNvPr>
          <p:cNvSpPr txBox="1"/>
          <p:nvPr/>
        </p:nvSpPr>
        <p:spPr>
          <a:xfrm>
            <a:off x="7265476" y="6102938"/>
            <a:ext cx="1198683" cy="338554"/>
          </a:xfrm>
          <a:prstGeom prst="rect">
            <a:avLst/>
          </a:prstGeom>
          <a:noFill/>
        </p:spPr>
        <p:txBody>
          <a:bodyPr wrap="square" rtlCol="0">
            <a:spAutoFit/>
          </a:bodyPr>
          <a:lstStyle/>
          <a:p>
            <a:pPr algn="r"/>
            <a:r>
              <a:rPr lang="en-US" sz="1600" dirty="0">
                <a:latin typeface="Helvetica" panose="020B0604020202020204" pitchFamily="34" charset="0"/>
                <a:cs typeface="Helvetica" panose="020B0604020202020204" pitchFamily="34" charset="0"/>
              </a:rPr>
              <a:t>warm part </a:t>
            </a:r>
          </a:p>
        </p:txBody>
      </p:sp>
      <p:sp>
        <p:nvSpPr>
          <p:cNvPr id="18" name="TextBox 17">
            <a:extLst>
              <a:ext uri="{FF2B5EF4-FFF2-40B4-BE49-F238E27FC236}">
                <a16:creationId xmlns:a16="http://schemas.microsoft.com/office/drawing/2014/main" id="{551BD65B-B255-418D-8613-F22F156271C5}"/>
              </a:ext>
            </a:extLst>
          </p:cNvPr>
          <p:cNvSpPr txBox="1"/>
          <p:nvPr/>
        </p:nvSpPr>
        <p:spPr>
          <a:xfrm>
            <a:off x="10863952" y="3664848"/>
            <a:ext cx="1198683" cy="338554"/>
          </a:xfrm>
          <a:prstGeom prst="rect">
            <a:avLst/>
          </a:prstGeom>
          <a:noFill/>
        </p:spPr>
        <p:txBody>
          <a:bodyPr wrap="square" rtlCol="0">
            <a:spAutoFit/>
          </a:bodyPr>
          <a:lstStyle/>
          <a:p>
            <a:pPr algn="r"/>
            <a:r>
              <a:rPr lang="en-US" sz="1600" dirty="0">
                <a:latin typeface="Helvetica" panose="020B0604020202020204" pitchFamily="34" charset="0"/>
                <a:cs typeface="Helvetica" panose="020B0604020202020204" pitchFamily="34" charset="0"/>
              </a:rPr>
              <a:t>cold part </a:t>
            </a:r>
          </a:p>
        </p:txBody>
      </p:sp>
      <p:sp>
        <p:nvSpPr>
          <p:cNvPr id="19" name="TextBox 18">
            <a:extLst>
              <a:ext uri="{FF2B5EF4-FFF2-40B4-BE49-F238E27FC236}">
                <a16:creationId xmlns:a16="http://schemas.microsoft.com/office/drawing/2014/main" id="{A2E97F86-0532-4AB3-BEDE-2F312FEB69A6}"/>
              </a:ext>
            </a:extLst>
          </p:cNvPr>
          <p:cNvSpPr txBox="1"/>
          <p:nvPr/>
        </p:nvSpPr>
        <p:spPr>
          <a:xfrm>
            <a:off x="3213138" y="5781867"/>
            <a:ext cx="2836455" cy="338554"/>
          </a:xfrm>
          <a:prstGeom prst="rect">
            <a:avLst/>
          </a:prstGeom>
          <a:noFill/>
        </p:spPr>
        <p:txBody>
          <a:bodyPr wrap="square" rtlCol="0">
            <a:spAutoFit/>
          </a:bodyPr>
          <a:lstStyle/>
          <a:p>
            <a:pPr eaLnBrk="1" hangingPunct="1">
              <a:spcBef>
                <a:spcPct val="0"/>
              </a:spcBef>
              <a:buFontTx/>
              <a:buNone/>
            </a:pPr>
            <a:r>
              <a:rPr lang="en-US" altLang="de-DE" sz="1600" dirty="0">
                <a:latin typeface="Helvetica" panose="020B0604020202020204" pitchFamily="34" charset="0"/>
                <a:cs typeface="Helvetica" panose="020B0604020202020204" pitchFamily="34" charset="0"/>
              </a:rPr>
              <a:t>shielding against metal vapor</a:t>
            </a:r>
          </a:p>
        </p:txBody>
      </p:sp>
      <p:cxnSp>
        <p:nvCxnSpPr>
          <p:cNvPr id="20" name="Straight Arrow Connector 19">
            <a:extLst>
              <a:ext uri="{FF2B5EF4-FFF2-40B4-BE49-F238E27FC236}">
                <a16:creationId xmlns:a16="http://schemas.microsoft.com/office/drawing/2014/main" id="{3EFB095F-DECB-468E-B094-804E0561B96E}"/>
              </a:ext>
            </a:extLst>
          </p:cNvPr>
          <p:cNvCxnSpPr>
            <a:cxnSpLocks/>
          </p:cNvCxnSpPr>
          <p:nvPr/>
        </p:nvCxnSpPr>
        <p:spPr>
          <a:xfrm flipV="1">
            <a:off x="3693357" y="4474391"/>
            <a:ext cx="0" cy="1372541"/>
          </a:xfrm>
          <a:prstGeom prst="straightConnector1">
            <a:avLst/>
          </a:prstGeom>
          <a:ln w="254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1DC76AE2-92D3-40F1-95ED-49FBC70AEF1C}"/>
              </a:ext>
            </a:extLst>
          </p:cNvPr>
          <p:cNvSpPr txBox="1"/>
          <p:nvPr/>
        </p:nvSpPr>
        <p:spPr>
          <a:xfrm>
            <a:off x="6483602" y="3067751"/>
            <a:ext cx="2957224" cy="338554"/>
          </a:xfrm>
          <a:prstGeom prst="rect">
            <a:avLst/>
          </a:prstGeom>
          <a:noFill/>
        </p:spPr>
        <p:txBody>
          <a:bodyPr wrap="square" rtlCol="0">
            <a:spAutoFit/>
          </a:bodyPr>
          <a:lstStyle/>
          <a:p>
            <a:pPr eaLnBrk="1" hangingPunct="1">
              <a:spcBef>
                <a:spcPct val="0"/>
              </a:spcBef>
              <a:buFontTx/>
              <a:buNone/>
            </a:pPr>
            <a:r>
              <a:rPr lang="en-US" altLang="de-DE" sz="1600" dirty="0">
                <a:latin typeface="Helvetica" panose="020B0604020202020204" pitchFamily="34" charset="0"/>
                <a:cs typeface="Helvetica" panose="020B0604020202020204" pitchFamily="34" charset="0"/>
              </a:rPr>
              <a:t>for mask support and removal</a:t>
            </a:r>
          </a:p>
        </p:txBody>
      </p:sp>
      <p:cxnSp>
        <p:nvCxnSpPr>
          <p:cNvPr id="31" name="Straight Arrow Connector 30">
            <a:extLst>
              <a:ext uri="{FF2B5EF4-FFF2-40B4-BE49-F238E27FC236}">
                <a16:creationId xmlns:a16="http://schemas.microsoft.com/office/drawing/2014/main" id="{AB5AF145-2FEF-4FA0-9875-DD6176D8643E}"/>
              </a:ext>
            </a:extLst>
          </p:cNvPr>
          <p:cNvCxnSpPr>
            <a:cxnSpLocks/>
          </p:cNvCxnSpPr>
          <p:nvPr/>
        </p:nvCxnSpPr>
        <p:spPr>
          <a:xfrm>
            <a:off x="7276498" y="3346224"/>
            <a:ext cx="0" cy="1006484"/>
          </a:xfrm>
          <a:prstGeom prst="straightConnector1">
            <a:avLst/>
          </a:prstGeom>
          <a:ln w="25400" cap="rnd">
            <a:solidFill>
              <a:srgbClr val="00FF00"/>
            </a:solidFill>
            <a:tailEnd type="arrow"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0335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32BA07-CFBF-42F5-B03A-E90AC14AA54C}"/>
              </a:ext>
            </a:extLst>
          </p:cNvPr>
          <p:cNvSpPr>
            <a:spLocks noGrp="1"/>
          </p:cNvSpPr>
          <p:nvPr>
            <p:ph idx="1"/>
          </p:nvPr>
        </p:nvSpPr>
        <p:spPr/>
        <p:txBody>
          <a:bodyPr/>
          <a:lstStyle/>
          <a:p>
            <a:r>
              <a:rPr lang="en-US" dirty="0">
                <a:solidFill>
                  <a:schemeClr val="accent2"/>
                </a:solidFill>
              </a:rPr>
              <a:t>Introduction</a:t>
            </a:r>
          </a:p>
          <a:p>
            <a:r>
              <a:rPr lang="en-US" dirty="0">
                <a:solidFill>
                  <a:schemeClr val="accent2"/>
                </a:solidFill>
              </a:rPr>
              <a:t>FPC @ Eu-XFEL: parts / materials / technologies</a:t>
            </a:r>
          </a:p>
          <a:p>
            <a:r>
              <a:rPr lang="en-US" dirty="0">
                <a:solidFill>
                  <a:schemeClr val="accent2"/>
                </a:solidFill>
              </a:rPr>
              <a:t>FPC materials</a:t>
            </a:r>
          </a:p>
          <a:p>
            <a:r>
              <a:rPr lang="en-US" dirty="0">
                <a:solidFill>
                  <a:schemeClr val="accent2"/>
                </a:solidFill>
              </a:rPr>
              <a:t>FPC technologies</a:t>
            </a:r>
          </a:p>
          <a:p>
            <a:r>
              <a:rPr lang="en-US" dirty="0">
                <a:solidFill>
                  <a:schemeClr val="accent2"/>
                </a:solidFill>
              </a:rPr>
              <a:t>Summary</a:t>
            </a:r>
          </a:p>
          <a:p>
            <a:endParaRPr lang="en-US" dirty="0">
              <a:solidFill>
                <a:schemeClr val="accent2"/>
              </a:solidFill>
            </a:endParaRPr>
          </a:p>
        </p:txBody>
      </p:sp>
      <p:sp>
        <p:nvSpPr>
          <p:cNvPr id="3" name="Title 2">
            <a:extLst>
              <a:ext uri="{FF2B5EF4-FFF2-40B4-BE49-F238E27FC236}">
                <a16:creationId xmlns:a16="http://schemas.microsoft.com/office/drawing/2014/main" id="{4331F8BA-73EF-4D7D-A086-1C4B68A848FA}"/>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2CD12DC7-6E4F-4D4C-A317-F47F08556CED}"/>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64E37128-B463-4BAE-A492-A1005BCC9D8D}"/>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CEF88E28-2E64-4F6D-AECC-FEAAACD3ED00}"/>
              </a:ext>
            </a:extLst>
          </p:cNvPr>
          <p:cNvSpPr>
            <a:spLocks noGrp="1"/>
          </p:cNvSpPr>
          <p:nvPr>
            <p:ph type="sldNum" sz="quarter" idx="12"/>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242911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FPC technologies: e-beam welding [2]</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20</a:t>
            </a:fld>
            <a:endParaRPr lang="en-US" dirty="0"/>
          </a:p>
        </p:txBody>
      </p:sp>
      <p:sp>
        <p:nvSpPr>
          <p:cNvPr id="8" name="TextBox 7">
            <a:extLst>
              <a:ext uri="{FF2B5EF4-FFF2-40B4-BE49-F238E27FC236}">
                <a16:creationId xmlns:a16="http://schemas.microsoft.com/office/drawing/2014/main" id="{6569E927-7195-49A9-AA0B-FD70D92AC8E3}"/>
              </a:ext>
            </a:extLst>
          </p:cNvPr>
          <p:cNvSpPr txBox="1"/>
          <p:nvPr/>
        </p:nvSpPr>
        <p:spPr>
          <a:xfrm>
            <a:off x="214729" y="750373"/>
            <a:ext cx="7244093" cy="338554"/>
          </a:xfrm>
          <a:prstGeom prst="rect">
            <a:avLst/>
          </a:prstGeom>
          <a:noFill/>
        </p:spPr>
        <p:txBody>
          <a:bodyPr wrap="square" rtlCol="0">
            <a:spAutoFit/>
          </a:bodyPr>
          <a:lstStyle/>
          <a:p>
            <a:r>
              <a:rPr lang="en-US" sz="1600" dirty="0">
                <a:solidFill>
                  <a:schemeClr val="accent6"/>
                </a:solidFill>
                <a:latin typeface="Helvetica" panose="020B0604020202020204" pitchFamily="34" charset="0"/>
                <a:cs typeface="Helvetica" panose="020B0604020202020204" pitchFamily="34" charset="0"/>
              </a:rPr>
              <a:t>test samples to be welded and investigated: </a:t>
            </a:r>
          </a:p>
        </p:txBody>
      </p:sp>
      <p:pic>
        <p:nvPicPr>
          <p:cNvPr id="7" name="Content Placeholder 6" descr="welded_assembly">
            <a:extLst>
              <a:ext uri="{FF2B5EF4-FFF2-40B4-BE49-F238E27FC236}">
                <a16:creationId xmlns:a16="http://schemas.microsoft.com/office/drawing/2014/main" id="{80A59D91-404E-4FAC-8331-224771909C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55411" y="133305"/>
            <a:ext cx="3988645" cy="29914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Oval 1">
            <a:extLst>
              <a:ext uri="{FF2B5EF4-FFF2-40B4-BE49-F238E27FC236}">
                <a16:creationId xmlns:a16="http://schemas.microsoft.com/office/drawing/2014/main" id="{03843AB1-7F3D-4B65-B7B4-6B22D10C84B1}"/>
              </a:ext>
            </a:extLst>
          </p:cNvPr>
          <p:cNvSpPr/>
          <p:nvPr/>
        </p:nvSpPr>
        <p:spPr>
          <a:xfrm>
            <a:off x="9603594" y="1373993"/>
            <a:ext cx="742053" cy="742053"/>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pic>
        <p:nvPicPr>
          <p:cNvPr id="10" name="Picture 9">
            <a:extLst>
              <a:ext uri="{FF2B5EF4-FFF2-40B4-BE49-F238E27FC236}">
                <a16:creationId xmlns:a16="http://schemas.microsoft.com/office/drawing/2014/main" id="{B8E57663-5349-4436-995C-98B28E0F0141}"/>
              </a:ext>
            </a:extLst>
          </p:cNvPr>
          <p:cNvPicPr>
            <a:picLocks noChangeAspect="1"/>
          </p:cNvPicPr>
          <p:nvPr/>
        </p:nvPicPr>
        <p:blipFill>
          <a:blip r:embed="rId3"/>
          <a:stretch>
            <a:fillRect/>
          </a:stretch>
        </p:blipFill>
        <p:spPr>
          <a:xfrm>
            <a:off x="3334542" y="1123178"/>
            <a:ext cx="4519613" cy="4090988"/>
          </a:xfrm>
          <a:prstGeom prst="rect">
            <a:avLst/>
          </a:prstGeom>
        </p:spPr>
      </p:pic>
      <p:pic>
        <p:nvPicPr>
          <p:cNvPr id="11" name="Picture 5" descr="EB_weld">
            <a:extLst>
              <a:ext uri="{FF2B5EF4-FFF2-40B4-BE49-F238E27FC236}">
                <a16:creationId xmlns:a16="http://schemas.microsoft.com/office/drawing/2014/main" id="{B7F41A5F-BB17-4881-9133-77CEEC5BF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5411" y="3201877"/>
            <a:ext cx="3988645" cy="2991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1A51DEC-6AC3-4691-A1F6-0CE5714B69A5}"/>
              </a:ext>
            </a:extLst>
          </p:cNvPr>
          <p:cNvSpPr txBox="1"/>
          <p:nvPr/>
        </p:nvSpPr>
        <p:spPr>
          <a:xfrm>
            <a:off x="10560889" y="5800854"/>
            <a:ext cx="1411182"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e-beam weld</a:t>
            </a:r>
          </a:p>
        </p:txBody>
      </p:sp>
      <p:sp>
        <p:nvSpPr>
          <p:cNvPr id="13" name="TextBox 12">
            <a:extLst>
              <a:ext uri="{FF2B5EF4-FFF2-40B4-BE49-F238E27FC236}">
                <a16:creationId xmlns:a16="http://schemas.microsoft.com/office/drawing/2014/main" id="{E0F2888D-09F5-4E6E-9F61-63834463F095}"/>
              </a:ext>
            </a:extLst>
          </p:cNvPr>
          <p:cNvSpPr txBox="1"/>
          <p:nvPr/>
        </p:nvSpPr>
        <p:spPr>
          <a:xfrm>
            <a:off x="6469575" y="5335726"/>
            <a:ext cx="1590029"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free of spatter</a:t>
            </a:r>
          </a:p>
        </p:txBody>
      </p:sp>
      <p:sp>
        <p:nvSpPr>
          <p:cNvPr id="14" name="TextBox 13">
            <a:extLst>
              <a:ext uri="{FF2B5EF4-FFF2-40B4-BE49-F238E27FC236}">
                <a16:creationId xmlns:a16="http://schemas.microsoft.com/office/drawing/2014/main" id="{0EC10862-027E-4862-941E-74DC3C33D669}"/>
              </a:ext>
            </a:extLst>
          </p:cNvPr>
          <p:cNvSpPr txBox="1"/>
          <p:nvPr/>
        </p:nvSpPr>
        <p:spPr>
          <a:xfrm>
            <a:off x="10378258" y="171196"/>
            <a:ext cx="1593813"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full penetration</a:t>
            </a:r>
          </a:p>
        </p:txBody>
      </p:sp>
      <p:cxnSp>
        <p:nvCxnSpPr>
          <p:cNvPr id="15" name="Straight Arrow Connector 14">
            <a:extLst>
              <a:ext uri="{FF2B5EF4-FFF2-40B4-BE49-F238E27FC236}">
                <a16:creationId xmlns:a16="http://schemas.microsoft.com/office/drawing/2014/main" id="{4AA6EA1D-48E8-4B7B-9232-7130357DC34E}"/>
              </a:ext>
            </a:extLst>
          </p:cNvPr>
          <p:cNvCxnSpPr>
            <a:cxnSpLocks/>
          </p:cNvCxnSpPr>
          <p:nvPr/>
        </p:nvCxnSpPr>
        <p:spPr>
          <a:xfrm flipV="1">
            <a:off x="7116373" y="3662387"/>
            <a:ext cx="0" cy="1721725"/>
          </a:xfrm>
          <a:prstGeom prst="straightConnector1">
            <a:avLst/>
          </a:prstGeom>
          <a:ln w="254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8049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FPC technologies: fabrication tools</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21</a:t>
            </a:fld>
            <a:endParaRPr lang="en-US" dirty="0"/>
          </a:p>
        </p:txBody>
      </p:sp>
      <p:sp>
        <p:nvSpPr>
          <p:cNvPr id="8" name="TextBox 7">
            <a:extLst>
              <a:ext uri="{FF2B5EF4-FFF2-40B4-BE49-F238E27FC236}">
                <a16:creationId xmlns:a16="http://schemas.microsoft.com/office/drawing/2014/main" id="{6569E927-7195-49A9-AA0B-FD70D92AC8E3}"/>
              </a:ext>
            </a:extLst>
          </p:cNvPr>
          <p:cNvSpPr txBox="1"/>
          <p:nvPr/>
        </p:nvSpPr>
        <p:spPr>
          <a:xfrm>
            <a:off x="214729" y="750373"/>
            <a:ext cx="7244093" cy="3693319"/>
          </a:xfrm>
          <a:prstGeom prst="rect">
            <a:avLst/>
          </a:prstGeom>
          <a:noFill/>
        </p:spPr>
        <p:txBody>
          <a:bodyPr wrap="square" rtlCol="0">
            <a:spAutoFit/>
          </a:bodyPr>
          <a:lstStyle/>
          <a:p>
            <a:pPr>
              <a:spcAft>
                <a:spcPts val="600"/>
              </a:spcAft>
            </a:pPr>
            <a:r>
              <a:rPr lang="en-US" sz="1600" dirty="0">
                <a:solidFill>
                  <a:schemeClr val="accent6"/>
                </a:solidFill>
                <a:latin typeface="Helvetica" panose="020B0604020202020204" pitchFamily="34" charset="0"/>
                <a:cs typeface="Helvetica" panose="020B0604020202020204" pitchFamily="34" charset="0"/>
              </a:rPr>
              <a:t>Last, but not least,</a:t>
            </a:r>
          </a:p>
          <a:p>
            <a:pPr>
              <a:spcAft>
                <a:spcPts val="600"/>
              </a:spcAft>
            </a:pPr>
            <a:r>
              <a:rPr lang="en-US" sz="1600" dirty="0">
                <a:solidFill>
                  <a:schemeClr val="accent6"/>
                </a:solidFill>
                <a:latin typeface="Helvetica" panose="020B0604020202020204" pitchFamily="34" charset="0"/>
                <a:cs typeface="Helvetica" panose="020B0604020202020204" pitchFamily="34" charset="0"/>
              </a:rPr>
              <a:t>Some necessary tooling:</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Fixtures for assembly of stainless steel parts</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Ceramic braze fixtures</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Fixture for laser welds</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Fixtures for Cu plating</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Tooling for length adjustments</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Alignment fixtures for cold and warm assemblies</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Fixtures for EB-welds</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Mask tooling for EB-welds</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Tooling for capacitor assembly</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Fixtures for dimensional controls</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Tooling for leak tests and desorption control</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Fixtures for handling and storage, transport containers</a:t>
            </a:r>
          </a:p>
        </p:txBody>
      </p:sp>
      <p:sp>
        <p:nvSpPr>
          <p:cNvPr id="14" name="TextBox 13">
            <a:extLst>
              <a:ext uri="{FF2B5EF4-FFF2-40B4-BE49-F238E27FC236}">
                <a16:creationId xmlns:a16="http://schemas.microsoft.com/office/drawing/2014/main" id="{0EC10862-027E-4862-941E-74DC3C33D669}"/>
              </a:ext>
            </a:extLst>
          </p:cNvPr>
          <p:cNvSpPr txBox="1"/>
          <p:nvPr/>
        </p:nvSpPr>
        <p:spPr>
          <a:xfrm>
            <a:off x="304800" y="5509347"/>
            <a:ext cx="6202265" cy="584775"/>
          </a:xfrm>
          <a:prstGeom prst="rect">
            <a:avLst/>
          </a:prstGeom>
          <a:noFill/>
        </p:spPr>
        <p:txBody>
          <a:bodyPr wrap="square" rtlCol="0">
            <a:spAutoFit/>
          </a:bodyPr>
          <a:lstStyle/>
          <a:p>
            <a:r>
              <a:rPr lang="en-US" sz="1600" dirty="0">
                <a:solidFill>
                  <a:schemeClr val="accent6"/>
                </a:solidFill>
                <a:latin typeface="Helvetica" panose="020B0604020202020204" pitchFamily="34" charset="0"/>
                <a:cs typeface="Helvetica" panose="020B0604020202020204" pitchFamily="34" charset="0"/>
              </a:rPr>
              <a:t>tools are an important cost item and</a:t>
            </a:r>
          </a:p>
          <a:p>
            <a:r>
              <a:rPr lang="en-US" sz="1600" dirty="0">
                <a:solidFill>
                  <a:schemeClr val="accent6"/>
                </a:solidFill>
                <a:latin typeface="Helvetica" panose="020B0604020202020204" pitchFamily="34" charset="0"/>
                <a:cs typeface="Helvetica" panose="020B0604020202020204" pitchFamily="34" charset="0"/>
              </a:rPr>
              <a:t>have to be validated at the coupler production start</a:t>
            </a:r>
          </a:p>
        </p:txBody>
      </p:sp>
      <p:pic>
        <p:nvPicPr>
          <p:cNvPr id="16" name="Picture 4" descr="fixture3">
            <a:extLst>
              <a:ext uri="{FF2B5EF4-FFF2-40B4-BE49-F238E27FC236}">
                <a16:creationId xmlns:a16="http://schemas.microsoft.com/office/drawing/2014/main" id="{43D3DA8C-9699-46D1-B31A-571D95E1A9D5}"/>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7823200" y="251752"/>
            <a:ext cx="4064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fixture7">
            <a:extLst>
              <a:ext uri="{FF2B5EF4-FFF2-40B4-BE49-F238E27FC236}">
                <a16:creationId xmlns:a16="http://schemas.microsoft.com/office/drawing/2014/main" id="{A553EC84-AC27-4DD0-ADC4-92B270684AD0}"/>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7823200" y="3135022"/>
            <a:ext cx="40640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79944C67-E14C-4B8A-8AEE-7BDEFD237161}"/>
              </a:ext>
            </a:extLst>
          </p:cNvPr>
          <p:cNvSpPr txBox="1"/>
          <p:nvPr/>
        </p:nvSpPr>
        <p:spPr>
          <a:xfrm>
            <a:off x="7857633" y="3179554"/>
            <a:ext cx="2689086"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FPC fabrication tools</a:t>
            </a:r>
          </a:p>
        </p:txBody>
      </p:sp>
    </p:spTree>
    <p:extLst>
      <p:ext uri="{BB962C8B-B14F-4D97-AF65-F5344CB8AC3E}">
        <p14:creationId xmlns:p14="http://schemas.microsoft.com/office/powerpoint/2010/main" val="372921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Summary</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22</a:t>
            </a:fld>
            <a:endParaRPr lang="en-US" dirty="0"/>
          </a:p>
        </p:txBody>
      </p:sp>
      <p:sp>
        <p:nvSpPr>
          <p:cNvPr id="7" name="Content Placeholder 1">
            <a:extLst>
              <a:ext uri="{FF2B5EF4-FFF2-40B4-BE49-F238E27FC236}">
                <a16:creationId xmlns:a16="http://schemas.microsoft.com/office/drawing/2014/main" id="{F869D870-4A92-498C-A92D-517C54B228AA}"/>
              </a:ext>
            </a:extLst>
          </p:cNvPr>
          <p:cNvSpPr>
            <a:spLocks noGrp="1"/>
          </p:cNvSpPr>
          <p:nvPr>
            <p:ph idx="1"/>
          </p:nvPr>
        </p:nvSpPr>
        <p:spPr>
          <a:xfrm>
            <a:off x="376612" y="1574769"/>
            <a:ext cx="11582400" cy="3988229"/>
          </a:xfrm>
        </p:spPr>
        <p:txBody>
          <a:bodyPr/>
          <a:lstStyle/>
          <a:p>
            <a:pPr algn="just">
              <a:spcBef>
                <a:spcPts val="0"/>
              </a:spcBef>
              <a:spcAft>
                <a:spcPts val="600"/>
              </a:spcAft>
            </a:pPr>
            <a:r>
              <a:rPr lang="en-US" sz="1800" dirty="0">
                <a:solidFill>
                  <a:schemeClr val="accent6"/>
                </a:solidFill>
              </a:rPr>
              <a:t>Fundamental Power Coupler (FPC) is an interface between High Power RF (HPRF) – an RF Power Source (Klystron, IOT, SSA etc.) with its power distribution system (waveguides) and Accelerating Cavity. FPCs for SRF cavities are among the most important and most complicated auxiliary systems in superconducting particle accelerators.</a:t>
            </a:r>
          </a:p>
          <a:p>
            <a:pPr algn="just">
              <a:spcBef>
                <a:spcPts val="0"/>
              </a:spcBef>
              <a:spcAft>
                <a:spcPts val="600"/>
              </a:spcAft>
            </a:pPr>
            <a:r>
              <a:rPr lang="en-US" sz="1800" dirty="0">
                <a:solidFill>
                  <a:schemeClr val="accent6"/>
                </a:solidFill>
              </a:rPr>
              <a:t>Successful FPC design uses modular approach, standard materials (steel, copper, ceramics etc.), standard sizes (tubes, bellows, flanges) and standard manufacturing techniques (welding, brazing, plating etc.).</a:t>
            </a:r>
          </a:p>
          <a:p>
            <a:pPr algn="just">
              <a:spcBef>
                <a:spcPts val="0"/>
              </a:spcBef>
              <a:spcAft>
                <a:spcPts val="600"/>
              </a:spcAft>
            </a:pPr>
            <a:r>
              <a:rPr lang="en-US" sz="1800" dirty="0">
                <a:solidFill>
                  <a:schemeClr val="accent6"/>
                </a:solidFill>
              </a:rPr>
              <a:t>Manufacturing problems can be solved in a prototype or pre series fabrication – close collaboration with the company is necessary with the investigation of problems on samples, also investigation tooling is needed to allow inspection of hidden surfaces and defects.</a:t>
            </a:r>
          </a:p>
          <a:p>
            <a:pPr algn="just">
              <a:spcBef>
                <a:spcPts val="0"/>
              </a:spcBef>
              <a:spcAft>
                <a:spcPts val="600"/>
              </a:spcAft>
            </a:pPr>
            <a:r>
              <a:rPr lang="en-US" sz="1800" dirty="0">
                <a:solidFill>
                  <a:schemeClr val="accent6"/>
                </a:solidFill>
              </a:rPr>
              <a:t>New fabrication methods emerge and may be effectively applied. Classic well known techniques are being developed as well – with some of them sometimes needing re-inventing – copper plating is an example.</a:t>
            </a:r>
          </a:p>
          <a:p>
            <a:pPr algn="just">
              <a:spcBef>
                <a:spcPts val="0"/>
              </a:spcBef>
              <a:spcAft>
                <a:spcPts val="600"/>
              </a:spcAft>
            </a:pPr>
            <a:r>
              <a:rPr lang="en-US" sz="1800" dirty="0">
                <a:solidFill>
                  <a:schemeClr val="accent6"/>
                </a:solidFill>
              </a:rPr>
              <a:t>Cleaning, handling and storage play important role in FPC manufacturing process.</a:t>
            </a:r>
          </a:p>
          <a:p>
            <a:pPr algn="just"/>
            <a:endParaRPr lang="en-US" sz="1800" dirty="0">
              <a:solidFill>
                <a:schemeClr val="accent6"/>
              </a:solidFill>
            </a:endParaRPr>
          </a:p>
        </p:txBody>
      </p:sp>
    </p:spTree>
    <p:extLst>
      <p:ext uri="{BB962C8B-B14F-4D97-AF65-F5344CB8AC3E}">
        <p14:creationId xmlns:p14="http://schemas.microsoft.com/office/powerpoint/2010/main" val="15478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Acknowledgement</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23</a:t>
            </a:fld>
            <a:endParaRPr lang="en-US" dirty="0"/>
          </a:p>
        </p:txBody>
      </p:sp>
      <p:sp>
        <p:nvSpPr>
          <p:cNvPr id="7" name="Content Placeholder 1">
            <a:extLst>
              <a:ext uri="{FF2B5EF4-FFF2-40B4-BE49-F238E27FC236}">
                <a16:creationId xmlns:a16="http://schemas.microsoft.com/office/drawing/2014/main" id="{F869D870-4A92-498C-A92D-517C54B228AA}"/>
              </a:ext>
            </a:extLst>
          </p:cNvPr>
          <p:cNvSpPr>
            <a:spLocks noGrp="1"/>
          </p:cNvSpPr>
          <p:nvPr>
            <p:ph idx="1"/>
          </p:nvPr>
        </p:nvSpPr>
        <p:spPr>
          <a:xfrm>
            <a:off x="2597118" y="1852440"/>
            <a:ext cx="6997764" cy="2063681"/>
          </a:xfrm>
        </p:spPr>
        <p:txBody>
          <a:bodyPr/>
          <a:lstStyle/>
          <a:p>
            <a:pPr marL="0" indent="0" algn="just">
              <a:spcBef>
                <a:spcPts val="0"/>
              </a:spcBef>
              <a:spcAft>
                <a:spcPts val="600"/>
              </a:spcAft>
              <a:buNone/>
            </a:pPr>
            <a:r>
              <a:rPr lang="en-US" sz="2000" dirty="0">
                <a:solidFill>
                  <a:schemeClr val="accent6"/>
                </a:solidFill>
              </a:rPr>
              <a:t>I would like to thank all the colleagues from different labs and companies around the planet who took part in the research and development of the power coupler technologies.</a:t>
            </a:r>
          </a:p>
          <a:p>
            <a:pPr marL="0" indent="0" algn="just">
              <a:spcBef>
                <a:spcPts val="0"/>
              </a:spcBef>
              <a:spcAft>
                <a:spcPts val="600"/>
              </a:spcAft>
              <a:buNone/>
            </a:pPr>
            <a:endParaRPr lang="en-US" sz="2000" dirty="0">
              <a:solidFill>
                <a:schemeClr val="accent6"/>
              </a:solidFill>
            </a:endParaRPr>
          </a:p>
          <a:p>
            <a:pPr marL="0" indent="0" algn="just">
              <a:spcBef>
                <a:spcPts val="0"/>
              </a:spcBef>
              <a:spcAft>
                <a:spcPts val="600"/>
              </a:spcAft>
              <a:buNone/>
            </a:pPr>
            <a:r>
              <a:rPr lang="en-US" sz="2000" dirty="0">
                <a:solidFill>
                  <a:schemeClr val="accent6"/>
                </a:solidFill>
              </a:rPr>
              <a:t>I would like to specially thank Dr. Wolf-Dietrich Möller (DESY) for the help with the materials for this </a:t>
            </a:r>
            <a:r>
              <a:rPr lang="en-US" sz="2000">
                <a:solidFill>
                  <a:schemeClr val="accent6"/>
                </a:solidFill>
              </a:rPr>
              <a:t>talk.</a:t>
            </a:r>
            <a:endParaRPr lang="en-US" sz="2000" dirty="0">
              <a:solidFill>
                <a:schemeClr val="accent6"/>
              </a:solidFill>
            </a:endParaRPr>
          </a:p>
        </p:txBody>
      </p:sp>
    </p:spTree>
    <p:extLst>
      <p:ext uri="{BB962C8B-B14F-4D97-AF65-F5344CB8AC3E}">
        <p14:creationId xmlns:p14="http://schemas.microsoft.com/office/powerpoint/2010/main" val="1736217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END</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24</a:t>
            </a:fld>
            <a:endParaRPr lang="en-US" dirty="0"/>
          </a:p>
        </p:txBody>
      </p:sp>
      <p:sp>
        <p:nvSpPr>
          <p:cNvPr id="7" name="Content Placeholder 1">
            <a:extLst>
              <a:ext uri="{FF2B5EF4-FFF2-40B4-BE49-F238E27FC236}">
                <a16:creationId xmlns:a16="http://schemas.microsoft.com/office/drawing/2014/main" id="{F869D870-4A92-498C-A92D-517C54B228AA}"/>
              </a:ext>
            </a:extLst>
          </p:cNvPr>
          <p:cNvSpPr>
            <a:spLocks noGrp="1"/>
          </p:cNvSpPr>
          <p:nvPr>
            <p:ph idx="1"/>
          </p:nvPr>
        </p:nvSpPr>
        <p:spPr>
          <a:xfrm>
            <a:off x="2597118" y="2867374"/>
            <a:ext cx="6997764" cy="617876"/>
          </a:xfrm>
        </p:spPr>
        <p:txBody>
          <a:bodyPr/>
          <a:lstStyle/>
          <a:p>
            <a:pPr marL="0" indent="0" algn="ctr">
              <a:spcBef>
                <a:spcPts val="0"/>
              </a:spcBef>
              <a:spcAft>
                <a:spcPts val="600"/>
              </a:spcAft>
              <a:buNone/>
            </a:pPr>
            <a:r>
              <a:rPr lang="en-US" sz="2800" dirty="0">
                <a:solidFill>
                  <a:schemeClr val="tx1"/>
                </a:solidFill>
              </a:rPr>
              <a:t>Thank You very much for Your attention !</a:t>
            </a:r>
          </a:p>
          <a:p>
            <a:pPr marL="0" indent="0" algn="just">
              <a:buNone/>
            </a:pPr>
            <a:endParaRPr lang="en-US" sz="2800" dirty="0">
              <a:solidFill>
                <a:schemeClr val="tx1"/>
              </a:solidFill>
            </a:endParaRPr>
          </a:p>
        </p:txBody>
      </p:sp>
    </p:spTree>
    <p:extLst>
      <p:ext uri="{BB962C8B-B14F-4D97-AF65-F5344CB8AC3E}">
        <p14:creationId xmlns:p14="http://schemas.microsoft.com/office/powerpoint/2010/main" val="3292810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57AA62-AE07-4E9A-8E3D-8C959B9777E6}"/>
              </a:ext>
            </a:extLst>
          </p:cNvPr>
          <p:cNvSpPr>
            <a:spLocks noGrp="1"/>
          </p:cNvSpPr>
          <p:nvPr>
            <p:ph type="title"/>
          </p:nvPr>
        </p:nvSpPr>
        <p:spPr/>
        <p:txBody>
          <a:bodyPr/>
          <a:lstStyle/>
          <a:p>
            <a:r>
              <a:rPr lang="en-US" dirty="0"/>
              <a:t>Introduction [1]</a:t>
            </a:r>
          </a:p>
        </p:txBody>
      </p:sp>
      <p:sp>
        <p:nvSpPr>
          <p:cNvPr id="4" name="Date Placeholder 3">
            <a:extLst>
              <a:ext uri="{FF2B5EF4-FFF2-40B4-BE49-F238E27FC236}">
                <a16:creationId xmlns:a16="http://schemas.microsoft.com/office/drawing/2014/main" id="{FB3E945E-A641-4C1C-A995-BFC92E38574D}"/>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86AB6E7-120C-4F72-BE9B-5E0849EB037F}"/>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28A679F4-35E7-40F5-9E7C-2FB34FBCF2FC}"/>
              </a:ext>
            </a:extLst>
          </p:cNvPr>
          <p:cNvSpPr>
            <a:spLocks noGrp="1"/>
          </p:cNvSpPr>
          <p:nvPr>
            <p:ph type="sldNum" sz="quarter" idx="12"/>
          </p:nvPr>
        </p:nvSpPr>
        <p:spPr/>
        <p:txBody>
          <a:bodyPr/>
          <a:lstStyle/>
          <a:p>
            <a:pPr>
              <a:defRPr/>
            </a:pPr>
            <a:fld id="{148C009B-CB69-E04A-B9B3-34B26D69E9CF}" type="slidenum">
              <a:rPr lang="en-US" smtClean="0"/>
              <a:pPr>
                <a:defRPr/>
              </a:pPr>
              <a:t>3</a:t>
            </a:fld>
            <a:endParaRPr lang="en-US" dirty="0"/>
          </a:p>
        </p:txBody>
      </p:sp>
      <p:pic>
        <p:nvPicPr>
          <p:cNvPr id="7" name="Picture 2" descr="D:\TESLA\Info\ILC\pics\cav-cpl4.jpg">
            <a:extLst>
              <a:ext uri="{FF2B5EF4-FFF2-40B4-BE49-F238E27FC236}">
                <a16:creationId xmlns:a16="http://schemas.microsoft.com/office/drawing/2014/main" id="{5E73B19F-A180-400F-BF1B-9CC5C6FAD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4608" y="416067"/>
            <a:ext cx="6538659" cy="46237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TESLA\Info\ILC\pics\coupler2.jpg">
            <a:extLst>
              <a:ext uri="{FF2B5EF4-FFF2-40B4-BE49-F238E27FC236}">
                <a16:creationId xmlns:a16="http://schemas.microsoft.com/office/drawing/2014/main" id="{164F202C-172E-4C66-A249-2D3E0003D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320" y="3165832"/>
            <a:ext cx="4895430" cy="29372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2995BF7-65C7-4BD7-BD00-D4D0D0EBF2BC}"/>
              </a:ext>
            </a:extLst>
          </p:cNvPr>
          <p:cNvSpPr txBox="1"/>
          <p:nvPr/>
        </p:nvSpPr>
        <p:spPr>
          <a:xfrm>
            <a:off x="212652" y="818523"/>
            <a:ext cx="5055782" cy="2419091"/>
          </a:xfrm>
          <a:prstGeom prst="rect">
            <a:avLst/>
          </a:prstGeom>
          <a:noFill/>
        </p:spPr>
        <p:txBody>
          <a:bodyPr wrap="square" rtlCol="0">
            <a:noAutofit/>
          </a:bodyPr>
          <a:lstStyle/>
          <a:p>
            <a:pPr marL="285750" indent="-285750" algn="just">
              <a:lnSpc>
                <a:spcPct val="112000"/>
              </a:lnSpc>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Fundamental Power Coupler (</a:t>
            </a:r>
            <a:r>
              <a:rPr lang="en-US" sz="1600" b="1" dirty="0">
                <a:solidFill>
                  <a:schemeClr val="accent2"/>
                </a:solidFill>
                <a:latin typeface="Helvetica" panose="020B0604020202020204" pitchFamily="34" charset="0"/>
                <a:cs typeface="Helvetica" panose="020B0604020202020204" pitchFamily="34" charset="0"/>
              </a:rPr>
              <a:t>FPC</a:t>
            </a:r>
            <a:r>
              <a:rPr lang="en-US" sz="1600" dirty="0">
                <a:solidFill>
                  <a:schemeClr val="accent6"/>
                </a:solidFill>
                <a:latin typeface="Helvetica" panose="020B0604020202020204" pitchFamily="34" charset="0"/>
                <a:cs typeface="Helvetica" panose="020B0604020202020204" pitchFamily="34" charset="0"/>
              </a:rPr>
              <a:t>) is an interface between High Power RF (HPRF) – an RF Power Source (Klystron, IOT, SSA etc.) with its power distribution system (waveguides) and Accelerating Cavity.</a:t>
            </a:r>
          </a:p>
          <a:p>
            <a:pPr marL="285750" indent="-285750" algn="just">
              <a:lnSpc>
                <a:spcPct val="112000"/>
              </a:lnSpc>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SRF cavities use mostly coaxial FPC type, in some cases (JLAB / CEBAF etc.) rectangular WG type.</a:t>
            </a:r>
          </a:p>
        </p:txBody>
      </p:sp>
      <p:sp>
        <p:nvSpPr>
          <p:cNvPr id="10" name="TextBox 9">
            <a:extLst>
              <a:ext uri="{FF2B5EF4-FFF2-40B4-BE49-F238E27FC236}">
                <a16:creationId xmlns:a16="http://schemas.microsoft.com/office/drawing/2014/main" id="{03E7C6E4-0A5E-4205-A715-7EC63381DCE6}"/>
              </a:ext>
            </a:extLst>
          </p:cNvPr>
          <p:cNvSpPr txBox="1"/>
          <p:nvPr/>
        </p:nvSpPr>
        <p:spPr>
          <a:xfrm>
            <a:off x="8626609" y="3291421"/>
            <a:ext cx="1656223" cy="307777"/>
          </a:xfrm>
          <a:prstGeom prst="rect">
            <a:avLst/>
          </a:prstGeom>
          <a:noFill/>
        </p:spPr>
        <p:txBody>
          <a:bodyPr wrap="none" rtlCol="0">
            <a:spAutoFit/>
          </a:bodyPr>
          <a:lstStyle/>
          <a:p>
            <a:pPr>
              <a:spcBef>
                <a:spcPts val="600"/>
              </a:spcBef>
              <a:buClr>
                <a:schemeClr val="accent2"/>
              </a:buClr>
              <a:buSzPct val="80000"/>
              <a:buNone/>
            </a:pPr>
            <a:r>
              <a:rPr lang="en-US" sz="1400" b="1" dirty="0">
                <a:solidFill>
                  <a:schemeClr val="bg1"/>
                </a:solidFill>
                <a:latin typeface="Helvetica" panose="020B0604020202020204" pitchFamily="34" charset="0"/>
                <a:cs typeface="Helvetica" panose="020B0604020202020204" pitchFamily="34" charset="0"/>
              </a:rPr>
              <a:t>coaxial FPC (ILC)</a:t>
            </a:r>
            <a:endParaRPr lang="en-US" sz="1400" dirty="0">
              <a:solidFill>
                <a:schemeClr val="bg1"/>
              </a:solidFill>
              <a:latin typeface="Helvetica" panose="020B0604020202020204" pitchFamily="34" charset="0"/>
              <a:cs typeface="Helvetica" panose="020B0604020202020204" pitchFamily="34" charset="0"/>
            </a:endParaRPr>
          </a:p>
        </p:txBody>
      </p:sp>
      <p:pic>
        <p:nvPicPr>
          <p:cNvPr id="11" name="Picture 4" descr="D:\RF\MWS\TTF3_coupler\MWS2019\FPC_antenna1t.png">
            <a:extLst>
              <a:ext uri="{FF2B5EF4-FFF2-40B4-BE49-F238E27FC236}">
                <a16:creationId xmlns:a16="http://schemas.microsoft.com/office/drawing/2014/main" id="{83EC720C-A736-4964-8649-122A64EA49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659" y="2848841"/>
            <a:ext cx="3993052" cy="30863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866240C-61D5-4F14-8D83-3EEFBED56414}"/>
              </a:ext>
            </a:extLst>
          </p:cNvPr>
          <p:cNvSpPr txBox="1"/>
          <p:nvPr/>
        </p:nvSpPr>
        <p:spPr>
          <a:xfrm>
            <a:off x="795659" y="5717248"/>
            <a:ext cx="1151277" cy="523220"/>
          </a:xfrm>
          <a:prstGeom prst="rect">
            <a:avLst/>
          </a:prstGeom>
          <a:noFill/>
        </p:spPr>
        <p:txBody>
          <a:bodyPr wrap="none" rtlCol="0">
            <a:spAutoFit/>
          </a:bodyPr>
          <a:lstStyle/>
          <a:p>
            <a:r>
              <a:rPr lang="en-US" sz="1400" dirty="0">
                <a:latin typeface="Helvetica" panose="020B0604020202020204" pitchFamily="34" charset="0"/>
                <a:cs typeface="Helvetica" panose="020B0604020202020204" pitchFamily="34" charset="0"/>
              </a:rPr>
              <a:t>coaxial FPC</a:t>
            </a:r>
          </a:p>
          <a:p>
            <a:r>
              <a:rPr lang="en-US" sz="1400" dirty="0">
                <a:latin typeface="Helvetica" panose="020B0604020202020204" pitchFamily="34" charset="0"/>
                <a:cs typeface="Helvetica" panose="020B0604020202020204" pitchFamily="34" charset="0"/>
              </a:rPr>
              <a:t>antenna</a:t>
            </a:r>
          </a:p>
        </p:txBody>
      </p:sp>
    </p:spTree>
    <p:extLst>
      <p:ext uri="{BB962C8B-B14F-4D97-AF65-F5344CB8AC3E}">
        <p14:creationId xmlns:p14="http://schemas.microsoft.com/office/powerpoint/2010/main" val="1787653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57AA62-AE07-4E9A-8E3D-8C959B9777E6}"/>
              </a:ext>
            </a:extLst>
          </p:cNvPr>
          <p:cNvSpPr>
            <a:spLocks noGrp="1"/>
          </p:cNvSpPr>
          <p:nvPr>
            <p:ph type="title"/>
          </p:nvPr>
        </p:nvSpPr>
        <p:spPr/>
        <p:txBody>
          <a:bodyPr/>
          <a:lstStyle/>
          <a:p>
            <a:r>
              <a:rPr lang="en-US" dirty="0"/>
              <a:t>Introduction [2]</a:t>
            </a:r>
          </a:p>
        </p:txBody>
      </p:sp>
      <p:sp>
        <p:nvSpPr>
          <p:cNvPr id="4" name="Date Placeholder 3">
            <a:extLst>
              <a:ext uri="{FF2B5EF4-FFF2-40B4-BE49-F238E27FC236}">
                <a16:creationId xmlns:a16="http://schemas.microsoft.com/office/drawing/2014/main" id="{FB3E945E-A641-4C1C-A995-BFC92E38574D}"/>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86AB6E7-120C-4F72-BE9B-5E0849EB037F}"/>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28A679F4-35E7-40F5-9E7C-2FB34FBCF2FC}"/>
              </a:ext>
            </a:extLst>
          </p:cNvPr>
          <p:cNvSpPr>
            <a:spLocks noGrp="1"/>
          </p:cNvSpPr>
          <p:nvPr>
            <p:ph type="sldNum" sz="quarter" idx="12"/>
          </p:nvPr>
        </p:nvSpPr>
        <p:spPr/>
        <p:txBody>
          <a:bodyPr/>
          <a:lstStyle/>
          <a:p>
            <a:pPr>
              <a:defRPr/>
            </a:pPr>
            <a:fld id="{148C009B-CB69-E04A-B9B3-34B26D69E9CF}" type="slidenum">
              <a:rPr lang="en-US" smtClean="0"/>
              <a:pPr>
                <a:defRPr/>
              </a:pPr>
              <a:t>4</a:t>
            </a:fld>
            <a:endParaRPr lang="en-US" dirty="0"/>
          </a:p>
        </p:txBody>
      </p:sp>
      <p:pic>
        <p:nvPicPr>
          <p:cNvPr id="7" name="Picture 2" descr="D:\TESLA\Info\RF_theory\FPC_equivalent_circuit.png">
            <a:extLst>
              <a:ext uri="{FF2B5EF4-FFF2-40B4-BE49-F238E27FC236}">
                <a16:creationId xmlns:a16="http://schemas.microsoft.com/office/drawing/2014/main" id="{68EF8784-FCDA-4CAC-82E1-6EAB01400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132303" y="2292903"/>
            <a:ext cx="6100586" cy="16367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57B385B-24BB-402C-9D72-70FB765F9E1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95833" y="573308"/>
            <a:ext cx="208915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C2D5C77-F7A0-4F4A-B72D-70C0C189A499}"/>
              </a:ext>
            </a:extLst>
          </p:cNvPr>
          <p:cNvSpPr txBox="1"/>
          <p:nvPr/>
        </p:nvSpPr>
        <p:spPr>
          <a:xfrm>
            <a:off x="271127" y="1884749"/>
            <a:ext cx="9835117" cy="4547399"/>
          </a:xfrm>
          <a:prstGeom prst="rect">
            <a:avLst/>
          </a:prstGeom>
          <a:noFill/>
        </p:spPr>
        <p:txBody>
          <a:bodyPr wrap="square" rtlCol="0">
            <a:spAutoFit/>
          </a:bodyPr>
          <a:lstStyle/>
          <a:p>
            <a:pPr marL="285750" indent="-285750" algn="just">
              <a:spcAft>
                <a:spcPts val="3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FPCs are passive impedance matching networks designed to efficiently transfer RF power from a source to a beam-loaded cavity operating under UHV conditions. UHV specs are important.</a:t>
            </a:r>
          </a:p>
          <a:p>
            <a:pPr marL="285750" indent="-285750" algn="just">
              <a:spcAft>
                <a:spcPts val="3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As transmission lines (coaxial or waveguide) are usually filled with gas, couplers have to have RF-transparent vacuum barriers (RF windows, planar or cylindrical).</a:t>
            </a:r>
          </a:p>
          <a:p>
            <a:pPr marL="285750" indent="-285750" algn="just">
              <a:spcAft>
                <a:spcPts val="3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Must be a low-heat-leak thermal transition between the room temperature environment outside and the cryogenic temperature (2 to 4.5 K) environment inside the cryomodule → extensive thermal simulations, carefully placed thermal intercepts and/or active cooling.</a:t>
            </a:r>
          </a:p>
          <a:p>
            <a:pPr marL="285750" indent="-285750" algn="just">
              <a:spcAft>
                <a:spcPts val="3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Should conform to clean cryomodule assembly procedures to minimize risk of contaminating the superconducting cavity → using cold window is advisable for high-field applications (2 windows design).</a:t>
            </a:r>
          </a:p>
          <a:p>
            <a:pPr marL="285750" indent="-285750" algn="just">
              <a:spcAft>
                <a:spcPts val="3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Should minimize cavity field perturbations that can affect beam or cavity performance → double couplers, compensating stubs, etc. Low magnetic fields.</a:t>
            </a:r>
          </a:p>
          <a:p>
            <a:pPr marL="285750" indent="-285750" algn="just">
              <a:spcAft>
                <a:spcPts val="3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Provide (in some cases, machine dependent) an adjustable coupling for different operating modes → can be supplemented by three-stub tuners in many cases.</a:t>
            </a:r>
          </a:p>
          <a:p>
            <a:pPr marL="285750" indent="-285750" algn="just">
              <a:spcAft>
                <a:spcPts val="3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Should be designed taking into consideration multipacting phenomenon: that is to be multipactor-free or provide cures such as bias voltage.</a:t>
            </a:r>
          </a:p>
          <a:p>
            <a:pPr marL="285750" indent="-285750" algn="just">
              <a:spcAft>
                <a:spcPts val="3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RF conditioning time may be too long for high-power couplers → need to improve/add new procedures and handling/preparation steps.</a:t>
            </a:r>
          </a:p>
        </p:txBody>
      </p:sp>
      <p:sp>
        <p:nvSpPr>
          <p:cNvPr id="9" name="TextBox 8">
            <a:extLst>
              <a:ext uri="{FF2B5EF4-FFF2-40B4-BE49-F238E27FC236}">
                <a16:creationId xmlns:a16="http://schemas.microsoft.com/office/drawing/2014/main" id="{9DBA26E4-56F3-495B-B870-94BCED16CD13}"/>
              </a:ext>
            </a:extLst>
          </p:cNvPr>
          <p:cNvSpPr txBox="1"/>
          <p:nvPr/>
        </p:nvSpPr>
        <p:spPr>
          <a:xfrm>
            <a:off x="581030" y="937403"/>
            <a:ext cx="6933758" cy="830997"/>
          </a:xfrm>
          <a:prstGeom prst="rect">
            <a:avLst/>
          </a:prstGeom>
          <a:noFill/>
        </p:spPr>
        <p:txBody>
          <a:bodyPr wrap="none" rtlCol="0">
            <a:spAutoFit/>
          </a:bodyPr>
          <a:lstStyle/>
          <a:p>
            <a:r>
              <a:rPr lang="en-US" dirty="0">
                <a:solidFill>
                  <a:schemeClr val="accent2"/>
                </a:solidFill>
              </a:rPr>
              <a:t>FPC design, materials and manufacturing technologies</a:t>
            </a:r>
          </a:p>
          <a:p>
            <a:r>
              <a:rPr lang="en-US" dirty="0">
                <a:solidFill>
                  <a:schemeClr val="accent2"/>
                </a:solidFill>
              </a:rPr>
              <a:t>follow the key specifications:</a:t>
            </a:r>
          </a:p>
        </p:txBody>
      </p:sp>
    </p:spTree>
    <p:extLst>
      <p:ext uri="{BB962C8B-B14F-4D97-AF65-F5344CB8AC3E}">
        <p14:creationId xmlns:p14="http://schemas.microsoft.com/office/powerpoint/2010/main" val="1236034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FPC @ Eu-XFEL: parts </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5</a:t>
            </a:fld>
            <a:endParaRPr lang="en-US" dirty="0"/>
          </a:p>
        </p:txBody>
      </p:sp>
      <p:pic>
        <p:nvPicPr>
          <p:cNvPr id="7" name="Picture 2" descr="D:\TESLA\XFEL\Info\PRAB\XFEL_coupler_parts.png">
            <a:extLst>
              <a:ext uri="{FF2B5EF4-FFF2-40B4-BE49-F238E27FC236}">
                <a16:creationId xmlns:a16="http://schemas.microsoft.com/office/drawing/2014/main" id="{CC83A3F4-58D8-4A80-8B7A-CE2CF95D40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988" y="1016587"/>
            <a:ext cx="11777845" cy="43482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569E927-7195-49A9-AA0B-FD70D92AC8E3}"/>
              </a:ext>
            </a:extLst>
          </p:cNvPr>
          <p:cNvSpPr txBox="1"/>
          <p:nvPr/>
        </p:nvSpPr>
        <p:spPr>
          <a:xfrm>
            <a:off x="208628" y="5590462"/>
            <a:ext cx="11983372" cy="584775"/>
          </a:xfrm>
          <a:prstGeom prst="rect">
            <a:avLst/>
          </a:prstGeom>
          <a:noFill/>
        </p:spPr>
        <p:txBody>
          <a:bodyPr wrap="square" rtlCol="0">
            <a:spAutoFit/>
          </a:bodyPr>
          <a:lstStyle/>
          <a:p>
            <a:r>
              <a:rPr lang="en-US" sz="1600" dirty="0">
                <a:solidFill>
                  <a:schemeClr val="accent6"/>
                </a:solidFill>
                <a:latin typeface="Helvetica" panose="020B0604020202020204" pitchFamily="34" charset="0"/>
                <a:cs typeface="Helvetica" panose="020B0604020202020204" pitchFamily="34" charset="0"/>
              </a:rPr>
              <a:t>Eu-XFEL FPC consists of warm, cold and waveguide main parts. Coaxial coupler is made of copper and copper plated (10/30µm)</a:t>
            </a:r>
          </a:p>
          <a:p>
            <a:r>
              <a:rPr lang="en-US" sz="1600" dirty="0">
                <a:solidFill>
                  <a:schemeClr val="accent6"/>
                </a:solidFill>
                <a:latin typeface="Helvetica" panose="020B0604020202020204" pitchFamily="34" charset="0"/>
                <a:cs typeface="Helvetica" panose="020B0604020202020204" pitchFamily="34" charset="0"/>
              </a:rPr>
              <a:t>stainless steel with alumina TiN coated ceramic windows. Motorized antenna tuning (±10mm) allows for Q</a:t>
            </a:r>
            <a:r>
              <a:rPr lang="en-US" sz="1600" baseline="-25000" dirty="0">
                <a:solidFill>
                  <a:schemeClr val="accent6"/>
                </a:solidFill>
                <a:latin typeface="Helvetica" panose="020B0604020202020204" pitchFamily="34" charset="0"/>
                <a:cs typeface="Helvetica" panose="020B0604020202020204" pitchFamily="34" charset="0"/>
              </a:rPr>
              <a:t>ext</a:t>
            </a:r>
            <a:r>
              <a:rPr lang="en-US" sz="1600" dirty="0">
                <a:solidFill>
                  <a:schemeClr val="accent6"/>
                </a:solidFill>
                <a:latin typeface="Helvetica" panose="020B0604020202020204" pitchFamily="34" charset="0"/>
                <a:cs typeface="Helvetica" panose="020B0604020202020204" pitchFamily="34" charset="0"/>
              </a:rPr>
              <a:t> adjustment (10</a:t>
            </a:r>
            <a:r>
              <a:rPr lang="en-US" sz="1600" baseline="30000" dirty="0">
                <a:solidFill>
                  <a:schemeClr val="accent6"/>
                </a:solidFill>
                <a:latin typeface="Helvetica" panose="020B0604020202020204" pitchFamily="34" charset="0"/>
                <a:cs typeface="Helvetica" panose="020B0604020202020204" pitchFamily="34" charset="0"/>
              </a:rPr>
              <a:t>6</a:t>
            </a:r>
            <a:r>
              <a:rPr lang="en-US" sz="1600" dirty="0">
                <a:solidFill>
                  <a:schemeClr val="accent6"/>
                </a:solidFill>
                <a:latin typeface="Helvetica" panose="020B0604020202020204" pitchFamily="34" charset="0"/>
                <a:cs typeface="Helvetica" panose="020B0604020202020204" pitchFamily="34" charset="0"/>
              </a:rPr>
              <a:t>..10</a:t>
            </a:r>
            <a:r>
              <a:rPr lang="en-US" sz="1600" baseline="30000" dirty="0">
                <a:solidFill>
                  <a:schemeClr val="accent6"/>
                </a:solidFill>
                <a:latin typeface="Helvetica" panose="020B0604020202020204" pitchFamily="34" charset="0"/>
                <a:cs typeface="Helvetica" panose="020B0604020202020204" pitchFamily="34" charset="0"/>
              </a:rPr>
              <a:t>7</a:t>
            </a:r>
            <a:r>
              <a:rPr lang="en-US" sz="1600" dirty="0">
                <a:solidFill>
                  <a:schemeClr val="accent6"/>
                </a:solidFill>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2211097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FPC @ Eu-XFEL: materials / technologies </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6</a:t>
            </a:fld>
            <a:endParaRPr lang="en-US" dirty="0"/>
          </a:p>
        </p:txBody>
      </p:sp>
      <p:sp>
        <p:nvSpPr>
          <p:cNvPr id="8" name="TextBox 7">
            <a:extLst>
              <a:ext uri="{FF2B5EF4-FFF2-40B4-BE49-F238E27FC236}">
                <a16:creationId xmlns:a16="http://schemas.microsoft.com/office/drawing/2014/main" id="{6569E927-7195-49A9-AA0B-FD70D92AC8E3}"/>
              </a:ext>
            </a:extLst>
          </p:cNvPr>
          <p:cNvSpPr txBox="1"/>
          <p:nvPr/>
        </p:nvSpPr>
        <p:spPr>
          <a:xfrm>
            <a:off x="208628" y="5590462"/>
            <a:ext cx="11983372" cy="584775"/>
          </a:xfrm>
          <a:prstGeom prst="rect">
            <a:avLst/>
          </a:prstGeom>
          <a:noFill/>
        </p:spPr>
        <p:txBody>
          <a:bodyPr wrap="square" rtlCol="0">
            <a:spAutoFit/>
          </a:bodyPr>
          <a:lstStyle/>
          <a:p>
            <a:r>
              <a:rPr lang="en-US" sz="1600" dirty="0">
                <a:solidFill>
                  <a:schemeClr val="accent6"/>
                </a:solidFill>
                <a:latin typeface="Helvetica" panose="020B0604020202020204" pitchFamily="34" charset="0"/>
                <a:cs typeface="Helvetica" panose="020B0604020202020204" pitchFamily="34" charset="0"/>
              </a:rPr>
              <a:t>FPC uses standard materials – SS 316LN, Cu-OFHC, Al</a:t>
            </a:r>
            <a:r>
              <a:rPr lang="en-US" sz="1600" baseline="-25000" dirty="0">
                <a:solidFill>
                  <a:schemeClr val="accent6"/>
                </a:solidFill>
                <a:latin typeface="Helvetica" panose="020B0604020202020204" pitchFamily="34" charset="0"/>
                <a:cs typeface="Helvetica" panose="020B0604020202020204" pitchFamily="34" charset="0"/>
              </a:rPr>
              <a:t>2</a:t>
            </a:r>
            <a:r>
              <a:rPr lang="en-US" sz="1600" dirty="0">
                <a:solidFill>
                  <a:schemeClr val="accent6"/>
                </a:solidFill>
                <a:latin typeface="Helvetica" panose="020B0604020202020204" pitchFamily="34" charset="0"/>
                <a:cs typeface="Helvetica" panose="020B0604020202020204" pitchFamily="34" charset="0"/>
              </a:rPr>
              <a:t>O</a:t>
            </a:r>
            <a:r>
              <a:rPr lang="en-US" sz="1600" baseline="-25000" dirty="0">
                <a:solidFill>
                  <a:schemeClr val="accent6"/>
                </a:solidFill>
                <a:latin typeface="Helvetica" panose="020B0604020202020204" pitchFamily="34" charset="0"/>
                <a:cs typeface="Helvetica" panose="020B0604020202020204" pitchFamily="34" charset="0"/>
              </a:rPr>
              <a:t>3</a:t>
            </a:r>
            <a:r>
              <a:rPr lang="en-US" sz="1600" dirty="0">
                <a:solidFill>
                  <a:schemeClr val="accent6"/>
                </a:solidFill>
                <a:latin typeface="Helvetica" panose="020B0604020202020204" pitchFamily="34" charset="0"/>
                <a:cs typeface="Helvetica" panose="020B0604020202020204" pitchFamily="34" charset="0"/>
              </a:rPr>
              <a:t> ceramics, standard sizes – tubes, bellows, flanges</a:t>
            </a:r>
          </a:p>
          <a:p>
            <a:r>
              <a:rPr lang="en-US" sz="1600" dirty="0">
                <a:solidFill>
                  <a:schemeClr val="accent6"/>
                </a:solidFill>
                <a:latin typeface="Helvetica" panose="020B0604020202020204" pitchFamily="34" charset="0"/>
                <a:cs typeface="Helvetica" panose="020B0604020202020204" pitchFamily="34" charset="0"/>
              </a:rPr>
              <a:t>and standard fabrication techniques – brazing, welding, galvanic copper plating.    </a:t>
            </a:r>
          </a:p>
        </p:txBody>
      </p:sp>
      <p:pic>
        <p:nvPicPr>
          <p:cNvPr id="9" name="Picture 8">
            <a:extLst>
              <a:ext uri="{FF2B5EF4-FFF2-40B4-BE49-F238E27FC236}">
                <a16:creationId xmlns:a16="http://schemas.microsoft.com/office/drawing/2014/main" id="{BFFC6F15-CA12-4527-A11A-30FD1094C19E}"/>
              </a:ext>
            </a:extLst>
          </p:cNvPr>
          <p:cNvPicPr>
            <a:picLocks noChangeAspect="1"/>
          </p:cNvPicPr>
          <p:nvPr/>
        </p:nvPicPr>
        <p:blipFill>
          <a:blip r:embed="rId2"/>
          <a:stretch>
            <a:fillRect/>
          </a:stretch>
        </p:blipFill>
        <p:spPr>
          <a:xfrm>
            <a:off x="208628" y="1011349"/>
            <a:ext cx="11826982" cy="4327341"/>
          </a:xfrm>
          <a:prstGeom prst="rect">
            <a:avLst/>
          </a:prstGeom>
        </p:spPr>
      </p:pic>
    </p:spTree>
    <p:extLst>
      <p:ext uri="{BB962C8B-B14F-4D97-AF65-F5344CB8AC3E}">
        <p14:creationId xmlns:p14="http://schemas.microsoft.com/office/powerpoint/2010/main" val="3188076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FPC @ Eu-XFEL: fabricated parts</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7</a:t>
            </a:fld>
            <a:endParaRPr lang="en-US" dirty="0"/>
          </a:p>
        </p:txBody>
      </p:sp>
      <p:sp>
        <p:nvSpPr>
          <p:cNvPr id="8" name="TextBox 7">
            <a:extLst>
              <a:ext uri="{FF2B5EF4-FFF2-40B4-BE49-F238E27FC236}">
                <a16:creationId xmlns:a16="http://schemas.microsoft.com/office/drawing/2014/main" id="{6569E927-7195-49A9-AA0B-FD70D92AC8E3}"/>
              </a:ext>
            </a:extLst>
          </p:cNvPr>
          <p:cNvSpPr txBox="1"/>
          <p:nvPr/>
        </p:nvSpPr>
        <p:spPr>
          <a:xfrm>
            <a:off x="236979" y="1658396"/>
            <a:ext cx="2549307" cy="4154984"/>
          </a:xfrm>
          <a:prstGeom prst="rect">
            <a:avLst/>
          </a:prstGeom>
          <a:noFill/>
        </p:spPr>
        <p:txBody>
          <a:bodyPr wrap="square" rtlCol="0">
            <a:spAutoFit/>
          </a:bodyPr>
          <a:lstStyle/>
          <a:p>
            <a:pPr>
              <a:spcAft>
                <a:spcPts val="600"/>
              </a:spcAft>
            </a:pPr>
            <a:r>
              <a:rPr lang="en-US" sz="1600" dirty="0">
                <a:latin typeface="Helvetica" panose="020B0604020202020204" pitchFamily="34" charset="0"/>
                <a:cs typeface="Helvetica" panose="020B0604020202020204" pitchFamily="34" charset="0"/>
              </a:rPr>
              <a:t>Warm Part: 300K ceramic window with inner and outer coax. conductors</a:t>
            </a:r>
          </a:p>
          <a:p>
            <a:pPr>
              <a:spcAft>
                <a:spcPts val="600"/>
              </a:spcAft>
            </a:pPr>
            <a:endParaRPr lang="en-US" sz="1600" dirty="0">
              <a:latin typeface="Helvetica" panose="020B0604020202020204" pitchFamily="34" charset="0"/>
              <a:cs typeface="Helvetica" panose="020B0604020202020204" pitchFamily="34" charset="0"/>
            </a:endParaRPr>
          </a:p>
          <a:p>
            <a:pPr>
              <a:spcAft>
                <a:spcPts val="600"/>
              </a:spcAft>
            </a:pPr>
            <a:endParaRPr lang="en-US" sz="1600" dirty="0">
              <a:latin typeface="Helvetica" panose="020B0604020202020204" pitchFamily="34" charset="0"/>
              <a:cs typeface="Helvetica" panose="020B0604020202020204" pitchFamily="34" charset="0"/>
            </a:endParaRPr>
          </a:p>
          <a:p>
            <a:pPr>
              <a:spcAft>
                <a:spcPts val="600"/>
              </a:spcAft>
            </a:pPr>
            <a:r>
              <a:rPr lang="en-US" sz="1600" dirty="0">
                <a:latin typeface="Helvetica" panose="020B0604020202020204" pitchFamily="34" charset="0"/>
                <a:cs typeface="Helvetica" panose="020B0604020202020204" pitchFamily="34" charset="0"/>
              </a:rPr>
              <a:t>Cold Part: 70K ceramic window with inner and outer coax. conductors and antenna</a:t>
            </a:r>
          </a:p>
          <a:p>
            <a:pPr>
              <a:spcAft>
                <a:spcPts val="600"/>
              </a:spcAft>
            </a:pPr>
            <a:endParaRPr lang="en-US" sz="1600" dirty="0">
              <a:latin typeface="Helvetica" panose="020B0604020202020204" pitchFamily="34" charset="0"/>
              <a:cs typeface="Helvetica" panose="020B0604020202020204" pitchFamily="34" charset="0"/>
            </a:endParaRPr>
          </a:p>
          <a:p>
            <a:pPr>
              <a:spcAft>
                <a:spcPts val="600"/>
              </a:spcAft>
            </a:pPr>
            <a:endParaRPr lang="en-US" sz="1600" dirty="0">
              <a:latin typeface="Helvetica" panose="020B0604020202020204" pitchFamily="34" charset="0"/>
              <a:cs typeface="Helvetica" panose="020B0604020202020204" pitchFamily="34" charset="0"/>
            </a:endParaRPr>
          </a:p>
          <a:p>
            <a:pPr>
              <a:spcAft>
                <a:spcPts val="600"/>
              </a:spcAft>
            </a:pPr>
            <a:endParaRPr lang="en-US" sz="1600" dirty="0">
              <a:latin typeface="Helvetica" panose="020B0604020202020204" pitchFamily="34" charset="0"/>
              <a:cs typeface="Helvetica" panose="020B0604020202020204" pitchFamily="34" charset="0"/>
            </a:endParaRPr>
          </a:p>
          <a:p>
            <a:pPr>
              <a:spcAft>
                <a:spcPts val="0"/>
              </a:spcAft>
            </a:pPr>
            <a:endParaRPr lang="en-US" sz="1600" dirty="0">
              <a:latin typeface="Helvetica" panose="020B0604020202020204" pitchFamily="34" charset="0"/>
              <a:cs typeface="Helvetica" panose="020B0604020202020204" pitchFamily="34" charset="0"/>
            </a:endParaRPr>
          </a:p>
          <a:p>
            <a:pPr algn="ctr">
              <a:spcAft>
                <a:spcPts val="600"/>
              </a:spcAft>
            </a:pPr>
            <a:r>
              <a:rPr lang="en-US" sz="1600" dirty="0">
                <a:latin typeface="Helvetica" panose="020B0604020202020204" pitchFamily="34" charset="0"/>
                <a:cs typeface="Helvetica" panose="020B0604020202020204" pitchFamily="34" charset="0"/>
              </a:rPr>
              <a:t>                Tuning rod</a:t>
            </a:r>
          </a:p>
        </p:txBody>
      </p:sp>
      <p:pic>
        <p:nvPicPr>
          <p:cNvPr id="7" name="Picture 4" descr="coupler-parts">
            <a:extLst>
              <a:ext uri="{FF2B5EF4-FFF2-40B4-BE49-F238E27FC236}">
                <a16:creationId xmlns:a16="http://schemas.microsoft.com/office/drawing/2014/main" id="{3415F8AD-2509-4B53-97D1-91CC2DC378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07687" y="1183791"/>
            <a:ext cx="7267575" cy="4857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9" name="Straight Arrow Connector 8">
            <a:extLst>
              <a:ext uri="{FF2B5EF4-FFF2-40B4-BE49-F238E27FC236}">
                <a16:creationId xmlns:a16="http://schemas.microsoft.com/office/drawing/2014/main" id="{671BFAC7-B4A9-47FC-81B7-354EAAB3C69D}"/>
              </a:ext>
            </a:extLst>
          </p:cNvPr>
          <p:cNvCxnSpPr>
            <a:cxnSpLocks/>
          </p:cNvCxnSpPr>
          <p:nvPr/>
        </p:nvCxnSpPr>
        <p:spPr>
          <a:xfrm>
            <a:off x="2706095" y="2150144"/>
            <a:ext cx="764794" cy="0"/>
          </a:xfrm>
          <a:prstGeom prst="straightConnector1">
            <a:avLst/>
          </a:prstGeom>
          <a:ln w="381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F2BBFAF-2ED8-4D63-B164-81DFE278DBD6}"/>
              </a:ext>
            </a:extLst>
          </p:cNvPr>
          <p:cNvCxnSpPr>
            <a:cxnSpLocks/>
          </p:cNvCxnSpPr>
          <p:nvPr/>
        </p:nvCxnSpPr>
        <p:spPr>
          <a:xfrm flipH="1">
            <a:off x="9579657" y="4075331"/>
            <a:ext cx="711337" cy="0"/>
          </a:xfrm>
          <a:prstGeom prst="straightConnector1">
            <a:avLst/>
          </a:prstGeom>
          <a:ln w="381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ABE23A2-7EE9-4003-86C5-84F7D7D1F975}"/>
              </a:ext>
            </a:extLst>
          </p:cNvPr>
          <p:cNvCxnSpPr>
            <a:cxnSpLocks/>
          </p:cNvCxnSpPr>
          <p:nvPr/>
        </p:nvCxnSpPr>
        <p:spPr>
          <a:xfrm flipV="1">
            <a:off x="2720452" y="3623585"/>
            <a:ext cx="2201024" cy="30"/>
          </a:xfrm>
          <a:prstGeom prst="straightConnector1">
            <a:avLst/>
          </a:prstGeom>
          <a:ln w="381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B20485FD-C696-412A-90E8-B408FB875B45}"/>
              </a:ext>
            </a:extLst>
          </p:cNvPr>
          <p:cNvCxnSpPr>
            <a:cxnSpLocks/>
          </p:cNvCxnSpPr>
          <p:nvPr/>
        </p:nvCxnSpPr>
        <p:spPr>
          <a:xfrm>
            <a:off x="2720452" y="5525781"/>
            <a:ext cx="3154918" cy="0"/>
          </a:xfrm>
          <a:prstGeom prst="straightConnector1">
            <a:avLst/>
          </a:prstGeom>
          <a:ln w="381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1578F7DD-CAD5-49C7-A174-ED1842A63987}"/>
              </a:ext>
            </a:extLst>
          </p:cNvPr>
          <p:cNvSpPr txBox="1"/>
          <p:nvPr/>
        </p:nvSpPr>
        <p:spPr>
          <a:xfrm>
            <a:off x="10344442" y="2367171"/>
            <a:ext cx="1811644" cy="3416320"/>
          </a:xfrm>
          <a:prstGeom prst="rect">
            <a:avLst/>
          </a:prstGeom>
          <a:noFill/>
        </p:spPr>
        <p:txBody>
          <a:bodyPr wrap="square" rtlCol="0">
            <a:spAutoFit/>
          </a:bodyPr>
          <a:lstStyle/>
          <a:p>
            <a:pPr>
              <a:spcAft>
                <a:spcPts val="600"/>
              </a:spcAft>
            </a:pPr>
            <a:r>
              <a:rPr lang="en-US" sz="1600" dirty="0">
                <a:latin typeface="Helvetica" panose="020B0604020202020204" pitchFamily="34" charset="0"/>
                <a:cs typeface="Helvetica" panose="020B0604020202020204" pitchFamily="34" charset="0"/>
              </a:rPr>
              <a:t>Warm inner coax. conductor</a:t>
            </a:r>
          </a:p>
          <a:p>
            <a:pPr>
              <a:spcAft>
                <a:spcPts val="600"/>
              </a:spcAft>
            </a:pPr>
            <a:endParaRPr lang="en-US" sz="1600" dirty="0">
              <a:latin typeface="Helvetica" panose="020B0604020202020204" pitchFamily="34" charset="0"/>
              <a:cs typeface="Helvetica" panose="020B0604020202020204" pitchFamily="34" charset="0"/>
            </a:endParaRPr>
          </a:p>
          <a:p>
            <a:pPr>
              <a:spcAft>
                <a:spcPts val="600"/>
              </a:spcAft>
            </a:pPr>
            <a:endParaRPr lang="en-US" sz="1600" dirty="0">
              <a:latin typeface="Helvetica" panose="020B0604020202020204" pitchFamily="34" charset="0"/>
              <a:cs typeface="Helvetica" panose="020B0604020202020204" pitchFamily="34" charset="0"/>
            </a:endParaRPr>
          </a:p>
          <a:p>
            <a:pPr>
              <a:spcAft>
                <a:spcPts val="600"/>
              </a:spcAft>
            </a:pPr>
            <a:endParaRPr lang="en-US" sz="1600" dirty="0">
              <a:latin typeface="Helvetica" panose="020B0604020202020204" pitchFamily="34" charset="0"/>
              <a:cs typeface="Helvetica" panose="020B0604020202020204" pitchFamily="34" charset="0"/>
            </a:endParaRPr>
          </a:p>
          <a:p>
            <a:pPr>
              <a:spcAft>
                <a:spcPts val="600"/>
              </a:spcAft>
            </a:pPr>
            <a:r>
              <a:rPr lang="en-US" sz="1600" dirty="0">
                <a:latin typeface="Helvetica" panose="020B0604020202020204" pitchFamily="34" charset="0"/>
                <a:cs typeface="Helvetica" panose="020B0604020202020204" pitchFamily="34" charset="0"/>
              </a:rPr>
              <a:t>Waveguide Part</a:t>
            </a:r>
          </a:p>
          <a:p>
            <a:pPr>
              <a:spcAft>
                <a:spcPts val="600"/>
              </a:spcAft>
            </a:pPr>
            <a:endParaRPr lang="en-US" sz="1600" dirty="0">
              <a:latin typeface="Helvetica" panose="020B0604020202020204" pitchFamily="34" charset="0"/>
              <a:cs typeface="Helvetica" panose="020B0604020202020204" pitchFamily="34" charset="0"/>
            </a:endParaRPr>
          </a:p>
          <a:p>
            <a:pPr>
              <a:spcAft>
                <a:spcPts val="600"/>
              </a:spcAft>
            </a:pPr>
            <a:endParaRPr lang="en-US" sz="1600" dirty="0">
              <a:latin typeface="Helvetica" panose="020B0604020202020204" pitchFamily="34" charset="0"/>
              <a:cs typeface="Helvetica" panose="020B0604020202020204" pitchFamily="34" charset="0"/>
            </a:endParaRPr>
          </a:p>
          <a:p>
            <a:pPr>
              <a:spcAft>
                <a:spcPts val="600"/>
              </a:spcAft>
            </a:pPr>
            <a:endParaRPr lang="en-US" sz="1600" dirty="0">
              <a:latin typeface="Helvetica" panose="020B0604020202020204" pitchFamily="34" charset="0"/>
              <a:cs typeface="Helvetica" panose="020B0604020202020204" pitchFamily="34" charset="0"/>
            </a:endParaRPr>
          </a:p>
          <a:p>
            <a:pPr>
              <a:spcAft>
                <a:spcPts val="600"/>
              </a:spcAft>
            </a:pPr>
            <a:r>
              <a:rPr lang="en-US" sz="1600" dirty="0">
                <a:latin typeface="Helvetica" panose="020B0604020202020204" pitchFamily="34" charset="0"/>
                <a:cs typeface="Helvetica" panose="020B0604020202020204" pitchFamily="34" charset="0"/>
              </a:rPr>
              <a:t>Ceramic window assembly</a:t>
            </a:r>
          </a:p>
        </p:txBody>
      </p:sp>
      <p:cxnSp>
        <p:nvCxnSpPr>
          <p:cNvPr id="33" name="Straight Arrow Connector 32">
            <a:extLst>
              <a:ext uri="{FF2B5EF4-FFF2-40B4-BE49-F238E27FC236}">
                <a16:creationId xmlns:a16="http://schemas.microsoft.com/office/drawing/2014/main" id="{E2D0F8DD-7D1C-488A-9422-869DD91039D6}"/>
              </a:ext>
            </a:extLst>
          </p:cNvPr>
          <p:cNvCxnSpPr>
            <a:cxnSpLocks/>
          </p:cNvCxnSpPr>
          <p:nvPr/>
        </p:nvCxnSpPr>
        <p:spPr>
          <a:xfrm flipH="1">
            <a:off x="9144008" y="5487601"/>
            <a:ext cx="1168141" cy="0"/>
          </a:xfrm>
          <a:prstGeom prst="straightConnector1">
            <a:avLst/>
          </a:prstGeom>
          <a:ln w="381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0574AF9B-1909-4477-8A57-85207BF6FEB3}"/>
              </a:ext>
            </a:extLst>
          </p:cNvPr>
          <p:cNvCxnSpPr>
            <a:cxnSpLocks/>
          </p:cNvCxnSpPr>
          <p:nvPr/>
        </p:nvCxnSpPr>
        <p:spPr>
          <a:xfrm flipH="1">
            <a:off x="7975866" y="2676579"/>
            <a:ext cx="2336283" cy="0"/>
          </a:xfrm>
          <a:prstGeom prst="straightConnector1">
            <a:avLst/>
          </a:prstGeom>
          <a:ln w="381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5667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FPC materials: steel</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8</a:t>
            </a:fld>
            <a:endParaRPr lang="en-US" dirty="0"/>
          </a:p>
        </p:txBody>
      </p:sp>
      <p:sp>
        <p:nvSpPr>
          <p:cNvPr id="8" name="TextBox 7">
            <a:extLst>
              <a:ext uri="{FF2B5EF4-FFF2-40B4-BE49-F238E27FC236}">
                <a16:creationId xmlns:a16="http://schemas.microsoft.com/office/drawing/2014/main" id="{6569E927-7195-49A9-AA0B-FD70D92AC8E3}"/>
              </a:ext>
            </a:extLst>
          </p:cNvPr>
          <p:cNvSpPr txBox="1"/>
          <p:nvPr/>
        </p:nvSpPr>
        <p:spPr>
          <a:xfrm>
            <a:off x="304806" y="1109423"/>
            <a:ext cx="6169000" cy="473975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decision for high austenitic steel (low magnetic field)</a:t>
            </a:r>
          </a:p>
          <a:p>
            <a:pPr marL="742950" lvl="1" indent="-285750">
              <a:spcAft>
                <a:spcPts val="600"/>
              </a:spcAft>
              <a:buFont typeface="Arial" panose="020B0604020202020204" pitchFamily="34" charset="0"/>
              <a:buChar char="•"/>
            </a:pPr>
            <a:r>
              <a:rPr lang="en-US" sz="1400" b="1">
                <a:solidFill>
                  <a:schemeClr val="accent6"/>
                </a:solidFill>
                <a:latin typeface="Helvetica" panose="020B0604020202020204" pitchFamily="34" charset="0"/>
                <a:cs typeface="Helvetica" panose="020B0604020202020204" pitchFamily="34" charset="0"/>
              </a:rPr>
              <a:t>316 LN	(</a:t>
            </a:r>
            <a:r>
              <a:rPr lang="en-US" sz="1400" b="1" dirty="0">
                <a:solidFill>
                  <a:schemeClr val="accent6"/>
                </a:solidFill>
                <a:latin typeface="Helvetica" panose="020B0604020202020204" pitchFamily="34" charset="0"/>
                <a:cs typeface="Helvetica" panose="020B0604020202020204" pitchFamily="34" charset="0"/>
              </a:rPr>
              <a:t>1.4429)</a:t>
            </a:r>
          </a:p>
          <a:p>
            <a:pPr marL="742950" lvl="1" indent="-285750">
              <a:spcAft>
                <a:spcPts val="600"/>
              </a:spcAft>
              <a:buFont typeface="Arial" panose="020B0604020202020204" pitchFamily="34" charset="0"/>
              <a:buChar char="•"/>
            </a:pPr>
            <a:r>
              <a:rPr lang="en-US" sz="1400" b="1">
                <a:solidFill>
                  <a:schemeClr val="accent6"/>
                </a:solidFill>
                <a:latin typeface="Helvetica" panose="020B0604020202020204" pitchFamily="34" charset="0"/>
                <a:cs typeface="Helvetica" panose="020B0604020202020204" pitchFamily="34" charset="0"/>
              </a:rPr>
              <a:t>316 L	(</a:t>
            </a:r>
            <a:r>
              <a:rPr lang="en-US" sz="1400" b="1" dirty="0">
                <a:solidFill>
                  <a:schemeClr val="accent6"/>
                </a:solidFill>
                <a:latin typeface="Helvetica" panose="020B0604020202020204" pitchFamily="34" charset="0"/>
                <a:cs typeface="Helvetica" panose="020B0604020202020204" pitchFamily="34" charset="0"/>
              </a:rPr>
              <a:t>1.4435)</a:t>
            </a:r>
          </a:p>
          <a:p>
            <a:pPr marL="285750" indent="-28575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316 LN steel: small quantities are often not available to buy</a:t>
            </a:r>
          </a:p>
          <a:p>
            <a:pPr marL="285750" indent="-28575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relative magnetic permeability: &lt; 1.005 also after several thermal cycles (measurements in stock)</a:t>
            </a:r>
          </a:p>
          <a:p>
            <a:pPr marL="285750" indent="-28575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sometimes tolerances of standard composition have to be limited</a:t>
            </a:r>
          </a:p>
          <a:p>
            <a:pPr marL="285750" indent="-28575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flange material it has to be forged (to be cavity free) – after H</a:t>
            </a:r>
            <a:r>
              <a:rPr lang="en-US" sz="1600" baseline="-25000" dirty="0">
                <a:solidFill>
                  <a:schemeClr val="accent6"/>
                </a:solidFill>
                <a:latin typeface="Helvetica" panose="020B0604020202020204" pitchFamily="34" charset="0"/>
                <a:cs typeface="Helvetica" panose="020B0604020202020204" pitchFamily="34" charset="0"/>
              </a:rPr>
              <a:t>2</a:t>
            </a:r>
            <a:r>
              <a:rPr lang="en-US" sz="1600" dirty="0">
                <a:solidFill>
                  <a:schemeClr val="accent6"/>
                </a:solidFill>
                <a:latin typeface="Helvetica" panose="020B0604020202020204" pitchFamily="34" charset="0"/>
                <a:cs typeface="Helvetica" panose="020B0604020202020204" pitchFamily="34" charset="0"/>
              </a:rPr>
              <a:t> outgassing at 950 °C, sealing knifes is still hard, flanges should be standard, to be deliverable by vendors</a:t>
            </a:r>
          </a:p>
          <a:p>
            <a:pPr marL="285750" indent="-28575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seamless pipes available</a:t>
            </a:r>
          </a:p>
          <a:p>
            <a:pPr marL="285750" indent="-28575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H</a:t>
            </a:r>
            <a:r>
              <a:rPr lang="en-US" sz="1600" baseline="-25000" dirty="0">
                <a:solidFill>
                  <a:schemeClr val="accent6"/>
                </a:solidFill>
                <a:latin typeface="Helvetica" panose="020B0604020202020204" pitchFamily="34" charset="0"/>
                <a:cs typeface="Helvetica" panose="020B0604020202020204" pitchFamily="34" charset="0"/>
              </a:rPr>
              <a:t>2</a:t>
            </a:r>
            <a:r>
              <a:rPr lang="en-US" sz="1600" dirty="0">
                <a:solidFill>
                  <a:schemeClr val="accent6"/>
                </a:solidFill>
                <a:latin typeface="Helvetica" panose="020B0604020202020204" pitchFamily="34" charset="0"/>
                <a:cs typeface="Helvetica" panose="020B0604020202020204" pitchFamily="34" charset="0"/>
              </a:rPr>
              <a:t> degassing of steel is always advantageous in UHV systems, a common practice is hydrogen degassing at  1000°C</a:t>
            </a:r>
          </a:p>
          <a:p>
            <a:pPr marL="285750" indent="-285750">
              <a:spcAft>
                <a:spcPts val="600"/>
              </a:spcAft>
              <a:buFont typeface="Arial" panose="020B0604020202020204" pitchFamily="34" charset="0"/>
              <a:buChar char="•"/>
            </a:pPr>
            <a:endParaRPr lang="en-US" sz="1600" dirty="0">
              <a:solidFill>
                <a:schemeClr val="accent6"/>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US" sz="1600" dirty="0">
              <a:solidFill>
                <a:schemeClr val="accent6"/>
              </a:solidFill>
              <a:latin typeface="Helvetica" panose="020B0604020202020204" pitchFamily="34" charset="0"/>
              <a:cs typeface="Helvetica" panose="020B0604020202020204" pitchFamily="34" charset="0"/>
            </a:endParaRPr>
          </a:p>
        </p:txBody>
      </p:sp>
      <p:pic>
        <p:nvPicPr>
          <p:cNvPr id="7" name="Picture 5">
            <a:extLst>
              <a:ext uri="{FF2B5EF4-FFF2-40B4-BE49-F238E27FC236}">
                <a16:creationId xmlns:a16="http://schemas.microsoft.com/office/drawing/2014/main" id="{EE0DE167-BDD8-4C44-9566-FF8A84F863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351355" y="2967538"/>
            <a:ext cx="4610100" cy="3216275"/>
          </a:xfrm>
          <a:noFill/>
          <a:extLs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cxnSp>
        <p:nvCxnSpPr>
          <p:cNvPr id="9" name="Straight Arrow Connector 8">
            <a:extLst>
              <a:ext uri="{FF2B5EF4-FFF2-40B4-BE49-F238E27FC236}">
                <a16:creationId xmlns:a16="http://schemas.microsoft.com/office/drawing/2014/main" id="{DF77AB8C-7AAD-4926-9BB6-F7CFA6B9C51C}"/>
              </a:ext>
            </a:extLst>
          </p:cNvPr>
          <p:cNvCxnSpPr>
            <a:cxnSpLocks/>
          </p:cNvCxnSpPr>
          <p:nvPr/>
        </p:nvCxnSpPr>
        <p:spPr>
          <a:xfrm>
            <a:off x="6516893" y="4993880"/>
            <a:ext cx="764794" cy="0"/>
          </a:xfrm>
          <a:prstGeom prst="straightConnector1">
            <a:avLst/>
          </a:prstGeom>
          <a:ln w="381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pic>
        <p:nvPicPr>
          <p:cNvPr id="10" name="Picture 4" descr="palette_316LN">
            <a:extLst>
              <a:ext uri="{FF2B5EF4-FFF2-40B4-BE49-F238E27FC236}">
                <a16:creationId xmlns:a16="http://schemas.microsoft.com/office/drawing/2014/main" id="{C138EBA6-0659-40D1-8CD1-57C2A7046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351356" y="251752"/>
            <a:ext cx="3493922" cy="26207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1" name="Straight Arrow Connector 10">
            <a:extLst>
              <a:ext uri="{FF2B5EF4-FFF2-40B4-BE49-F238E27FC236}">
                <a16:creationId xmlns:a16="http://schemas.microsoft.com/office/drawing/2014/main" id="{340E1114-633C-49A9-A132-3BAC487CD2B4}"/>
              </a:ext>
            </a:extLst>
          </p:cNvPr>
          <p:cNvCxnSpPr>
            <a:cxnSpLocks/>
          </p:cNvCxnSpPr>
          <p:nvPr/>
        </p:nvCxnSpPr>
        <p:spPr>
          <a:xfrm>
            <a:off x="6473806" y="2192432"/>
            <a:ext cx="764794" cy="0"/>
          </a:xfrm>
          <a:prstGeom prst="straightConnector1">
            <a:avLst/>
          </a:prstGeom>
          <a:ln w="381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6722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C7065-4646-4034-836E-93E4351B6B32}"/>
              </a:ext>
            </a:extLst>
          </p:cNvPr>
          <p:cNvSpPr>
            <a:spLocks noGrp="1"/>
          </p:cNvSpPr>
          <p:nvPr>
            <p:ph type="title"/>
          </p:nvPr>
        </p:nvSpPr>
        <p:spPr/>
        <p:txBody>
          <a:bodyPr/>
          <a:lstStyle/>
          <a:p>
            <a:r>
              <a:rPr lang="en-US" dirty="0"/>
              <a:t>FPC materials: bulk copper</a:t>
            </a:r>
          </a:p>
        </p:txBody>
      </p:sp>
      <p:sp>
        <p:nvSpPr>
          <p:cNvPr id="4" name="Date Placeholder 3">
            <a:extLst>
              <a:ext uri="{FF2B5EF4-FFF2-40B4-BE49-F238E27FC236}">
                <a16:creationId xmlns:a16="http://schemas.microsoft.com/office/drawing/2014/main" id="{07E0A2A8-0362-4E23-98CE-9CB2DEE51E06}"/>
              </a:ext>
            </a:extLst>
          </p:cNvPr>
          <p:cNvSpPr>
            <a:spLocks noGrp="1"/>
          </p:cNvSpPr>
          <p:nvPr>
            <p:ph type="dt" sz="half" idx="10"/>
          </p:nvPr>
        </p:nvSpPr>
        <p:spPr/>
        <p:txBody>
          <a:bodyPr/>
          <a:lstStyle/>
          <a:p>
            <a:pPr>
              <a:defRPr/>
            </a:pPr>
            <a:r>
              <a:rPr lang="en-US" dirty="0"/>
              <a:t>12/3/2020</a:t>
            </a:r>
          </a:p>
        </p:txBody>
      </p:sp>
      <p:sp>
        <p:nvSpPr>
          <p:cNvPr id="5" name="Footer Placeholder 4">
            <a:extLst>
              <a:ext uri="{FF2B5EF4-FFF2-40B4-BE49-F238E27FC236}">
                <a16:creationId xmlns:a16="http://schemas.microsoft.com/office/drawing/2014/main" id="{E9F7A04D-5DFB-498D-A1D5-EAAF779685BA}"/>
              </a:ext>
            </a:extLst>
          </p:cNvPr>
          <p:cNvSpPr>
            <a:spLocks noGrp="1"/>
          </p:cNvSpPr>
          <p:nvPr>
            <p:ph type="ftr" sz="quarter" idx="11"/>
          </p:nvPr>
        </p:nvSpPr>
        <p:spPr/>
        <p:txBody>
          <a:bodyPr/>
          <a:lstStyle/>
          <a:p>
            <a:pPr>
              <a:defRPr/>
            </a:pPr>
            <a:r>
              <a:rPr lang="en-US" dirty="0"/>
              <a:t>Denis Kostin | PIP-II Technical Workshop</a:t>
            </a:r>
            <a:endParaRPr lang="en-US" b="1" dirty="0"/>
          </a:p>
        </p:txBody>
      </p:sp>
      <p:sp>
        <p:nvSpPr>
          <p:cNvPr id="6" name="Slide Number Placeholder 5">
            <a:extLst>
              <a:ext uri="{FF2B5EF4-FFF2-40B4-BE49-F238E27FC236}">
                <a16:creationId xmlns:a16="http://schemas.microsoft.com/office/drawing/2014/main" id="{1F492B90-C9A5-4B07-8F09-FA8D629F0AF7}"/>
              </a:ext>
            </a:extLst>
          </p:cNvPr>
          <p:cNvSpPr>
            <a:spLocks noGrp="1"/>
          </p:cNvSpPr>
          <p:nvPr>
            <p:ph type="sldNum" sz="quarter" idx="12"/>
          </p:nvPr>
        </p:nvSpPr>
        <p:spPr/>
        <p:txBody>
          <a:bodyPr/>
          <a:lstStyle/>
          <a:p>
            <a:pPr>
              <a:defRPr/>
            </a:pPr>
            <a:fld id="{148C009B-CB69-E04A-B9B3-34B26D69E9CF}" type="slidenum">
              <a:rPr lang="en-US" smtClean="0"/>
              <a:pPr>
                <a:defRPr/>
              </a:pPr>
              <a:t>9</a:t>
            </a:fld>
            <a:endParaRPr lang="en-US" dirty="0"/>
          </a:p>
        </p:txBody>
      </p:sp>
      <p:sp>
        <p:nvSpPr>
          <p:cNvPr id="8" name="TextBox 7">
            <a:extLst>
              <a:ext uri="{FF2B5EF4-FFF2-40B4-BE49-F238E27FC236}">
                <a16:creationId xmlns:a16="http://schemas.microsoft.com/office/drawing/2014/main" id="{6569E927-7195-49A9-AA0B-FD70D92AC8E3}"/>
              </a:ext>
            </a:extLst>
          </p:cNvPr>
          <p:cNvSpPr txBox="1"/>
          <p:nvPr/>
        </p:nvSpPr>
        <p:spPr>
          <a:xfrm>
            <a:off x="246928" y="1088529"/>
            <a:ext cx="5536293" cy="1954381"/>
          </a:xfrm>
          <a:prstGeom prst="rect">
            <a:avLst/>
          </a:prstGeom>
          <a:noFill/>
        </p:spPr>
        <p:txBody>
          <a:bodyPr wrap="square" rtlCol="0">
            <a:spAutoFit/>
          </a:bodyPr>
          <a:lstStyle/>
          <a:p>
            <a:pPr>
              <a:spcAft>
                <a:spcPts val="600"/>
              </a:spcAft>
            </a:pPr>
            <a:r>
              <a:rPr lang="en-US" sz="1600" dirty="0">
                <a:solidFill>
                  <a:schemeClr val="accent6"/>
                </a:solidFill>
                <a:latin typeface="Helvetica" panose="020B0604020202020204" pitchFamily="34" charset="0"/>
                <a:cs typeface="Helvetica" panose="020B0604020202020204" pitchFamily="34" charset="0"/>
              </a:rPr>
              <a:t>For high electric and thermal conductivity: OFHC copper</a:t>
            </a:r>
          </a:p>
          <a:p>
            <a:pPr marL="285750" indent="-28575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Content: 99.99%</a:t>
            </a:r>
          </a:p>
          <a:p>
            <a:pPr marL="285750" indent="-28575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Oxygen free</a:t>
            </a:r>
          </a:p>
          <a:p>
            <a:pPr marL="285750" indent="-28575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Strict limitation on contaminations</a:t>
            </a:r>
          </a:p>
          <a:p>
            <a:pPr marL="285750" indent="-28575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forged → no leaks after machining</a:t>
            </a:r>
          </a:p>
          <a:p>
            <a:pPr marL="285750" indent="-285750">
              <a:spcAft>
                <a:spcPts val="600"/>
              </a:spcAft>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electric conductivity close to 58 Sm/mm</a:t>
            </a:r>
            <a:r>
              <a:rPr lang="en-US" sz="1600" baseline="30000" dirty="0">
                <a:solidFill>
                  <a:schemeClr val="accent6"/>
                </a:solidFill>
                <a:latin typeface="Helvetica" panose="020B0604020202020204" pitchFamily="34" charset="0"/>
                <a:cs typeface="Helvetica" panose="020B0604020202020204" pitchFamily="34" charset="0"/>
              </a:rPr>
              <a:t>2</a:t>
            </a:r>
          </a:p>
        </p:txBody>
      </p:sp>
      <p:graphicFrame>
        <p:nvGraphicFramePr>
          <p:cNvPr id="7" name="Group 70">
            <a:extLst>
              <a:ext uri="{FF2B5EF4-FFF2-40B4-BE49-F238E27FC236}">
                <a16:creationId xmlns:a16="http://schemas.microsoft.com/office/drawing/2014/main" id="{C3E7F61B-BBC1-4E91-B007-E067E89EE62B}"/>
              </a:ext>
            </a:extLst>
          </p:cNvPr>
          <p:cNvGraphicFramePr>
            <a:graphicFrameLocks noGrp="1"/>
          </p:cNvGraphicFramePr>
          <p:nvPr>
            <p:extLst>
              <p:ext uri="{D42A27DB-BD31-4B8C-83A1-F6EECF244321}">
                <p14:modId xmlns:p14="http://schemas.microsoft.com/office/powerpoint/2010/main" val="3451716547"/>
              </p:ext>
            </p:extLst>
          </p:nvPr>
        </p:nvGraphicFramePr>
        <p:xfrm>
          <a:off x="5981106" y="1215810"/>
          <a:ext cx="2262861" cy="4430705"/>
        </p:xfrm>
        <a:graphic>
          <a:graphicData uri="http://schemas.openxmlformats.org/drawingml/2006/table">
            <a:tbl>
              <a:tblPr/>
              <a:tblGrid>
                <a:gridCol w="1671665">
                  <a:extLst>
                    <a:ext uri="{9D8B030D-6E8A-4147-A177-3AD203B41FA5}">
                      <a16:colId xmlns:a16="http://schemas.microsoft.com/office/drawing/2014/main" val="20000"/>
                    </a:ext>
                  </a:extLst>
                </a:gridCol>
                <a:gridCol w="591196">
                  <a:extLst>
                    <a:ext uri="{9D8B030D-6E8A-4147-A177-3AD203B41FA5}">
                      <a16:colId xmlns:a16="http://schemas.microsoft.com/office/drawing/2014/main" val="20001"/>
                    </a:ext>
                  </a:extLst>
                </a:gridCol>
              </a:tblGrid>
              <a:tr h="3317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de-DE" sz="16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contaminant</a:t>
                      </a:r>
                    </a:p>
                  </a:txBody>
                  <a:tcPr marL="90000" marR="90000" marT="46811" marB="468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de-DE" sz="16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ppm</a:t>
                      </a:r>
                    </a:p>
                  </a:txBody>
                  <a:tcPr marL="90000" marR="90000" marT="46811" marB="468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56597507"/>
                  </a:ext>
                </a:extLst>
              </a:tr>
              <a:tr h="331731">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de-DE" sz="16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Bi</a:t>
                      </a:r>
                    </a:p>
                  </a:txBody>
                  <a:tcPr marL="90000" marR="90000" marT="46811" marB="468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de-DE" sz="1600" b="1"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2</a:t>
                      </a:r>
                    </a:p>
                  </a:txBody>
                  <a:tcPr marL="90000" marR="90000" marT="46811" marB="468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1731">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de-DE" sz="16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Cd</a:t>
                      </a:r>
                    </a:p>
                  </a:txBody>
                  <a:tcPr marL="90000" marR="90000" marT="46811" marB="468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de-DE" sz="1600" b="1"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1</a:t>
                      </a:r>
                    </a:p>
                  </a:txBody>
                  <a:tcPr marL="90000" marR="90000" marT="46811" marB="468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1731">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de-DE" sz="16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H</a:t>
                      </a:r>
                    </a:p>
                  </a:txBody>
                  <a:tcPr marL="90000" marR="90000" marT="46811" marB="468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de-DE" sz="1600" b="1"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1</a:t>
                      </a:r>
                    </a:p>
                  </a:txBody>
                  <a:tcPr marL="90000" marR="90000" marT="46811" marB="468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1731">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de-DE" sz="16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Hg</a:t>
                      </a:r>
                    </a:p>
                  </a:txBody>
                  <a:tcPr marL="90000" marR="90000" marT="46811" marB="468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de-DE" sz="1600" b="1"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1</a:t>
                      </a:r>
                    </a:p>
                  </a:txBody>
                  <a:tcPr marL="90000" marR="90000" marT="46811" marB="468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1731">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de-DE" sz="16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O</a:t>
                      </a:r>
                      <a:r>
                        <a:rPr kumimoji="0" lang="en-US" altLang="de-DE" sz="1600" b="0" i="0" u="none" strike="noStrike" cap="none" normalizeH="0" baseline="-25000" dirty="0">
                          <a:ln>
                            <a:noFill/>
                          </a:ln>
                          <a:solidFill>
                            <a:schemeClr val="tx1"/>
                          </a:solidFill>
                          <a:effectLst/>
                          <a:latin typeface="Helvetica" panose="020B0604020202020204" pitchFamily="34" charset="0"/>
                          <a:cs typeface="Helvetica" panose="020B0604020202020204" pitchFamily="34" charset="0"/>
                        </a:rPr>
                        <a:t>2</a:t>
                      </a:r>
                      <a:endParaRPr kumimoji="0" lang="en-US" altLang="de-DE" sz="16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endParaRPr>
                    </a:p>
                  </a:txBody>
                  <a:tcPr marL="90000" marR="90000" marT="46811" marB="468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de-DE" sz="1600" b="1"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10</a:t>
                      </a:r>
                    </a:p>
                  </a:txBody>
                  <a:tcPr marL="90000" marR="90000" marT="46811" marB="468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1731">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de-DE" sz="16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P</a:t>
                      </a:r>
                    </a:p>
                  </a:txBody>
                  <a:tcPr marL="90000" marR="90000" marT="46811" marB="468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de-DE" sz="1600" b="1"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3</a:t>
                      </a:r>
                    </a:p>
                  </a:txBody>
                  <a:tcPr marL="90000" marR="90000" marT="46811" marB="468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1731">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de-DE" sz="16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Pb</a:t>
                      </a:r>
                    </a:p>
                  </a:txBody>
                  <a:tcPr marL="90000" marR="90000" marT="46811" marB="468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de-DE" sz="1600" b="1"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10</a:t>
                      </a:r>
                    </a:p>
                  </a:txBody>
                  <a:tcPr marL="90000" marR="90000" marT="46811" marB="468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1731">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de-DE" sz="16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S</a:t>
                      </a:r>
                    </a:p>
                  </a:txBody>
                  <a:tcPr marL="90000" marR="90000" marT="46811" marB="468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de-DE" sz="1600" b="1"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18</a:t>
                      </a:r>
                    </a:p>
                  </a:txBody>
                  <a:tcPr marL="90000" marR="90000" marT="46811" marB="468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1731">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de-DE" sz="16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Se</a:t>
                      </a:r>
                    </a:p>
                  </a:txBody>
                  <a:tcPr marL="90000" marR="90000" marT="46811" marB="468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de-DE" sz="1600" b="1"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10</a:t>
                      </a:r>
                    </a:p>
                  </a:txBody>
                  <a:tcPr marL="90000" marR="90000" marT="46811" marB="468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1731">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de-DE" sz="16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Te</a:t>
                      </a:r>
                    </a:p>
                  </a:txBody>
                  <a:tcPr marL="90000" marR="90000" marT="46811" marB="468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de-DE" sz="1600" b="1"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3</a:t>
                      </a:r>
                    </a:p>
                  </a:txBody>
                  <a:tcPr marL="90000" marR="90000" marT="46811" marB="468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31731">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de-DE" sz="16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Zn</a:t>
                      </a:r>
                    </a:p>
                  </a:txBody>
                  <a:tcPr marL="90000" marR="90000" marT="46811" marB="468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de-DE" sz="1600" b="1"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1</a:t>
                      </a:r>
                    </a:p>
                  </a:txBody>
                  <a:tcPr marL="90000" marR="90000" marT="46811" marB="468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81161">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de-DE" sz="1600" b="0"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As+Mn+Sb+Sn</a:t>
                      </a:r>
                    </a:p>
                  </a:txBody>
                  <a:tcPr marL="90000" marR="90000" marT="46811" marB="468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de-DE" sz="1600" b="1" i="0" u="none" strike="noStrike" cap="none" normalizeH="0" baseline="0" dirty="0">
                          <a:ln>
                            <a:noFill/>
                          </a:ln>
                          <a:solidFill>
                            <a:schemeClr val="tx1"/>
                          </a:solidFill>
                          <a:effectLst/>
                          <a:latin typeface="Helvetica" panose="020B0604020202020204" pitchFamily="34" charset="0"/>
                          <a:cs typeface="Helvetica" panose="020B0604020202020204" pitchFamily="34" charset="0"/>
                        </a:rPr>
                        <a:t>25</a:t>
                      </a:r>
                    </a:p>
                  </a:txBody>
                  <a:tcPr marL="90000" marR="90000" marT="46811" marB="468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cxnSp>
        <p:nvCxnSpPr>
          <p:cNvPr id="9" name="Straight Arrow Connector 8">
            <a:extLst>
              <a:ext uri="{FF2B5EF4-FFF2-40B4-BE49-F238E27FC236}">
                <a16:creationId xmlns:a16="http://schemas.microsoft.com/office/drawing/2014/main" id="{0BBF9DED-1DCA-4281-A5C3-951037D42E8A}"/>
              </a:ext>
            </a:extLst>
          </p:cNvPr>
          <p:cNvCxnSpPr>
            <a:cxnSpLocks/>
          </p:cNvCxnSpPr>
          <p:nvPr/>
        </p:nvCxnSpPr>
        <p:spPr>
          <a:xfrm>
            <a:off x="4022639" y="2236318"/>
            <a:ext cx="1841968" cy="0"/>
          </a:xfrm>
          <a:prstGeom prst="straightConnector1">
            <a:avLst/>
          </a:prstGeom>
          <a:ln w="38100" cap="rnd">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311BF4D5-E47C-4B88-B4E5-FAE91D350772}"/>
              </a:ext>
            </a:extLst>
          </p:cNvPr>
          <p:cNvSpPr txBox="1"/>
          <p:nvPr/>
        </p:nvSpPr>
        <p:spPr>
          <a:xfrm>
            <a:off x="262001" y="4008081"/>
            <a:ext cx="4041491" cy="1400383"/>
          </a:xfrm>
          <a:prstGeom prst="rect">
            <a:avLst/>
          </a:prstGeom>
          <a:noFill/>
        </p:spPr>
        <p:txBody>
          <a:bodyPr wrap="none" rtlCol="0">
            <a:spAutoFit/>
          </a:bodyPr>
          <a:lstStyle/>
          <a:p>
            <a:pPr>
              <a:spcAft>
                <a:spcPts val="600"/>
              </a:spcAft>
            </a:pPr>
            <a:r>
              <a:rPr lang="en-US" sz="1600" dirty="0">
                <a:solidFill>
                  <a:schemeClr val="accent6"/>
                </a:solidFill>
                <a:latin typeface="Helvetica" panose="020B0604020202020204" pitchFamily="34" charset="0"/>
                <a:cs typeface="Helvetica" panose="020B0604020202020204" pitchFamily="34" charset="0"/>
              </a:rPr>
              <a:t>Hardness of solid copper coupler antenna:</a:t>
            </a:r>
          </a:p>
          <a:p>
            <a:pPr marL="285750" indent="-285750">
              <a:buFont typeface="Arial" panose="020B0604020202020204" pitchFamily="34" charset="0"/>
              <a:buChar char="•"/>
            </a:pPr>
            <a:r>
              <a:rPr lang="en-US" sz="1600">
                <a:solidFill>
                  <a:schemeClr val="accent6"/>
                </a:solidFill>
                <a:latin typeface="Helvetica" panose="020B0604020202020204" pitchFamily="34" charset="0"/>
                <a:cs typeface="Helvetica" panose="020B0604020202020204" pitchFamily="34" charset="0"/>
              </a:rPr>
              <a:t>as </a:t>
            </a:r>
            <a:r>
              <a:rPr lang="en-US" sz="1600" dirty="0">
                <a:solidFill>
                  <a:schemeClr val="accent6"/>
                </a:solidFill>
                <a:latin typeface="Helvetica" panose="020B0604020202020204" pitchFamily="34" charset="0"/>
                <a:cs typeface="Helvetica" panose="020B0604020202020204" pitchFamily="34" charset="0"/>
              </a:rPr>
              <a:t>received					69HV5</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after 150°/8h				62HV5</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after 400°/2h				60HV5</a:t>
            </a:r>
          </a:p>
          <a:p>
            <a:pPr marL="285750" indent="-285750">
              <a:buFont typeface="Arial" panose="020B0604020202020204" pitchFamily="34" charset="0"/>
              <a:buChar char="•"/>
            </a:pPr>
            <a:r>
              <a:rPr lang="en-US" sz="1600" dirty="0">
                <a:solidFill>
                  <a:schemeClr val="accent6"/>
                </a:solidFill>
                <a:latin typeface="Helvetica" panose="020B0604020202020204" pitchFamily="34" charset="0"/>
                <a:cs typeface="Helvetica" panose="020B0604020202020204" pitchFamily="34" charset="0"/>
              </a:rPr>
              <a:t>after 400°/2h and 150°/8h		58HV5</a:t>
            </a:r>
          </a:p>
        </p:txBody>
      </p:sp>
      <p:sp>
        <p:nvSpPr>
          <p:cNvPr id="10" name="TextBox 9">
            <a:extLst>
              <a:ext uri="{FF2B5EF4-FFF2-40B4-BE49-F238E27FC236}">
                <a16:creationId xmlns:a16="http://schemas.microsoft.com/office/drawing/2014/main" id="{F086E2AA-BECA-421E-A7E7-40F3C6BE89CF}"/>
              </a:ext>
            </a:extLst>
          </p:cNvPr>
          <p:cNvSpPr txBox="1"/>
          <p:nvPr/>
        </p:nvSpPr>
        <p:spPr>
          <a:xfrm>
            <a:off x="262001" y="5960356"/>
            <a:ext cx="4509824" cy="338554"/>
          </a:xfrm>
          <a:prstGeom prst="rect">
            <a:avLst/>
          </a:prstGeom>
          <a:noFill/>
        </p:spPr>
        <p:txBody>
          <a:bodyPr wrap="none" rtlCol="0">
            <a:spAutoFit/>
          </a:bodyPr>
          <a:lstStyle/>
          <a:p>
            <a:r>
              <a:rPr lang="en-US" sz="1600" dirty="0">
                <a:solidFill>
                  <a:schemeClr val="accent6"/>
                </a:solidFill>
                <a:latin typeface="Helvetica" panose="020B0604020202020204" pitchFamily="34" charset="0"/>
                <a:cs typeface="Helvetica" panose="020B0604020202020204" pitchFamily="34" charset="0"/>
              </a:rPr>
              <a:t>Antenna screw: 316L with reference RDX A4-70</a:t>
            </a:r>
          </a:p>
        </p:txBody>
      </p:sp>
    </p:spTree>
    <p:extLst>
      <p:ext uri="{BB962C8B-B14F-4D97-AF65-F5344CB8AC3E}">
        <p14:creationId xmlns:p14="http://schemas.microsoft.com/office/powerpoint/2010/main" val="3035987280"/>
      </p:ext>
    </p:extLst>
  </p:cSld>
  <p:clrMapOvr>
    <a:masterClrMapping/>
  </p:clrMapOvr>
</p:sld>
</file>

<file path=ppt/theme/theme1.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0A9347935DA74C8DB662DDB94DC24E" ma:contentTypeVersion="9" ma:contentTypeDescription="Create a new document." ma:contentTypeScope="" ma:versionID="daccfbc87992deecdd76a41080ed79a9">
  <xsd:schema xmlns:xsd="http://www.w3.org/2001/XMLSchema" xmlns:xs="http://www.w3.org/2001/XMLSchema" xmlns:p="http://schemas.microsoft.com/office/2006/metadata/properties" xmlns:ns1="http://schemas.microsoft.com/sharepoint/v3" xmlns:ns3="bb137302-f76b-4ed9-a081-76f546f328cd" xmlns:ns4="ee7e25fd-3d00-4a17-8d06-95b415c0ffa6" targetNamespace="http://schemas.microsoft.com/office/2006/metadata/properties" ma:root="true" ma:fieldsID="ce083e8da3803cf1a5fd098111086400" ns1:_="" ns3:_="" ns4:_="">
    <xsd:import namespace="http://schemas.microsoft.com/sharepoint/v3"/>
    <xsd:import namespace="bb137302-f76b-4ed9-a081-76f546f328cd"/>
    <xsd:import namespace="ee7e25fd-3d00-4a17-8d06-95b415c0ffa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137302-f76b-4ed9-a081-76f546f328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e7e25fd-3d00-4a17-8d06-95b415c0ff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1F245F-DB62-428D-A566-B113377E9116}">
  <ds:schemaRefs>
    <ds:schemaRef ds:uri="http://schemas.microsoft.com/office/infopath/2007/PartnerControls"/>
    <ds:schemaRef ds:uri="http://purl.org/dc/terms/"/>
    <ds:schemaRef ds:uri="http://purl.org/dc/elements/1.1/"/>
    <ds:schemaRef ds:uri="http://schemas.microsoft.com/sharepoint/v3"/>
    <ds:schemaRef ds:uri="http://schemas.microsoft.com/office/2006/metadata/properties"/>
    <ds:schemaRef ds:uri="http://schemas.microsoft.com/office/2006/documentManagement/types"/>
    <ds:schemaRef ds:uri="http://purl.org/dc/dcmitype/"/>
    <ds:schemaRef ds:uri="http://www.w3.org/XML/1998/namespace"/>
    <ds:schemaRef ds:uri="http://schemas.openxmlformats.org/package/2006/metadata/core-properties"/>
    <ds:schemaRef ds:uri="ee7e25fd-3d00-4a17-8d06-95b415c0ffa6"/>
    <ds:schemaRef ds:uri="bb137302-f76b-4ed9-a081-76f546f328cd"/>
  </ds:schemaRefs>
</ds:datastoreItem>
</file>

<file path=customXml/itemProps2.xml><?xml version="1.0" encoding="utf-8"?>
<ds:datastoreItem xmlns:ds="http://schemas.openxmlformats.org/officeDocument/2006/customXml" ds:itemID="{6173E239-737B-4DF5-B0F4-23AFC3CA1EBB}">
  <ds:schemaRefs>
    <ds:schemaRef ds:uri="http://schemas.microsoft.com/sharepoint/v3/contenttype/forms"/>
  </ds:schemaRefs>
</ds:datastoreItem>
</file>

<file path=customXml/itemProps3.xml><?xml version="1.0" encoding="utf-8"?>
<ds:datastoreItem xmlns:ds="http://schemas.openxmlformats.org/officeDocument/2006/customXml" ds:itemID="{1CF82BAE-E75F-4752-A4BB-557E29524F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b137302-f76b-4ed9-a081-76f546f328cd"/>
    <ds:schemaRef ds:uri="ee7e25fd-3d00-4a17-8d06-95b415c0f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Fermilab_PPT_090815</Template>
  <TotalTime>32413</TotalTime>
  <Words>2203</Words>
  <Application>Microsoft Office PowerPoint</Application>
  <PresentationFormat>Widescreen</PresentationFormat>
  <Paragraphs>329</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Helvetica</vt:lpstr>
      <vt:lpstr>1_Fermilab_PPT_090915</vt:lpstr>
      <vt:lpstr>PowerPoint Presentation</vt:lpstr>
      <vt:lpstr>Outline</vt:lpstr>
      <vt:lpstr>Introduction [1]</vt:lpstr>
      <vt:lpstr>Introduction [2]</vt:lpstr>
      <vt:lpstr>FPC @ Eu-XFEL: parts </vt:lpstr>
      <vt:lpstr>FPC @ Eu-XFEL: materials / technologies </vt:lpstr>
      <vt:lpstr>FPC @ Eu-XFEL: fabricated parts</vt:lpstr>
      <vt:lpstr>FPC materials: steel</vt:lpstr>
      <vt:lpstr>FPC materials: bulk copper</vt:lpstr>
      <vt:lpstr>FPC materials: ceramics</vt:lpstr>
      <vt:lpstr>FPC technologies: copper plating [1]</vt:lpstr>
      <vt:lpstr>FPC technologies: copper plating [2]</vt:lpstr>
      <vt:lpstr>FPC technologies: copper plating [3]</vt:lpstr>
      <vt:lpstr>FPC technologies: copper plating [4]</vt:lpstr>
      <vt:lpstr>FPC technologies: TiN coating</vt:lpstr>
      <vt:lpstr>FPC technologies: brazing</vt:lpstr>
      <vt:lpstr>FPC technologies: TIG welding</vt:lpstr>
      <vt:lpstr>FPC technologies: laser welding</vt:lpstr>
      <vt:lpstr>FPC technologies: e-beam welding [1]</vt:lpstr>
      <vt:lpstr>FPC technologies: e-beam welding [2]</vt:lpstr>
      <vt:lpstr>FPC technologies: fabrication tools</vt:lpstr>
      <vt:lpstr>Summary</vt:lpstr>
      <vt:lpstr>Acknowledgement</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key technologies for Power Coupler manufacturing</dc:title>
  <dc:creator>Denis Kostin</dc:creator>
  <cp:keywords>FPC</cp:keywords>
  <cp:lastModifiedBy>Denis Kostin</cp:lastModifiedBy>
  <cp:revision>1440</cp:revision>
  <cp:lastPrinted>2020-01-24T20:57:46Z</cp:lastPrinted>
  <dcterms:created xsi:type="dcterms:W3CDTF">2019-12-16T19:54:36Z</dcterms:created>
  <dcterms:modified xsi:type="dcterms:W3CDTF">2020-12-02T14:29:08Z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0x010100550A9347935DA74C8DB662DDB94DC24E</vt:lpwstr>
  </property>
</Properties>
</file>