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9"/>
  </p:notesMasterIdLst>
  <p:sldIdLst>
    <p:sldId id="257" r:id="rId6"/>
    <p:sldId id="325" r:id="rId7"/>
    <p:sldId id="328" r:id="rId8"/>
    <p:sldId id="309" r:id="rId9"/>
    <p:sldId id="310" r:id="rId10"/>
    <p:sldId id="330" r:id="rId11"/>
    <p:sldId id="329" r:id="rId12"/>
    <p:sldId id="314" r:id="rId13"/>
    <p:sldId id="333" r:id="rId14"/>
    <p:sldId id="321" r:id="rId15"/>
    <p:sldId id="332" r:id="rId16"/>
    <p:sldId id="283" r:id="rId17"/>
    <p:sldId id="32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1791" autoAdjust="0"/>
  </p:normalViewPr>
  <p:slideViewPr>
    <p:cSldViewPr snapToGrid="0" snapToObjects="1">
      <p:cViewPr varScale="1">
        <p:scale>
          <a:sx n="81" d="100"/>
          <a:sy n="81" d="100"/>
        </p:scale>
        <p:origin x="30" y="51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Arial Regular"/>
                <a:ea typeface="+mn-ea"/>
                <a:cs typeface="+mn-cs"/>
              </a:rPr>
              <a:t>DIKW pyramid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0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4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79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Input data validation is against the IT system spec, not the project spec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81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Keen to keep email</a:t>
            </a:r>
            <a:r>
              <a:rPr lang="en-GB" baseline="0" dirty="0" smtClean="0"/>
              <a:t> file attachments to a minimum.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13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Suppliers prefer to use their own reporting systems.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0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Suppliers prefer to use their own reporting systems.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25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ommons.wikimedia.org/wiki/File:KM_Pyramid_Adaptation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5" y="2160730"/>
            <a:ext cx="8872873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Transfer Mechanisms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1253-qual-prs-0005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J Cheetham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December 2020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88606" y="3443331"/>
            <a:ext cx="4959928" cy="1015663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i="1" dirty="0"/>
              <a:t>Quality</a:t>
            </a:r>
            <a:r>
              <a:rPr lang="en-GB" sz="2000" i="1" dirty="0"/>
              <a:t> is the fitness for purpose or the degree of conformance of the outputs of a process or the process itself to requirements.</a:t>
            </a:r>
            <a:endParaRPr lang="en-GB" sz="20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20570" y="4889083"/>
            <a:ext cx="60960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mbria-Bold"/>
              </a:rPr>
              <a:t>BS </a:t>
            </a:r>
            <a:r>
              <a:rPr lang="en-GB" sz="2000" b="1" dirty="0" smtClean="0">
                <a:solidFill>
                  <a:srgbClr val="000000"/>
                </a:solidFill>
                <a:latin typeface="Cambria-Bold"/>
              </a:rPr>
              <a:t>ISO 8000-2:2020</a:t>
            </a:r>
            <a:endParaRPr lang="en-GB" sz="2000" b="1" dirty="0">
              <a:solidFill>
                <a:srgbClr val="000000"/>
              </a:solidFill>
              <a:latin typeface="Cambria-Bold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ambria-Bold"/>
              </a:rPr>
              <a:t>D</a:t>
            </a:r>
            <a:r>
              <a:rPr lang="en-GB" sz="2000" b="1" dirty="0" smtClean="0">
                <a:solidFill>
                  <a:srgbClr val="000000"/>
                </a:solidFill>
                <a:latin typeface="Cambria-Bold"/>
              </a:rPr>
              <a:t>ata quality</a:t>
            </a:r>
            <a:endParaRPr lang="en-GB" sz="2000" b="1" dirty="0">
              <a:solidFill>
                <a:srgbClr val="000000"/>
              </a:solidFill>
              <a:latin typeface="Cambria-Bold"/>
            </a:endParaRPr>
          </a:p>
          <a:p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</a:rPr>
              <a:t>degree to which a set of inherent characteristics of data (3.2.2) fulfils requirements (3.1.2)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3" y="1040379"/>
            <a:ext cx="113046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PIP-II Approach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Quality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Control, DocDB #4053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 exchange process?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Management Plan, 1253-qual-pln-0003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 Interactions Process, 1253-qual-procs-0008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Migration to FNAL Process, 1253-qual-procs-0009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29513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Documents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19807216">
            <a:off x="9311606" y="2629284"/>
            <a:ext cx="1925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Drafts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3" y="1040379"/>
            <a:ext cx="113046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automated data traveller transfer process is untested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tests will take place soon – high degree of confidence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storage systems still under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confirm specifications for data transfer bundles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Document structure and folder naming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confirm which components count as “critical” for full import into Vector rather than just attachments to interface travellers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confirm approval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confirm final deliverable document lists which would form part of SAR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29513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Out-standing issues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3" y="1040379"/>
            <a:ext cx="11304631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dirty data - inaccurate/incomplete/inconsistent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cleansing - detecting and correcting dirty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 - restrictions on data to ensure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(part of data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- validity/accuracy/completeness/consistency/uniformity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profiling - collecting statistics or informative summaries of existing data </a:t>
            </a:r>
            <a:endParaRPr lang="en-GB" sz="21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visualization - graphical presentation of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- selecting/preparing and then transferring to another system </a:t>
            </a:r>
            <a:endParaRPr lang="en-GB" sz="21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 - checking after data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corruption - errors introduced while writing/reading/transmitting/storing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scrubbing - low level automated error correction to reduce data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degradation - gradual corruption due to non-critical data storage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preservation - conserving and maintaining both the safety and integrity of data </a:t>
            </a:r>
            <a:endParaRPr lang="en-GB" sz="21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dictionary - data type definitions and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data about </a:t>
            </a: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GB" sz="21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 - formal description of the structure ("blueprint")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835748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Science Glossary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3" y="1040379"/>
            <a:ext cx="113046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need or expectation that is stated, generally implied or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obligatory (3.6.4)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document stating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requirements,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additionally stating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achieved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design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(3.8.7)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confirmation, through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evidence, that </a:t>
            </a:r>
            <a:r>
              <a:rPr lang="en-GB" i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specifications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fulfilled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(3.8.12)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confirmation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through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evidence,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the </a:t>
            </a:r>
            <a:r>
              <a:rPr lang="en-GB" i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specific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 use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fulfilled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(3.8.13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835748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‘Requirements’ to ‘Validation’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826380" y="2834421"/>
            <a:ext cx="6495745" cy="3525914"/>
            <a:chOff x="0" y="0"/>
            <a:chExt cx="8384024" cy="4550805"/>
          </a:xfrm>
        </p:grpSpPr>
        <p:grpSp>
          <p:nvGrpSpPr>
            <p:cNvPr id="6" name="Group 5"/>
            <p:cNvGrpSpPr/>
            <p:nvPr/>
          </p:nvGrpSpPr>
          <p:grpSpPr>
            <a:xfrm>
              <a:off x="2148137" y="317644"/>
              <a:ext cx="4087750" cy="3653102"/>
              <a:chOff x="2148137" y="317644"/>
              <a:chExt cx="4087750" cy="3653102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2148137" y="317644"/>
                <a:ext cx="2079246" cy="3653102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4227383" y="317644"/>
                <a:ext cx="2008504" cy="3653102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2859257" y="3970747"/>
              <a:ext cx="2665511" cy="580058"/>
            </a:xfrm>
            <a:prstGeom prst="rect">
              <a:avLst/>
            </a:prstGeom>
            <a:solidFill>
              <a:srgbClr val="004E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TextBox 46"/>
            <p:cNvSpPr txBox="1"/>
            <p:nvPr/>
          </p:nvSpPr>
          <p:spPr>
            <a:xfrm>
              <a:off x="3014806" y="4019848"/>
              <a:ext cx="2276557" cy="365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Implementation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504007" y="61749"/>
              <a:ext cx="3376010" cy="765546"/>
              <a:chOff x="2504007" y="61749"/>
              <a:chExt cx="3376010" cy="765546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5084746" y="384943"/>
                <a:ext cx="795271" cy="382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2504007" y="394062"/>
                <a:ext cx="853977" cy="38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52"/>
              <p:cNvSpPr txBox="1"/>
              <p:nvPr/>
            </p:nvSpPr>
            <p:spPr>
              <a:xfrm>
                <a:off x="3329129" y="61749"/>
                <a:ext cx="1803326" cy="765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>
                    <a:solidFill>
                      <a:srgbClr val="40404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Validation</a:t>
                </a:r>
                <a:r>
                  <a:rPr lang="en-US" sz="10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US" sz="1600" b="1" kern="1200">
                    <a:solidFill>
                      <a:srgbClr val="40404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traceability</a:t>
                </a:r>
                <a:endPara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938053" y="1552771"/>
              <a:ext cx="2507918" cy="765546"/>
              <a:chOff x="2938053" y="1552771"/>
              <a:chExt cx="2507918" cy="765546"/>
            </a:xfrm>
          </p:grpSpPr>
          <p:sp>
            <p:nvSpPr>
              <p:cNvPr id="32" name="TextBox 53"/>
              <p:cNvSpPr txBox="1"/>
              <p:nvPr/>
            </p:nvSpPr>
            <p:spPr>
              <a:xfrm>
                <a:off x="3322359" y="1552771"/>
                <a:ext cx="1803326" cy="765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40404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Verification traceability</a:t>
                </a:r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H="1" flipV="1">
                <a:off x="5031700" y="1883036"/>
                <a:ext cx="414271" cy="297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2938053" y="1876474"/>
                <a:ext cx="458323" cy="5573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609600" y="1564192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TextBox 59"/>
            <p:cNvSpPr txBox="1"/>
            <p:nvPr/>
          </p:nvSpPr>
          <p:spPr>
            <a:xfrm>
              <a:off x="781088" y="1598611"/>
              <a:ext cx="1804195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Functional specifications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2346288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15" name="TextBox 61"/>
            <p:cNvSpPr txBox="1"/>
            <p:nvPr/>
          </p:nvSpPr>
          <p:spPr>
            <a:xfrm>
              <a:off x="1085808" y="2393374"/>
              <a:ext cx="1803325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Technical specifications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46550" y="3128384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TextBox 64"/>
            <p:cNvSpPr txBox="1"/>
            <p:nvPr/>
          </p:nvSpPr>
          <p:spPr>
            <a:xfrm>
              <a:off x="1617567" y="3171220"/>
              <a:ext cx="1803325" cy="32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Detailed design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782096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TextBox 56"/>
            <p:cNvSpPr txBox="1"/>
            <p:nvPr/>
          </p:nvSpPr>
          <p:spPr>
            <a:xfrm>
              <a:off x="400337" y="819434"/>
              <a:ext cx="1804195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Physics requirements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0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TextBox 68"/>
            <p:cNvSpPr txBox="1"/>
            <p:nvPr/>
          </p:nvSpPr>
          <p:spPr>
            <a:xfrm>
              <a:off x="171851" y="25245"/>
              <a:ext cx="1799846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Key performance parameters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46287" y="1564192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TextBox 73"/>
            <p:cNvSpPr txBox="1"/>
            <p:nvPr/>
          </p:nvSpPr>
          <p:spPr>
            <a:xfrm>
              <a:off x="5815025" y="1598363"/>
              <a:ext cx="1802456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Cryomodule assembly testing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16577" y="2346288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25" name="TextBox 75"/>
            <p:cNvSpPr txBox="1"/>
            <p:nvPr/>
          </p:nvSpPr>
          <p:spPr>
            <a:xfrm>
              <a:off x="5385549" y="2392957"/>
              <a:ext cx="1803325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Sub-assembly testing, e.g. cavities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73847" y="3128384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27" name="TextBox 77"/>
            <p:cNvSpPr txBox="1"/>
            <p:nvPr/>
          </p:nvSpPr>
          <p:spPr>
            <a:xfrm>
              <a:off x="5043004" y="3170776"/>
              <a:ext cx="1801586" cy="32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Component testing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14787" y="782096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29" name="TextBox 85"/>
            <p:cNvSpPr txBox="1"/>
            <p:nvPr/>
          </p:nvSpPr>
          <p:spPr>
            <a:xfrm>
              <a:off x="6183726" y="819434"/>
              <a:ext cx="1803325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Systems testing at STFC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35887" y="0"/>
              <a:ext cx="2148137" cy="635288"/>
            </a:xfrm>
            <a:prstGeom prst="rect">
              <a:avLst/>
            </a:prstGeom>
            <a:gradFill flip="none" rotWithShape="1">
              <a:gsLst>
                <a:gs pos="0">
                  <a:srgbClr val="068ACA"/>
                </a:gs>
                <a:gs pos="100000">
                  <a:srgbClr val="08A6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sp>
          <p:nvSpPr>
            <p:cNvPr id="31" name="TextBox 87"/>
            <p:cNvSpPr txBox="1"/>
            <p:nvPr/>
          </p:nvSpPr>
          <p:spPr>
            <a:xfrm>
              <a:off x="6404298" y="25243"/>
              <a:ext cx="1802456" cy="52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System Acceptance Reviews (SAR)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568922" y="6410213"/>
            <a:ext cx="562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Numbers in brackets are ISO 9000:2015 clause references.</a:t>
            </a:r>
            <a:endParaRPr lang="en-GB" dirty="0"/>
          </a:p>
        </p:txBody>
      </p: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3/3e/KM_Pyramid_Adapt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135" y="299687"/>
            <a:ext cx="7761652" cy="564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2229023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Data for??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89419" y="6351710"/>
            <a:ext cx="5355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</a:t>
            </a:r>
            <a:r>
              <a:rPr lang="en-GB" sz="1400" dirty="0">
                <a:hlinkClick r:id="rId4"/>
              </a:rPr>
              <a:t>File:KM Pyramid Adaptation.png - Wikimedia </a:t>
            </a:r>
            <a:r>
              <a:rPr lang="en-GB" sz="1400" dirty="0" smtClean="0">
                <a:hlinkClick r:id="rId4"/>
              </a:rPr>
              <a:t>Commons</a:t>
            </a:r>
            <a:endParaRPr lang="en-GB" sz="1400" dirty="0" smtClean="0"/>
          </a:p>
          <a:p>
            <a:r>
              <a:rPr lang="en-GB" sz="1400" dirty="0"/>
              <a:t>DIKW Adaptation in use within the US Army KM Community of Practice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970415" y="808883"/>
            <a:ext cx="8625840" cy="5231215"/>
            <a:chOff x="2457796" y="788102"/>
            <a:chExt cx="8625840" cy="5231215"/>
          </a:xfrm>
        </p:grpSpPr>
        <p:sp>
          <p:nvSpPr>
            <p:cNvPr id="8" name="Rectangle 7"/>
            <p:cNvSpPr/>
            <p:nvPr/>
          </p:nvSpPr>
          <p:spPr>
            <a:xfrm>
              <a:off x="3657600" y="788102"/>
              <a:ext cx="7426036" cy="38005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57796" y="1463040"/>
              <a:ext cx="1199804" cy="24837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610599" y="3535602"/>
              <a:ext cx="1622025" cy="24837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576949" y="822736"/>
            <a:ext cx="7453743" cy="2594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5389419" y="808883"/>
            <a:ext cx="4585857" cy="2155990"/>
            <a:chOff x="4876800" y="808883"/>
            <a:chExt cx="4585857" cy="2155990"/>
          </a:xfrm>
          <a:solidFill>
            <a:schemeClr val="bg1"/>
          </a:solidFill>
        </p:grpSpPr>
        <p:sp>
          <p:nvSpPr>
            <p:cNvPr id="14" name="Rectangle 13"/>
            <p:cNvSpPr/>
            <p:nvPr/>
          </p:nvSpPr>
          <p:spPr>
            <a:xfrm>
              <a:off x="4876800" y="808883"/>
              <a:ext cx="2812473" cy="21559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55330" y="1268079"/>
              <a:ext cx="3207327" cy="13366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3121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835748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Transfer Principle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owchart: Direct Access Storage 1"/>
          <p:cNvSpPr/>
          <p:nvPr/>
        </p:nvSpPr>
        <p:spPr>
          <a:xfrm>
            <a:off x="781397" y="2229196"/>
            <a:ext cx="3685309" cy="1845426"/>
          </a:xfrm>
          <a:prstGeom prst="flowChartMagneticDrum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 smtClean="0"/>
              <a:t>A</a:t>
            </a:r>
            <a:endParaRPr lang="en-GB" sz="13800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445433" y="2229196"/>
            <a:ext cx="3685309" cy="1845426"/>
          </a:xfrm>
          <a:prstGeom prst="flowChartMagneticDrum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 smtClean="0"/>
              <a:t>B</a:t>
            </a:r>
            <a:endParaRPr lang="en-GB" sz="13800" dirty="0"/>
          </a:p>
        </p:txBody>
      </p:sp>
      <p:sp>
        <p:nvSpPr>
          <p:cNvPr id="3" name="Right Arrow 2"/>
          <p:cNvSpPr/>
          <p:nvPr/>
        </p:nvSpPr>
        <p:spPr>
          <a:xfrm>
            <a:off x="4959927" y="2572789"/>
            <a:ext cx="1967346" cy="1158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 descr="Fermilab | Graphics Standards at Fermilab | Logo and u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326" y="5897578"/>
            <a:ext cx="2687783" cy="57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3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680" y="108440"/>
            <a:ext cx="8112895" cy="657371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062607" y="163126"/>
            <a:ext cx="6907845" cy="6621031"/>
            <a:chOff x="3062607" y="163126"/>
            <a:chExt cx="6907845" cy="6621031"/>
          </a:xfrm>
        </p:grpSpPr>
        <p:sp>
          <p:nvSpPr>
            <p:cNvPr id="8" name="Oval 7"/>
            <p:cNvSpPr/>
            <p:nvPr/>
          </p:nvSpPr>
          <p:spPr>
            <a:xfrm rot="20412741">
              <a:off x="3062607" y="163126"/>
              <a:ext cx="5368080" cy="391641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148647" y="5895002"/>
              <a:ext cx="1704111" cy="88915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13908" y="557586"/>
              <a:ext cx="1656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Front-end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22618" y="1850967"/>
            <a:ext cx="7686502" cy="4044035"/>
            <a:chOff x="4322618" y="1850967"/>
            <a:chExt cx="7686502" cy="4044035"/>
          </a:xfrm>
        </p:grpSpPr>
        <p:sp>
          <p:nvSpPr>
            <p:cNvPr id="3" name="Oval 2"/>
            <p:cNvSpPr/>
            <p:nvPr/>
          </p:nvSpPr>
          <p:spPr>
            <a:xfrm>
              <a:off x="4322618" y="1850967"/>
              <a:ext cx="7686502" cy="4044035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0628" y="5098627"/>
              <a:ext cx="15648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2"/>
                  </a:solidFill>
                </a:rPr>
                <a:t>Back-end</a:t>
              </a:r>
              <a:endParaRPr lang="en-GB" sz="28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336839" y="345182"/>
            <a:ext cx="835748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 Interaction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3" y="1040379"/>
            <a:ext cx="113046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Pulling data out of STFC systems, such as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SuraBee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validation to confirm consistency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Converting raw data into data transfer format, such as exporting to Excel template files, or bundling Word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include filtering and sorting 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include aggregating or splitting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include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cleansing,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translating coded values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to staging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of files into destination system from staging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of success/failure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835748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 Process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835748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Migration Process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 descr="Fermilab | Graphics Standards at Fermilab | Logo and us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326" y="5897578"/>
            <a:ext cx="2687783" cy="57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5075" y="1253258"/>
            <a:ext cx="143276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291508"/>
              </p:ext>
            </p:extLst>
          </p:nvPr>
        </p:nvGraphicFramePr>
        <p:xfrm>
          <a:off x="445076" y="1253258"/>
          <a:ext cx="11370312" cy="4572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Visio" r:id="rId5" imgW="9700984" imgH="3900524" progId="Visio.Drawing.15">
                  <p:embed/>
                </p:oleObj>
              </mc:Choice>
              <mc:Fallback>
                <p:oleObj name="Visio" r:id="rId5" imgW="9700984" imgH="390052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76" y="1253258"/>
                        <a:ext cx="11370312" cy="45725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258188" y="1041997"/>
            <a:ext cx="0" cy="463908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769688" y="5622085"/>
            <a:ext cx="4365522" cy="1156274"/>
            <a:chOff x="3769688" y="5622085"/>
            <a:chExt cx="4365522" cy="1156274"/>
          </a:xfrm>
        </p:grpSpPr>
        <p:sp>
          <p:nvSpPr>
            <p:cNvPr id="12" name="Curved Up Arrow 11"/>
            <p:cNvSpPr/>
            <p:nvPr/>
          </p:nvSpPr>
          <p:spPr>
            <a:xfrm flipH="1">
              <a:off x="3769688" y="5622085"/>
              <a:ext cx="4365522" cy="115627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18654" y="5888606"/>
              <a:ext cx="3098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Confirmation of receipt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575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3" y="1040379"/>
            <a:ext cx="115650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GIGO – Garbage In, Garbage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needs to be fit for purpose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data validation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Restricts data entry – e.g. not allowing text in a number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data field requirements should be defined in IT system specifications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 checks would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checks,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avoid for instance procurement register recording a component that doesn’t exist on the inventory register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Accessibility, comparability, latency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 checks would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Validity, accuracy/precision, completeness, credibility, relevance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988223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Quality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3" y="1040379"/>
            <a:ext cx="115650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Requests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Non-Conformance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for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document bundles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lists of drawings, QC plans, MIPs,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overed by FNAL Procurement Readiness Review process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of CAD models and drawings during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on-going as part of Design Co-ordination 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988223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more immediate data transfers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AAB195-B577-5546-8349-9DDA93B6129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52205" y="5707915"/>
            <a:ext cx="91780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Email subject naming policy may be important to aid Outlook filtering.</a:t>
            </a:r>
          </a:p>
          <a:p>
            <a:r>
              <a:rPr lang="en-GB" sz="2400" dirty="0" smtClean="0"/>
              <a:t>e.g. Automated emails from STFC system may start with [PIP-II STFC].</a:t>
            </a:r>
          </a:p>
        </p:txBody>
      </p:sp>
    </p:spTree>
    <p:extLst>
      <p:ext uri="{BB962C8B-B14F-4D97-AF65-F5344CB8AC3E}">
        <p14:creationId xmlns:p14="http://schemas.microsoft.com/office/powerpoint/2010/main" val="27046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5FE28F-E808-4D13-89A4-C40B1B8D9C60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4810</TotalTime>
  <Words>802</Words>
  <Application>Microsoft Office PowerPoint</Application>
  <PresentationFormat>Widescreen</PresentationFormat>
  <Paragraphs>146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Regular</vt:lpstr>
      <vt:lpstr>Calibri</vt:lpstr>
      <vt:lpstr>Cambria</vt:lpstr>
      <vt:lpstr>Cambria-Bold</vt:lpstr>
      <vt:lpstr>Times New Roman</vt:lpstr>
      <vt:lpstr>Wingdings</vt:lpstr>
      <vt:lpstr>Font and logo master</vt:lpstr>
      <vt:lpstr>Font WITHOUT logo master</vt:lpstr>
      <vt:lpstr>Microsoft Visio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PowerPoint Presentation</dc:title>
  <dc:creator>Philip Millard</dc:creator>
  <cp:lastModifiedBy>Cheetham, Kieran (STFC,DL,TECH)</cp:lastModifiedBy>
  <cp:revision>272</cp:revision>
  <cp:lastPrinted>2019-10-02T08:27:37Z</cp:lastPrinted>
  <dcterms:created xsi:type="dcterms:W3CDTF">2019-09-17T08:04:08Z</dcterms:created>
  <dcterms:modified xsi:type="dcterms:W3CDTF">2020-12-03T13:45:49Z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