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  <p:sldMasterId id="2147483700" r:id="rId5"/>
  </p:sldMasterIdLst>
  <p:notesMasterIdLst>
    <p:notesMasterId r:id="rId22"/>
  </p:notesMasterIdLst>
  <p:sldIdLst>
    <p:sldId id="257" r:id="rId6"/>
    <p:sldId id="300" r:id="rId7"/>
    <p:sldId id="282" r:id="rId8"/>
    <p:sldId id="287" r:id="rId9"/>
    <p:sldId id="288" r:id="rId10"/>
    <p:sldId id="290" r:id="rId11"/>
    <p:sldId id="289" r:id="rId12"/>
    <p:sldId id="299" r:id="rId13"/>
    <p:sldId id="297" r:id="rId14"/>
    <p:sldId id="298" r:id="rId15"/>
    <p:sldId id="301" r:id="rId16"/>
    <p:sldId id="291" r:id="rId17"/>
    <p:sldId id="294" r:id="rId18"/>
    <p:sldId id="295" r:id="rId19"/>
    <p:sldId id="293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00"/>
    <a:srgbClr val="C13D33"/>
    <a:srgbClr val="003088"/>
    <a:srgbClr val="F08900"/>
    <a:srgbClr val="1E5DF8"/>
    <a:srgbClr val="626262"/>
    <a:srgbClr val="FFFFFF"/>
    <a:srgbClr val="00BED5"/>
    <a:srgbClr val="E94D36"/>
    <a:srgbClr val="BE2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4422"/>
  </p:normalViewPr>
  <p:slideViewPr>
    <p:cSldViewPr snapToGrid="0" snapToObjects="1">
      <p:cViewPr varScale="1">
        <p:scale>
          <a:sx n="156" d="100"/>
          <a:sy n="156" d="100"/>
        </p:scale>
        <p:origin x="782" y="110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12/2/2020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DELETE/REPLACE PHOTO CREDIT IF CHANGING THE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4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DELETE/REPLACE PHOTO CREDIT IF CHANGING THE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1255197" y="2160730"/>
            <a:ext cx="5126044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for HB650 Assembly</a:t>
            </a:r>
            <a:endParaRPr lang="en-US" sz="4800" b="1" spc="-1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1255197" y="3951163"/>
            <a:ext cx="5745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Mitchell Kane</a:t>
            </a: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PIP-II Technical Workshop</a:t>
            </a:r>
          </a:p>
          <a:p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400" baseline="300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400" dirty="0" smtClean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December</a:t>
            </a:r>
            <a:endParaRPr lang="en-GB" sz="2400" dirty="0">
              <a:solidFill>
                <a:srgbClr val="6262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772846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Loaded Transport Frame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95"/>
          <a:stretch/>
        </p:blipFill>
        <p:spPr bwMode="auto">
          <a:xfrm>
            <a:off x="2128177" y="1265399"/>
            <a:ext cx="8048117" cy="3953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34" y="1292242"/>
            <a:ext cx="282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Guard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096740" y="1549882"/>
            <a:ext cx="777896" cy="408049"/>
          </a:xfrm>
          <a:prstGeom prst="straightConnector1">
            <a:avLst/>
          </a:prstGeom>
          <a:ln w="63500">
            <a:solidFill>
              <a:srgbClr val="F089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966364" y="3484418"/>
            <a:ext cx="817418" cy="353291"/>
          </a:xfrm>
          <a:prstGeom prst="straightConnector1">
            <a:avLst/>
          </a:prstGeom>
          <a:ln w="63500">
            <a:solidFill>
              <a:srgbClr val="F089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1907" y="3753960"/>
            <a:ext cx="282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Instrumentation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8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0" y="2819441"/>
            <a:ext cx="1219199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1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264" y="1798622"/>
            <a:ext cx="48849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Given designs from FNAL for proposed rail solution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Constraints move centreline of string 1m from wall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Is 1m sufficient for the cavity lifter and coupler installation?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Approve roll-shutter design or double door solution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GB" sz="2000" dirty="0" smtClean="0"/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487" t="28817" r="2169" b="41315"/>
          <a:stretch/>
        </p:blipFill>
        <p:spPr>
          <a:xfrm>
            <a:off x="5266992" y="2166199"/>
            <a:ext cx="6546861" cy="27285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Oval 7"/>
          <p:cNvSpPr/>
          <p:nvPr/>
        </p:nvSpPr>
        <p:spPr>
          <a:xfrm>
            <a:off x="7926431" y="3237075"/>
            <a:ext cx="1222460" cy="657681"/>
          </a:xfrm>
          <a:prstGeom prst="ellipse">
            <a:avLst/>
          </a:prstGeom>
          <a:noFill/>
          <a:ln w="38100">
            <a:solidFill>
              <a:srgbClr val="FF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7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263" y="1679931"/>
            <a:ext cx="4884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Constraints of working within zone allocated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What clearance is required to install the warm magnetic shield?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What clearance for the end cap installation?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Limited space around workstations – minimum for working?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32728" r="44996" b="34792"/>
          <a:stretch/>
        </p:blipFill>
        <p:spPr>
          <a:xfrm>
            <a:off x="5095213" y="2207147"/>
            <a:ext cx="6845775" cy="25875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Oval 6"/>
          <p:cNvSpPr/>
          <p:nvPr/>
        </p:nvSpPr>
        <p:spPr>
          <a:xfrm>
            <a:off x="7862862" y="3647070"/>
            <a:ext cx="1222460" cy="657681"/>
          </a:xfrm>
          <a:prstGeom prst="ellipse">
            <a:avLst/>
          </a:prstGeom>
          <a:noFill/>
          <a:ln w="38100">
            <a:solidFill>
              <a:srgbClr val="FF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7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2" t="38562" r="37303" b="20297"/>
          <a:stretch/>
        </p:blipFill>
        <p:spPr>
          <a:xfrm>
            <a:off x="5960529" y="1955935"/>
            <a:ext cx="5007196" cy="32502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0264" y="2393059"/>
            <a:ext cx="4884950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Can the string be lifted to a parallel line?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Will alignment be an issue?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Is the string lifting tooling able to be used this way?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2" name="Curved Down Arrow 1"/>
          <p:cNvSpPr/>
          <p:nvPr/>
        </p:nvSpPr>
        <p:spPr>
          <a:xfrm rot="4354500">
            <a:off x="8053382" y="3101920"/>
            <a:ext cx="1065985" cy="549818"/>
          </a:xfrm>
          <a:prstGeom prst="curvedDownArrow">
            <a:avLst/>
          </a:prstGeom>
          <a:solidFill>
            <a:srgbClr val="FF6900"/>
          </a:solidFill>
          <a:ln>
            <a:solidFill>
              <a:srgbClr val="FF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264" y="1564748"/>
            <a:ext cx="50903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 single line approach is feasible but slower for multiple modules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Unable to </a:t>
            </a:r>
            <a:r>
              <a:rPr lang="en-GB" sz="2000" dirty="0" smtClean="0"/>
              <a:t>pre-align </a:t>
            </a:r>
            <a:r>
              <a:rPr lang="en-GB" sz="2000" dirty="0" smtClean="0"/>
              <a:t>next strongback or prepare next vessel until cryomodule shipped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Do we have updated estimates of the expected duration for each stage?</a:t>
            </a:r>
          </a:p>
          <a:p>
            <a:pPr marL="742950" lvl="1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If string assembly &gt;&gt; than other stages then impact may be insignificant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964" y="291662"/>
            <a:ext cx="2736695" cy="63513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77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0" y="2819441"/>
            <a:ext cx="1219199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259"/>
            <a:ext cx="12192000" cy="4403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0" y="345182"/>
            <a:ext cx="1135077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HB650 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</a:t>
            </a:r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4C67A-C52D-5544-86B0-813208112397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John Dawson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9986" y="3873915"/>
            <a:ext cx="182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String Lifting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461218" y="4885779"/>
            <a:ext cx="182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String Assembly</a:t>
            </a:r>
          </a:p>
          <a:p>
            <a:pPr algn="ctr"/>
            <a:r>
              <a:rPr lang="en-GB" dirty="0" smtClean="0"/>
              <a:t>(Cleanroom)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405047" y="2295312"/>
            <a:ext cx="182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Vessel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542833" y="3050384"/>
            <a:ext cx="182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Strongback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8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90" y="1173302"/>
            <a:ext cx="8472110" cy="54228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0" y="345182"/>
            <a:ext cx="1135077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SuRF Lab HB650 Assembly Layout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24C67A-C52D-5544-86B0-813208112397}"/>
              </a:ext>
            </a:extLst>
          </p:cNvPr>
          <p:cNvSpPr txBox="1"/>
          <p:nvPr/>
        </p:nvSpPr>
        <p:spPr>
          <a:xfrm rot="16200000">
            <a:off x="10716762" y="4838514"/>
            <a:ext cx="1859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© STFC John Dawson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264" y="1677759"/>
            <a:ext cx="3153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Spans </a:t>
            </a:r>
            <a:r>
              <a:rPr lang="en-GB" sz="2000" dirty="0" smtClean="0"/>
              <a:t>SuRF lab and Electron 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Room for 3 assembly stations in series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Existing cleanroom extended for PIP-II string </a:t>
            </a:r>
            <a:r>
              <a:rPr lang="en-GB" sz="2000" dirty="0" smtClean="0"/>
              <a:t>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More cleanroom detail tomorrow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78457" y="4576904"/>
            <a:ext cx="155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Electron Hall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9797" y="2607729"/>
            <a:ext cx="155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SuRF Lab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6883" y="1272540"/>
            <a:ext cx="6200317" cy="332391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422888" y="3314700"/>
            <a:ext cx="2263996" cy="328169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3" b="7311"/>
          <a:stretch/>
        </p:blipFill>
        <p:spPr>
          <a:xfrm>
            <a:off x="0" y="1316322"/>
            <a:ext cx="12192000" cy="44888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Stage 1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895" y="1340049"/>
            <a:ext cx="259801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Assemble string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Prepare strongback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Prepare vessel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Pre-align strongback</a:t>
            </a:r>
            <a:endParaRPr lang="en-GB" sz="2000" dirty="0"/>
          </a:p>
        </p:txBody>
      </p:sp>
      <p:sp>
        <p:nvSpPr>
          <p:cNvPr id="5" name="Oval 4"/>
          <p:cNvSpPr/>
          <p:nvPr/>
        </p:nvSpPr>
        <p:spPr>
          <a:xfrm rot="20897888">
            <a:off x="8054425" y="2156414"/>
            <a:ext cx="3066473" cy="69812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 rot="20897888">
            <a:off x="4705757" y="3496495"/>
            <a:ext cx="3066473" cy="875484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rot="20897888">
            <a:off x="1029145" y="4334641"/>
            <a:ext cx="3287024" cy="899632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3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1" r="7500" b="7222"/>
          <a:stretch/>
        </p:blipFill>
        <p:spPr>
          <a:xfrm>
            <a:off x="1" y="1336388"/>
            <a:ext cx="12191999" cy="44706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Stage 2</a:t>
            </a:r>
          </a:p>
          <a:p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263" y="1682105"/>
            <a:ext cx="2961452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String leaves cleanroom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Install magnetic shield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Cavity cool down lines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5" name="Oval 4"/>
          <p:cNvSpPr/>
          <p:nvPr/>
        </p:nvSpPr>
        <p:spPr>
          <a:xfrm rot="20897888">
            <a:off x="4562764" y="2950741"/>
            <a:ext cx="3066473" cy="69812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0" r="7349" b="6017"/>
          <a:stretch/>
        </p:blipFill>
        <p:spPr>
          <a:xfrm>
            <a:off x="0" y="1301634"/>
            <a:ext cx="12192000" cy="4525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Stage 3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374" y="1941267"/>
            <a:ext cx="31963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Lift string onto strongback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Weld two-phase pipe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Complete coldmass</a:t>
            </a:r>
            <a:endParaRPr lang="en-GB" sz="2000" dirty="0"/>
          </a:p>
        </p:txBody>
      </p:sp>
      <p:sp>
        <p:nvSpPr>
          <p:cNvPr id="5" name="Curved Down Arrow 4"/>
          <p:cNvSpPr/>
          <p:nvPr/>
        </p:nvSpPr>
        <p:spPr>
          <a:xfrm rot="4354500">
            <a:off x="6593781" y="3249908"/>
            <a:ext cx="773121" cy="452370"/>
          </a:xfrm>
          <a:prstGeom prst="curvedDownArrow">
            <a:avLst/>
          </a:prstGeom>
          <a:solidFill>
            <a:srgbClr val="FF6900"/>
          </a:solidFill>
          <a:ln>
            <a:solidFill>
              <a:srgbClr val="FF6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20233" r="8939" b="6493"/>
          <a:stretch/>
        </p:blipFill>
        <p:spPr>
          <a:xfrm>
            <a:off x="0" y="1316875"/>
            <a:ext cx="12192000" cy="4498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1" y="345182"/>
            <a:ext cx="635645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Stage 4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263" y="2024394"/>
            <a:ext cx="32577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Insert coldmass into vessel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Complete cryomodule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606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0" y="345182"/>
            <a:ext cx="670865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52171" y="1291181"/>
            <a:ext cx="5843383" cy="408290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3017" y="2055360"/>
            <a:ext cx="54228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HB650 craned from assembly line onto transport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Secured and sealed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Truck reversed into Electron Hall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Loaded transport frame lifted onto truck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96283" y="4894730"/>
            <a:ext cx="123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Transport Frame</a:t>
            </a:r>
            <a:endParaRPr lang="en-GB" dirty="0"/>
          </a:p>
        </p:txBody>
      </p:sp>
      <p:cxnSp>
        <p:nvCxnSpPr>
          <p:cNvPr id="14" name="Straight Arrow Connector 13"/>
          <p:cNvCxnSpPr>
            <a:stCxn id="4" idx="1"/>
          </p:cNvCxnSpPr>
          <p:nvPr/>
        </p:nvCxnSpPr>
        <p:spPr>
          <a:xfrm flipH="1" flipV="1">
            <a:off x="9173339" y="5031646"/>
            <a:ext cx="1422944" cy="186250"/>
          </a:xfrm>
          <a:prstGeom prst="straightConnector1">
            <a:avLst/>
          </a:prstGeom>
          <a:ln w="38100">
            <a:solidFill>
              <a:srgbClr val="FF6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3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67786B-8CF6-7140-A9BE-F2F0A0F1F7F0}"/>
              </a:ext>
            </a:extLst>
          </p:cNvPr>
          <p:cNvSpPr txBox="1"/>
          <p:nvPr/>
        </p:nvSpPr>
        <p:spPr>
          <a:xfrm>
            <a:off x="403340" y="345182"/>
            <a:ext cx="6708659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spc="-150" dirty="0" smtClean="0">
                <a:solidFill>
                  <a:srgbClr val="2E2D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Frame</a:t>
            </a:r>
            <a:endParaRPr lang="en-US" sz="4400" b="1" spc="-150" dirty="0">
              <a:solidFill>
                <a:srgbClr val="2E2D6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33486" y="1271201"/>
            <a:ext cx="8265406" cy="40600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9066643" y="3039320"/>
            <a:ext cx="396011" cy="403534"/>
          </a:xfrm>
          <a:prstGeom prst="straightConnector1">
            <a:avLst/>
          </a:prstGeom>
          <a:ln w="63500">
            <a:solidFill>
              <a:srgbClr val="F089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51819" y="3401393"/>
            <a:ext cx="2382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14 wire rope isolators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781" y="1271044"/>
            <a:ext cx="338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4 lifting points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205018" y="1548200"/>
            <a:ext cx="517237" cy="372965"/>
          </a:xfrm>
          <a:prstGeom prst="straightConnector1">
            <a:avLst/>
          </a:prstGeom>
          <a:ln w="63500">
            <a:solidFill>
              <a:srgbClr val="F089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54436" y="3678382"/>
            <a:ext cx="505691" cy="741218"/>
          </a:xfrm>
          <a:prstGeom prst="straightConnector1">
            <a:avLst/>
          </a:prstGeom>
          <a:ln w="63500">
            <a:solidFill>
              <a:srgbClr val="F089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66163" y="4389651"/>
            <a:ext cx="131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7 cradles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5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1947B08D5984288BC8B16A979FF50" ma:contentTypeVersion="4" ma:contentTypeDescription="Create a new document." ma:contentTypeScope="" ma:versionID="d503cd8271a72c702ca1961133ba175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759411a1d50091fc5acb248322c8e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343E82-7DC5-4DF1-896D-E8C717438D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FE28F-E808-4D13-89A4-C40B1B8D9C60}">
  <ds:schemaRefs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87399C5-6643-4EBB-BF3C-1743A0F34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12530</TotalTime>
  <Words>328</Words>
  <Application>Microsoft Office PowerPoint</Application>
  <PresentationFormat>Widescreen</PresentationFormat>
  <Paragraphs>80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Regular</vt:lpstr>
      <vt:lpstr>Calibri</vt:lpstr>
      <vt:lpstr>Wingdings</vt:lpstr>
      <vt:lpstr>Font and logo master</vt:lpstr>
      <vt:lpstr>Font WITHOUT logo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PowerPoint Presentation</dc:title>
  <dc:creator>Philip Millard</dc:creator>
  <cp:lastModifiedBy>Kane, Mitchell (STFC,DL,TECH)</cp:lastModifiedBy>
  <cp:revision>223</cp:revision>
  <cp:lastPrinted>2019-10-02T08:27:37Z</cp:lastPrinted>
  <dcterms:created xsi:type="dcterms:W3CDTF">2019-09-17T08:04:08Z</dcterms:created>
  <dcterms:modified xsi:type="dcterms:W3CDTF">2020-12-02T13:21:07Z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0x010100F731947B08D5984288BC8B16A979FF50</vt:lpwstr>
  </property>
</Properties>
</file>