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1132" r:id="rId2"/>
    <p:sldId id="1142" r:id="rId3"/>
    <p:sldId id="1144" r:id="rId4"/>
    <p:sldId id="1140" r:id="rId5"/>
    <p:sldId id="1135" r:id="rId6"/>
    <p:sldId id="1136" r:id="rId7"/>
    <p:sldId id="1137" r:id="rId8"/>
    <p:sldId id="1138" r:id="rId9"/>
    <p:sldId id="1139" r:id="rId10"/>
    <p:sldId id="357" r:id="rId11"/>
    <p:sldId id="359" r:id="rId12"/>
    <p:sldId id="1141" r:id="rId13"/>
    <p:sldId id="1148" r:id="rId14"/>
    <p:sldId id="1145" r:id="rId15"/>
    <p:sldId id="1147" r:id="rId16"/>
    <p:sldId id="1146" r:id="rId17"/>
    <p:sldId id="114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7" d="100"/>
          <a:sy n="97" d="100"/>
        </p:scale>
        <p:origin x="5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F0C31-91DE-478F-8EE6-157C1092570F}" type="datetimeFigureOut">
              <a:rPr lang="en-US" smtClean="0"/>
              <a:t>9/30/20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829C1-42D0-495D-8C1F-57D2A54FEBBC}" type="slidenum">
              <a:rPr lang="en-US" smtClean="0"/>
              <a:t>‹#›</a:t>
            </a:fld>
            <a:endParaRPr lang="en-US"/>
          </a:p>
        </p:txBody>
      </p:sp>
    </p:spTree>
    <p:extLst>
      <p:ext uri="{BB962C8B-B14F-4D97-AF65-F5344CB8AC3E}">
        <p14:creationId xmlns:p14="http://schemas.microsoft.com/office/powerpoint/2010/main" val="1333812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E3BD72-1F9D-404A-A6D7-BFB817DCB24B}" type="slidenum">
              <a:rPr lang="en-US" altLang="en-US" smtClean="0"/>
              <a:pPr>
                <a:defRPr/>
              </a:pPr>
              <a:t>1</a:t>
            </a:fld>
            <a:endParaRPr lang="en-US" altLang="en-US"/>
          </a:p>
        </p:txBody>
      </p:sp>
    </p:spTree>
    <p:extLst>
      <p:ext uri="{BB962C8B-B14F-4D97-AF65-F5344CB8AC3E}">
        <p14:creationId xmlns:p14="http://schemas.microsoft.com/office/powerpoint/2010/main" val="57308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E3BD72-1F9D-404A-A6D7-BFB817DCB24B}" type="slidenum">
              <a:rPr lang="en-US" altLang="en-US" smtClean="0"/>
              <a:pPr>
                <a:defRPr/>
              </a:pPr>
              <a:t>10</a:t>
            </a:fld>
            <a:endParaRPr lang="en-US" altLang="en-US"/>
          </a:p>
        </p:txBody>
      </p:sp>
    </p:spTree>
    <p:extLst>
      <p:ext uri="{BB962C8B-B14F-4D97-AF65-F5344CB8AC3E}">
        <p14:creationId xmlns:p14="http://schemas.microsoft.com/office/powerpoint/2010/main" val="148358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829C1-42D0-495D-8C1F-57D2A54FEBBC}" type="slidenum">
              <a:rPr lang="en-US" smtClean="0"/>
              <a:t>13</a:t>
            </a:fld>
            <a:endParaRPr lang="en-US"/>
          </a:p>
        </p:txBody>
      </p:sp>
    </p:spTree>
    <p:extLst>
      <p:ext uri="{BB962C8B-B14F-4D97-AF65-F5344CB8AC3E}">
        <p14:creationId xmlns:p14="http://schemas.microsoft.com/office/powerpoint/2010/main" val="4242816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91132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305820" y="4765101"/>
            <a:ext cx="566928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6206067" y="4765101"/>
            <a:ext cx="5681133"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304801" y="1043695"/>
            <a:ext cx="5668432"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6206067" y="1043695"/>
            <a:ext cx="5681135"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fld id="{39582364-0C06-456E-8A1A-A61C142536C4}" type="datetime1">
              <a:rPr lang="en-US" smtClean="0"/>
              <a:t>9/30/20</a:t>
            </a:fld>
            <a:endParaRPr lang="en-US"/>
          </a:p>
        </p:txBody>
      </p:sp>
      <p:sp>
        <p:nvSpPr>
          <p:cNvPr id="8" name="Footer Placeholder 4"/>
          <p:cNvSpPr>
            <a:spLocks noGrp="1"/>
          </p:cNvSpPr>
          <p:nvPr>
            <p:ph type="ftr" sz="quarter" idx="20"/>
          </p:nvPr>
        </p:nvSpPr>
        <p:spPr/>
        <p:txBody>
          <a:bodyPr/>
          <a:lstStyle>
            <a:lvl1pPr>
              <a:defRPr/>
            </a:lvl1pPr>
          </a:lstStyle>
          <a:p>
            <a:pPr>
              <a:defRPr/>
            </a:pPr>
            <a:r>
              <a:rPr lang="en-US"/>
              <a:t>Raymond Lewis &amp; Katie Swanson | Department Heads Meeting</a:t>
            </a:r>
            <a:endParaRPr lang="en-US" b="1"/>
          </a:p>
        </p:txBody>
      </p:sp>
      <p:sp>
        <p:nvSpPr>
          <p:cNvPr id="9" name="Slide Number Placeholder 5"/>
          <p:cNvSpPr>
            <a:spLocks noGrp="1"/>
          </p:cNvSpPr>
          <p:nvPr>
            <p:ph type="sldNum" sz="quarter" idx="21"/>
          </p:nvPr>
        </p:nvSpPr>
        <p:spPr/>
        <p:txBody>
          <a:bodyPr/>
          <a:lstStyle>
            <a:lvl1pPr>
              <a:defRPr/>
            </a:lvl1pPr>
          </a:lstStyle>
          <a:p>
            <a:pPr>
              <a:defRPr/>
            </a:pPr>
            <a:fld id="{24336FEF-8743-47F3-8F9E-0F9D5DB617FE}" type="slidenum">
              <a:rPr lang="en-US" altLang="en-US"/>
              <a:pPr>
                <a:defRPr/>
              </a:pPr>
              <a:t>‹#›</a:t>
            </a:fld>
            <a:endParaRPr lang="en-US" altLang="en-US"/>
          </a:p>
        </p:txBody>
      </p:sp>
    </p:spTree>
    <p:extLst>
      <p:ext uri="{BB962C8B-B14F-4D97-AF65-F5344CB8AC3E}">
        <p14:creationId xmlns:p14="http://schemas.microsoft.com/office/powerpoint/2010/main" val="388960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043693"/>
            <a:ext cx="4037192"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626611" y="1043695"/>
            <a:ext cx="7227147"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fld id="{4965D305-3F39-4DB1-BF2C-21D508D0E010}" type="datetime1">
              <a:rPr lang="en-US" smtClean="0"/>
              <a:t>9/30/20</a:t>
            </a:fld>
            <a:endParaRPr lang="en-US"/>
          </a:p>
        </p:txBody>
      </p:sp>
      <p:sp>
        <p:nvSpPr>
          <p:cNvPr id="6" name="Footer Placeholder 4"/>
          <p:cNvSpPr>
            <a:spLocks noGrp="1"/>
          </p:cNvSpPr>
          <p:nvPr>
            <p:ph type="ftr" sz="quarter" idx="17"/>
          </p:nvPr>
        </p:nvSpPr>
        <p:spPr/>
        <p:txBody>
          <a:bodyPr/>
          <a:lstStyle>
            <a:lvl1pPr>
              <a:defRPr/>
            </a:lvl1pPr>
          </a:lstStyle>
          <a:p>
            <a:pPr>
              <a:defRPr/>
            </a:pPr>
            <a:r>
              <a:rPr lang="en-US"/>
              <a:t>Raymond Lewis &amp; Katie Swanson | Department Heads Meeting</a:t>
            </a:r>
            <a:endParaRPr lang="en-US" b="1"/>
          </a:p>
        </p:txBody>
      </p:sp>
      <p:sp>
        <p:nvSpPr>
          <p:cNvPr id="7" name="Slide Number Placeholder 5"/>
          <p:cNvSpPr>
            <a:spLocks noGrp="1"/>
          </p:cNvSpPr>
          <p:nvPr>
            <p:ph type="sldNum" sz="quarter" idx="18"/>
          </p:nvPr>
        </p:nvSpPr>
        <p:spPr/>
        <p:txBody>
          <a:bodyPr/>
          <a:lstStyle>
            <a:lvl1pPr>
              <a:defRPr/>
            </a:lvl1pPr>
          </a:lstStyle>
          <a:p>
            <a:pPr>
              <a:defRPr/>
            </a:pPr>
            <a:fld id="{76CF75C3-78B8-4D61-8793-97ED19B0B1FB}" type="slidenum">
              <a:rPr lang="en-US" altLang="en-US"/>
              <a:pPr>
                <a:defRPr/>
              </a:pPr>
              <a:t>‹#›</a:t>
            </a:fld>
            <a:endParaRPr lang="en-US" altLang="en-US"/>
          </a:p>
        </p:txBody>
      </p:sp>
    </p:spTree>
    <p:extLst>
      <p:ext uri="{BB962C8B-B14F-4D97-AF65-F5344CB8AC3E}">
        <p14:creationId xmlns:p14="http://schemas.microsoft.com/office/powerpoint/2010/main" val="141678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8765" y="1043694"/>
            <a:ext cx="11601135"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B216EDE-46CE-4EF4-906F-35402259C7AA}" type="datetime1">
              <a:rPr lang="en-US" smtClean="0"/>
              <a:t>9/30/20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Raymond Lewis &amp; Katie Swanson | Department Heads Meeting</a:t>
            </a:r>
            <a:endParaRPr lang="en-US" b="1"/>
          </a:p>
        </p:txBody>
      </p:sp>
      <p:sp>
        <p:nvSpPr>
          <p:cNvPr id="7" name="Slide Number Placeholder 5"/>
          <p:cNvSpPr>
            <a:spLocks noGrp="1"/>
          </p:cNvSpPr>
          <p:nvPr>
            <p:ph type="sldNum" sz="quarter" idx="12"/>
          </p:nvPr>
        </p:nvSpPr>
        <p:spPr/>
        <p:txBody>
          <a:bodyPr/>
          <a:lstStyle>
            <a:lvl1pPr>
              <a:defRPr/>
            </a:lvl1pPr>
          </a:lstStyle>
          <a:p>
            <a:pPr>
              <a:defRPr/>
            </a:pPr>
            <a:fld id="{E010D465-6DFE-4574-B0C8-BAF996721855}" type="slidenum">
              <a:rPr lang="en-US" altLang="en-US"/>
              <a:pPr>
                <a:defRPr/>
              </a:pPr>
              <a:t>‹#›</a:t>
            </a:fld>
            <a:endParaRPr lang="en-US" altLang="en-US"/>
          </a:p>
        </p:txBody>
      </p:sp>
    </p:spTree>
    <p:extLst>
      <p:ext uri="{BB962C8B-B14F-4D97-AF65-F5344CB8AC3E}">
        <p14:creationId xmlns:p14="http://schemas.microsoft.com/office/powerpoint/2010/main" val="2353608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5" y="971550"/>
            <a:ext cx="5620511" cy="3633788"/>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19"/>
          </p:nvPr>
        </p:nvSpPr>
        <p:spPr>
          <a:xfrm>
            <a:off x="6256602" y="4765101"/>
            <a:ext cx="5608319" cy="1265812"/>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Date Placeholder 3"/>
          <p:cNvSpPr>
            <a:spLocks noGrp="1"/>
          </p:cNvSpPr>
          <p:nvPr>
            <p:ph type="dt" sz="half" idx="2"/>
          </p:nvPr>
        </p:nvSpPr>
        <p:spPr>
          <a:xfrm>
            <a:off x="982437" y="6504213"/>
            <a:ext cx="900491"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02CB1C22-E240-4FDC-8114-4FF6834B9EA0}" type="datetime1">
              <a:rPr lang="en-US" smtClean="0"/>
              <a:t>9/30/20</a:t>
            </a:fld>
            <a:endParaRPr lang="en-US" dirty="0"/>
          </a:p>
        </p:txBody>
      </p:sp>
      <p:sp>
        <p:nvSpPr>
          <p:cNvPr id="12"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3"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4"/>
            <a:ext cx="115824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73405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5B32D13-9B97-4C91-9DAE-EB8F39DA2B72}" type="datetime1">
              <a:rPr lang="en-US" smtClean="0"/>
              <a:t>9/30/20</a:t>
            </a:fld>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14561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F0B7ADA-597F-4E8C-A821-47B8064D5322}" type="datetime1">
              <a:rPr lang="en-US" smtClean="0"/>
              <a:t>9/30/20</a:t>
            </a:fld>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75026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fld id="{D65851CC-5C12-4700-9AD0-9AC845C33AFF}" type="datetime1">
              <a:rPr lang="en-US" smtClean="0"/>
              <a:t>9/30/20</a:t>
            </a:fld>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Raymond Lewis &amp; Katie Swanson | Department Heads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97144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A76EEF9-FC47-4732-88EF-7A6F7F1D95B4}" type="datetime1">
              <a:rPr lang="en-US" smtClean="0"/>
              <a:t>9/30/20</a:t>
            </a:fld>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63649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fld id="{D01601AB-64B4-4B69-8566-3745682A1539}" type="datetime1">
              <a:rPr lang="en-US" smtClean="0"/>
              <a:t>9/30/20</a:t>
            </a:fld>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391980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54C443D-A9AD-4188-8D15-B601815EB6AD}" type="datetime1">
              <a:rPr lang="en-US" smtClean="0"/>
              <a:t>9/30/20</a:t>
            </a:fld>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45613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00018" y="6515100"/>
            <a:ext cx="1435100" cy="241300"/>
          </a:xfrm>
        </p:spPr>
        <p:txBody>
          <a:bodyPr/>
          <a:lstStyle>
            <a:lvl1pPr>
              <a:defRPr sz="1200"/>
            </a:lvl1pPr>
          </a:lstStyle>
          <a:p>
            <a:fld id="{00BE5FCF-9CCF-4E81-970E-EBA92CAA8907}" type="datetime1">
              <a:rPr lang="en-US" altLang="en-US" smtClean="0"/>
              <a:t>9/30/20</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b="1"/>
              <a:t>Raymond Lewis &amp; Katie Swanson | Department Heads Meeting</a:t>
            </a:r>
            <a:endParaRPr lang="en-US" b="1" dirty="0"/>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30340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FermiLogo_RGB_NALBlu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334" y="1149350"/>
            <a:ext cx="435610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itle 21"/>
          <p:cNvSpPr>
            <a:spLocks noGrp="1"/>
          </p:cNvSpPr>
          <p:nvPr>
            <p:ph type="title"/>
          </p:nvPr>
        </p:nvSpPr>
        <p:spPr>
          <a:xfrm>
            <a:off x="1075267" y="3559284"/>
            <a:ext cx="10035117"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1075267" y="4841093"/>
            <a:ext cx="10035117"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416553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BAF5E33-4862-4A09-8DF1-8B47A25B7870}" type="datetime1">
              <a:rPr lang="en-US" smtClean="0"/>
              <a:t>9/30/20</a:t>
            </a:fld>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9" name="Group 8"/>
          <p:cNvGrpSpPr>
            <a:grpSpLocks noChangeAspect="1"/>
          </p:cNvGrpSpPr>
          <p:nvPr/>
        </p:nvGrpSpPr>
        <p:grpSpPr>
          <a:xfrm>
            <a:off x="287867" y="6258863"/>
            <a:ext cx="11599333"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958028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6" r:id="rId9"/>
    <p:sldLayoutId id="2147483672" r:id="rId10"/>
    <p:sldLayoutId id="2147483673" r:id="rId11"/>
    <p:sldLayoutId id="2147483674" r:id="rId12"/>
    <p:sldLayoutId id="2147483675"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sh-docdb.fnal.gov/cgi-bin/sso/ShowDocument?docid=552"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sh-docdb.fnal.gov/cgi-bin/ShowDocument?docid=786" TargetMode="External"/><Relationship Id="rId1" Type="http://schemas.openxmlformats.org/officeDocument/2006/relationships/slideLayout" Target="../slideLayouts/slideLayout2.xml"/><Relationship Id="rId4" Type="http://schemas.openxmlformats.org/officeDocument/2006/relationships/hyperlink" Target="https://www.pexels.com/photo/fire-orange-emergency-burning-174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pngimg.com/download/92515"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leverhomeopathy.wordpress.com/"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admadmargo.blogspot.com/2009_03_01_archive.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heconversation.com/does-publication-bias-make-antidepressants-seem-more-effective-at-treating-anxiety-than-they-really-are-40049"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lobalmagazin.com/stay-home-bleibt-zuhause/"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2330450" y="3178176"/>
            <a:ext cx="7526338" cy="163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rPr>
              <a:t>PPD Department Heads Meeting </a:t>
            </a:r>
            <a:br>
              <a:rPr lang="en-US" altLang="en-US" dirty="0">
                <a:latin typeface="Helvetica" panose="020B0604020202020204" pitchFamily="34" charset="0"/>
              </a:rPr>
            </a:br>
            <a:r>
              <a:rPr lang="en-US" altLang="en-US" dirty="0">
                <a:latin typeface="Helvetica" panose="020B0604020202020204" pitchFamily="34" charset="0"/>
              </a:rPr>
              <a:t>ESH/DSO Presentation</a:t>
            </a:r>
            <a:br>
              <a:rPr lang="en-US" altLang="en-US" dirty="0">
                <a:latin typeface="Helvetica" panose="020B0604020202020204" pitchFamily="34" charset="0"/>
              </a:rPr>
            </a:br>
            <a:r>
              <a:rPr lang="en-US" altLang="en-US" dirty="0">
                <a:latin typeface="Helvetica" panose="020B0604020202020204" pitchFamily="34" charset="0"/>
              </a:rPr>
              <a:t>September 2020</a:t>
            </a:r>
          </a:p>
        </p:txBody>
      </p:sp>
      <p:sp>
        <p:nvSpPr>
          <p:cNvPr id="7171" name="Text Placeholder 2"/>
          <p:cNvSpPr>
            <a:spLocks noGrp="1"/>
          </p:cNvSpPr>
          <p:nvPr>
            <p:ph type="body" sz="quarter" idx="10"/>
          </p:nvPr>
        </p:nvSpPr>
        <p:spPr bwMode="auto">
          <a:xfrm>
            <a:off x="2330450" y="5194301"/>
            <a:ext cx="7526338"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rPr>
              <a:t>Raymond Lewis, Katie Swanson &amp; David Esterquest</a:t>
            </a:r>
          </a:p>
          <a:p>
            <a:pPr eaLnBrk="1" hangingPunct="1"/>
            <a:endParaRPr lang="en-US" altLang="en-US" dirty="0">
              <a:latin typeface="Helvetica"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2A24-29DE-4D41-84E2-72CA91D1B615}"/>
              </a:ext>
            </a:extLst>
          </p:cNvPr>
          <p:cNvSpPr>
            <a:spLocks noGrp="1"/>
          </p:cNvSpPr>
          <p:nvPr>
            <p:ph type="title"/>
          </p:nvPr>
        </p:nvSpPr>
        <p:spPr/>
        <p:txBody>
          <a:bodyPr/>
          <a:lstStyle/>
          <a:p>
            <a:r>
              <a:rPr lang="en-US" dirty="0"/>
              <a:t>Training and ITNA Status for employees </a:t>
            </a:r>
            <a:r>
              <a:rPr lang="mr-IN" dirty="0"/>
              <a:t>–</a:t>
            </a:r>
            <a:r>
              <a:rPr lang="en-US" dirty="0"/>
              <a:t> as of 9/29/2020</a:t>
            </a:r>
          </a:p>
        </p:txBody>
      </p:sp>
      <p:sp>
        <p:nvSpPr>
          <p:cNvPr id="4" name="Date Placeholder 3">
            <a:extLst>
              <a:ext uri="{FF2B5EF4-FFF2-40B4-BE49-F238E27FC236}">
                <a16:creationId xmlns:a16="http://schemas.microsoft.com/office/drawing/2014/main" id="{84961104-27DF-413F-BA30-C6A37C4A9C83}"/>
              </a:ext>
            </a:extLst>
          </p:cNvPr>
          <p:cNvSpPr>
            <a:spLocks noGrp="1"/>
          </p:cNvSpPr>
          <p:nvPr>
            <p:ph type="dt" sz="half" idx="10"/>
          </p:nvPr>
        </p:nvSpPr>
        <p:spPr/>
        <p:txBody>
          <a:bodyPr/>
          <a:lstStyle/>
          <a:p>
            <a:pPr>
              <a:defRPr/>
            </a:pPr>
            <a:fld id="{BCA033D1-4F9B-4D33-B5DA-23FD46D565FA}" type="datetime1">
              <a:rPr lang="en-US" smtClean="0"/>
              <a:t>9/30/20</a:t>
            </a:fld>
            <a:endParaRPr lang="en-US"/>
          </a:p>
        </p:txBody>
      </p:sp>
      <p:sp>
        <p:nvSpPr>
          <p:cNvPr id="5" name="Footer Placeholder 4">
            <a:extLst>
              <a:ext uri="{FF2B5EF4-FFF2-40B4-BE49-F238E27FC236}">
                <a16:creationId xmlns:a16="http://schemas.microsoft.com/office/drawing/2014/main" id="{32B8F86A-3759-4307-980F-0D55CDA2D759}"/>
              </a:ext>
            </a:extLst>
          </p:cNvPr>
          <p:cNvSpPr>
            <a:spLocks noGrp="1"/>
          </p:cNvSpPr>
          <p:nvPr>
            <p:ph type="ftr" sz="quarter" idx="11"/>
          </p:nvPr>
        </p:nvSpPr>
        <p:spPr/>
        <p:txBody>
          <a:bodyPr/>
          <a:lstStyle/>
          <a:p>
            <a:pPr>
              <a:defRPr/>
            </a:pPr>
            <a:r>
              <a:rPr lang="en-US" dirty="0"/>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F52181C5-DF2F-4908-8620-EBC0DA8CF12B}"/>
              </a:ext>
            </a:extLst>
          </p:cNvPr>
          <p:cNvSpPr>
            <a:spLocks noGrp="1"/>
          </p:cNvSpPr>
          <p:nvPr>
            <p:ph type="sldNum" sz="quarter" idx="12"/>
          </p:nvPr>
        </p:nvSpPr>
        <p:spPr/>
        <p:txBody>
          <a:bodyPr/>
          <a:lstStyle/>
          <a:p>
            <a:pPr>
              <a:defRPr/>
            </a:pPr>
            <a:fld id="{71657CAF-9FA2-499C-8955-BD2370DB65B2}" type="slidenum">
              <a:rPr lang="en-US" altLang="en-US" smtClean="0"/>
              <a:pPr>
                <a:defRPr/>
              </a:pPr>
              <a:t>10</a:t>
            </a:fld>
            <a:endParaRPr lang="en-US" altLang="en-US"/>
          </a:p>
        </p:txBody>
      </p:sp>
      <p:pic>
        <p:nvPicPr>
          <p:cNvPr id="13" name="Picture 12">
            <a:extLst>
              <a:ext uri="{FF2B5EF4-FFF2-40B4-BE49-F238E27FC236}">
                <a16:creationId xmlns:a16="http://schemas.microsoft.com/office/drawing/2014/main" id="{C23D6E04-16C7-5A4A-865F-AF6C1D26F5CE}"/>
              </a:ext>
            </a:extLst>
          </p:cNvPr>
          <p:cNvPicPr>
            <a:picLocks noChangeAspect="1"/>
          </p:cNvPicPr>
          <p:nvPr/>
        </p:nvPicPr>
        <p:blipFill>
          <a:blip r:embed="rId3"/>
          <a:stretch>
            <a:fillRect/>
          </a:stretch>
        </p:blipFill>
        <p:spPr>
          <a:xfrm>
            <a:off x="1752600" y="1005839"/>
            <a:ext cx="1035390" cy="5138602"/>
          </a:xfrm>
          <a:prstGeom prst="rect">
            <a:avLst/>
          </a:prstGeom>
        </p:spPr>
      </p:pic>
      <p:pic>
        <p:nvPicPr>
          <p:cNvPr id="3" name="Picture 2">
            <a:extLst>
              <a:ext uri="{FF2B5EF4-FFF2-40B4-BE49-F238E27FC236}">
                <a16:creationId xmlns:a16="http://schemas.microsoft.com/office/drawing/2014/main" id="{8EE7E5C6-83CA-49DB-8D2A-1C45DBB171C7}"/>
              </a:ext>
            </a:extLst>
          </p:cNvPr>
          <p:cNvPicPr>
            <a:picLocks noChangeAspect="1"/>
          </p:cNvPicPr>
          <p:nvPr/>
        </p:nvPicPr>
        <p:blipFill>
          <a:blip r:embed="rId4"/>
          <a:stretch>
            <a:fillRect/>
          </a:stretch>
        </p:blipFill>
        <p:spPr>
          <a:xfrm>
            <a:off x="2787990" y="1003529"/>
            <a:ext cx="7913261" cy="5140912"/>
          </a:xfrm>
          <a:prstGeom prst="rect">
            <a:avLst/>
          </a:prstGeom>
        </p:spPr>
      </p:pic>
      <p:sp>
        <p:nvSpPr>
          <p:cNvPr id="9" name="Rectangle: Rounded Corners 15">
            <a:extLst>
              <a:ext uri="{FF2B5EF4-FFF2-40B4-BE49-F238E27FC236}">
                <a16:creationId xmlns:a16="http://schemas.microsoft.com/office/drawing/2014/main" id="{67FE0B4B-7F66-7946-B23F-2DF374D08394}"/>
              </a:ext>
            </a:extLst>
          </p:cNvPr>
          <p:cNvSpPr/>
          <p:nvPr/>
        </p:nvSpPr>
        <p:spPr>
          <a:xfrm>
            <a:off x="1621675" y="5168686"/>
            <a:ext cx="8948651" cy="300260"/>
          </a:xfrm>
          <a:prstGeom prst="roundRect">
            <a:avLst>
              <a:gd name="adj" fmla="val 0"/>
            </a:avLst>
          </a:prstGeom>
          <a:noFill/>
          <a:ln w="571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76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340B-C58D-42C7-9519-235A140C33FA}"/>
              </a:ext>
            </a:extLst>
          </p:cNvPr>
          <p:cNvSpPr>
            <a:spLocks noGrp="1"/>
          </p:cNvSpPr>
          <p:nvPr>
            <p:ph type="title"/>
          </p:nvPr>
        </p:nvSpPr>
        <p:spPr/>
        <p:txBody>
          <a:bodyPr/>
          <a:lstStyle/>
          <a:p>
            <a:r>
              <a:rPr lang="en-US" dirty="0"/>
              <a:t>FESHM Updates in August</a:t>
            </a:r>
          </a:p>
        </p:txBody>
      </p:sp>
      <p:sp>
        <p:nvSpPr>
          <p:cNvPr id="3" name="Content Placeholder 2">
            <a:extLst>
              <a:ext uri="{FF2B5EF4-FFF2-40B4-BE49-F238E27FC236}">
                <a16:creationId xmlns:a16="http://schemas.microsoft.com/office/drawing/2014/main" id="{F127F4F1-DB5C-4C4E-9EF8-25339887CAB2}"/>
              </a:ext>
            </a:extLst>
          </p:cNvPr>
          <p:cNvSpPr>
            <a:spLocks noGrp="1"/>
          </p:cNvSpPr>
          <p:nvPr>
            <p:ph idx="1"/>
          </p:nvPr>
        </p:nvSpPr>
        <p:spPr>
          <a:xfrm>
            <a:off x="699716" y="922420"/>
            <a:ext cx="10543428" cy="5414212"/>
          </a:xfrm>
        </p:spPr>
        <p:txBody>
          <a:bodyPr/>
          <a:lstStyle/>
          <a:p>
            <a:pPr marL="400050" lvl="1" indent="0">
              <a:buNone/>
            </a:pPr>
            <a:endParaRPr lang="en-US" sz="1200" dirty="0"/>
          </a:p>
          <a:p>
            <a:pPr marL="0" marR="0">
              <a:spcBef>
                <a:spcPts val="0"/>
              </a:spcBef>
              <a:spcAft>
                <a:spcPts val="0"/>
              </a:spcAft>
            </a:pPr>
            <a:r>
              <a:rPr lang="en-US" sz="2000" b="1" dirty="0">
                <a:latin typeface="Calibri" panose="020F0502020204030204" pitchFamily="34" charset="0"/>
                <a:ea typeface="Calibri" panose="020F0502020204030204" pitchFamily="34" charset="0"/>
              </a:rPr>
              <a:t>FESHM Chapter 4270 – Static Magnetic Fields</a:t>
            </a:r>
            <a:endParaRPr lang="en-US" sz="2000" dirty="0">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Magnetic Region Boundary terminology developed</a:t>
            </a:r>
            <a:endParaRPr lang="en-US" sz="1800" dirty="0">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Low and High projectile boundaries defined and associated signage described</a:t>
            </a:r>
            <a:endParaRPr lang="en-US" sz="1800" dirty="0">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MR Hazard Management controls defined</a:t>
            </a:r>
            <a:endParaRPr lang="en-US" sz="1800" dirty="0">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MR Status Management requirements defined</a:t>
            </a: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latin typeface="Calibri" panose="020F0502020204030204" pitchFamily="34" charset="0"/>
              <a:ea typeface="Calibri" panose="020F0502020204030204" pitchFamily="34" charset="0"/>
            </a:endParaRPr>
          </a:p>
          <a:p>
            <a:pPr marL="0" marR="0">
              <a:spcBef>
                <a:spcPts val="0"/>
              </a:spcBef>
              <a:spcAft>
                <a:spcPts val="0"/>
              </a:spcAft>
            </a:pPr>
            <a:r>
              <a:rPr lang="en-US" sz="2000" b="1" dirty="0">
                <a:latin typeface="Calibri" panose="020F0502020204030204" pitchFamily="34" charset="0"/>
                <a:ea typeface="Calibri" panose="020F0502020204030204" pitchFamily="34" charset="0"/>
              </a:rPr>
              <a:t>FESHM Chapter 10140 – Mobile Cranes </a:t>
            </a:r>
            <a:endParaRPr lang="en-US" sz="2000" dirty="0">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Added utility locate requirements</a:t>
            </a:r>
            <a:endParaRPr lang="en-US" sz="1800" dirty="0">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Updated references</a:t>
            </a: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latin typeface="Calibri" panose="020F0502020204030204" pitchFamily="34" charset="0"/>
              <a:ea typeface="Calibri" panose="020F0502020204030204" pitchFamily="34" charset="0"/>
            </a:endParaRPr>
          </a:p>
          <a:p>
            <a:pPr marL="0" marR="0">
              <a:spcBef>
                <a:spcPts val="0"/>
              </a:spcBef>
              <a:spcAft>
                <a:spcPts val="0"/>
              </a:spcAft>
            </a:pPr>
            <a:r>
              <a:rPr lang="en-US" sz="2000" b="1" dirty="0">
                <a:latin typeface="Calibri" panose="020F0502020204030204" pitchFamily="34" charset="0"/>
                <a:ea typeface="Calibri" panose="020F0502020204030204" pitchFamily="34" charset="0"/>
              </a:rPr>
              <a:t>FESHM Chapter 10100 – Overhead Cranes and Hoists</a:t>
            </a:r>
            <a:endParaRPr lang="en-US" sz="2000" dirty="0">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Removed “Special Lifts” and “Planned Engineered Lifts”, as they are now covered in new “Lift Plans” chapter</a:t>
            </a:r>
            <a:endParaRPr lang="en-US" sz="1800" dirty="0">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Added references to “Lift Plans” chapter</a:t>
            </a:r>
            <a:endParaRPr lang="en-US" sz="1800" dirty="0">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Added references to “Crane Personnel Lifting Platforms” chapter</a:t>
            </a:r>
            <a:endParaRPr lang="en-US" sz="1800" dirty="0">
              <a:latin typeface="Calibri" panose="020F0502020204030204" pitchFamily="34" charset="0"/>
              <a:ea typeface="Calibri" panose="020F0502020204030204" pitchFamily="34" charset="0"/>
            </a:endParaRPr>
          </a:p>
          <a:p>
            <a:pPr marL="0" indent="0">
              <a:buNone/>
            </a:pPr>
            <a:endParaRPr lang="en-US" sz="2000" dirty="0"/>
          </a:p>
        </p:txBody>
      </p:sp>
      <p:sp>
        <p:nvSpPr>
          <p:cNvPr id="4" name="Date Placeholder 3">
            <a:extLst>
              <a:ext uri="{FF2B5EF4-FFF2-40B4-BE49-F238E27FC236}">
                <a16:creationId xmlns:a16="http://schemas.microsoft.com/office/drawing/2014/main" id="{C46F5AB1-BA1A-456E-9271-9F4CF707EA3F}"/>
              </a:ext>
            </a:extLst>
          </p:cNvPr>
          <p:cNvSpPr>
            <a:spLocks noGrp="1"/>
          </p:cNvSpPr>
          <p:nvPr>
            <p:ph type="dt" sz="half" idx="10"/>
          </p:nvPr>
        </p:nvSpPr>
        <p:spPr/>
        <p:txBody>
          <a:bodyPr/>
          <a:lstStyle/>
          <a:p>
            <a:pPr>
              <a:defRPr/>
            </a:pPr>
            <a:fld id="{CA3217E2-782A-DB4E-83ED-3200DDC81669}" type="datetime1">
              <a:rPr lang="en-US" smtClean="0"/>
              <a:t>9/30/20</a:t>
            </a:fld>
            <a:endParaRPr lang="en-US"/>
          </a:p>
        </p:txBody>
      </p:sp>
      <p:sp>
        <p:nvSpPr>
          <p:cNvPr id="5" name="Footer Placeholder 4">
            <a:extLst>
              <a:ext uri="{FF2B5EF4-FFF2-40B4-BE49-F238E27FC236}">
                <a16:creationId xmlns:a16="http://schemas.microsoft.com/office/drawing/2014/main" id="{0F383BEE-1CB7-4E0B-9187-4BA6694B9F47}"/>
              </a:ext>
            </a:extLst>
          </p:cNvPr>
          <p:cNvSpPr>
            <a:spLocks noGrp="1"/>
          </p:cNvSpPr>
          <p:nvPr>
            <p:ph type="ftr" sz="quarter" idx="11"/>
          </p:nvPr>
        </p:nvSpPr>
        <p:spPr/>
        <p:txBody>
          <a:bodyPr/>
          <a:lstStyle/>
          <a:p>
            <a:pPr>
              <a:defRPr/>
            </a:pPr>
            <a:r>
              <a:rPr lang="en-US" dirty="0"/>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04DC7C79-F192-4619-BF33-80E645A73CF2}"/>
              </a:ext>
            </a:extLst>
          </p:cNvPr>
          <p:cNvSpPr>
            <a:spLocks noGrp="1"/>
          </p:cNvSpPr>
          <p:nvPr>
            <p:ph type="sldNum" sz="quarter" idx="12"/>
          </p:nvPr>
        </p:nvSpPr>
        <p:spPr/>
        <p:txBody>
          <a:bodyPr/>
          <a:lstStyle/>
          <a:p>
            <a:pPr>
              <a:defRPr/>
            </a:pPr>
            <a:fld id="{71657CAF-9FA2-499C-8955-BD2370DB65B2}" type="slidenum">
              <a:rPr lang="en-US" altLang="en-US" smtClean="0"/>
              <a:pPr>
                <a:defRPr/>
              </a:pPr>
              <a:t>11</a:t>
            </a:fld>
            <a:endParaRPr lang="en-US" altLang="en-US"/>
          </a:p>
        </p:txBody>
      </p:sp>
    </p:spTree>
    <p:extLst>
      <p:ext uri="{BB962C8B-B14F-4D97-AF65-F5344CB8AC3E}">
        <p14:creationId xmlns:p14="http://schemas.microsoft.com/office/powerpoint/2010/main" val="93538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798D-C9A1-4E0F-A64D-200AD0E9C87D}"/>
              </a:ext>
            </a:extLst>
          </p:cNvPr>
          <p:cNvSpPr>
            <a:spLocks noGrp="1"/>
          </p:cNvSpPr>
          <p:nvPr>
            <p:ph type="title"/>
          </p:nvPr>
        </p:nvSpPr>
        <p:spPr/>
        <p:txBody>
          <a:bodyPr/>
          <a:lstStyle/>
          <a:p>
            <a:r>
              <a:rPr lang="en-US" dirty="0"/>
              <a:t>FESHM out for comment until tomorrow</a:t>
            </a:r>
          </a:p>
        </p:txBody>
      </p:sp>
      <p:sp>
        <p:nvSpPr>
          <p:cNvPr id="3" name="Content Placeholder 2">
            <a:extLst>
              <a:ext uri="{FF2B5EF4-FFF2-40B4-BE49-F238E27FC236}">
                <a16:creationId xmlns:a16="http://schemas.microsoft.com/office/drawing/2014/main" id="{0CA880C8-E918-4A5A-8616-13961E59760B}"/>
              </a:ext>
            </a:extLst>
          </p:cNvPr>
          <p:cNvSpPr>
            <a:spLocks noGrp="1"/>
          </p:cNvSpPr>
          <p:nvPr>
            <p:ph idx="1"/>
          </p:nvPr>
        </p:nvSpPr>
        <p:spPr/>
        <p:txBody>
          <a:bodyPr/>
          <a:lstStyle/>
          <a:p>
            <a:r>
              <a:rPr lang="en-US" sz="1600" dirty="0"/>
              <a:t>FESHM 7060, Fall Protection Program, is out for lab-wide comment until October 1, 2020. </a:t>
            </a:r>
          </a:p>
          <a:p>
            <a:endParaRPr lang="en-US" sz="1600" dirty="0"/>
          </a:p>
          <a:p>
            <a:pPr lvl="1"/>
            <a:r>
              <a:rPr lang="en-US" sz="1400" dirty="0"/>
              <a:t>Updated to meet revised OSHA Walking Working Surfaces updates</a:t>
            </a:r>
          </a:p>
          <a:p>
            <a:pPr lvl="1"/>
            <a:r>
              <a:rPr lang="en-US" sz="1400" dirty="0"/>
              <a:t>Added additional definitions</a:t>
            </a:r>
          </a:p>
          <a:p>
            <a:pPr lvl="1"/>
            <a:r>
              <a:rPr lang="en-US" sz="1400" dirty="0"/>
              <a:t>Addition of requirements for openings, holes and dock boards</a:t>
            </a:r>
          </a:p>
          <a:p>
            <a:pPr lvl="1"/>
            <a:r>
              <a:rPr lang="en-US" sz="1400" dirty="0"/>
              <a:t>Revised requirements for travel/fall restraint anchors and positioning systems</a:t>
            </a:r>
          </a:p>
          <a:p>
            <a:pPr lvl="1"/>
            <a:r>
              <a:rPr lang="en-US" sz="1400" dirty="0"/>
              <a:t>Clarified harness/lanyard design standard requirements (ANSI Z359.1-2009 or later)</a:t>
            </a:r>
          </a:p>
          <a:p>
            <a:pPr lvl="1"/>
            <a:r>
              <a:rPr lang="en-US" sz="1400" dirty="0"/>
              <a:t>Added reference to FESHM 7080 for non-fall protection concrete anchors</a:t>
            </a:r>
          </a:p>
          <a:p>
            <a:pPr lvl="1"/>
            <a:r>
              <a:rPr lang="en-US" sz="1400" dirty="0"/>
              <a:t>Link to Draft Chapter: </a:t>
            </a:r>
            <a:r>
              <a:rPr lang="en-US" sz="1400" dirty="0">
                <a:hlinkClick r:id="rId2">
                  <a:extLst>
                    <a:ext uri="{A12FA001-AC4F-418D-AE19-62706E023703}">
                      <ahyp:hlinkClr xmlns:ahyp="http://schemas.microsoft.com/office/drawing/2018/hyperlinkcolor" val="tx"/>
                    </a:ext>
                  </a:extLst>
                </a:hlinkClick>
              </a:rPr>
              <a:t>https://esh-docdb.fnal.gov/cgi-bin/sso/ShowDocument?docid=552</a:t>
            </a:r>
            <a:endParaRPr lang="en-US" sz="1400" dirty="0"/>
          </a:p>
          <a:p>
            <a:endParaRPr lang="en-US" sz="1100" dirty="0"/>
          </a:p>
          <a:p>
            <a:r>
              <a:rPr lang="en-US" sz="1600" dirty="0"/>
              <a:t>FESHM 10120, Powered Industrial Trucks (PIT’s), is out for lab-wide comment until October 1, 2020. </a:t>
            </a:r>
          </a:p>
          <a:p>
            <a:pPr lvl="1"/>
            <a:endParaRPr lang="en-US" sz="1000" dirty="0"/>
          </a:p>
          <a:p>
            <a:pPr lvl="1"/>
            <a:r>
              <a:rPr lang="en-US" sz="1400" dirty="0">
                <a:solidFill>
                  <a:srgbClr val="505050"/>
                </a:solidFill>
              </a:rPr>
              <a:t>Added reference to new Lift Plan FESHM chapter. </a:t>
            </a:r>
          </a:p>
          <a:p>
            <a:pPr lvl="1"/>
            <a:r>
              <a:rPr lang="en-US" sz="1400" dirty="0">
                <a:solidFill>
                  <a:srgbClr val="505050"/>
                </a:solidFill>
              </a:rPr>
              <a:t>Updated refresher training requirements (removed retraining every three years) and added back in the Lead Evaluator Program and requirements.</a:t>
            </a:r>
          </a:p>
          <a:p>
            <a:pPr lvl="1"/>
            <a:r>
              <a:rPr lang="en-US" sz="1400" dirty="0">
                <a:solidFill>
                  <a:srgbClr val="505050"/>
                </a:solidFill>
              </a:rPr>
              <a:t>Added technical appendix that addresses material lifts. </a:t>
            </a:r>
          </a:p>
          <a:p>
            <a:pPr lvl="1"/>
            <a:r>
              <a:rPr lang="en-US" sz="1400" dirty="0">
                <a:solidFill>
                  <a:srgbClr val="505050"/>
                </a:solidFill>
              </a:rPr>
              <a:t>Link to Draft Chapter: https://esh-docdb.fnal.gov/cgi-bin/sso/ShowDocument?docid=599 </a:t>
            </a:r>
          </a:p>
          <a:p>
            <a:endParaRPr lang="en-US" dirty="0"/>
          </a:p>
        </p:txBody>
      </p:sp>
      <p:sp>
        <p:nvSpPr>
          <p:cNvPr id="4" name="Date Placeholder 3">
            <a:extLst>
              <a:ext uri="{FF2B5EF4-FFF2-40B4-BE49-F238E27FC236}">
                <a16:creationId xmlns:a16="http://schemas.microsoft.com/office/drawing/2014/main" id="{707CB8F0-7313-48A9-A642-F2FE40E09FC5}"/>
              </a:ext>
            </a:extLst>
          </p:cNvPr>
          <p:cNvSpPr>
            <a:spLocks noGrp="1"/>
          </p:cNvSpPr>
          <p:nvPr>
            <p:ph type="dt" sz="half" idx="10"/>
          </p:nvPr>
        </p:nvSpPr>
        <p:spPr/>
        <p:txBody>
          <a:bodyPr/>
          <a:lstStyle/>
          <a:p>
            <a:fld id="{00BE5FCF-9CCF-4E81-970E-EBA92CAA8907}" type="datetime1">
              <a:rPr lang="en-US" altLang="en-US" smtClean="0"/>
              <a:t>9/30/20</a:t>
            </a:fld>
            <a:endParaRPr lang="en-US" altLang="en-US"/>
          </a:p>
        </p:txBody>
      </p:sp>
      <p:sp>
        <p:nvSpPr>
          <p:cNvPr id="5" name="Footer Placeholder 4">
            <a:extLst>
              <a:ext uri="{FF2B5EF4-FFF2-40B4-BE49-F238E27FC236}">
                <a16:creationId xmlns:a16="http://schemas.microsoft.com/office/drawing/2014/main" id="{E161436D-B2FA-4F7A-BA3A-923032BA37B7}"/>
              </a:ext>
            </a:extLst>
          </p:cNvPr>
          <p:cNvSpPr>
            <a:spLocks noGrp="1"/>
          </p:cNvSpPr>
          <p:nvPr>
            <p:ph type="ftr" sz="quarter" idx="11"/>
          </p:nvPr>
        </p:nvSpPr>
        <p:spPr/>
        <p:txBody>
          <a:bodyPr/>
          <a:lstStyle/>
          <a:p>
            <a:pPr>
              <a:defRPr/>
            </a:pPr>
            <a:r>
              <a:rPr lang="en-US" b="1"/>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A6F363AF-2BCE-49D7-8A68-EB32CF27E39B}"/>
              </a:ext>
            </a:extLst>
          </p:cNvPr>
          <p:cNvSpPr>
            <a:spLocks noGrp="1"/>
          </p:cNvSpPr>
          <p:nvPr>
            <p:ph type="sldNum" sz="quarter" idx="12"/>
          </p:nvPr>
        </p:nvSpPr>
        <p:spPr/>
        <p:txBody>
          <a:bodyPr/>
          <a:lstStyle/>
          <a:p>
            <a:fld id="{52E9C158-AEF1-41A2-A6CE-6F0BAB305EFD}" type="slidenum">
              <a:rPr lang="en-US" altLang="en-US" smtClean="0"/>
              <a:pPr/>
              <a:t>12</a:t>
            </a:fld>
            <a:endParaRPr lang="en-US" altLang="en-US"/>
          </a:p>
        </p:txBody>
      </p:sp>
    </p:spTree>
    <p:extLst>
      <p:ext uri="{BB962C8B-B14F-4D97-AF65-F5344CB8AC3E}">
        <p14:creationId xmlns:p14="http://schemas.microsoft.com/office/powerpoint/2010/main" val="353533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798D-C9A1-4E0F-A64D-200AD0E9C87D}"/>
              </a:ext>
            </a:extLst>
          </p:cNvPr>
          <p:cNvSpPr>
            <a:spLocks noGrp="1"/>
          </p:cNvSpPr>
          <p:nvPr>
            <p:ph type="title"/>
          </p:nvPr>
        </p:nvSpPr>
        <p:spPr/>
        <p:txBody>
          <a:bodyPr/>
          <a:lstStyle/>
          <a:p>
            <a:r>
              <a:rPr lang="en-US" dirty="0"/>
              <a:t>Security Updates:  Wearing Badges and Keeping Buildings Locked</a:t>
            </a:r>
          </a:p>
        </p:txBody>
      </p:sp>
      <p:sp>
        <p:nvSpPr>
          <p:cNvPr id="3" name="Content Placeholder 2">
            <a:extLst>
              <a:ext uri="{FF2B5EF4-FFF2-40B4-BE49-F238E27FC236}">
                <a16:creationId xmlns:a16="http://schemas.microsoft.com/office/drawing/2014/main" id="{0CA880C8-E918-4A5A-8616-13961E59760B}"/>
              </a:ext>
            </a:extLst>
          </p:cNvPr>
          <p:cNvSpPr>
            <a:spLocks noGrp="1"/>
          </p:cNvSpPr>
          <p:nvPr>
            <p:ph idx="1"/>
          </p:nvPr>
        </p:nvSpPr>
        <p:spPr/>
        <p:txBody>
          <a:bodyPr/>
          <a:lstStyle/>
          <a:p>
            <a:r>
              <a:rPr lang="en-US" sz="2000" dirty="0"/>
              <a:t>See Nigel's’ email of Friday, September 25th</a:t>
            </a:r>
          </a:p>
          <a:p>
            <a:endParaRPr lang="en-US" sz="1800" dirty="0"/>
          </a:p>
          <a:p>
            <a:r>
              <a:rPr lang="en-US" sz="2000" dirty="0"/>
              <a:t>As of October 1st, all personnel on site are required to wear their FNAL-issued ID badges</a:t>
            </a:r>
          </a:p>
          <a:p>
            <a:pPr lvl="1"/>
            <a:r>
              <a:rPr lang="en-US" sz="1800" dirty="0"/>
              <a:t>Please start wearing/displaying your Fermi ID, either on a break-away lanyard or a clip.  </a:t>
            </a:r>
          </a:p>
          <a:p>
            <a:pPr lvl="1"/>
            <a:r>
              <a:rPr lang="en-US" sz="1800" dirty="0"/>
              <a:t>It should be displayed above your waist. </a:t>
            </a:r>
          </a:p>
          <a:p>
            <a:pPr lvl="1"/>
            <a:r>
              <a:rPr lang="en-US" sz="1800" dirty="0"/>
              <a:t>Unbadged visitors must be escorted (escort training to be rolled out in the near term)</a:t>
            </a:r>
          </a:p>
          <a:p>
            <a:pPr marL="0" indent="0">
              <a:buNone/>
            </a:pPr>
            <a:endParaRPr lang="en-US" sz="1800" dirty="0"/>
          </a:p>
          <a:p>
            <a:r>
              <a:rPr lang="en-US" sz="2000" dirty="0"/>
              <a:t>All building doors should be kept locked</a:t>
            </a:r>
          </a:p>
          <a:p>
            <a:pPr lvl="1"/>
            <a:r>
              <a:rPr lang="en-US" sz="1800" dirty="0"/>
              <a:t>Currently, all building exterior doors </a:t>
            </a:r>
            <a:r>
              <a:rPr lang="en-US" sz="1800" u="sng" dirty="0"/>
              <a:t>should be locked at all times</a:t>
            </a:r>
            <a:r>
              <a:rPr lang="en-US" sz="1800" dirty="0"/>
              <a:t>.  This was a condition of the ‘covid safe state’ that was implemented in March.</a:t>
            </a:r>
          </a:p>
          <a:p>
            <a:pPr lvl="1"/>
            <a:r>
              <a:rPr lang="en-US" sz="1800" dirty="0"/>
              <a:t>The memo from Nigel is stating that once we are back to “normal” the doors should remain locked (as they should be now). </a:t>
            </a:r>
          </a:p>
          <a:p>
            <a:pPr lvl="1"/>
            <a:r>
              <a:rPr lang="en-US" sz="1800" dirty="0"/>
              <a:t>AD has locked the Footprint Area with AC4 cores as of yesterday.</a:t>
            </a:r>
          </a:p>
          <a:p>
            <a:endParaRPr lang="en-US" dirty="0"/>
          </a:p>
        </p:txBody>
      </p:sp>
      <p:sp>
        <p:nvSpPr>
          <p:cNvPr id="4" name="Date Placeholder 3">
            <a:extLst>
              <a:ext uri="{FF2B5EF4-FFF2-40B4-BE49-F238E27FC236}">
                <a16:creationId xmlns:a16="http://schemas.microsoft.com/office/drawing/2014/main" id="{707CB8F0-7313-48A9-A642-F2FE40E09FC5}"/>
              </a:ext>
            </a:extLst>
          </p:cNvPr>
          <p:cNvSpPr>
            <a:spLocks noGrp="1"/>
          </p:cNvSpPr>
          <p:nvPr>
            <p:ph type="dt" sz="half" idx="10"/>
          </p:nvPr>
        </p:nvSpPr>
        <p:spPr/>
        <p:txBody>
          <a:bodyPr/>
          <a:lstStyle/>
          <a:p>
            <a:fld id="{00BE5FCF-9CCF-4E81-970E-EBA92CAA8907}" type="datetime1">
              <a:rPr lang="en-US" altLang="en-US" smtClean="0"/>
              <a:t>9/30/20</a:t>
            </a:fld>
            <a:endParaRPr lang="en-US" altLang="en-US"/>
          </a:p>
        </p:txBody>
      </p:sp>
      <p:sp>
        <p:nvSpPr>
          <p:cNvPr id="5" name="Footer Placeholder 4">
            <a:extLst>
              <a:ext uri="{FF2B5EF4-FFF2-40B4-BE49-F238E27FC236}">
                <a16:creationId xmlns:a16="http://schemas.microsoft.com/office/drawing/2014/main" id="{E161436D-B2FA-4F7A-BA3A-923032BA37B7}"/>
              </a:ext>
            </a:extLst>
          </p:cNvPr>
          <p:cNvSpPr>
            <a:spLocks noGrp="1"/>
          </p:cNvSpPr>
          <p:nvPr>
            <p:ph type="ftr" sz="quarter" idx="11"/>
          </p:nvPr>
        </p:nvSpPr>
        <p:spPr/>
        <p:txBody>
          <a:bodyPr/>
          <a:lstStyle/>
          <a:p>
            <a:pPr>
              <a:defRPr/>
            </a:pPr>
            <a:r>
              <a:rPr lang="en-US" b="1"/>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A6F363AF-2BCE-49D7-8A68-EB32CF27E39B}"/>
              </a:ext>
            </a:extLst>
          </p:cNvPr>
          <p:cNvSpPr>
            <a:spLocks noGrp="1"/>
          </p:cNvSpPr>
          <p:nvPr>
            <p:ph type="sldNum" sz="quarter" idx="12"/>
          </p:nvPr>
        </p:nvSpPr>
        <p:spPr/>
        <p:txBody>
          <a:bodyPr/>
          <a:lstStyle/>
          <a:p>
            <a:fld id="{52E9C158-AEF1-41A2-A6CE-6F0BAB305EFD}" type="slidenum">
              <a:rPr lang="en-US" altLang="en-US" smtClean="0"/>
              <a:pPr/>
              <a:t>13</a:t>
            </a:fld>
            <a:endParaRPr lang="en-US" altLang="en-US"/>
          </a:p>
        </p:txBody>
      </p:sp>
    </p:spTree>
    <p:extLst>
      <p:ext uri="{BB962C8B-B14F-4D97-AF65-F5344CB8AC3E}">
        <p14:creationId xmlns:p14="http://schemas.microsoft.com/office/powerpoint/2010/main" val="429330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7DA4-4F47-6247-A049-5CC83FC12DCB}"/>
              </a:ext>
            </a:extLst>
          </p:cNvPr>
          <p:cNvSpPr>
            <a:spLocks noGrp="1"/>
          </p:cNvSpPr>
          <p:nvPr>
            <p:ph type="title"/>
          </p:nvPr>
        </p:nvSpPr>
        <p:spPr/>
        <p:txBody>
          <a:bodyPr/>
          <a:lstStyle/>
          <a:p>
            <a:r>
              <a:rPr lang="en-US" dirty="0"/>
              <a:t>Backup Slides</a:t>
            </a:r>
          </a:p>
        </p:txBody>
      </p:sp>
      <p:sp>
        <p:nvSpPr>
          <p:cNvPr id="4" name="Date Placeholder 3">
            <a:extLst>
              <a:ext uri="{FF2B5EF4-FFF2-40B4-BE49-F238E27FC236}">
                <a16:creationId xmlns:a16="http://schemas.microsoft.com/office/drawing/2014/main" id="{76930FA5-2A43-954A-BAF0-69242849ACD6}"/>
              </a:ext>
            </a:extLst>
          </p:cNvPr>
          <p:cNvSpPr>
            <a:spLocks noGrp="1"/>
          </p:cNvSpPr>
          <p:nvPr>
            <p:ph type="dt" sz="half" idx="10"/>
          </p:nvPr>
        </p:nvSpPr>
        <p:spPr/>
        <p:txBody>
          <a:bodyPr/>
          <a:lstStyle/>
          <a:p>
            <a:fld id="{00BE5FCF-9CCF-4E81-970E-EBA92CAA8907}" type="datetime1">
              <a:rPr lang="en-US" altLang="en-US" smtClean="0"/>
              <a:t>9/30/20</a:t>
            </a:fld>
            <a:endParaRPr lang="en-US" altLang="en-US"/>
          </a:p>
        </p:txBody>
      </p:sp>
      <p:sp>
        <p:nvSpPr>
          <p:cNvPr id="5" name="Footer Placeholder 4">
            <a:extLst>
              <a:ext uri="{FF2B5EF4-FFF2-40B4-BE49-F238E27FC236}">
                <a16:creationId xmlns:a16="http://schemas.microsoft.com/office/drawing/2014/main" id="{2192F28B-F969-334A-8CDD-FDA819283F54}"/>
              </a:ext>
            </a:extLst>
          </p:cNvPr>
          <p:cNvSpPr>
            <a:spLocks noGrp="1"/>
          </p:cNvSpPr>
          <p:nvPr>
            <p:ph type="ftr" sz="quarter" idx="11"/>
          </p:nvPr>
        </p:nvSpPr>
        <p:spPr/>
        <p:txBody>
          <a:bodyPr/>
          <a:lstStyle/>
          <a:p>
            <a:pPr>
              <a:defRPr/>
            </a:pPr>
            <a:r>
              <a:rPr lang="en-US" b="1"/>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B2D860EE-62A7-8340-B4B4-7CD79B54FD53}"/>
              </a:ext>
            </a:extLst>
          </p:cNvPr>
          <p:cNvSpPr>
            <a:spLocks noGrp="1"/>
          </p:cNvSpPr>
          <p:nvPr>
            <p:ph type="sldNum" sz="quarter" idx="12"/>
          </p:nvPr>
        </p:nvSpPr>
        <p:spPr/>
        <p:txBody>
          <a:bodyPr/>
          <a:lstStyle/>
          <a:p>
            <a:fld id="{52E9C158-AEF1-41A2-A6CE-6F0BAB305EFD}" type="slidenum">
              <a:rPr lang="en-US" altLang="en-US" smtClean="0"/>
              <a:pPr/>
              <a:t>14</a:t>
            </a:fld>
            <a:endParaRPr lang="en-US" altLang="en-US"/>
          </a:p>
        </p:txBody>
      </p:sp>
    </p:spTree>
    <p:extLst>
      <p:ext uri="{BB962C8B-B14F-4D97-AF65-F5344CB8AC3E}">
        <p14:creationId xmlns:p14="http://schemas.microsoft.com/office/powerpoint/2010/main" val="403524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7DA4-4F47-6247-A049-5CC83FC12DCB}"/>
              </a:ext>
            </a:extLst>
          </p:cNvPr>
          <p:cNvSpPr>
            <a:spLocks noGrp="1"/>
          </p:cNvSpPr>
          <p:nvPr>
            <p:ph type="title"/>
          </p:nvPr>
        </p:nvSpPr>
        <p:spPr/>
        <p:txBody>
          <a:bodyPr/>
          <a:lstStyle/>
          <a:p>
            <a:r>
              <a:rPr lang="en-US" dirty="0"/>
              <a:t>Fire Prevention Week Memo</a:t>
            </a:r>
          </a:p>
        </p:txBody>
      </p:sp>
      <p:sp>
        <p:nvSpPr>
          <p:cNvPr id="4" name="Date Placeholder 3">
            <a:extLst>
              <a:ext uri="{FF2B5EF4-FFF2-40B4-BE49-F238E27FC236}">
                <a16:creationId xmlns:a16="http://schemas.microsoft.com/office/drawing/2014/main" id="{76930FA5-2A43-954A-BAF0-69242849ACD6}"/>
              </a:ext>
            </a:extLst>
          </p:cNvPr>
          <p:cNvSpPr>
            <a:spLocks noGrp="1"/>
          </p:cNvSpPr>
          <p:nvPr>
            <p:ph type="dt" sz="half" idx="10"/>
          </p:nvPr>
        </p:nvSpPr>
        <p:spPr/>
        <p:txBody>
          <a:bodyPr/>
          <a:lstStyle/>
          <a:p>
            <a:fld id="{00BE5FCF-9CCF-4E81-970E-EBA92CAA8907}" type="datetime1">
              <a:rPr lang="en-US" altLang="en-US" smtClean="0"/>
              <a:t>9/30/20</a:t>
            </a:fld>
            <a:endParaRPr lang="en-US" altLang="en-US"/>
          </a:p>
        </p:txBody>
      </p:sp>
      <p:sp>
        <p:nvSpPr>
          <p:cNvPr id="5" name="Footer Placeholder 4">
            <a:extLst>
              <a:ext uri="{FF2B5EF4-FFF2-40B4-BE49-F238E27FC236}">
                <a16:creationId xmlns:a16="http://schemas.microsoft.com/office/drawing/2014/main" id="{2192F28B-F969-334A-8CDD-FDA819283F54}"/>
              </a:ext>
            </a:extLst>
          </p:cNvPr>
          <p:cNvSpPr>
            <a:spLocks noGrp="1"/>
          </p:cNvSpPr>
          <p:nvPr>
            <p:ph type="ftr" sz="quarter" idx="11"/>
          </p:nvPr>
        </p:nvSpPr>
        <p:spPr/>
        <p:txBody>
          <a:bodyPr/>
          <a:lstStyle/>
          <a:p>
            <a:pPr>
              <a:defRPr/>
            </a:pPr>
            <a:r>
              <a:rPr lang="en-US" b="1"/>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B2D860EE-62A7-8340-B4B4-7CD79B54FD53}"/>
              </a:ext>
            </a:extLst>
          </p:cNvPr>
          <p:cNvSpPr>
            <a:spLocks noGrp="1"/>
          </p:cNvSpPr>
          <p:nvPr>
            <p:ph type="sldNum" sz="quarter" idx="12"/>
          </p:nvPr>
        </p:nvSpPr>
        <p:spPr/>
        <p:txBody>
          <a:bodyPr/>
          <a:lstStyle/>
          <a:p>
            <a:fld id="{52E9C158-AEF1-41A2-A6CE-6F0BAB305EFD}" type="slidenum">
              <a:rPr lang="en-US" altLang="en-US" smtClean="0"/>
              <a:pPr/>
              <a:t>15</a:t>
            </a:fld>
            <a:endParaRPr lang="en-US" altLang="en-US"/>
          </a:p>
        </p:txBody>
      </p:sp>
      <p:pic>
        <p:nvPicPr>
          <p:cNvPr id="7" name="Picture 6">
            <a:extLst>
              <a:ext uri="{FF2B5EF4-FFF2-40B4-BE49-F238E27FC236}">
                <a16:creationId xmlns:a16="http://schemas.microsoft.com/office/drawing/2014/main" id="{32D3F0F9-5FCF-3746-992D-F6BAECB1E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227" y="745404"/>
            <a:ext cx="4330350" cy="5603981"/>
          </a:xfrm>
          <a:prstGeom prst="rect">
            <a:avLst/>
          </a:prstGeom>
        </p:spPr>
      </p:pic>
    </p:spTree>
    <p:extLst>
      <p:ext uri="{BB962C8B-B14F-4D97-AF65-F5344CB8AC3E}">
        <p14:creationId xmlns:p14="http://schemas.microsoft.com/office/powerpoint/2010/main" val="230083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7DA4-4F47-6247-A049-5CC83FC12DCB}"/>
              </a:ext>
            </a:extLst>
          </p:cNvPr>
          <p:cNvSpPr>
            <a:spLocks noGrp="1"/>
          </p:cNvSpPr>
          <p:nvPr>
            <p:ph type="title"/>
          </p:nvPr>
        </p:nvSpPr>
        <p:spPr/>
        <p:txBody>
          <a:bodyPr/>
          <a:lstStyle/>
          <a:p>
            <a:r>
              <a:rPr lang="en-US" dirty="0"/>
              <a:t>WH Fire Drill Memo</a:t>
            </a:r>
          </a:p>
        </p:txBody>
      </p:sp>
      <p:sp>
        <p:nvSpPr>
          <p:cNvPr id="4" name="Date Placeholder 3">
            <a:extLst>
              <a:ext uri="{FF2B5EF4-FFF2-40B4-BE49-F238E27FC236}">
                <a16:creationId xmlns:a16="http://schemas.microsoft.com/office/drawing/2014/main" id="{76930FA5-2A43-954A-BAF0-69242849ACD6}"/>
              </a:ext>
            </a:extLst>
          </p:cNvPr>
          <p:cNvSpPr>
            <a:spLocks noGrp="1"/>
          </p:cNvSpPr>
          <p:nvPr>
            <p:ph type="dt" sz="half" idx="10"/>
          </p:nvPr>
        </p:nvSpPr>
        <p:spPr/>
        <p:txBody>
          <a:bodyPr/>
          <a:lstStyle/>
          <a:p>
            <a:fld id="{00BE5FCF-9CCF-4E81-970E-EBA92CAA8907}" type="datetime1">
              <a:rPr lang="en-US" altLang="en-US" smtClean="0"/>
              <a:t>9/30/20</a:t>
            </a:fld>
            <a:endParaRPr lang="en-US" altLang="en-US"/>
          </a:p>
        </p:txBody>
      </p:sp>
      <p:sp>
        <p:nvSpPr>
          <p:cNvPr id="5" name="Footer Placeholder 4">
            <a:extLst>
              <a:ext uri="{FF2B5EF4-FFF2-40B4-BE49-F238E27FC236}">
                <a16:creationId xmlns:a16="http://schemas.microsoft.com/office/drawing/2014/main" id="{2192F28B-F969-334A-8CDD-FDA819283F54}"/>
              </a:ext>
            </a:extLst>
          </p:cNvPr>
          <p:cNvSpPr>
            <a:spLocks noGrp="1"/>
          </p:cNvSpPr>
          <p:nvPr>
            <p:ph type="ftr" sz="quarter" idx="11"/>
          </p:nvPr>
        </p:nvSpPr>
        <p:spPr/>
        <p:txBody>
          <a:bodyPr/>
          <a:lstStyle/>
          <a:p>
            <a:pPr>
              <a:defRPr/>
            </a:pPr>
            <a:r>
              <a:rPr lang="en-US" b="1"/>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B2D860EE-62A7-8340-B4B4-7CD79B54FD53}"/>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a:p>
        </p:txBody>
      </p:sp>
      <p:pic>
        <p:nvPicPr>
          <p:cNvPr id="7" name="Picture 6">
            <a:extLst>
              <a:ext uri="{FF2B5EF4-FFF2-40B4-BE49-F238E27FC236}">
                <a16:creationId xmlns:a16="http://schemas.microsoft.com/office/drawing/2014/main" id="{664E5B0B-A6EF-314A-84E7-6506D5F37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388" y="745404"/>
            <a:ext cx="4186934" cy="5418385"/>
          </a:xfrm>
          <a:prstGeom prst="rect">
            <a:avLst/>
          </a:prstGeom>
        </p:spPr>
      </p:pic>
    </p:spTree>
    <p:extLst>
      <p:ext uri="{BB962C8B-B14F-4D97-AF65-F5344CB8AC3E}">
        <p14:creationId xmlns:p14="http://schemas.microsoft.com/office/powerpoint/2010/main" val="2943075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7DA4-4F47-6247-A049-5CC83FC12DCB}"/>
              </a:ext>
            </a:extLst>
          </p:cNvPr>
          <p:cNvSpPr>
            <a:spLocks noGrp="1"/>
          </p:cNvSpPr>
          <p:nvPr>
            <p:ph type="title"/>
          </p:nvPr>
        </p:nvSpPr>
        <p:spPr/>
        <p:txBody>
          <a:bodyPr/>
          <a:lstStyle/>
          <a:p>
            <a:r>
              <a:rPr lang="en-US" dirty="0"/>
              <a:t>Security Guidelines Email</a:t>
            </a:r>
          </a:p>
        </p:txBody>
      </p:sp>
      <p:sp>
        <p:nvSpPr>
          <p:cNvPr id="4" name="Date Placeholder 3">
            <a:extLst>
              <a:ext uri="{FF2B5EF4-FFF2-40B4-BE49-F238E27FC236}">
                <a16:creationId xmlns:a16="http://schemas.microsoft.com/office/drawing/2014/main" id="{76930FA5-2A43-954A-BAF0-69242849ACD6}"/>
              </a:ext>
            </a:extLst>
          </p:cNvPr>
          <p:cNvSpPr>
            <a:spLocks noGrp="1"/>
          </p:cNvSpPr>
          <p:nvPr>
            <p:ph type="dt" sz="half" idx="10"/>
          </p:nvPr>
        </p:nvSpPr>
        <p:spPr/>
        <p:txBody>
          <a:bodyPr/>
          <a:lstStyle/>
          <a:p>
            <a:fld id="{00BE5FCF-9CCF-4E81-970E-EBA92CAA8907}" type="datetime1">
              <a:rPr lang="en-US" altLang="en-US" smtClean="0"/>
              <a:t>9/30/20</a:t>
            </a:fld>
            <a:endParaRPr lang="en-US" altLang="en-US"/>
          </a:p>
        </p:txBody>
      </p:sp>
      <p:sp>
        <p:nvSpPr>
          <p:cNvPr id="5" name="Footer Placeholder 4">
            <a:extLst>
              <a:ext uri="{FF2B5EF4-FFF2-40B4-BE49-F238E27FC236}">
                <a16:creationId xmlns:a16="http://schemas.microsoft.com/office/drawing/2014/main" id="{2192F28B-F969-334A-8CDD-FDA819283F54}"/>
              </a:ext>
            </a:extLst>
          </p:cNvPr>
          <p:cNvSpPr>
            <a:spLocks noGrp="1"/>
          </p:cNvSpPr>
          <p:nvPr>
            <p:ph type="ftr" sz="quarter" idx="11"/>
          </p:nvPr>
        </p:nvSpPr>
        <p:spPr/>
        <p:txBody>
          <a:bodyPr/>
          <a:lstStyle/>
          <a:p>
            <a:pPr>
              <a:defRPr/>
            </a:pPr>
            <a:r>
              <a:rPr lang="en-US" b="1"/>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B2D860EE-62A7-8340-B4B4-7CD79B54FD53}"/>
              </a:ext>
            </a:extLst>
          </p:cNvPr>
          <p:cNvSpPr>
            <a:spLocks noGrp="1"/>
          </p:cNvSpPr>
          <p:nvPr>
            <p:ph type="sldNum" sz="quarter" idx="12"/>
          </p:nvPr>
        </p:nvSpPr>
        <p:spPr/>
        <p:txBody>
          <a:bodyPr/>
          <a:lstStyle/>
          <a:p>
            <a:fld id="{52E9C158-AEF1-41A2-A6CE-6F0BAB305EFD}" type="slidenum">
              <a:rPr lang="en-US" altLang="en-US" smtClean="0"/>
              <a:pPr/>
              <a:t>17</a:t>
            </a:fld>
            <a:endParaRPr lang="en-US" altLang="en-US"/>
          </a:p>
        </p:txBody>
      </p:sp>
      <p:pic>
        <p:nvPicPr>
          <p:cNvPr id="8" name="Picture 7">
            <a:extLst>
              <a:ext uri="{FF2B5EF4-FFF2-40B4-BE49-F238E27FC236}">
                <a16:creationId xmlns:a16="http://schemas.microsoft.com/office/drawing/2014/main" id="{2F129DAD-D4B7-844E-B036-83C72697172C}"/>
              </a:ext>
            </a:extLst>
          </p:cNvPr>
          <p:cNvPicPr>
            <a:picLocks noChangeAspect="1"/>
          </p:cNvPicPr>
          <p:nvPr/>
        </p:nvPicPr>
        <p:blipFill rotWithShape="1">
          <a:blip r:embed="rId2">
            <a:extLst>
              <a:ext uri="{28A0092B-C50C-407E-A947-70E740481C1C}">
                <a14:useLocalDpi xmlns:a14="http://schemas.microsoft.com/office/drawing/2010/main" val="0"/>
              </a:ext>
            </a:extLst>
          </a:blip>
          <a:srcRect r="3741" b="6367"/>
          <a:stretch/>
        </p:blipFill>
        <p:spPr>
          <a:xfrm>
            <a:off x="3551583" y="697688"/>
            <a:ext cx="4333459" cy="5455062"/>
          </a:xfrm>
          <a:prstGeom prst="rect">
            <a:avLst/>
          </a:prstGeom>
        </p:spPr>
      </p:pic>
    </p:spTree>
    <p:extLst>
      <p:ext uri="{BB962C8B-B14F-4D97-AF65-F5344CB8AC3E}">
        <p14:creationId xmlns:p14="http://schemas.microsoft.com/office/powerpoint/2010/main" val="323926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2A1018-B4D7-47A4-AD87-87EDA3519D17}"/>
              </a:ext>
            </a:extLst>
          </p:cNvPr>
          <p:cNvSpPr>
            <a:spLocks noGrp="1"/>
          </p:cNvSpPr>
          <p:nvPr>
            <p:ph idx="1"/>
          </p:nvPr>
        </p:nvSpPr>
        <p:spPr/>
        <p:txBody>
          <a:bodyPr/>
          <a:lstStyle/>
          <a:p>
            <a:r>
              <a:rPr lang="en-US" dirty="0"/>
              <a:t>Occupied buildings must do a table-top or functional drill (one for fire and one for severe weather) during the fiscal year.</a:t>
            </a:r>
          </a:p>
          <a:p>
            <a:r>
              <a:rPr lang="en-US" dirty="0"/>
              <a:t>There will be a mandatory evacuation fire drill for Wilson Hall on Tuesday</a:t>
            </a:r>
            <a:r>
              <a:rPr lang="en-US"/>
              <a:t>, October 6</a:t>
            </a:r>
            <a:r>
              <a:rPr lang="en-US" baseline="30000"/>
              <a:t>th</a:t>
            </a:r>
            <a:r>
              <a:rPr lang="en-US"/>
              <a:t>.  </a:t>
            </a:r>
            <a:r>
              <a:rPr lang="en-US" dirty="0"/>
              <a:t>Rain date:  October 13</a:t>
            </a:r>
            <a:r>
              <a:rPr lang="en-US" baseline="30000" dirty="0"/>
              <a:t>th</a:t>
            </a:r>
            <a:r>
              <a:rPr lang="en-US" dirty="0"/>
              <a:t>.</a:t>
            </a:r>
          </a:p>
          <a:p>
            <a:r>
              <a:rPr lang="en-US" dirty="0"/>
              <a:t>Emergency Wardens may not be onsite. Please choose an alternate to complete the drill critique. Emergency Warden training is online.</a:t>
            </a:r>
          </a:p>
          <a:p>
            <a:r>
              <a:rPr lang="en-US" dirty="0"/>
              <a:t>Table-tops can be done via zoom.</a:t>
            </a:r>
          </a:p>
          <a:p>
            <a:r>
              <a:rPr lang="en-US" dirty="0">
                <a:hlinkClick r:id="rId2"/>
              </a:rPr>
              <a:t>Critiques</a:t>
            </a:r>
            <a:r>
              <a:rPr lang="en-US" dirty="0"/>
              <a:t> can be scanned and sent to your DSO.</a:t>
            </a:r>
          </a:p>
          <a:p>
            <a:r>
              <a:rPr lang="en-US" dirty="0"/>
              <a:t>This is a good time to review escape plans both</a:t>
            </a:r>
          </a:p>
          <a:p>
            <a:pPr marL="0" indent="0">
              <a:buNone/>
            </a:pPr>
            <a:r>
              <a:rPr lang="en-US" dirty="0"/>
              <a:t>	at work and at home. </a:t>
            </a:r>
          </a:p>
          <a:p>
            <a:r>
              <a:rPr lang="en-US" dirty="0"/>
              <a:t>Remember to grab your face mask if you are</a:t>
            </a:r>
          </a:p>
          <a:p>
            <a:pPr marL="0" indent="0">
              <a:buNone/>
            </a:pPr>
            <a:r>
              <a:rPr lang="en-US" dirty="0"/>
              <a:t>	sitting in your office. </a:t>
            </a:r>
          </a:p>
          <a:p>
            <a:pPr marL="0" indent="0">
              <a:buNone/>
            </a:pPr>
            <a:endParaRPr lang="en-US" dirty="0"/>
          </a:p>
        </p:txBody>
      </p:sp>
      <p:sp>
        <p:nvSpPr>
          <p:cNvPr id="3" name="Title 2">
            <a:extLst>
              <a:ext uri="{FF2B5EF4-FFF2-40B4-BE49-F238E27FC236}">
                <a16:creationId xmlns:a16="http://schemas.microsoft.com/office/drawing/2014/main" id="{695B226B-AE6B-4A17-B691-DEE888329503}"/>
              </a:ext>
            </a:extLst>
          </p:cNvPr>
          <p:cNvSpPr>
            <a:spLocks noGrp="1"/>
          </p:cNvSpPr>
          <p:nvPr>
            <p:ph type="title"/>
          </p:nvPr>
        </p:nvSpPr>
        <p:spPr/>
        <p:txBody>
          <a:bodyPr/>
          <a:lstStyle/>
          <a:p>
            <a:r>
              <a:rPr lang="en-US" i="1" dirty="0"/>
              <a:t>Fire Prevention Week</a:t>
            </a:r>
            <a:r>
              <a:rPr lang="en-US" dirty="0"/>
              <a:t> is October 4 – 10, 2020</a:t>
            </a:r>
          </a:p>
        </p:txBody>
      </p:sp>
      <p:sp>
        <p:nvSpPr>
          <p:cNvPr id="4" name="Date Placeholder 3">
            <a:extLst>
              <a:ext uri="{FF2B5EF4-FFF2-40B4-BE49-F238E27FC236}">
                <a16:creationId xmlns:a16="http://schemas.microsoft.com/office/drawing/2014/main" id="{A5523024-6DC3-4B5D-812B-8A410687E764}"/>
              </a:ext>
            </a:extLst>
          </p:cNvPr>
          <p:cNvSpPr>
            <a:spLocks noGrp="1"/>
          </p:cNvSpPr>
          <p:nvPr>
            <p:ph type="dt" sz="half" idx="2"/>
          </p:nvPr>
        </p:nvSpPr>
        <p:spPr/>
        <p:txBody>
          <a:bodyPr/>
          <a:lstStyle/>
          <a:p>
            <a:pPr>
              <a:defRPr/>
            </a:pPr>
            <a:fld id="{45B32D13-9B97-4C91-9DAE-EB8F39DA2B72}" type="datetime1">
              <a:rPr lang="en-US" smtClean="0"/>
              <a:t>9/30/20</a:t>
            </a:fld>
            <a:endParaRPr lang="en-US" dirty="0"/>
          </a:p>
        </p:txBody>
      </p:sp>
      <p:sp>
        <p:nvSpPr>
          <p:cNvPr id="5" name="Footer Placeholder 4">
            <a:extLst>
              <a:ext uri="{FF2B5EF4-FFF2-40B4-BE49-F238E27FC236}">
                <a16:creationId xmlns:a16="http://schemas.microsoft.com/office/drawing/2014/main" id="{A2E4968E-687B-44CB-BAC4-843BD3DA4205}"/>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92AA7A95-8F32-45C6-BEA0-755F87E4CCBB}"/>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8" name="Picture 7">
            <a:extLst>
              <a:ext uri="{FF2B5EF4-FFF2-40B4-BE49-F238E27FC236}">
                <a16:creationId xmlns:a16="http://schemas.microsoft.com/office/drawing/2014/main" id="{B29BC270-080C-4384-B390-A3CA58A5D5E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77809" y="3415913"/>
            <a:ext cx="3593507" cy="2470536"/>
          </a:xfrm>
          <a:prstGeom prst="rect">
            <a:avLst/>
          </a:prstGeom>
        </p:spPr>
      </p:pic>
    </p:spTree>
    <p:extLst>
      <p:ext uri="{BB962C8B-B14F-4D97-AF65-F5344CB8AC3E}">
        <p14:creationId xmlns:p14="http://schemas.microsoft.com/office/powerpoint/2010/main" val="393438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456350-57A9-4B09-A7F1-C336E70D9C58}"/>
              </a:ext>
            </a:extLst>
          </p:cNvPr>
          <p:cNvSpPr>
            <a:spLocks noGrp="1"/>
          </p:cNvSpPr>
          <p:nvPr>
            <p:ph idx="1"/>
          </p:nvPr>
        </p:nvSpPr>
        <p:spPr>
          <a:xfrm>
            <a:off x="304801" y="971551"/>
            <a:ext cx="11563351" cy="6987885"/>
          </a:xfrm>
        </p:spPr>
        <p:txBody>
          <a:bodyPr/>
          <a:lstStyle/>
          <a:p>
            <a:pPr marL="0" indent="0">
              <a:buNone/>
            </a:pPr>
            <a:r>
              <a:rPr lang="en-US" b="1" dirty="0">
                <a:solidFill>
                  <a:schemeClr val="accent6">
                    <a:lumMod val="50000"/>
                  </a:schemeClr>
                </a:solidFill>
              </a:rPr>
              <a:t>COVID-19</a:t>
            </a:r>
            <a:r>
              <a:rPr lang="en-US" dirty="0">
                <a:solidFill>
                  <a:schemeClr val="accent6">
                    <a:lumMod val="50000"/>
                  </a:schemeClr>
                </a:solidFill>
              </a:rPr>
              <a:t> is identified through an approved test, through nasal swab or sputum test.</a:t>
            </a:r>
          </a:p>
          <a:p>
            <a:pPr marL="0" indent="0">
              <a:buNone/>
            </a:pPr>
            <a:endParaRPr lang="en-US" dirty="0">
              <a:solidFill>
                <a:schemeClr val="accent6">
                  <a:lumMod val="50000"/>
                </a:schemeClr>
              </a:solidFill>
            </a:endParaRPr>
          </a:p>
          <a:p>
            <a:pPr marL="0" indent="0">
              <a:buNone/>
            </a:pPr>
            <a:r>
              <a:rPr lang="en-US" b="1" dirty="0">
                <a:solidFill>
                  <a:schemeClr val="accent6">
                    <a:lumMod val="50000"/>
                  </a:schemeClr>
                </a:solidFill>
              </a:rPr>
              <a:t>COVID</a:t>
            </a:r>
            <a:r>
              <a:rPr lang="en-US" b="1" i="1" dirty="0">
                <a:solidFill>
                  <a:schemeClr val="accent6">
                    <a:lumMod val="50000"/>
                  </a:schemeClr>
                </a:solidFill>
              </a:rPr>
              <a:t>-Like</a:t>
            </a:r>
            <a:r>
              <a:rPr lang="en-US" dirty="0">
                <a:solidFill>
                  <a:schemeClr val="accent6">
                    <a:lumMod val="50000"/>
                  </a:schemeClr>
                </a:solidFill>
              </a:rPr>
              <a:t> Symptoms without a test, may include any of the following:</a:t>
            </a:r>
          </a:p>
          <a:p>
            <a:pPr marL="0" indent="0">
              <a:buNone/>
            </a:pPr>
            <a:endParaRPr lang="en-US" dirty="0">
              <a:solidFill>
                <a:schemeClr val="accent6">
                  <a:lumMod val="50000"/>
                </a:schemeClr>
              </a:solidFill>
            </a:endParaRPr>
          </a:p>
          <a:p>
            <a:r>
              <a:rPr lang="en-US" dirty="0">
                <a:solidFill>
                  <a:schemeClr val="accent6">
                    <a:lumMod val="50000"/>
                  </a:schemeClr>
                </a:solidFill>
              </a:rPr>
              <a:t>Cough</a:t>
            </a:r>
          </a:p>
          <a:p>
            <a:r>
              <a:rPr lang="en-US" dirty="0">
                <a:solidFill>
                  <a:schemeClr val="accent6">
                    <a:lumMod val="50000"/>
                  </a:schemeClr>
                </a:solidFill>
              </a:rPr>
              <a:t>Sore Throat</a:t>
            </a:r>
          </a:p>
          <a:p>
            <a:r>
              <a:rPr lang="en-US" dirty="0">
                <a:solidFill>
                  <a:schemeClr val="accent6">
                    <a:lumMod val="50000"/>
                  </a:schemeClr>
                </a:solidFill>
              </a:rPr>
              <a:t>Loss of taste or smell – even slightly</a:t>
            </a:r>
          </a:p>
          <a:p>
            <a:r>
              <a:rPr lang="en-US" dirty="0">
                <a:solidFill>
                  <a:schemeClr val="accent6">
                    <a:lumMod val="50000"/>
                  </a:schemeClr>
                </a:solidFill>
              </a:rPr>
              <a:t>Chills, fever</a:t>
            </a:r>
          </a:p>
          <a:p>
            <a:r>
              <a:rPr lang="en-US" dirty="0">
                <a:solidFill>
                  <a:schemeClr val="accent6">
                    <a:lumMod val="50000"/>
                  </a:schemeClr>
                </a:solidFill>
              </a:rPr>
              <a:t>Diarrhea or GI symptoms</a:t>
            </a:r>
          </a:p>
          <a:p>
            <a:pPr marL="0" indent="0">
              <a:buNone/>
            </a:pPr>
            <a:endParaRPr lang="en-US" dirty="0">
              <a:solidFill>
                <a:srgbClr val="FF0000"/>
              </a:solidFill>
            </a:endParaRPr>
          </a:p>
          <a:p>
            <a:pPr marL="0" indent="0">
              <a:buNone/>
            </a:pPr>
            <a:endParaRPr lang="en-US" dirty="0">
              <a:solidFill>
                <a:srgbClr val="FF0000"/>
              </a:solidFill>
            </a:endParaRPr>
          </a:p>
        </p:txBody>
      </p:sp>
      <p:sp>
        <p:nvSpPr>
          <p:cNvPr id="3" name="Title 2">
            <a:extLst>
              <a:ext uri="{FF2B5EF4-FFF2-40B4-BE49-F238E27FC236}">
                <a16:creationId xmlns:a16="http://schemas.microsoft.com/office/drawing/2014/main" id="{2524ED58-B05C-40D8-86CB-C95D22F7A8EE}"/>
              </a:ext>
            </a:extLst>
          </p:cNvPr>
          <p:cNvSpPr>
            <a:spLocks noGrp="1"/>
          </p:cNvSpPr>
          <p:nvPr>
            <p:ph type="title"/>
          </p:nvPr>
        </p:nvSpPr>
        <p:spPr/>
        <p:txBody>
          <a:bodyPr/>
          <a:lstStyle/>
          <a:p>
            <a:r>
              <a:rPr lang="en-US" dirty="0"/>
              <a:t>COVID-19 or COVID-Like Symptoms?</a:t>
            </a:r>
          </a:p>
        </p:txBody>
      </p:sp>
      <p:sp>
        <p:nvSpPr>
          <p:cNvPr id="4" name="Date Placeholder 3">
            <a:extLst>
              <a:ext uri="{FF2B5EF4-FFF2-40B4-BE49-F238E27FC236}">
                <a16:creationId xmlns:a16="http://schemas.microsoft.com/office/drawing/2014/main" id="{79BB7976-E345-4FE7-8CCF-048DA9F7F8A5}"/>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B32D13-9B97-4C91-9DAE-EB8F39DA2B72}" type="datetime1">
              <a:rPr kumimoji="0" lang="en-US" sz="1200" b="0" i="0" u="none" strike="noStrike" kern="1200" cap="none" spc="0" normalizeH="0" baseline="0" noProof="0" smtClean="0">
                <a:ln>
                  <a:noFill/>
                </a:ln>
                <a:solidFill>
                  <a:srgbClr val="004C97"/>
                </a:solidFill>
                <a:effectLst/>
                <a:uLnTx/>
                <a:uFillTx/>
                <a:latin typeface="Helvetica"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9/30/20</a:t>
            </a:fld>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5" name="Footer Placeholder 4">
            <a:extLst>
              <a:ext uri="{FF2B5EF4-FFF2-40B4-BE49-F238E27FC236}">
                <a16:creationId xmlns:a16="http://schemas.microsoft.com/office/drawing/2014/main" id="{ABBABE27-2C13-41A5-A2C1-29294802CEB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Raymond Lewis &amp; Katie Swanson | Department Heads Meeting</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A289BED9-70CC-49A0-85C5-9787EB2C882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7" name="TextBox 6">
            <a:extLst>
              <a:ext uri="{FF2B5EF4-FFF2-40B4-BE49-F238E27FC236}">
                <a16:creationId xmlns:a16="http://schemas.microsoft.com/office/drawing/2014/main" id="{7B67B429-EC73-4DD2-B1BF-F3AF2D298F17}"/>
              </a:ext>
            </a:extLst>
          </p:cNvPr>
          <p:cNvSpPr txBox="1"/>
          <p:nvPr/>
        </p:nvSpPr>
        <p:spPr>
          <a:xfrm>
            <a:off x="5529885" y="2716273"/>
            <a:ext cx="5791199"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6">
                    <a:lumMod val="50000"/>
                  </a:schemeClr>
                </a:solidFill>
                <a:effectLst/>
                <a:uLnTx/>
                <a:uFillTx/>
                <a:latin typeface="Helvetica" panose="020B0604020202020204" pitchFamily="34" charset="0"/>
                <a:ea typeface="+mn-ea"/>
                <a:cs typeface="Helvetica" panose="020B0604020202020204" pitchFamily="34" charset="0"/>
              </a:rPr>
              <a:t>Shortness of breath or difficulty breathing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6">
                    <a:lumMod val="50000"/>
                  </a:schemeClr>
                </a:solidFill>
                <a:effectLst/>
                <a:uLnTx/>
                <a:uFillTx/>
                <a:latin typeface="Helvetica" panose="020B0604020202020204" pitchFamily="34" charset="0"/>
                <a:ea typeface="+mn-ea"/>
                <a:cs typeface="Helvetica" panose="020B0604020202020204" pitchFamily="34" charset="0"/>
              </a:rPr>
              <a:t>Fatigue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6">
                    <a:lumMod val="50000"/>
                  </a:schemeClr>
                </a:solidFill>
                <a:effectLst/>
                <a:uLnTx/>
                <a:uFillTx/>
                <a:latin typeface="Helvetica" panose="020B0604020202020204" pitchFamily="34" charset="0"/>
                <a:ea typeface="+mn-ea"/>
                <a:cs typeface="Helvetica" panose="020B0604020202020204" pitchFamily="34" charset="0"/>
              </a:rPr>
              <a:t>Muscle or body aches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6">
                    <a:lumMod val="50000"/>
                  </a:schemeClr>
                </a:solidFill>
                <a:effectLst/>
                <a:uLnTx/>
                <a:uFillTx/>
                <a:latin typeface="Helvetica" panose="020B0604020202020204" pitchFamily="34" charset="0"/>
                <a:ea typeface="+mn-ea"/>
                <a:cs typeface="Helvetica" panose="020B0604020202020204" pitchFamily="34" charset="0"/>
              </a:rPr>
              <a:t>Headache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6">
                    <a:lumMod val="50000"/>
                  </a:schemeClr>
                </a:solidFill>
                <a:effectLst/>
                <a:uLnTx/>
                <a:uFillTx/>
                <a:latin typeface="Helvetica" panose="020B0604020202020204" pitchFamily="34" charset="0"/>
                <a:ea typeface="+mn-ea"/>
                <a:cs typeface="Helvetica" panose="020B0604020202020204" pitchFamily="34" charset="0"/>
              </a:rPr>
              <a:t>Congestion or runny nose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3087"/>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BEA142C5-4C48-40AC-B453-9D2E6D538E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82829" y="3155165"/>
            <a:ext cx="2585323" cy="2585323"/>
          </a:xfrm>
          <a:prstGeom prst="rect">
            <a:avLst/>
          </a:prstGeom>
        </p:spPr>
      </p:pic>
      <p:sp>
        <p:nvSpPr>
          <p:cNvPr id="10" name="TextBox 9">
            <a:extLst>
              <a:ext uri="{FF2B5EF4-FFF2-40B4-BE49-F238E27FC236}">
                <a16:creationId xmlns:a16="http://schemas.microsoft.com/office/drawing/2014/main" id="{59CE8769-0B70-432A-8228-6E7F8061371F}"/>
              </a:ext>
            </a:extLst>
          </p:cNvPr>
          <p:cNvSpPr txBox="1"/>
          <p:nvPr/>
        </p:nvSpPr>
        <p:spPr>
          <a:xfrm>
            <a:off x="9019120" y="6943106"/>
            <a:ext cx="2857500" cy="369332"/>
          </a:xfrm>
          <a:prstGeom prst="rect">
            <a:avLst/>
          </a:prstGeom>
          <a:noFill/>
        </p:spPr>
        <p:txBody>
          <a:bodyPr wrap="square" rtlCol="0">
            <a:spAutoFit/>
          </a:bodyPr>
          <a:lstStyle/>
          <a:p>
            <a:r>
              <a:rPr lang="en-US" sz="900" dirty="0">
                <a:hlinkClick r:id="rId3" tooltip="http://pngimg.com/download/92515"/>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296865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16DF0B-82C8-4F87-9D06-6673B4674B0C}"/>
              </a:ext>
            </a:extLst>
          </p:cNvPr>
          <p:cNvSpPr>
            <a:spLocks noGrp="1"/>
          </p:cNvSpPr>
          <p:nvPr>
            <p:ph idx="1"/>
          </p:nvPr>
        </p:nvSpPr>
        <p:spPr/>
        <p:txBody>
          <a:bodyPr/>
          <a:lstStyle/>
          <a:p>
            <a:pPr marL="0" indent="0">
              <a:buNone/>
            </a:pPr>
            <a:r>
              <a:rPr lang="en-US" sz="2800" b="1" dirty="0"/>
              <a:t>What do I do if I’m not feeling well?</a:t>
            </a:r>
          </a:p>
          <a:p>
            <a:pPr lvl="1"/>
            <a:r>
              <a:rPr lang="en-US" dirty="0"/>
              <a:t>Do not come to work! Contact your supervisor and DSO. Call Medical at 630-840-3232 or they will call you.</a:t>
            </a:r>
          </a:p>
          <a:p>
            <a:pPr marL="457200" lvl="1" indent="0">
              <a:buNone/>
            </a:pPr>
            <a:endParaRPr lang="en-US" sz="1600" dirty="0"/>
          </a:p>
          <a:p>
            <a:pPr marL="0" indent="0">
              <a:buNone/>
            </a:pPr>
            <a:r>
              <a:rPr lang="en-US" sz="2800" b="1" dirty="0"/>
              <a:t>What do I do if a member of my household is not feeling well?</a:t>
            </a:r>
          </a:p>
          <a:p>
            <a:pPr lvl="1"/>
            <a:r>
              <a:rPr lang="en-US" dirty="0"/>
              <a:t>Do not come to work! Contact your supervisor and DSO. Call Medical at 630-840-3232 or they will call you.</a:t>
            </a:r>
          </a:p>
          <a:p>
            <a:pPr lvl="1"/>
            <a:endParaRPr lang="en-US" dirty="0"/>
          </a:p>
          <a:p>
            <a:pPr marL="457200" lvl="1" indent="0">
              <a:buNone/>
            </a:pPr>
            <a:r>
              <a:rPr lang="en-US" sz="1600" b="1" dirty="0">
                <a:solidFill>
                  <a:srgbClr val="FF0000"/>
                </a:solidFill>
              </a:rPr>
              <a:t>“</a:t>
            </a:r>
            <a:r>
              <a:rPr lang="en-US" sz="1600" b="1" i="1" dirty="0">
                <a:solidFill>
                  <a:srgbClr val="FF0000"/>
                </a:solidFill>
              </a:rPr>
              <a:t>Not feeling well</a:t>
            </a:r>
            <a:r>
              <a:rPr lang="en-US" sz="1600" b="1" dirty="0">
                <a:solidFill>
                  <a:srgbClr val="FF0000"/>
                </a:solidFill>
              </a:rPr>
              <a:t>” </a:t>
            </a:r>
            <a:r>
              <a:rPr lang="en-US" sz="1600" dirty="0">
                <a:solidFill>
                  <a:srgbClr val="FF0000"/>
                </a:solidFill>
              </a:rPr>
              <a:t>can be defined as: cough, sore throat, chills, fever, </a:t>
            </a:r>
          </a:p>
          <a:p>
            <a:pPr marL="457200" lvl="1" indent="0">
              <a:buNone/>
            </a:pPr>
            <a:r>
              <a:rPr lang="en-US" sz="1600" dirty="0">
                <a:solidFill>
                  <a:srgbClr val="FF0000"/>
                </a:solidFill>
              </a:rPr>
              <a:t>shortness of breath, diarrhea, allergy symptoms that are not “typical or usual.”</a:t>
            </a:r>
          </a:p>
          <a:p>
            <a:pPr marL="457200" lvl="1" indent="0">
              <a:buNone/>
            </a:pPr>
            <a:endParaRPr lang="en-US" dirty="0"/>
          </a:p>
          <a:p>
            <a:pPr marL="0" indent="0">
              <a:buNone/>
            </a:pPr>
            <a:endParaRPr lang="en-US" sz="2800" b="1" dirty="0"/>
          </a:p>
        </p:txBody>
      </p:sp>
      <p:sp>
        <p:nvSpPr>
          <p:cNvPr id="3" name="Title 2">
            <a:extLst>
              <a:ext uri="{FF2B5EF4-FFF2-40B4-BE49-F238E27FC236}">
                <a16:creationId xmlns:a16="http://schemas.microsoft.com/office/drawing/2014/main" id="{17D794AD-AB6A-41E5-B368-71EC11F01D48}"/>
              </a:ext>
            </a:extLst>
          </p:cNvPr>
          <p:cNvSpPr>
            <a:spLocks noGrp="1"/>
          </p:cNvSpPr>
          <p:nvPr>
            <p:ph type="title"/>
          </p:nvPr>
        </p:nvSpPr>
        <p:spPr/>
        <p:txBody>
          <a:bodyPr/>
          <a:lstStyle/>
          <a:p>
            <a:r>
              <a:rPr lang="en-US" dirty="0"/>
              <a:t>FAQs on COVID	</a:t>
            </a:r>
          </a:p>
        </p:txBody>
      </p:sp>
      <p:sp>
        <p:nvSpPr>
          <p:cNvPr id="4" name="Date Placeholder 3">
            <a:extLst>
              <a:ext uri="{FF2B5EF4-FFF2-40B4-BE49-F238E27FC236}">
                <a16:creationId xmlns:a16="http://schemas.microsoft.com/office/drawing/2014/main" id="{030DACD5-9F86-4425-8177-7F48DD5C51BF}"/>
              </a:ext>
            </a:extLst>
          </p:cNvPr>
          <p:cNvSpPr>
            <a:spLocks noGrp="1"/>
          </p:cNvSpPr>
          <p:nvPr>
            <p:ph type="dt" sz="half" idx="2"/>
          </p:nvPr>
        </p:nvSpPr>
        <p:spPr/>
        <p:txBody>
          <a:bodyPr/>
          <a:lstStyle/>
          <a:p>
            <a:pPr>
              <a:defRPr/>
            </a:pPr>
            <a:fld id="{45B32D13-9B97-4C91-9DAE-EB8F39DA2B72}" type="datetime1">
              <a:rPr lang="en-US" smtClean="0"/>
              <a:t>9/30/20</a:t>
            </a:fld>
            <a:endParaRPr lang="en-US" dirty="0"/>
          </a:p>
        </p:txBody>
      </p:sp>
      <p:sp>
        <p:nvSpPr>
          <p:cNvPr id="5" name="Footer Placeholder 4">
            <a:extLst>
              <a:ext uri="{FF2B5EF4-FFF2-40B4-BE49-F238E27FC236}">
                <a16:creationId xmlns:a16="http://schemas.microsoft.com/office/drawing/2014/main" id="{388425EA-7E27-4B51-BC6E-06DE640FAEA4}"/>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EE797B47-F86D-42A7-B8D3-A3A4D4EF888F}"/>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8" name="Picture 7">
            <a:extLst>
              <a:ext uri="{FF2B5EF4-FFF2-40B4-BE49-F238E27FC236}">
                <a16:creationId xmlns:a16="http://schemas.microsoft.com/office/drawing/2014/main" id="{72C4827E-E56A-4673-94C4-BD6D33E0B9B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08685" y="3913946"/>
            <a:ext cx="3418056" cy="1972503"/>
          </a:xfrm>
          <a:prstGeom prst="rect">
            <a:avLst/>
          </a:prstGeom>
        </p:spPr>
      </p:pic>
      <p:sp>
        <p:nvSpPr>
          <p:cNvPr id="9" name="TextBox 8">
            <a:extLst>
              <a:ext uri="{FF2B5EF4-FFF2-40B4-BE49-F238E27FC236}">
                <a16:creationId xmlns:a16="http://schemas.microsoft.com/office/drawing/2014/main" id="{301E0EAC-786A-4023-AE5C-E04F79825C17}"/>
              </a:ext>
            </a:extLst>
          </p:cNvPr>
          <p:cNvSpPr txBox="1"/>
          <p:nvPr/>
        </p:nvSpPr>
        <p:spPr>
          <a:xfrm>
            <a:off x="9652884" y="6858000"/>
            <a:ext cx="1341120" cy="507831"/>
          </a:xfrm>
          <a:prstGeom prst="rect">
            <a:avLst/>
          </a:prstGeom>
          <a:noFill/>
        </p:spPr>
        <p:txBody>
          <a:bodyPr wrap="square" rtlCol="0">
            <a:spAutoFit/>
          </a:bodyPr>
          <a:lstStyle/>
          <a:p>
            <a:r>
              <a:rPr lang="en-US" sz="900" dirty="0">
                <a:hlinkClick r:id="rId3" tooltip="https://cleverhomeopathy.wordpress.com/"/>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18577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F42225-6774-4889-BF7D-F9C8FB85592F}"/>
              </a:ext>
            </a:extLst>
          </p:cNvPr>
          <p:cNvSpPr>
            <a:spLocks noGrp="1"/>
          </p:cNvSpPr>
          <p:nvPr>
            <p:ph idx="1"/>
          </p:nvPr>
        </p:nvSpPr>
        <p:spPr>
          <a:xfrm>
            <a:off x="487680" y="797499"/>
            <a:ext cx="11216640" cy="4941585"/>
          </a:xfrm>
        </p:spPr>
        <p:txBody>
          <a:bodyPr/>
          <a:lstStyle/>
          <a:p>
            <a:pPr marL="0" indent="0">
              <a:buNone/>
            </a:pPr>
            <a:r>
              <a:rPr lang="en-US" sz="2800" b="1" dirty="0"/>
              <a:t>Have you recently been made aware that you have been in close contact with someone with COVID-19 or COVID like symptoms?</a:t>
            </a:r>
          </a:p>
          <a:p>
            <a:pPr marL="0" indent="0">
              <a:buNone/>
            </a:pPr>
            <a:r>
              <a:rPr lang="en-US" dirty="0"/>
              <a:t>Within the 48 hours before the person with COVID-19 developed symptoms or tested positive:</a:t>
            </a:r>
          </a:p>
          <a:p>
            <a:pPr lvl="1"/>
            <a:r>
              <a:rPr lang="en-US" dirty="0"/>
              <a:t>Did you have direct physical contact with the infected person (hug, kiss, handshake)? </a:t>
            </a:r>
            <a:endParaRPr lang="en-US" sz="1800" dirty="0"/>
          </a:p>
          <a:p>
            <a:pPr lvl="1"/>
            <a:r>
              <a:rPr lang="en-US" dirty="0"/>
              <a:t>Been within 6 feet of the infected person for more than 15 minutes inside </a:t>
            </a:r>
            <a:r>
              <a:rPr lang="en-US" i="1" dirty="0"/>
              <a:t>or</a:t>
            </a:r>
            <a:r>
              <a:rPr lang="en-US" dirty="0"/>
              <a:t> outside</a:t>
            </a:r>
            <a:r>
              <a:rPr lang="en-US" sz="1800" dirty="0"/>
              <a:t> </a:t>
            </a:r>
            <a:r>
              <a:rPr lang="en-US" dirty="0"/>
              <a:t>even if wearing a face covering?</a:t>
            </a:r>
          </a:p>
          <a:p>
            <a:pPr lvl="1"/>
            <a:r>
              <a:rPr lang="en-US" dirty="0"/>
              <a:t>Been coughed/sneezed on by the infected person, contact with dirty tissue, sharing a drinking glass, food or towels or other personal items?</a:t>
            </a:r>
            <a:endParaRPr lang="en-US" sz="1800" dirty="0"/>
          </a:p>
          <a:p>
            <a:pPr lvl="1"/>
            <a:r>
              <a:rPr lang="en-US" dirty="0"/>
              <a:t>Have an overnight stay in a household with the person?</a:t>
            </a:r>
          </a:p>
          <a:p>
            <a:pPr marL="457200" lvl="1" indent="0">
              <a:buNone/>
            </a:pPr>
            <a:r>
              <a:rPr lang="en-US" b="1" i="1" u="sng" dirty="0">
                <a:solidFill>
                  <a:schemeClr val="accent6">
                    <a:lumMod val="50000"/>
                  </a:schemeClr>
                </a:solidFill>
              </a:rPr>
              <a:t>OR</a:t>
            </a:r>
          </a:p>
          <a:p>
            <a:pPr marL="457200" lvl="1" indent="0">
              <a:buNone/>
            </a:pPr>
            <a:r>
              <a:rPr lang="en-US" dirty="0"/>
              <a:t>You will be identified through contact tracing and the Emergency Manager or Designee will be reaching out to you.</a:t>
            </a:r>
          </a:p>
          <a:p>
            <a:pPr marL="457200" lvl="1" indent="0">
              <a:buNone/>
            </a:pPr>
            <a:endParaRPr lang="en-US" dirty="0"/>
          </a:p>
          <a:p>
            <a:pPr marL="457200" lvl="1" indent="0">
              <a:buNone/>
            </a:pPr>
            <a:endParaRPr lang="en-US" sz="1800" dirty="0"/>
          </a:p>
        </p:txBody>
      </p:sp>
      <p:sp>
        <p:nvSpPr>
          <p:cNvPr id="3" name="Title 2">
            <a:extLst>
              <a:ext uri="{FF2B5EF4-FFF2-40B4-BE49-F238E27FC236}">
                <a16:creationId xmlns:a16="http://schemas.microsoft.com/office/drawing/2014/main" id="{CCBE0659-0EC0-49DB-ACFB-B04D33A4E7C3}"/>
              </a:ext>
            </a:extLst>
          </p:cNvPr>
          <p:cNvSpPr>
            <a:spLocks noGrp="1"/>
          </p:cNvSpPr>
          <p:nvPr>
            <p:ph type="title"/>
          </p:nvPr>
        </p:nvSpPr>
        <p:spPr/>
        <p:txBody>
          <a:bodyPr/>
          <a:lstStyle/>
          <a:p>
            <a:r>
              <a:rPr lang="en-US" dirty="0"/>
              <a:t>FAQs	</a:t>
            </a:r>
          </a:p>
        </p:txBody>
      </p:sp>
      <p:sp>
        <p:nvSpPr>
          <p:cNvPr id="4" name="Date Placeholder 3">
            <a:extLst>
              <a:ext uri="{FF2B5EF4-FFF2-40B4-BE49-F238E27FC236}">
                <a16:creationId xmlns:a16="http://schemas.microsoft.com/office/drawing/2014/main" id="{D64080D7-D17D-4A66-97B9-54BA203DE88B}"/>
              </a:ext>
            </a:extLst>
          </p:cNvPr>
          <p:cNvSpPr>
            <a:spLocks noGrp="1"/>
          </p:cNvSpPr>
          <p:nvPr>
            <p:ph type="dt" sz="half" idx="2"/>
          </p:nvPr>
        </p:nvSpPr>
        <p:spPr/>
        <p:txBody>
          <a:bodyPr/>
          <a:lstStyle/>
          <a:p>
            <a:pPr>
              <a:defRPr/>
            </a:pPr>
            <a:fld id="{45B32D13-9B97-4C91-9DAE-EB8F39DA2B72}" type="datetime1">
              <a:rPr lang="en-US" smtClean="0"/>
              <a:t>9/30/20</a:t>
            </a:fld>
            <a:endParaRPr lang="en-US" dirty="0"/>
          </a:p>
        </p:txBody>
      </p:sp>
      <p:sp>
        <p:nvSpPr>
          <p:cNvPr id="5" name="Footer Placeholder 4">
            <a:extLst>
              <a:ext uri="{FF2B5EF4-FFF2-40B4-BE49-F238E27FC236}">
                <a16:creationId xmlns:a16="http://schemas.microsoft.com/office/drawing/2014/main" id="{1C829B25-AFEA-4714-A56B-5A72E6F878DF}"/>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5F8DED8E-6205-4A43-B634-1A6CD03057A7}"/>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65621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3D6C98-0CD9-46CA-AD92-E0993595339C}"/>
              </a:ext>
            </a:extLst>
          </p:cNvPr>
          <p:cNvSpPr>
            <a:spLocks noGrp="1"/>
          </p:cNvSpPr>
          <p:nvPr>
            <p:ph idx="1"/>
          </p:nvPr>
        </p:nvSpPr>
        <p:spPr/>
        <p:txBody>
          <a:bodyPr/>
          <a:lstStyle/>
          <a:p>
            <a:pPr marL="0" indent="0">
              <a:buNone/>
            </a:pPr>
            <a:r>
              <a:rPr lang="en-US" sz="3200" b="1" dirty="0"/>
              <a:t>What happens if I am a close contact?</a:t>
            </a:r>
          </a:p>
          <a:p>
            <a:pPr lvl="1"/>
            <a:r>
              <a:rPr lang="en-US" dirty="0"/>
              <a:t>Contact your supervisor and DSO. Call Medical at 630-840-3232 or they will call you.</a:t>
            </a:r>
          </a:p>
          <a:p>
            <a:pPr lvl="1"/>
            <a:r>
              <a:rPr lang="en-US" dirty="0"/>
              <a:t>If you are home, stay home. If you are onsite, leave your work area in a safe state.</a:t>
            </a:r>
          </a:p>
          <a:p>
            <a:pPr lvl="1"/>
            <a:r>
              <a:rPr lang="en-US" dirty="0"/>
              <a:t>You must quarantine for at least 14 days from the last day you were with the person with COVID-19. Check back in with Medical when the 14 days is over, and they will determine if you can come back onsite. (Your quarantine may be longer if you are taking care of someone who is still sick.)</a:t>
            </a:r>
          </a:p>
          <a:p>
            <a:pPr lvl="1"/>
            <a:r>
              <a:rPr lang="en-US" dirty="0"/>
              <a:t>If you are identified as a close contact through contact tracing, the Emergency Manager or designee will be calling you.</a:t>
            </a:r>
          </a:p>
          <a:p>
            <a:pPr marL="457200" lvl="1" indent="0">
              <a:buNone/>
            </a:pPr>
            <a:endParaRPr lang="en-US" dirty="0"/>
          </a:p>
        </p:txBody>
      </p:sp>
      <p:sp>
        <p:nvSpPr>
          <p:cNvPr id="3" name="Title 2">
            <a:extLst>
              <a:ext uri="{FF2B5EF4-FFF2-40B4-BE49-F238E27FC236}">
                <a16:creationId xmlns:a16="http://schemas.microsoft.com/office/drawing/2014/main" id="{E00EB5AA-D62A-4B76-8E7E-217A840A4317}"/>
              </a:ext>
            </a:extLst>
          </p:cNvPr>
          <p:cNvSpPr>
            <a:spLocks noGrp="1"/>
          </p:cNvSpPr>
          <p:nvPr>
            <p:ph type="title"/>
          </p:nvPr>
        </p:nvSpPr>
        <p:spPr/>
        <p:txBody>
          <a:bodyPr/>
          <a:lstStyle/>
          <a:p>
            <a:r>
              <a:rPr lang="en-US" dirty="0"/>
              <a:t>FAQs</a:t>
            </a:r>
          </a:p>
        </p:txBody>
      </p:sp>
      <p:sp>
        <p:nvSpPr>
          <p:cNvPr id="4" name="Date Placeholder 3">
            <a:extLst>
              <a:ext uri="{FF2B5EF4-FFF2-40B4-BE49-F238E27FC236}">
                <a16:creationId xmlns:a16="http://schemas.microsoft.com/office/drawing/2014/main" id="{7E648CB6-F18A-4841-B17A-A6114E0B74D5}"/>
              </a:ext>
            </a:extLst>
          </p:cNvPr>
          <p:cNvSpPr>
            <a:spLocks noGrp="1"/>
          </p:cNvSpPr>
          <p:nvPr>
            <p:ph type="dt" sz="half" idx="2"/>
          </p:nvPr>
        </p:nvSpPr>
        <p:spPr/>
        <p:txBody>
          <a:bodyPr/>
          <a:lstStyle/>
          <a:p>
            <a:pPr>
              <a:defRPr/>
            </a:pPr>
            <a:fld id="{45B32D13-9B97-4C91-9DAE-EB8F39DA2B72}" type="datetime1">
              <a:rPr lang="en-US" smtClean="0"/>
              <a:t>9/30/20</a:t>
            </a:fld>
            <a:endParaRPr lang="en-US" dirty="0"/>
          </a:p>
        </p:txBody>
      </p:sp>
      <p:sp>
        <p:nvSpPr>
          <p:cNvPr id="5" name="Footer Placeholder 4">
            <a:extLst>
              <a:ext uri="{FF2B5EF4-FFF2-40B4-BE49-F238E27FC236}">
                <a16:creationId xmlns:a16="http://schemas.microsoft.com/office/drawing/2014/main" id="{F55B7857-729A-4216-A8EF-9E82919737E0}"/>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FF06BECD-D1CC-4165-B205-6F00AEC52D66}"/>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8" name="Picture 7">
            <a:extLst>
              <a:ext uri="{FF2B5EF4-FFF2-40B4-BE49-F238E27FC236}">
                <a16:creationId xmlns:a16="http://schemas.microsoft.com/office/drawing/2014/main" id="{1D04593C-AF9A-47F2-AE0F-E6FD79339B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32035" y="4214191"/>
            <a:ext cx="1611334" cy="1741983"/>
          </a:xfrm>
          <a:prstGeom prst="rect">
            <a:avLst/>
          </a:prstGeom>
        </p:spPr>
      </p:pic>
      <p:sp>
        <p:nvSpPr>
          <p:cNvPr id="9" name="TextBox 8">
            <a:extLst>
              <a:ext uri="{FF2B5EF4-FFF2-40B4-BE49-F238E27FC236}">
                <a16:creationId xmlns:a16="http://schemas.microsoft.com/office/drawing/2014/main" id="{7F845F25-922C-45C3-89E4-E653ED6AA465}"/>
              </a:ext>
            </a:extLst>
          </p:cNvPr>
          <p:cNvSpPr txBox="1"/>
          <p:nvPr/>
        </p:nvSpPr>
        <p:spPr>
          <a:xfrm>
            <a:off x="7711950" y="7075344"/>
            <a:ext cx="1161705" cy="646331"/>
          </a:xfrm>
          <a:prstGeom prst="rect">
            <a:avLst/>
          </a:prstGeom>
          <a:noFill/>
        </p:spPr>
        <p:txBody>
          <a:bodyPr wrap="square" rtlCol="0">
            <a:spAutoFit/>
          </a:bodyPr>
          <a:lstStyle/>
          <a:p>
            <a:r>
              <a:rPr lang="en-US" sz="900" dirty="0">
                <a:hlinkClick r:id="rId3" tooltip="http://madmadmargo.blogspot.com/2009_03_01_archive.html"/>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93002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49AE0-83D8-43E4-92DE-41907516E396}"/>
              </a:ext>
            </a:extLst>
          </p:cNvPr>
          <p:cNvSpPr>
            <a:spLocks noGrp="1"/>
          </p:cNvSpPr>
          <p:nvPr>
            <p:ph idx="1"/>
          </p:nvPr>
        </p:nvSpPr>
        <p:spPr/>
        <p:txBody>
          <a:bodyPr/>
          <a:lstStyle/>
          <a:p>
            <a:pPr marL="0" indent="0">
              <a:buNone/>
            </a:pPr>
            <a:r>
              <a:rPr lang="en-US" sz="3200" b="1" dirty="0"/>
              <a:t>What’s the difference between quarantine and isolation?</a:t>
            </a:r>
            <a:endParaRPr lang="en-US" sz="3200" dirty="0"/>
          </a:p>
          <a:p>
            <a:pPr lvl="1"/>
            <a:r>
              <a:rPr lang="en-US" u="sng" dirty="0"/>
              <a:t>Quarantine</a:t>
            </a:r>
            <a:r>
              <a:rPr lang="en-US" dirty="0"/>
              <a:t> keeps someone who might have been exposed to the virus away from others; you may be in quarantine because you are waiting for your test result or you were a contact of someone who tested positive.</a:t>
            </a:r>
            <a:r>
              <a:rPr lang="en-US" dirty="0">
                <a:solidFill>
                  <a:srgbClr val="FF0000"/>
                </a:solidFill>
              </a:rPr>
              <a:t> </a:t>
            </a:r>
          </a:p>
          <a:p>
            <a:pPr lvl="2"/>
            <a:r>
              <a:rPr lang="en-US" dirty="0">
                <a:solidFill>
                  <a:schemeClr val="accent6">
                    <a:lumMod val="50000"/>
                  </a:schemeClr>
                </a:solidFill>
              </a:rPr>
              <a:t>14 days and begins one day after exposure to symptomatic, or COVID (+) person.</a:t>
            </a:r>
          </a:p>
          <a:p>
            <a:pPr lvl="1"/>
            <a:endParaRPr lang="en-US" dirty="0"/>
          </a:p>
          <a:p>
            <a:pPr lvl="1"/>
            <a:r>
              <a:rPr lang="en-US" u="sng" dirty="0"/>
              <a:t>A person in isolation</a:t>
            </a:r>
            <a:r>
              <a:rPr lang="en-US" dirty="0"/>
              <a:t> has COVID like symptoms or has tested positive for COVID-19. Isolation keeps someone who is infected with the virus away from others, even in their home.</a:t>
            </a:r>
          </a:p>
          <a:p>
            <a:pPr lvl="2"/>
            <a:r>
              <a:rPr lang="en-US" dirty="0">
                <a:solidFill>
                  <a:schemeClr val="accent6">
                    <a:lumMod val="50000"/>
                  </a:schemeClr>
                </a:solidFill>
              </a:rPr>
              <a:t>10 days, and the person must be fever free for 3 days without fever reducing medications (Tylenol, acetaminophen, ibuprofen).</a:t>
            </a:r>
          </a:p>
          <a:p>
            <a:pPr lvl="2"/>
            <a:endParaRPr lang="en-US" dirty="0"/>
          </a:p>
        </p:txBody>
      </p:sp>
      <p:sp>
        <p:nvSpPr>
          <p:cNvPr id="3" name="Title 2">
            <a:extLst>
              <a:ext uri="{FF2B5EF4-FFF2-40B4-BE49-F238E27FC236}">
                <a16:creationId xmlns:a16="http://schemas.microsoft.com/office/drawing/2014/main" id="{6DF92EF7-F2E1-46E0-8066-C8D6A0B7F5D3}"/>
              </a:ext>
            </a:extLst>
          </p:cNvPr>
          <p:cNvSpPr>
            <a:spLocks noGrp="1"/>
          </p:cNvSpPr>
          <p:nvPr>
            <p:ph type="title"/>
          </p:nvPr>
        </p:nvSpPr>
        <p:spPr/>
        <p:txBody>
          <a:bodyPr/>
          <a:lstStyle/>
          <a:p>
            <a:r>
              <a:rPr lang="en-US" dirty="0"/>
              <a:t>FAQs</a:t>
            </a:r>
          </a:p>
        </p:txBody>
      </p:sp>
      <p:sp>
        <p:nvSpPr>
          <p:cNvPr id="4" name="Date Placeholder 3">
            <a:extLst>
              <a:ext uri="{FF2B5EF4-FFF2-40B4-BE49-F238E27FC236}">
                <a16:creationId xmlns:a16="http://schemas.microsoft.com/office/drawing/2014/main" id="{43F291F2-99A6-493F-A435-806FA289092C}"/>
              </a:ext>
            </a:extLst>
          </p:cNvPr>
          <p:cNvSpPr>
            <a:spLocks noGrp="1"/>
          </p:cNvSpPr>
          <p:nvPr>
            <p:ph type="dt" sz="half" idx="2"/>
          </p:nvPr>
        </p:nvSpPr>
        <p:spPr/>
        <p:txBody>
          <a:bodyPr/>
          <a:lstStyle/>
          <a:p>
            <a:pPr>
              <a:defRPr/>
            </a:pPr>
            <a:fld id="{45B32D13-9B97-4C91-9DAE-EB8F39DA2B72}" type="datetime1">
              <a:rPr lang="en-US" smtClean="0"/>
              <a:t>9/30/20</a:t>
            </a:fld>
            <a:endParaRPr lang="en-US" dirty="0"/>
          </a:p>
        </p:txBody>
      </p:sp>
      <p:sp>
        <p:nvSpPr>
          <p:cNvPr id="5" name="Footer Placeholder 4">
            <a:extLst>
              <a:ext uri="{FF2B5EF4-FFF2-40B4-BE49-F238E27FC236}">
                <a16:creationId xmlns:a16="http://schemas.microsoft.com/office/drawing/2014/main" id="{B9E9581B-B7DD-44D5-A2B6-1AA924AE4C9C}"/>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D03D5DF8-93A2-4380-8F92-42EBFD77629B}"/>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51288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BB6C3E-CB7E-47BF-9BF4-B7F3EF2D9331}"/>
              </a:ext>
            </a:extLst>
          </p:cNvPr>
          <p:cNvSpPr>
            <a:spLocks noGrp="1"/>
          </p:cNvSpPr>
          <p:nvPr>
            <p:ph idx="1"/>
          </p:nvPr>
        </p:nvSpPr>
        <p:spPr/>
        <p:txBody>
          <a:bodyPr/>
          <a:lstStyle/>
          <a:p>
            <a:pPr marL="0" indent="0">
              <a:buNone/>
            </a:pPr>
            <a:r>
              <a:rPr lang="en-US" sz="2800" b="1" dirty="0"/>
              <a:t>What if I’m a close contact, but I test negative for COVID-19?</a:t>
            </a:r>
          </a:p>
          <a:p>
            <a:pPr lvl="1"/>
            <a:r>
              <a:rPr lang="en-US" dirty="0"/>
              <a:t>If during your quarantine, you get tested for COVID-19 and the results are negative, you still need to complete the full 14 days of quarantine. There is no test that will get you out of quarantining. This is mandated by the IDPH and CDC. </a:t>
            </a:r>
          </a:p>
          <a:p>
            <a:pPr lvl="1"/>
            <a:endParaRPr lang="en-US" dirty="0"/>
          </a:p>
          <a:p>
            <a:pPr marL="0" indent="0">
              <a:buNone/>
            </a:pPr>
            <a:r>
              <a:rPr lang="en-US" sz="2800" b="1" dirty="0"/>
              <a:t>What if I’m a close contact, and I test positive for COVID-19?</a:t>
            </a:r>
          </a:p>
          <a:p>
            <a:pPr lvl="1"/>
            <a:r>
              <a:rPr lang="en-US" dirty="0"/>
              <a:t>If during your quarantine, you get tested for COVID-19 and the results are positive, you start isolation from the date of your test or when symptoms started for 10 days. Even if you get another test, regardless of its results, you still need to complete the 10 days of isolation. </a:t>
            </a:r>
            <a:endParaRPr lang="en-US" sz="2400" dirty="0"/>
          </a:p>
          <a:p>
            <a:pPr marL="0" indent="0">
              <a:buNone/>
            </a:pPr>
            <a:endParaRPr lang="en-US" dirty="0"/>
          </a:p>
        </p:txBody>
      </p:sp>
      <p:sp>
        <p:nvSpPr>
          <p:cNvPr id="3" name="Title 2">
            <a:extLst>
              <a:ext uri="{FF2B5EF4-FFF2-40B4-BE49-F238E27FC236}">
                <a16:creationId xmlns:a16="http://schemas.microsoft.com/office/drawing/2014/main" id="{E9353257-22F4-4FD9-8AE8-AD93EE81D031}"/>
              </a:ext>
            </a:extLst>
          </p:cNvPr>
          <p:cNvSpPr>
            <a:spLocks noGrp="1"/>
          </p:cNvSpPr>
          <p:nvPr>
            <p:ph type="title"/>
          </p:nvPr>
        </p:nvSpPr>
        <p:spPr/>
        <p:txBody>
          <a:bodyPr/>
          <a:lstStyle/>
          <a:p>
            <a:r>
              <a:rPr lang="en-US" dirty="0"/>
              <a:t>FAQs</a:t>
            </a:r>
          </a:p>
        </p:txBody>
      </p:sp>
      <p:sp>
        <p:nvSpPr>
          <p:cNvPr id="4" name="Date Placeholder 3">
            <a:extLst>
              <a:ext uri="{FF2B5EF4-FFF2-40B4-BE49-F238E27FC236}">
                <a16:creationId xmlns:a16="http://schemas.microsoft.com/office/drawing/2014/main" id="{A74DAD60-F76F-4131-BDF3-3721CA833D28}"/>
              </a:ext>
            </a:extLst>
          </p:cNvPr>
          <p:cNvSpPr>
            <a:spLocks noGrp="1"/>
          </p:cNvSpPr>
          <p:nvPr>
            <p:ph type="dt" sz="half" idx="2"/>
          </p:nvPr>
        </p:nvSpPr>
        <p:spPr/>
        <p:txBody>
          <a:bodyPr/>
          <a:lstStyle/>
          <a:p>
            <a:pPr>
              <a:defRPr/>
            </a:pPr>
            <a:fld id="{45B32D13-9B97-4C91-9DAE-EB8F39DA2B72}" type="datetime1">
              <a:rPr lang="en-US" smtClean="0"/>
              <a:t>9/30/20</a:t>
            </a:fld>
            <a:endParaRPr lang="en-US" dirty="0"/>
          </a:p>
        </p:txBody>
      </p:sp>
      <p:sp>
        <p:nvSpPr>
          <p:cNvPr id="5" name="Footer Placeholder 4">
            <a:extLst>
              <a:ext uri="{FF2B5EF4-FFF2-40B4-BE49-F238E27FC236}">
                <a16:creationId xmlns:a16="http://schemas.microsoft.com/office/drawing/2014/main" id="{11DC3F6A-0A64-4851-ABC3-C60A32FD6A11}"/>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3F50012B-166F-4499-BA40-B97EDC9B0E14}"/>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8" name="Picture 7">
            <a:extLst>
              <a:ext uri="{FF2B5EF4-FFF2-40B4-BE49-F238E27FC236}">
                <a16:creationId xmlns:a16="http://schemas.microsoft.com/office/drawing/2014/main" id="{14ADE1A7-E055-41CD-9F5E-1EDF38768F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78253" y="4747706"/>
            <a:ext cx="2036064" cy="1283208"/>
          </a:xfrm>
          <a:prstGeom prst="rect">
            <a:avLst/>
          </a:prstGeom>
        </p:spPr>
      </p:pic>
      <p:sp>
        <p:nvSpPr>
          <p:cNvPr id="9" name="TextBox 8">
            <a:extLst>
              <a:ext uri="{FF2B5EF4-FFF2-40B4-BE49-F238E27FC236}">
                <a16:creationId xmlns:a16="http://schemas.microsoft.com/office/drawing/2014/main" id="{3A82840E-13B7-452F-84CE-9EFAD2A42845}"/>
              </a:ext>
            </a:extLst>
          </p:cNvPr>
          <p:cNvSpPr txBox="1"/>
          <p:nvPr/>
        </p:nvSpPr>
        <p:spPr>
          <a:xfrm>
            <a:off x="4378253" y="6858000"/>
            <a:ext cx="2036064" cy="369332"/>
          </a:xfrm>
          <a:prstGeom prst="rect">
            <a:avLst/>
          </a:prstGeom>
          <a:noFill/>
        </p:spPr>
        <p:txBody>
          <a:bodyPr wrap="square" rtlCol="0">
            <a:spAutoFit/>
          </a:bodyPr>
          <a:lstStyle/>
          <a:p>
            <a:r>
              <a:rPr lang="en-US" sz="900" dirty="0">
                <a:hlinkClick r:id="rId3" tooltip="http://theconversation.com/does-publication-bias-make-antidepressants-seem-more-effective-at-treating-anxiety-than-they-really-are-40049"/>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64091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5253D-2E31-456E-A36F-5FC11D42DDB5}"/>
              </a:ext>
            </a:extLst>
          </p:cNvPr>
          <p:cNvSpPr>
            <a:spLocks noGrp="1"/>
          </p:cNvSpPr>
          <p:nvPr>
            <p:ph idx="1"/>
          </p:nvPr>
        </p:nvSpPr>
        <p:spPr/>
        <p:txBody>
          <a:bodyPr/>
          <a:lstStyle/>
          <a:p>
            <a:pPr marL="0" indent="0">
              <a:buNone/>
            </a:pPr>
            <a:r>
              <a:rPr lang="en-US" sz="2800" b="1" dirty="0"/>
              <a:t>What should I do if a member of my household is a close contact?</a:t>
            </a:r>
          </a:p>
          <a:p>
            <a:pPr lvl="1"/>
            <a:r>
              <a:rPr lang="en-US" dirty="0"/>
              <a:t>That household member should quarantine for 14 days since the last date of exposure from the positive person or symptomatic person. </a:t>
            </a:r>
          </a:p>
          <a:p>
            <a:pPr lvl="1"/>
            <a:r>
              <a:rPr lang="en-US" dirty="0"/>
              <a:t>You do not need to quarantine </a:t>
            </a:r>
            <a:r>
              <a:rPr lang="en-US" b="1" dirty="0"/>
              <a:t>UNLESS</a:t>
            </a:r>
            <a:r>
              <a:rPr lang="en-US" dirty="0"/>
              <a:t> the household member that is quarantined starts to develop symptoms or tests positive. 	</a:t>
            </a:r>
          </a:p>
          <a:p>
            <a:pPr marL="457200" lvl="1" indent="0">
              <a:buNone/>
            </a:pPr>
            <a:endParaRPr lang="en-US" dirty="0"/>
          </a:p>
          <a:p>
            <a:pPr marL="0" lvl="1" indent="0">
              <a:buNone/>
            </a:pPr>
            <a:r>
              <a:rPr lang="en-US" sz="2800" b="1" dirty="0"/>
              <a:t>What should I do if myself or a member of my household has or had symptoms, but tests negative for COVID-19? </a:t>
            </a:r>
          </a:p>
          <a:p>
            <a:pPr lvl="1"/>
            <a:r>
              <a:rPr lang="en-US" dirty="0"/>
              <a:t>STAY HOME! Contact your supervisor and Medical. You will need to quarantine or be in isolation. </a:t>
            </a:r>
          </a:p>
          <a:p>
            <a:pPr marL="0" indent="0">
              <a:buNone/>
            </a:pPr>
            <a:endParaRPr lang="en-US" dirty="0"/>
          </a:p>
        </p:txBody>
      </p:sp>
      <p:sp>
        <p:nvSpPr>
          <p:cNvPr id="3" name="Title 2">
            <a:extLst>
              <a:ext uri="{FF2B5EF4-FFF2-40B4-BE49-F238E27FC236}">
                <a16:creationId xmlns:a16="http://schemas.microsoft.com/office/drawing/2014/main" id="{E8579466-7989-47C9-884F-4B2C2A3B77A6}"/>
              </a:ext>
            </a:extLst>
          </p:cNvPr>
          <p:cNvSpPr>
            <a:spLocks noGrp="1"/>
          </p:cNvSpPr>
          <p:nvPr>
            <p:ph type="title"/>
          </p:nvPr>
        </p:nvSpPr>
        <p:spPr/>
        <p:txBody>
          <a:bodyPr/>
          <a:lstStyle/>
          <a:p>
            <a:r>
              <a:rPr lang="en-US" dirty="0"/>
              <a:t>FAQs</a:t>
            </a:r>
          </a:p>
        </p:txBody>
      </p:sp>
      <p:sp>
        <p:nvSpPr>
          <p:cNvPr id="4" name="Date Placeholder 3">
            <a:extLst>
              <a:ext uri="{FF2B5EF4-FFF2-40B4-BE49-F238E27FC236}">
                <a16:creationId xmlns:a16="http://schemas.microsoft.com/office/drawing/2014/main" id="{C3068617-37AD-43B7-815F-E824FECD6F4C}"/>
              </a:ext>
            </a:extLst>
          </p:cNvPr>
          <p:cNvSpPr>
            <a:spLocks noGrp="1"/>
          </p:cNvSpPr>
          <p:nvPr>
            <p:ph type="dt" sz="half" idx="2"/>
          </p:nvPr>
        </p:nvSpPr>
        <p:spPr/>
        <p:txBody>
          <a:bodyPr/>
          <a:lstStyle/>
          <a:p>
            <a:pPr>
              <a:defRPr/>
            </a:pPr>
            <a:fld id="{45B32D13-9B97-4C91-9DAE-EB8F39DA2B72}" type="datetime1">
              <a:rPr lang="en-US" smtClean="0"/>
              <a:t>9/30/20</a:t>
            </a:fld>
            <a:endParaRPr lang="en-US" dirty="0"/>
          </a:p>
        </p:txBody>
      </p:sp>
      <p:sp>
        <p:nvSpPr>
          <p:cNvPr id="5" name="Footer Placeholder 4">
            <a:extLst>
              <a:ext uri="{FF2B5EF4-FFF2-40B4-BE49-F238E27FC236}">
                <a16:creationId xmlns:a16="http://schemas.microsoft.com/office/drawing/2014/main" id="{8C47023A-5579-43C7-882B-473963079B61}"/>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8EFBD6D6-8C05-4E38-8C0F-C5648B9B7E58}"/>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8" name="Picture 7">
            <a:extLst>
              <a:ext uri="{FF2B5EF4-FFF2-40B4-BE49-F238E27FC236}">
                <a16:creationId xmlns:a16="http://schemas.microsoft.com/office/drawing/2014/main" id="{842EC667-0B63-40F1-9099-E04EFE1B3BC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71120" y="4802587"/>
            <a:ext cx="2678320" cy="1468891"/>
          </a:xfrm>
          <a:prstGeom prst="rect">
            <a:avLst/>
          </a:prstGeom>
        </p:spPr>
      </p:pic>
      <p:sp>
        <p:nvSpPr>
          <p:cNvPr id="9" name="TextBox 8">
            <a:extLst>
              <a:ext uri="{FF2B5EF4-FFF2-40B4-BE49-F238E27FC236}">
                <a16:creationId xmlns:a16="http://schemas.microsoft.com/office/drawing/2014/main" id="{F260E6FD-9FA5-4D10-A13F-2C2CECCF1431}"/>
              </a:ext>
            </a:extLst>
          </p:cNvPr>
          <p:cNvSpPr txBox="1"/>
          <p:nvPr/>
        </p:nvSpPr>
        <p:spPr>
          <a:xfrm>
            <a:off x="4468632" y="6888518"/>
            <a:ext cx="2646009" cy="369332"/>
          </a:xfrm>
          <a:prstGeom prst="rect">
            <a:avLst/>
          </a:prstGeom>
          <a:noFill/>
        </p:spPr>
        <p:txBody>
          <a:bodyPr wrap="square" rtlCol="0">
            <a:spAutoFit/>
          </a:bodyPr>
          <a:lstStyle/>
          <a:p>
            <a:r>
              <a:rPr lang="en-US" sz="900" dirty="0">
                <a:hlinkClick r:id="rId3" tooltip="https://globalmagazin.com/stay-home-bleibt-zuhause/"/>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877520775"/>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TotalTime>
  <Words>1638</Words>
  <Application>Microsoft Macintosh PowerPoint</Application>
  <PresentationFormat>Widescreen</PresentationFormat>
  <Paragraphs>177</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Helvetica</vt:lpstr>
      <vt:lpstr>Fermilab_PPT_090815</vt:lpstr>
      <vt:lpstr>PPD Department Heads Meeting  ESH/DSO Presentation September 2020</vt:lpstr>
      <vt:lpstr>Fire Prevention Week is October 4 – 10, 2020</vt:lpstr>
      <vt:lpstr>COVID-19 or COVID-Like Symptoms?</vt:lpstr>
      <vt:lpstr>FAQs on COVID </vt:lpstr>
      <vt:lpstr>FAQs </vt:lpstr>
      <vt:lpstr>FAQs</vt:lpstr>
      <vt:lpstr>FAQs</vt:lpstr>
      <vt:lpstr>FAQs</vt:lpstr>
      <vt:lpstr>FAQs</vt:lpstr>
      <vt:lpstr>Training and ITNA Status for employees – as of 9/29/2020</vt:lpstr>
      <vt:lpstr>FESHM Updates in August</vt:lpstr>
      <vt:lpstr>FESHM out for comment until tomorrow</vt:lpstr>
      <vt:lpstr>Security Updates:  Wearing Badges and Keeping Buildings Locked</vt:lpstr>
      <vt:lpstr>Backup Slides</vt:lpstr>
      <vt:lpstr>Fire Prevention Week Memo</vt:lpstr>
      <vt:lpstr>WH Fire Drill Memo</vt:lpstr>
      <vt:lpstr>Security Guidelines 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Safety Reminders</dc:title>
  <dc:creator>Katie Swanson, 6497 12372N</dc:creator>
  <cp:lastModifiedBy>Raymond H Lewis</cp:lastModifiedBy>
  <cp:revision>36</cp:revision>
  <dcterms:created xsi:type="dcterms:W3CDTF">2020-08-14T19:26:04Z</dcterms:created>
  <dcterms:modified xsi:type="dcterms:W3CDTF">2020-09-30T15:59:56Z</dcterms:modified>
</cp:coreProperties>
</file>