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5"/>
  </p:notesMasterIdLst>
  <p:sldIdLst>
    <p:sldId id="256" r:id="rId2"/>
    <p:sldId id="258" r:id="rId3"/>
    <p:sldId id="265" r:id="rId4"/>
    <p:sldId id="263" r:id="rId5"/>
    <p:sldId id="274" r:id="rId6"/>
    <p:sldId id="266" r:id="rId7"/>
    <p:sldId id="273" r:id="rId8"/>
    <p:sldId id="261" r:id="rId9"/>
    <p:sldId id="259" r:id="rId10"/>
    <p:sldId id="260" r:id="rId11"/>
    <p:sldId id="275" r:id="rId12"/>
    <p:sldId id="267" r:id="rId13"/>
    <p:sldId id="271"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98"/>
    <p:restoredTop sz="96327"/>
  </p:normalViewPr>
  <p:slideViewPr>
    <p:cSldViewPr snapToGrid="0" snapToObjects="1" showGuides="1">
      <p:cViewPr varScale="1">
        <p:scale>
          <a:sx n="105" d="100"/>
          <a:sy n="105" d="100"/>
        </p:scale>
        <p:origin x="1328" y="20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9F0A01B-E03C-DA48-8BBB-6DAA501994B8}" type="datetimeFigureOut">
              <a:rPr lang="en-US" smtClean="0"/>
              <a:t>10/2/20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B2C2148-657E-044C-BD81-CE7247EA2CCE}" type="slidenum">
              <a:rPr lang="en-US" smtClean="0"/>
              <a:t>‹#›</a:t>
            </a:fld>
            <a:endParaRPr lang="en-US"/>
          </a:p>
        </p:txBody>
      </p:sp>
    </p:spTree>
    <p:extLst>
      <p:ext uri="{BB962C8B-B14F-4D97-AF65-F5344CB8AC3E}">
        <p14:creationId xmlns:p14="http://schemas.microsoft.com/office/powerpoint/2010/main" val="2957893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D87D3EC8-2792-164D-9124-22D9F6507D8E}" type="datetime1">
              <a:rPr lang="en-US" smtClean="0"/>
              <a:t>10/2/20</a:t>
            </a:fld>
            <a:endParaRPr lang="en-US"/>
          </a:p>
        </p:txBody>
      </p:sp>
      <p:sp>
        <p:nvSpPr>
          <p:cNvPr id="5" name="Footer Placeholder 4"/>
          <p:cNvSpPr>
            <a:spLocks noGrp="1"/>
          </p:cNvSpPr>
          <p:nvPr>
            <p:ph type="ftr" sz="quarter" idx="11"/>
          </p:nvPr>
        </p:nvSpPr>
        <p:spPr/>
        <p:txBody>
          <a:bodyPr/>
          <a:lstStyle/>
          <a:p>
            <a:r>
              <a:rPr lang="en-US"/>
              <a:t>Rare Precision Frontier Townhall - RF03 Parallel Session, 10/02/2020</a:t>
            </a:r>
          </a:p>
        </p:txBody>
      </p:sp>
      <p:sp>
        <p:nvSpPr>
          <p:cNvPr id="6" name="Slide Number Placeholder 5"/>
          <p:cNvSpPr>
            <a:spLocks noGrp="1"/>
          </p:cNvSpPr>
          <p:nvPr>
            <p:ph type="sldNum" sz="quarter" idx="12"/>
          </p:nvPr>
        </p:nvSpPr>
        <p:spPr/>
        <p:txBody>
          <a:bodyPr/>
          <a:lstStyle/>
          <a:p>
            <a:fld id="{9467FB01-1F47-434F-821B-9889E8636ADA}" type="slidenum">
              <a:rPr lang="en-US" smtClean="0"/>
              <a:t>‹#›</a:t>
            </a:fld>
            <a:endParaRPr lang="en-US"/>
          </a:p>
        </p:txBody>
      </p:sp>
    </p:spTree>
    <p:extLst>
      <p:ext uri="{BB962C8B-B14F-4D97-AF65-F5344CB8AC3E}">
        <p14:creationId xmlns:p14="http://schemas.microsoft.com/office/powerpoint/2010/main" val="2716069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0CC52BA7-7A2F-D544-888F-A23C06E1EE4C}" type="datetime1">
              <a:rPr lang="en-US" smtClean="0"/>
              <a:t>10/2/20</a:t>
            </a:fld>
            <a:endParaRPr lang="en-US"/>
          </a:p>
        </p:txBody>
      </p:sp>
      <p:sp>
        <p:nvSpPr>
          <p:cNvPr id="5" name="Footer Placeholder 4"/>
          <p:cNvSpPr>
            <a:spLocks noGrp="1"/>
          </p:cNvSpPr>
          <p:nvPr>
            <p:ph type="ftr" sz="quarter" idx="11"/>
          </p:nvPr>
        </p:nvSpPr>
        <p:spPr/>
        <p:txBody>
          <a:bodyPr/>
          <a:lstStyle/>
          <a:p>
            <a:r>
              <a:rPr lang="en-US"/>
              <a:t>Rare Precision Frontier Townhall - RF03 Parallel Session, 10/02/2020</a:t>
            </a:r>
          </a:p>
        </p:txBody>
      </p:sp>
      <p:sp>
        <p:nvSpPr>
          <p:cNvPr id="6" name="Slide Number Placeholder 5"/>
          <p:cNvSpPr>
            <a:spLocks noGrp="1"/>
          </p:cNvSpPr>
          <p:nvPr>
            <p:ph type="sldNum" sz="quarter" idx="12"/>
          </p:nvPr>
        </p:nvSpPr>
        <p:spPr/>
        <p:txBody>
          <a:bodyPr/>
          <a:lstStyle/>
          <a:p>
            <a:fld id="{9467FB01-1F47-434F-821B-9889E8636ADA}" type="slidenum">
              <a:rPr lang="en-US" smtClean="0"/>
              <a:t>‹#›</a:t>
            </a:fld>
            <a:endParaRPr lang="en-US"/>
          </a:p>
        </p:txBody>
      </p:sp>
    </p:spTree>
    <p:extLst>
      <p:ext uri="{BB962C8B-B14F-4D97-AF65-F5344CB8AC3E}">
        <p14:creationId xmlns:p14="http://schemas.microsoft.com/office/powerpoint/2010/main" val="3055447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68C6BE29-3432-5F45-A069-ED9B7ACE7871}" type="datetime1">
              <a:rPr lang="en-US" smtClean="0"/>
              <a:t>10/2/20</a:t>
            </a:fld>
            <a:endParaRPr lang="en-US"/>
          </a:p>
        </p:txBody>
      </p:sp>
      <p:sp>
        <p:nvSpPr>
          <p:cNvPr id="5" name="Footer Placeholder 4"/>
          <p:cNvSpPr>
            <a:spLocks noGrp="1"/>
          </p:cNvSpPr>
          <p:nvPr>
            <p:ph type="ftr" sz="quarter" idx="11"/>
          </p:nvPr>
        </p:nvSpPr>
        <p:spPr/>
        <p:txBody>
          <a:bodyPr/>
          <a:lstStyle/>
          <a:p>
            <a:r>
              <a:rPr lang="en-US"/>
              <a:t>Rare Precision Frontier Townhall - RF03 Parallel Session, 10/02/2020</a:t>
            </a:r>
          </a:p>
        </p:txBody>
      </p:sp>
      <p:sp>
        <p:nvSpPr>
          <p:cNvPr id="6" name="Slide Number Placeholder 5"/>
          <p:cNvSpPr>
            <a:spLocks noGrp="1"/>
          </p:cNvSpPr>
          <p:nvPr>
            <p:ph type="sldNum" sz="quarter" idx="12"/>
          </p:nvPr>
        </p:nvSpPr>
        <p:spPr/>
        <p:txBody>
          <a:bodyPr/>
          <a:lstStyle/>
          <a:p>
            <a:fld id="{9467FB01-1F47-434F-821B-9889E8636ADA}" type="slidenum">
              <a:rPr lang="en-US" smtClean="0"/>
              <a:t>‹#›</a:t>
            </a:fld>
            <a:endParaRPr lang="en-US"/>
          </a:p>
        </p:txBody>
      </p:sp>
    </p:spTree>
    <p:extLst>
      <p:ext uri="{BB962C8B-B14F-4D97-AF65-F5344CB8AC3E}">
        <p14:creationId xmlns:p14="http://schemas.microsoft.com/office/powerpoint/2010/main" val="6576166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67D76230-92E9-C14A-851E-3B702A95005E}" type="datetime1">
              <a:rPr lang="en-US" smtClean="0"/>
              <a:t>10/2/20</a:t>
            </a:fld>
            <a:endParaRPr lang="en-US"/>
          </a:p>
        </p:txBody>
      </p:sp>
      <p:sp>
        <p:nvSpPr>
          <p:cNvPr id="5" name="Footer Placeholder 4"/>
          <p:cNvSpPr>
            <a:spLocks noGrp="1"/>
          </p:cNvSpPr>
          <p:nvPr>
            <p:ph type="ftr" sz="quarter" idx="11"/>
          </p:nvPr>
        </p:nvSpPr>
        <p:spPr/>
        <p:txBody>
          <a:bodyPr/>
          <a:lstStyle/>
          <a:p>
            <a:r>
              <a:rPr lang="en-US"/>
              <a:t>Rare Precision Frontier Townhall - RF03 Parallel Session, 10/02/2020</a:t>
            </a:r>
          </a:p>
        </p:txBody>
      </p:sp>
      <p:sp>
        <p:nvSpPr>
          <p:cNvPr id="6" name="Slide Number Placeholder 5"/>
          <p:cNvSpPr>
            <a:spLocks noGrp="1"/>
          </p:cNvSpPr>
          <p:nvPr>
            <p:ph type="sldNum" sz="quarter" idx="12"/>
          </p:nvPr>
        </p:nvSpPr>
        <p:spPr/>
        <p:txBody>
          <a:bodyPr/>
          <a:lstStyle/>
          <a:p>
            <a:fld id="{9467FB01-1F47-434F-821B-9889E8636ADA}" type="slidenum">
              <a:rPr lang="en-US" smtClean="0"/>
              <a:t>‹#›</a:t>
            </a:fld>
            <a:endParaRPr lang="en-US"/>
          </a:p>
        </p:txBody>
      </p:sp>
    </p:spTree>
    <p:extLst>
      <p:ext uri="{BB962C8B-B14F-4D97-AF65-F5344CB8AC3E}">
        <p14:creationId xmlns:p14="http://schemas.microsoft.com/office/powerpoint/2010/main" val="14950907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26F77A9F-2B07-D14D-B33B-C7778C343F8B}" type="datetime1">
              <a:rPr lang="en-US" smtClean="0"/>
              <a:t>10/2/20</a:t>
            </a:fld>
            <a:endParaRPr lang="en-US"/>
          </a:p>
        </p:txBody>
      </p:sp>
      <p:sp>
        <p:nvSpPr>
          <p:cNvPr id="5" name="Footer Placeholder 4"/>
          <p:cNvSpPr>
            <a:spLocks noGrp="1"/>
          </p:cNvSpPr>
          <p:nvPr>
            <p:ph type="ftr" sz="quarter" idx="11"/>
          </p:nvPr>
        </p:nvSpPr>
        <p:spPr/>
        <p:txBody>
          <a:bodyPr/>
          <a:lstStyle/>
          <a:p>
            <a:r>
              <a:rPr lang="en-US"/>
              <a:t>Rare Precision Frontier Townhall - RF03 Parallel Session, 10/02/2020</a:t>
            </a:r>
          </a:p>
        </p:txBody>
      </p:sp>
      <p:sp>
        <p:nvSpPr>
          <p:cNvPr id="6" name="Slide Number Placeholder 5"/>
          <p:cNvSpPr>
            <a:spLocks noGrp="1"/>
          </p:cNvSpPr>
          <p:nvPr>
            <p:ph type="sldNum" sz="quarter" idx="12"/>
          </p:nvPr>
        </p:nvSpPr>
        <p:spPr/>
        <p:txBody>
          <a:bodyPr/>
          <a:lstStyle/>
          <a:p>
            <a:fld id="{9467FB01-1F47-434F-821B-9889E8636ADA}" type="slidenum">
              <a:rPr lang="en-US" smtClean="0"/>
              <a:t>‹#›</a:t>
            </a:fld>
            <a:endParaRPr lang="en-US"/>
          </a:p>
        </p:txBody>
      </p:sp>
    </p:spTree>
    <p:extLst>
      <p:ext uri="{BB962C8B-B14F-4D97-AF65-F5344CB8AC3E}">
        <p14:creationId xmlns:p14="http://schemas.microsoft.com/office/powerpoint/2010/main" val="2833253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512A1A5B-28A6-5040-A81E-44C6FE3D2568}" type="datetime1">
              <a:rPr lang="en-US" smtClean="0"/>
              <a:t>10/2/20</a:t>
            </a:fld>
            <a:endParaRPr lang="en-US"/>
          </a:p>
        </p:txBody>
      </p:sp>
      <p:sp>
        <p:nvSpPr>
          <p:cNvPr id="6" name="Footer Placeholder 5"/>
          <p:cNvSpPr>
            <a:spLocks noGrp="1"/>
          </p:cNvSpPr>
          <p:nvPr>
            <p:ph type="ftr" sz="quarter" idx="11"/>
          </p:nvPr>
        </p:nvSpPr>
        <p:spPr/>
        <p:txBody>
          <a:bodyPr/>
          <a:lstStyle/>
          <a:p>
            <a:r>
              <a:rPr lang="en-US"/>
              <a:t>Rare Precision Frontier Townhall - RF03 Parallel Session, 10/02/2020</a:t>
            </a:r>
          </a:p>
        </p:txBody>
      </p:sp>
      <p:sp>
        <p:nvSpPr>
          <p:cNvPr id="7" name="Slide Number Placeholder 6"/>
          <p:cNvSpPr>
            <a:spLocks noGrp="1"/>
          </p:cNvSpPr>
          <p:nvPr>
            <p:ph type="sldNum" sz="quarter" idx="12"/>
          </p:nvPr>
        </p:nvSpPr>
        <p:spPr/>
        <p:txBody>
          <a:bodyPr/>
          <a:lstStyle/>
          <a:p>
            <a:fld id="{9467FB01-1F47-434F-821B-9889E8636ADA}" type="slidenum">
              <a:rPr lang="en-US" smtClean="0"/>
              <a:t>‹#›</a:t>
            </a:fld>
            <a:endParaRPr lang="en-US"/>
          </a:p>
        </p:txBody>
      </p:sp>
    </p:spTree>
    <p:extLst>
      <p:ext uri="{BB962C8B-B14F-4D97-AF65-F5344CB8AC3E}">
        <p14:creationId xmlns:p14="http://schemas.microsoft.com/office/powerpoint/2010/main" val="8785507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628650" y="6356351"/>
            <a:ext cx="2057400" cy="365125"/>
          </a:xfrm>
          <a:prstGeom prst="rect">
            <a:avLst/>
          </a:prstGeom>
        </p:spPr>
        <p:txBody>
          <a:bodyPr/>
          <a:lstStyle/>
          <a:p>
            <a:fld id="{3B7BB253-0258-EA4E-9C7C-AA23FEC122CE}" type="datetime1">
              <a:rPr lang="en-US" smtClean="0"/>
              <a:t>10/2/20</a:t>
            </a:fld>
            <a:endParaRPr lang="en-US"/>
          </a:p>
        </p:txBody>
      </p:sp>
      <p:sp>
        <p:nvSpPr>
          <p:cNvPr id="8" name="Footer Placeholder 7"/>
          <p:cNvSpPr>
            <a:spLocks noGrp="1"/>
          </p:cNvSpPr>
          <p:nvPr>
            <p:ph type="ftr" sz="quarter" idx="11"/>
          </p:nvPr>
        </p:nvSpPr>
        <p:spPr/>
        <p:txBody>
          <a:bodyPr/>
          <a:lstStyle/>
          <a:p>
            <a:r>
              <a:rPr lang="en-US"/>
              <a:t>Rare Precision Frontier Townhall - RF03 Parallel Session, 10/02/2020</a:t>
            </a:r>
          </a:p>
        </p:txBody>
      </p:sp>
      <p:sp>
        <p:nvSpPr>
          <p:cNvPr id="9" name="Slide Number Placeholder 8"/>
          <p:cNvSpPr>
            <a:spLocks noGrp="1"/>
          </p:cNvSpPr>
          <p:nvPr>
            <p:ph type="sldNum" sz="quarter" idx="12"/>
          </p:nvPr>
        </p:nvSpPr>
        <p:spPr/>
        <p:txBody>
          <a:bodyPr/>
          <a:lstStyle/>
          <a:p>
            <a:fld id="{9467FB01-1F47-434F-821B-9889E8636ADA}" type="slidenum">
              <a:rPr lang="en-US" smtClean="0"/>
              <a:t>‹#›</a:t>
            </a:fld>
            <a:endParaRPr lang="en-US"/>
          </a:p>
        </p:txBody>
      </p:sp>
    </p:spTree>
    <p:extLst>
      <p:ext uri="{BB962C8B-B14F-4D97-AF65-F5344CB8AC3E}">
        <p14:creationId xmlns:p14="http://schemas.microsoft.com/office/powerpoint/2010/main" val="18518274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628650" y="6356351"/>
            <a:ext cx="2057400" cy="365125"/>
          </a:xfrm>
          <a:prstGeom prst="rect">
            <a:avLst/>
          </a:prstGeom>
        </p:spPr>
        <p:txBody>
          <a:bodyPr/>
          <a:lstStyle/>
          <a:p>
            <a:fld id="{E57CF767-0890-B34C-B406-64C48D53F031}" type="datetime1">
              <a:rPr lang="en-US" smtClean="0"/>
              <a:t>10/2/20</a:t>
            </a:fld>
            <a:endParaRPr lang="en-US" dirty="0"/>
          </a:p>
        </p:txBody>
      </p:sp>
      <p:sp>
        <p:nvSpPr>
          <p:cNvPr id="4" name="Footer Placeholder 3"/>
          <p:cNvSpPr>
            <a:spLocks noGrp="1"/>
          </p:cNvSpPr>
          <p:nvPr>
            <p:ph type="ftr" sz="quarter" idx="11"/>
          </p:nvPr>
        </p:nvSpPr>
        <p:spPr/>
        <p:txBody>
          <a:bodyPr/>
          <a:lstStyle/>
          <a:p>
            <a:r>
              <a:rPr lang="en-US"/>
              <a:t>Rare Precision Frontier Townhall - RF03 Parallel Session, 10/02/2020</a:t>
            </a:r>
          </a:p>
        </p:txBody>
      </p:sp>
      <p:sp>
        <p:nvSpPr>
          <p:cNvPr id="5" name="Slide Number Placeholder 4"/>
          <p:cNvSpPr>
            <a:spLocks noGrp="1"/>
          </p:cNvSpPr>
          <p:nvPr>
            <p:ph type="sldNum" sz="quarter" idx="12"/>
          </p:nvPr>
        </p:nvSpPr>
        <p:spPr/>
        <p:txBody>
          <a:bodyPr/>
          <a:lstStyle/>
          <a:p>
            <a:fld id="{9467FB01-1F47-434F-821B-9889E8636ADA}" type="slidenum">
              <a:rPr lang="en-US" smtClean="0"/>
              <a:t>‹#›</a:t>
            </a:fld>
            <a:endParaRPr lang="en-US"/>
          </a:p>
        </p:txBody>
      </p:sp>
    </p:spTree>
    <p:extLst>
      <p:ext uri="{BB962C8B-B14F-4D97-AF65-F5344CB8AC3E}">
        <p14:creationId xmlns:p14="http://schemas.microsoft.com/office/powerpoint/2010/main" val="1841956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6356351"/>
            <a:ext cx="2057400" cy="365125"/>
          </a:xfrm>
          <a:prstGeom prst="rect">
            <a:avLst/>
          </a:prstGeom>
        </p:spPr>
        <p:txBody>
          <a:bodyPr/>
          <a:lstStyle/>
          <a:p>
            <a:fld id="{4C289798-5B3F-8947-A549-ADDCEF30F362}" type="datetime1">
              <a:rPr lang="en-US" smtClean="0"/>
              <a:t>10/2/20</a:t>
            </a:fld>
            <a:endParaRPr lang="en-US"/>
          </a:p>
        </p:txBody>
      </p:sp>
      <p:sp>
        <p:nvSpPr>
          <p:cNvPr id="3" name="Footer Placeholder 2"/>
          <p:cNvSpPr>
            <a:spLocks noGrp="1"/>
          </p:cNvSpPr>
          <p:nvPr>
            <p:ph type="ftr" sz="quarter" idx="11"/>
          </p:nvPr>
        </p:nvSpPr>
        <p:spPr/>
        <p:txBody>
          <a:bodyPr/>
          <a:lstStyle/>
          <a:p>
            <a:r>
              <a:rPr lang="en-US"/>
              <a:t>Rare Precision Frontier Townhall - RF03 Parallel Session, 10/02/2020</a:t>
            </a:r>
          </a:p>
        </p:txBody>
      </p:sp>
      <p:sp>
        <p:nvSpPr>
          <p:cNvPr id="4" name="Slide Number Placeholder 3"/>
          <p:cNvSpPr>
            <a:spLocks noGrp="1"/>
          </p:cNvSpPr>
          <p:nvPr>
            <p:ph type="sldNum" sz="quarter" idx="12"/>
          </p:nvPr>
        </p:nvSpPr>
        <p:spPr/>
        <p:txBody>
          <a:bodyPr/>
          <a:lstStyle/>
          <a:p>
            <a:fld id="{9467FB01-1F47-434F-821B-9889E8636ADA}" type="slidenum">
              <a:rPr lang="en-US" smtClean="0"/>
              <a:t>‹#›</a:t>
            </a:fld>
            <a:endParaRPr lang="en-US"/>
          </a:p>
        </p:txBody>
      </p:sp>
    </p:spTree>
    <p:extLst>
      <p:ext uri="{BB962C8B-B14F-4D97-AF65-F5344CB8AC3E}">
        <p14:creationId xmlns:p14="http://schemas.microsoft.com/office/powerpoint/2010/main" val="12529760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CD9E431B-1FF0-D745-8D11-AC9A1840B0AB}" type="datetime1">
              <a:rPr lang="en-US" smtClean="0"/>
              <a:t>10/2/20</a:t>
            </a:fld>
            <a:endParaRPr lang="en-US"/>
          </a:p>
        </p:txBody>
      </p:sp>
      <p:sp>
        <p:nvSpPr>
          <p:cNvPr id="6" name="Footer Placeholder 5"/>
          <p:cNvSpPr>
            <a:spLocks noGrp="1"/>
          </p:cNvSpPr>
          <p:nvPr>
            <p:ph type="ftr" sz="quarter" idx="11"/>
          </p:nvPr>
        </p:nvSpPr>
        <p:spPr/>
        <p:txBody>
          <a:bodyPr/>
          <a:lstStyle/>
          <a:p>
            <a:r>
              <a:rPr lang="en-US"/>
              <a:t>Rare Precision Frontier Townhall - RF03 Parallel Session, 10/02/2020</a:t>
            </a:r>
          </a:p>
        </p:txBody>
      </p:sp>
      <p:sp>
        <p:nvSpPr>
          <p:cNvPr id="7" name="Slide Number Placeholder 6"/>
          <p:cNvSpPr>
            <a:spLocks noGrp="1"/>
          </p:cNvSpPr>
          <p:nvPr>
            <p:ph type="sldNum" sz="quarter" idx="12"/>
          </p:nvPr>
        </p:nvSpPr>
        <p:spPr/>
        <p:txBody>
          <a:bodyPr/>
          <a:lstStyle/>
          <a:p>
            <a:fld id="{9467FB01-1F47-434F-821B-9889E8636ADA}" type="slidenum">
              <a:rPr lang="en-US" smtClean="0"/>
              <a:t>‹#›</a:t>
            </a:fld>
            <a:endParaRPr lang="en-US"/>
          </a:p>
        </p:txBody>
      </p:sp>
    </p:spTree>
    <p:extLst>
      <p:ext uri="{BB962C8B-B14F-4D97-AF65-F5344CB8AC3E}">
        <p14:creationId xmlns:p14="http://schemas.microsoft.com/office/powerpoint/2010/main" val="5443676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A7EF3565-44C7-3247-8A0A-D31CCA90E6F5}" type="datetime1">
              <a:rPr lang="en-US" smtClean="0"/>
              <a:t>10/2/20</a:t>
            </a:fld>
            <a:endParaRPr lang="en-US"/>
          </a:p>
        </p:txBody>
      </p:sp>
      <p:sp>
        <p:nvSpPr>
          <p:cNvPr id="6" name="Footer Placeholder 5"/>
          <p:cNvSpPr>
            <a:spLocks noGrp="1"/>
          </p:cNvSpPr>
          <p:nvPr>
            <p:ph type="ftr" sz="quarter" idx="11"/>
          </p:nvPr>
        </p:nvSpPr>
        <p:spPr/>
        <p:txBody>
          <a:bodyPr/>
          <a:lstStyle/>
          <a:p>
            <a:r>
              <a:rPr lang="en-US"/>
              <a:t>Rare Precision Frontier Townhall - RF03 Parallel Session, 10/02/2020</a:t>
            </a:r>
          </a:p>
        </p:txBody>
      </p:sp>
      <p:sp>
        <p:nvSpPr>
          <p:cNvPr id="7" name="Slide Number Placeholder 6"/>
          <p:cNvSpPr>
            <a:spLocks noGrp="1"/>
          </p:cNvSpPr>
          <p:nvPr>
            <p:ph type="sldNum" sz="quarter" idx="12"/>
          </p:nvPr>
        </p:nvSpPr>
        <p:spPr/>
        <p:txBody>
          <a:bodyPr/>
          <a:lstStyle/>
          <a:p>
            <a:fld id="{9467FB01-1F47-434F-821B-9889E8636ADA}" type="slidenum">
              <a:rPr lang="en-US" smtClean="0"/>
              <a:t>‹#›</a:t>
            </a:fld>
            <a:endParaRPr lang="en-US"/>
          </a:p>
        </p:txBody>
      </p:sp>
    </p:spTree>
    <p:extLst>
      <p:ext uri="{BB962C8B-B14F-4D97-AF65-F5344CB8AC3E}">
        <p14:creationId xmlns:p14="http://schemas.microsoft.com/office/powerpoint/2010/main" val="9074632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7"/>
            <a:ext cx="7886700" cy="924178"/>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1444752"/>
            <a:ext cx="7886700" cy="473221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628650" y="6356351"/>
            <a:ext cx="5486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Rare Precision Frontier Townhall - RF03 Parallel Session, 10/02/2020</a:t>
            </a: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67FB01-1F47-434F-821B-9889E8636ADA}" type="slidenum">
              <a:rPr lang="en-US" smtClean="0"/>
              <a:t>‹#›</a:t>
            </a:fld>
            <a:endParaRPr lang="en-US"/>
          </a:p>
        </p:txBody>
      </p:sp>
    </p:spTree>
    <p:extLst>
      <p:ext uri="{BB962C8B-B14F-4D97-AF65-F5344CB8AC3E}">
        <p14:creationId xmlns:p14="http://schemas.microsoft.com/office/powerpoint/2010/main" val="3004285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defTabSz="914400" rtl="0" eaLnBrk="1" latinLnBrk="0" hangingPunct="1">
        <a:lnSpc>
          <a:spcPct val="90000"/>
        </a:lnSpc>
        <a:spcBef>
          <a:spcPct val="0"/>
        </a:spcBef>
        <a:buNone/>
        <a:defRPr sz="40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9217D4-BBEF-DE4C-B75E-34808F529AFC}"/>
              </a:ext>
            </a:extLst>
          </p:cNvPr>
          <p:cNvSpPr>
            <a:spLocks noGrp="1"/>
          </p:cNvSpPr>
          <p:nvPr>
            <p:ph type="ctrTitle"/>
          </p:nvPr>
        </p:nvSpPr>
        <p:spPr/>
        <p:txBody>
          <a:bodyPr/>
          <a:lstStyle/>
          <a:p>
            <a:r>
              <a:rPr lang="en-US" dirty="0">
                <a:solidFill>
                  <a:srgbClr val="FF0000"/>
                </a:solidFill>
              </a:rPr>
              <a:t>Proton EDM</a:t>
            </a:r>
          </a:p>
        </p:txBody>
      </p:sp>
      <p:sp>
        <p:nvSpPr>
          <p:cNvPr id="3" name="Subtitle 2">
            <a:extLst>
              <a:ext uri="{FF2B5EF4-FFF2-40B4-BE49-F238E27FC236}">
                <a16:creationId xmlns:a16="http://schemas.microsoft.com/office/drawing/2014/main" id="{490D364A-7350-4B4E-A305-137CA7EF13A0}"/>
              </a:ext>
            </a:extLst>
          </p:cNvPr>
          <p:cNvSpPr>
            <a:spLocks noGrp="1"/>
          </p:cNvSpPr>
          <p:nvPr>
            <p:ph type="subTitle" idx="1"/>
          </p:nvPr>
        </p:nvSpPr>
        <p:spPr>
          <a:xfrm>
            <a:off x="1143000" y="4128654"/>
            <a:ext cx="6858000" cy="1129145"/>
          </a:xfrm>
        </p:spPr>
        <p:txBody>
          <a:bodyPr>
            <a:normAutofit fontScale="92500" lnSpcReduction="20000"/>
          </a:bodyPr>
          <a:lstStyle/>
          <a:p>
            <a:r>
              <a:rPr lang="en-US" dirty="0">
                <a:solidFill>
                  <a:srgbClr val="7030A0"/>
                </a:solidFill>
              </a:rPr>
              <a:t>William Morse – BNL</a:t>
            </a:r>
          </a:p>
          <a:p>
            <a:r>
              <a:rPr lang="en-US" dirty="0">
                <a:solidFill>
                  <a:srgbClr val="7030A0"/>
                </a:solidFill>
              </a:rPr>
              <a:t>Storage Ring EDM Collaboration</a:t>
            </a:r>
          </a:p>
          <a:p>
            <a:r>
              <a:rPr lang="en-US" dirty="0">
                <a:solidFill>
                  <a:srgbClr val="7030A0"/>
                </a:solidFill>
              </a:rPr>
              <a:t>October 2, 2020</a:t>
            </a:r>
          </a:p>
        </p:txBody>
      </p:sp>
      <p:sp>
        <p:nvSpPr>
          <p:cNvPr id="4" name="Footer Placeholder 3">
            <a:extLst>
              <a:ext uri="{FF2B5EF4-FFF2-40B4-BE49-F238E27FC236}">
                <a16:creationId xmlns:a16="http://schemas.microsoft.com/office/drawing/2014/main" id="{9435BFFB-EC55-1143-B7D3-FF58318CEADC}"/>
              </a:ext>
            </a:extLst>
          </p:cNvPr>
          <p:cNvSpPr>
            <a:spLocks noGrp="1"/>
          </p:cNvSpPr>
          <p:nvPr>
            <p:ph type="ftr" sz="quarter" idx="11"/>
          </p:nvPr>
        </p:nvSpPr>
        <p:spPr/>
        <p:txBody>
          <a:bodyPr/>
          <a:lstStyle/>
          <a:p>
            <a:r>
              <a:rPr lang="en-US" dirty="0"/>
              <a:t>Rare Precision Frontier Townhall - RF03 Parallel Session, 10/02/2020</a:t>
            </a:r>
          </a:p>
        </p:txBody>
      </p:sp>
      <p:sp>
        <p:nvSpPr>
          <p:cNvPr id="5" name="Slide Number Placeholder 4">
            <a:extLst>
              <a:ext uri="{FF2B5EF4-FFF2-40B4-BE49-F238E27FC236}">
                <a16:creationId xmlns:a16="http://schemas.microsoft.com/office/drawing/2014/main" id="{81FD6A47-8CA8-6E4D-9D03-058A0A067639}"/>
              </a:ext>
            </a:extLst>
          </p:cNvPr>
          <p:cNvSpPr>
            <a:spLocks noGrp="1"/>
          </p:cNvSpPr>
          <p:nvPr>
            <p:ph type="sldNum" sz="quarter" idx="12"/>
          </p:nvPr>
        </p:nvSpPr>
        <p:spPr/>
        <p:txBody>
          <a:bodyPr/>
          <a:lstStyle/>
          <a:p>
            <a:fld id="{9467FB01-1F47-434F-821B-9889E8636ADA}" type="slidenum">
              <a:rPr lang="en-US" smtClean="0"/>
              <a:t>1</a:t>
            </a:fld>
            <a:endParaRPr lang="en-US" dirty="0"/>
          </a:p>
        </p:txBody>
      </p:sp>
    </p:spTree>
    <p:extLst>
      <p:ext uri="{BB962C8B-B14F-4D97-AF65-F5344CB8AC3E}">
        <p14:creationId xmlns:p14="http://schemas.microsoft.com/office/powerpoint/2010/main" val="30806692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16006D-8433-8D4F-8B5B-A7B31D385EF7}"/>
              </a:ext>
            </a:extLst>
          </p:cNvPr>
          <p:cNvSpPr>
            <a:spLocks noGrp="1"/>
          </p:cNvSpPr>
          <p:nvPr>
            <p:ph type="title"/>
          </p:nvPr>
        </p:nvSpPr>
        <p:spPr/>
        <p:txBody>
          <a:bodyPr>
            <a:normAutofit/>
          </a:bodyPr>
          <a:lstStyle/>
          <a:p>
            <a:r>
              <a:rPr lang="en-US" b="1" dirty="0">
                <a:solidFill>
                  <a:srgbClr val="FF0000"/>
                </a:solidFill>
              </a:rPr>
              <a:t>Hope to get out of Snowmass</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A1612C22-B640-5E4C-A8FF-20A092323AC6}"/>
                  </a:ext>
                </a:extLst>
              </p:cNvPr>
              <p:cNvSpPr>
                <a:spLocks noGrp="1"/>
              </p:cNvSpPr>
              <p:nvPr>
                <p:ph idx="1"/>
              </p:nvPr>
            </p:nvSpPr>
            <p:spPr/>
            <p:txBody>
              <a:bodyPr/>
              <a:lstStyle/>
              <a:p>
                <a:pPr marL="0" indent="0">
                  <a:buNone/>
                </a:pPr>
                <a:r>
                  <a:rPr lang="en-US" dirty="0">
                    <a:solidFill>
                      <a:srgbClr val="002060"/>
                    </a:solidFill>
                  </a:rPr>
                  <a:t>A strong endorsement of the physics of proton EDM at the </a:t>
                </a:r>
                <a14:m>
                  <m:oMath xmlns:m="http://schemas.openxmlformats.org/officeDocument/2006/math">
                    <m:sSup>
                      <m:sSupPr>
                        <m:ctrlPr>
                          <a:rPr lang="en-US" i="1" smtClean="0">
                            <a:solidFill>
                              <a:srgbClr val="002060"/>
                            </a:solidFill>
                            <a:latin typeface="Cambria Math" panose="02040503050406030204" pitchFamily="18" charset="0"/>
                          </a:rPr>
                        </m:ctrlPr>
                      </m:sSupPr>
                      <m:e>
                        <m:r>
                          <a:rPr lang="en-US" b="0" i="1" smtClean="0">
                            <a:solidFill>
                              <a:srgbClr val="002060"/>
                            </a:solidFill>
                            <a:latin typeface="Cambria Math" panose="02040503050406030204" pitchFamily="18" charset="0"/>
                          </a:rPr>
                          <m:t>10</m:t>
                        </m:r>
                      </m:e>
                      <m:sup>
                        <m:r>
                          <a:rPr lang="en-US" b="0" i="1" smtClean="0">
                            <a:solidFill>
                              <a:srgbClr val="002060"/>
                            </a:solidFill>
                            <a:latin typeface="Cambria Math" panose="02040503050406030204" pitchFamily="18" charset="0"/>
                          </a:rPr>
                          <m:t>−29</m:t>
                        </m:r>
                      </m:sup>
                    </m:sSup>
                    <m:r>
                      <a:rPr lang="en-US" b="0" i="1" smtClean="0">
                        <a:solidFill>
                          <a:srgbClr val="002060"/>
                        </a:solidFill>
                        <a:latin typeface="Cambria Math" panose="02040503050406030204" pitchFamily="18" charset="0"/>
                      </a:rPr>
                      <m:t>𝑒𝑐𝑚</m:t>
                    </m:r>
                  </m:oMath>
                </a14:m>
                <a:r>
                  <a:rPr lang="en-US" dirty="0">
                    <a:solidFill>
                      <a:srgbClr val="002060"/>
                    </a:solidFill>
                  </a:rPr>
                  <a:t> level: </a:t>
                </a:r>
              </a:p>
              <a:p>
                <a:endParaRPr lang="en-US" dirty="0">
                  <a:solidFill>
                    <a:srgbClr val="002060"/>
                  </a:solidFill>
                </a:endParaRPr>
              </a:p>
              <a:p>
                <a:pPr lvl="1"/>
                <a:r>
                  <a:rPr lang="en-US" dirty="0">
                    <a:solidFill>
                      <a:srgbClr val="002060"/>
                    </a:solidFill>
                  </a:rPr>
                  <a:t>New Physics, matter-antimatter asymmetry of our universe (CP-violation in Higgs sector).</a:t>
                </a:r>
              </a:p>
              <a:p>
                <a:pPr lvl="1"/>
                <a:r>
                  <a:rPr lang="en-US" dirty="0">
                    <a:solidFill>
                      <a:srgbClr val="002060"/>
                    </a:solidFill>
                  </a:rPr>
                  <a:t>QCD CP-violation with three orders of magnitude enhanced sensitivity.</a:t>
                </a:r>
              </a:p>
              <a:p>
                <a:pPr lvl="1"/>
                <a:r>
                  <a:rPr lang="en-US" dirty="0">
                    <a:solidFill>
                      <a:srgbClr val="002060"/>
                    </a:solidFill>
                  </a:rPr>
                  <a:t>Oscillating EDM sensitive to very light axions, orders of magnitude better than neutron EDM.</a:t>
                </a:r>
              </a:p>
              <a:p>
                <a:pPr lvl="1"/>
                <a:r>
                  <a:rPr lang="en-US" dirty="0">
                    <a:solidFill>
                      <a:srgbClr val="002060"/>
                    </a:solidFill>
                  </a:rPr>
                  <a:t>Prospects of DM/DE complimentary to other, stationary probes.</a:t>
                </a:r>
              </a:p>
            </p:txBody>
          </p:sp>
        </mc:Choice>
        <mc:Fallback xmlns="">
          <p:sp>
            <p:nvSpPr>
              <p:cNvPr id="3" name="Content Placeholder 2">
                <a:extLst>
                  <a:ext uri="{FF2B5EF4-FFF2-40B4-BE49-F238E27FC236}">
                    <a16:creationId xmlns:a16="http://schemas.microsoft.com/office/drawing/2014/main" id="{A1612C22-B640-5E4C-A8FF-20A092323AC6}"/>
                  </a:ext>
                </a:extLst>
              </p:cNvPr>
              <p:cNvSpPr>
                <a:spLocks noGrp="1" noRot="1" noChangeAspect="1" noMove="1" noResize="1" noEditPoints="1" noAdjustHandles="1" noChangeArrowheads="1" noChangeShapeType="1" noTextEdit="1"/>
              </p:cNvSpPr>
              <p:nvPr>
                <p:ph idx="1"/>
              </p:nvPr>
            </p:nvSpPr>
            <p:spPr>
              <a:blipFill>
                <a:blip r:embed="rId2"/>
                <a:stretch>
                  <a:fillRect l="-1546" t="-2062" r="-232"/>
                </a:stretch>
              </a:blipFill>
            </p:spPr>
            <p:txBody>
              <a:bodyPr/>
              <a:lstStyle/>
              <a:p>
                <a:r>
                  <a:rPr lang="en-US">
                    <a:noFill/>
                  </a:rPr>
                  <a:t> </a:t>
                </a:r>
              </a:p>
            </p:txBody>
          </p:sp>
        </mc:Fallback>
      </mc:AlternateContent>
      <p:sp>
        <p:nvSpPr>
          <p:cNvPr id="4" name="Footer Placeholder 3">
            <a:extLst>
              <a:ext uri="{FF2B5EF4-FFF2-40B4-BE49-F238E27FC236}">
                <a16:creationId xmlns:a16="http://schemas.microsoft.com/office/drawing/2014/main" id="{9AD6DE36-FFD3-C24C-8A47-955715CF4748}"/>
              </a:ext>
            </a:extLst>
          </p:cNvPr>
          <p:cNvSpPr>
            <a:spLocks noGrp="1"/>
          </p:cNvSpPr>
          <p:nvPr>
            <p:ph type="ftr" sz="quarter" idx="11"/>
          </p:nvPr>
        </p:nvSpPr>
        <p:spPr/>
        <p:txBody>
          <a:bodyPr/>
          <a:lstStyle/>
          <a:p>
            <a:r>
              <a:rPr lang="en-US"/>
              <a:t>Rare Precision Frontier Townhall - RF03 Parallel Session, 10/02/2020</a:t>
            </a:r>
          </a:p>
        </p:txBody>
      </p:sp>
      <p:sp>
        <p:nvSpPr>
          <p:cNvPr id="5" name="Slide Number Placeholder 4">
            <a:extLst>
              <a:ext uri="{FF2B5EF4-FFF2-40B4-BE49-F238E27FC236}">
                <a16:creationId xmlns:a16="http://schemas.microsoft.com/office/drawing/2014/main" id="{D665390E-93B6-B149-97B7-0C46845CBD56}"/>
              </a:ext>
            </a:extLst>
          </p:cNvPr>
          <p:cNvSpPr>
            <a:spLocks noGrp="1"/>
          </p:cNvSpPr>
          <p:nvPr>
            <p:ph type="sldNum" sz="quarter" idx="12"/>
          </p:nvPr>
        </p:nvSpPr>
        <p:spPr/>
        <p:txBody>
          <a:bodyPr/>
          <a:lstStyle/>
          <a:p>
            <a:fld id="{9467FB01-1F47-434F-821B-9889E8636ADA}" type="slidenum">
              <a:rPr lang="en-US" smtClean="0"/>
              <a:t>10</a:t>
            </a:fld>
            <a:endParaRPr lang="en-US"/>
          </a:p>
        </p:txBody>
      </p:sp>
    </p:spTree>
    <p:extLst>
      <p:ext uri="{BB962C8B-B14F-4D97-AF65-F5344CB8AC3E}">
        <p14:creationId xmlns:p14="http://schemas.microsoft.com/office/powerpoint/2010/main" val="30054387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81A6DF-AE52-49C0-9E19-BC92E5DD5DDF}"/>
              </a:ext>
            </a:extLst>
          </p:cNvPr>
          <p:cNvSpPr>
            <a:spLocks noGrp="1"/>
          </p:cNvSpPr>
          <p:nvPr>
            <p:ph type="title"/>
          </p:nvPr>
        </p:nvSpPr>
        <p:spPr/>
        <p:txBody>
          <a:bodyPr/>
          <a:lstStyle/>
          <a:p>
            <a:r>
              <a:rPr lang="en-US" b="1" dirty="0">
                <a:solidFill>
                  <a:srgbClr val="FF0000"/>
                </a:solidFill>
              </a:rPr>
              <a:t>Peter Graham FNAL seminar abstract</a:t>
            </a:r>
          </a:p>
        </p:txBody>
      </p:sp>
      <p:sp>
        <p:nvSpPr>
          <p:cNvPr id="3" name="Content Placeholder 2">
            <a:extLst>
              <a:ext uri="{FF2B5EF4-FFF2-40B4-BE49-F238E27FC236}">
                <a16:creationId xmlns:a16="http://schemas.microsoft.com/office/drawing/2014/main" id="{7A8C9EAD-B001-467F-8E4D-33102DAE40C4}"/>
              </a:ext>
            </a:extLst>
          </p:cNvPr>
          <p:cNvSpPr>
            <a:spLocks noGrp="1"/>
          </p:cNvSpPr>
          <p:nvPr>
            <p:ph idx="1"/>
          </p:nvPr>
        </p:nvSpPr>
        <p:spPr/>
        <p:txBody>
          <a:bodyPr>
            <a:normAutofit fontScale="92500" lnSpcReduction="10000"/>
          </a:bodyPr>
          <a:lstStyle/>
          <a:p>
            <a:r>
              <a:rPr lang="en-US" dirty="0"/>
              <a:t>If dark energy is not a cosmological constant but in fact dynamical, it is natural for it to have axion-like couplings to Standard Model particles.  It is then in principle possible to do direct detection of dark energy in a laboratory experiment.  We found a technique using proton storage ring experiments that could have the sensitivity needed to directly detect dark energy.  Additionally, since the local dark matter density is significantly higher than the dark energy density, such an experiment is also one of the most sensitive ways to directly detect ultralight (including ‘fuzzy') axion dark matter.  I will also discuss the use of muon storage ring experiments and a related, new supernova bound on the axion-muon coupling.</a:t>
            </a:r>
          </a:p>
        </p:txBody>
      </p:sp>
      <p:sp>
        <p:nvSpPr>
          <p:cNvPr id="4" name="Footer Placeholder 3">
            <a:extLst>
              <a:ext uri="{FF2B5EF4-FFF2-40B4-BE49-F238E27FC236}">
                <a16:creationId xmlns:a16="http://schemas.microsoft.com/office/drawing/2014/main" id="{82C17C93-9FAD-4657-8DEA-48ACC62B991D}"/>
              </a:ext>
            </a:extLst>
          </p:cNvPr>
          <p:cNvSpPr>
            <a:spLocks noGrp="1"/>
          </p:cNvSpPr>
          <p:nvPr>
            <p:ph type="ftr" sz="quarter" idx="11"/>
          </p:nvPr>
        </p:nvSpPr>
        <p:spPr/>
        <p:txBody>
          <a:bodyPr/>
          <a:lstStyle/>
          <a:p>
            <a:r>
              <a:rPr lang="en-US"/>
              <a:t>Rare Precision Frontier Townhall - RF03 Parallel Session, 10/02/2020</a:t>
            </a:r>
          </a:p>
        </p:txBody>
      </p:sp>
      <p:sp>
        <p:nvSpPr>
          <p:cNvPr id="5" name="Slide Number Placeholder 4">
            <a:extLst>
              <a:ext uri="{FF2B5EF4-FFF2-40B4-BE49-F238E27FC236}">
                <a16:creationId xmlns:a16="http://schemas.microsoft.com/office/drawing/2014/main" id="{25293B36-4D88-49EF-A495-78C52CEE3E6F}"/>
              </a:ext>
            </a:extLst>
          </p:cNvPr>
          <p:cNvSpPr>
            <a:spLocks noGrp="1"/>
          </p:cNvSpPr>
          <p:nvPr>
            <p:ph type="sldNum" sz="quarter" idx="12"/>
          </p:nvPr>
        </p:nvSpPr>
        <p:spPr/>
        <p:txBody>
          <a:bodyPr/>
          <a:lstStyle/>
          <a:p>
            <a:fld id="{9467FB01-1F47-434F-821B-9889E8636ADA}" type="slidenum">
              <a:rPr lang="en-US" smtClean="0"/>
              <a:t>11</a:t>
            </a:fld>
            <a:endParaRPr lang="en-US"/>
          </a:p>
        </p:txBody>
      </p:sp>
    </p:spTree>
    <p:extLst>
      <p:ext uri="{BB962C8B-B14F-4D97-AF65-F5344CB8AC3E}">
        <p14:creationId xmlns:p14="http://schemas.microsoft.com/office/powerpoint/2010/main" val="36434996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A5CECF-AE01-4FBB-8364-E68364112DEC}"/>
              </a:ext>
            </a:extLst>
          </p:cNvPr>
          <p:cNvSpPr>
            <a:spLocks noGrp="1"/>
          </p:cNvSpPr>
          <p:nvPr>
            <p:ph type="title"/>
          </p:nvPr>
        </p:nvSpPr>
        <p:spPr/>
        <p:txBody>
          <a:bodyPr>
            <a:normAutofit/>
          </a:bodyPr>
          <a:lstStyle/>
          <a:p>
            <a:r>
              <a:rPr lang="en-US" b="1" dirty="0">
                <a:solidFill>
                  <a:srgbClr val="FF0000"/>
                </a:solidFill>
              </a:rPr>
              <a:t>Letter of Interest</a:t>
            </a:r>
            <a:endParaRPr lang="en-US" b="1" dirty="0"/>
          </a:p>
        </p:txBody>
      </p:sp>
      <p:sp>
        <p:nvSpPr>
          <p:cNvPr id="4" name="Footer Placeholder 3">
            <a:extLst>
              <a:ext uri="{FF2B5EF4-FFF2-40B4-BE49-F238E27FC236}">
                <a16:creationId xmlns:a16="http://schemas.microsoft.com/office/drawing/2014/main" id="{04C186AD-CDDE-4961-B399-36F4BF789832}"/>
              </a:ext>
            </a:extLst>
          </p:cNvPr>
          <p:cNvSpPr>
            <a:spLocks noGrp="1"/>
          </p:cNvSpPr>
          <p:nvPr>
            <p:ph type="ftr" sz="quarter" idx="11"/>
          </p:nvPr>
        </p:nvSpPr>
        <p:spPr/>
        <p:txBody>
          <a:bodyPr/>
          <a:lstStyle/>
          <a:p>
            <a:r>
              <a:rPr lang="en-US"/>
              <a:t>Rare Precision Frontier Townhall - RF03 Parallel Session, 10/02/2020</a:t>
            </a:r>
          </a:p>
        </p:txBody>
      </p:sp>
      <p:sp>
        <p:nvSpPr>
          <p:cNvPr id="5" name="Slide Number Placeholder 4">
            <a:extLst>
              <a:ext uri="{FF2B5EF4-FFF2-40B4-BE49-F238E27FC236}">
                <a16:creationId xmlns:a16="http://schemas.microsoft.com/office/drawing/2014/main" id="{924DC0BE-7617-40A8-A213-D443C8DCD007}"/>
              </a:ext>
            </a:extLst>
          </p:cNvPr>
          <p:cNvSpPr>
            <a:spLocks noGrp="1"/>
          </p:cNvSpPr>
          <p:nvPr>
            <p:ph type="sldNum" sz="quarter" idx="12"/>
          </p:nvPr>
        </p:nvSpPr>
        <p:spPr/>
        <p:txBody>
          <a:bodyPr/>
          <a:lstStyle/>
          <a:p>
            <a:fld id="{9467FB01-1F47-434F-821B-9889E8636ADA}" type="slidenum">
              <a:rPr lang="en-US" smtClean="0"/>
              <a:t>12</a:t>
            </a:fld>
            <a:endParaRPr lang="en-US"/>
          </a:p>
        </p:txBody>
      </p:sp>
      <p:pic>
        <p:nvPicPr>
          <p:cNvPr id="6" name="Content Placeholder 4">
            <a:extLst>
              <a:ext uri="{FF2B5EF4-FFF2-40B4-BE49-F238E27FC236}">
                <a16:creationId xmlns:a16="http://schemas.microsoft.com/office/drawing/2014/main" id="{62F0A6A3-F802-47BF-847D-1BE1C558581D}"/>
              </a:ext>
            </a:extLst>
          </p:cNvPr>
          <p:cNvPicPr>
            <a:picLocks noGrp="1" noChangeAspect="1"/>
          </p:cNvPicPr>
          <p:nvPr>
            <p:ph idx="1"/>
          </p:nvPr>
        </p:nvPicPr>
        <p:blipFill>
          <a:blip r:embed="rId2"/>
          <a:stretch>
            <a:fillRect/>
          </a:stretch>
        </p:blipFill>
        <p:spPr>
          <a:xfrm>
            <a:off x="778933" y="1289306"/>
            <a:ext cx="7736417" cy="4885716"/>
          </a:xfrm>
          <a:prstGeom prst="rect">
            <a:avLst/>
          </a:prstGeom>
        </p:spPr>
      </p:pic>
    </p:spTree>
    <p:extLst>
      <p:ext uri="{BB962C8B-B14F-4D97-AF65-F5344CB8AC3E}">
        <p14:creationId xmlns:p14="http://schemas.microsoft.com/office/powerpoint/2010/main" val="12198377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895479-AD4C-4E97-B4BB-1FE39251FA80}"/>
              </a:ext>
            </a:extLst>
          </p:cNvPr>
          <p:cNvSpPr>
            <a:spLocks noGrp="1"/>
          </p:cNvSpPr>
          <p:nvPr>
            <p:ph type="title"/>
          </p:nvPr>
        </p:nvSpPr>
        <p:spPr/>
        <p:txBody>
          <a:bodyPr/>
          <a:lstStyle/>
          <a:p>
            <a:endParaRPr lang="en-US"/>
          </a:p>
        </p:txBody>
      </p:sp>
      <p:pic>
        <p:nvPicPr>
          <p:cNvPr id="6" name="Content Placeholder 5">
            <a:extLst>
              <a:ext uri="{FF2B5EF4-FFF2-40B4-BE49-F238E27FC236}">
                <a16:creationId xmlns:a16="http://schemas.microsoft.com/office/drawing/2014/main" id="{CC05EF6F-FD9B-4897-BA31-D9F6FC72AE19}"/>
              </a:ext>
            </a:extLst>
          </p:cNvPr>
          <p:cNvPicPr>
            <a:picLocks noGrp="1" noChangeAspect="1"/>
          </p:cNvPicPr>
          <p:nvPr>
            <p:ph idx="1"/>
          </p:nvPr>
        </p:nvPicPr>
        <p:blipFill>
          <a:blip r:embed="rId2"/>
          <a:stretch>
            <a:fillRect/>
          </a:stretch>
        </p:blipFill>
        <p:spPr>
          <a:xfrm>
            <a:off x="733779" y="365127"/>
            <a:ext cx="4199465" cy="5991224"/>
          </a:xfrm>
          <a:prstGeom prst="rect">
            <a:avLst/>
          </a:prstGeom>
        </p:spPr>
      </p:pic>
      <p:sp>
        <p:nvSpPr>
          <p:cNvPr id="4" name="Footer Placeholder 3">
            <a:extLst>
              <a:ext uri="{FF2B5EF4-FFF2-40B4-BE49-F238E27FC236}">
                <a16:creationId xmlns:a16="http://schemas.microsoft.com/office/drawing/2014/main" id="{07B6902B-B41D-4AEB-A376-812437072C33}"/>
              </a:ext>
            </a:extLst>
          </p:cNvPr>
          <p:cNvSpPr>
            <a:spLocks noGrp="1"/>
          </p:cNvSpPr>
          <p:nvPr>
            <p:ph type="ftr" sz="quarter" idx="11"/>
          </p:nvPr>
        </p:nvSpPr>
        <p:spPr/>
        <p:txBody>
          <a:bodyPr/>
          <a:lstStyle/>
          <a:p>
            <a:r>
              <a:rPr lang="en-US"/>
              <a:t>Rare Precision Frontier Townhall - RF03 Parallel Session, 10/02/2020</a:t>
            </a:r>
          </a:p>
        </p:txBody>
      </p:sp>
      <p:sp>
        <p:nvSpPr>
          <p:cNvPr id="5" name="Slide Number Placeholder 4">
            <a:extLst>
              <a:ext uri="{FF2B5EF4-FFF2-40B4-BE49-F238E27FC236}">
                <a16:creationId xmlns:a16="http://schemas.microsoft.com/office/drawing/2014/main" id="{D37AD8A1-1D7D-4943-9B8C-79B44939EFB2}"/>
              </a:ext>
            </a:extLst>
          </p:cNvPr>
          <p:cNvSpPr>
            <a:spLocks noGrp="1"/>
          </p:cNvSpPr>
          <p:nvPr>
            <p:ph type="sldNum" sz="quarter" idx="12"/>
          </p:nvPr>
        </p:nvSpPr>
        <p:spPr/>
        <p:txBody>
          <a:bodyPr/>
          <a:lstStyle/>
          <a:p>
            <a:fld id="{9467FB01-1F47-434F-821B-9889E8636ADA}" type="slidenum">
              <a:rPr lang="en-US" smtClean="0"/>
              <a:t>13</a:t>
            </a:fld>
            <a:endParaRPr lang="en-US"/>
          </a:p>
        </p:txBody>
      </p:sp>
      <p:pic>
        <p:nvPicPr>
          <p:cNvPr id="8" name="Picture 7">
            <a:extLst>
              <a:ext uri="{FF2B5EF4-FFF2-40B4-BE49-F238E27FC236}">
                <a16:creationId xmlns:a16="http://schemas.microsoft.com/office/drawing/2014/main" id="{3B069F11-6598-4836-855B-1F644A601914}"/>
              </a:ext>
            </a:extLst>
          </p:cNvPr>
          <p:cNvPicPr>
            <a:picLocks noChangeAspect="1"/>
          </p:cNvPicPr>
          <p:nvPr/>
        </p:nvPicPr>
        <p:blipFill>
          <a:blip r:embed="rId3"/>
          <a:stretch>
            <a:fillRect/>
          </a:stretch>
        </p:blipFill>
        <p:spPr>
          <a:xfrm>
            <a:off x="4730045" y="2246488"/>
            <a:ext cx="3973688" cy="3217333"/>
          </a:xfrm>
          <a:prstGeom prst="rect">
            <a:avLst/>
          </a:prstGeom>
        </p:spPr>
      </p:pic>
    </p:spTree>
    <p:extLst>
      <p:ext uri="{BB962C8B-B14F-4D97-AF65-F5344CB8AC3E}">
        <p14:creationId xmlns:p14="http://schemas.microsoft.com/office/powerpoint/2010/main" val="19529163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AA5047-7683-004F-8F53-1CE444C4E337}"/>
              </a:ext>
            </a:extLst>
          </p:cNvPr>
          <p:cNvSpPr>
            <a:spLocks noGrp="1"/>
          </p:cNvSpPr>
          <p:nvPr>
            <p:ph type="title"/>
          </p:nvPr>
        </p:nvSpPr>
        <p:spPr/>
        <p:txBody>
          <a:bodyPr/>
          <a:lstStyle/>
          <a:p>
            <a:r>
              <a:rPr lang="en-US" b="1" dirty="0">
                <a:solidFill>
                  <a:srgbClr val="FF0000"/>
                </a:solidFill>
              </a:rPr>
              <a:t>The physics / basic idea of the LOI</a:t>
            </a:r>
          </a:p>
        </p:txBody>
      </p:sp>
      <mc:AlternateContent xmlns:mc="http://schemas.openxmlformats.org/markup-compatibility/2006" xmlns:a14="http://schemas.microsoft.com/office/drawing/2010/main">
        <mc:Choice Requires="a14">
          <p:sp>
            <p:nvSpPr>
              <p:cNvPr id="5" name="Content Placeholder 4">
                <a:extLst>
                  <a:ext uri="{FF2B5EF4-FFF2-40B4-BE49-F238E27FC236}">
                    <a16:creationId xmlns:a16="http://schemas.microsoft.com/office/drawing/2014/main" id="{0DFEBA1B-08C1-4442-A31E-5EFAE69AEFDC}"/>
                  </a:ext>
                </a:extLst>
              </p:cNvPr>
              <p:cNvSpPr>
                <a:spLocks noGrp="1"/>
              </p:cNvSpPr>
              <p:nvPr>
                <p:ph idx="1"/>
              </p:nvPr>
            </p:nvSpPr>
            <p:spPr/>
            <p:txBody>
              <a:bodyPr>
                <a:noAutofit/>
              </a:bodyPr>
              <a:lstStyle/>
              <a:p>
                <a:r>
                  <a:rPr lang="en-US" sz="3000" dirty="0">
                    <a:solidFill>
                      <a:srgbClr val="002060"/>
                    </a:solidFill>
                  </a:rPr>
                  <a:t>Measure proton edm to </a:t>
                </a:r>
                <a14:m>
                  <m:oMath xmlns:m="http://schemas.openxmlformats.org/officeDocument/2006/math">
                    <m:sSup>
                      <m:sSupPr>
                        <m:ctrlPr>
                          <a:rPr lang="en-US" sz="3000" i="1" smtClean="0">
                            <a:solidFill>
                              <a:srgbClr val="002060"/>
                            </a:solidFill>
                            <a:latin typeface="Cambria Math" panose="02040503050406030204" pitchFamily="18" charset="0"/>
                          </a:rPr>
                        </m:ctrlPr>
                      </m:sSupPr>
                      <m:e>
                        <m:r>
                          <a:rPr lang="en-US" sz="3000" b="0" i="1" smtClean="0">
                            <a:solidFill>
                              <a:srgbClr val="002060"/>
                            </a:solidFill>
                            <a:latin typeface="Cambria Math" panose="02040503050406030204" pitchFamily="18" charset="0"/>
                          </a:rPr>
                          <m:t>10</m:t>
                        </m:r>
                      </m:e>
                      <m:sup>
                        <m:r>
                          <a:rPr lang="en-US" sz="3000" b="0" i="1" smtClean="0">
                            <a:solidFill>
                              <a:srgbClr val="002060"/>
                            </a:solidFill>
                            <a:latin typeface="Cambria Math" panose="02040503050406030204" pitchFamily="18" charset="0"/>
                          </a:rPr>
                          <m:t>−29</m:t>
                        </m:r>
                      </m:sup>
                    </m:sSup>
                    <m:r>
                      <a:rPr lang="en-US" sz="3000" b="0" i="1" smtClean="0">
                        <a:solidFill>
                          <a:srgbClr val="002060"/>
                        </a:solidFill>
                        <a:latin typeface="Cambria Math" panose="02040503050406030204" pitchFamily="18" charset="0"/>
                      </a:rPr>
                      <m:t>𝑒𝑐𝑚</m:t>
                    </m:r>
                  </m:oMath>
                </a14:m>
                <a:r>
                  <a:rPr lang="en-US" sz="3000" dirty="0">
                    <a:solidFill>
                      <a:srgbClr val="002060"/>
                    </a:solidFill>
                  </a:rPr>
                  <a:t>. </a:t>
                </a:r>
              </a:p>
              <a:p>
                <a:r>
                  <a:rPr lang="en-US" sz="3000" dirty="0">
                    <a:solidFill>
                      <a:srgbClr val="002060"/>
                    </a:solidFill>
                  </a:rPr>
                  <a:t>Best present limits:</a:t>
                </a:r>
              </a:p>
              <a:p>
                <a:r>
                  <a:rPr lang="en-US" sz="3000" dirty="0">
                    <a:solidFill>
                      <a:srgbClr val="002060"/>
                    </a:solidFill>
                  </a:rPr>
                  <a:t>Proton edm </a:t>
                </a:r>
                <a14:m>
                  <m:oMath xmlns:m="http://schemas.openxmlformats.org/officeDocument/2006/math">
                    <m:r>
                      <a:rPr lang="en-US" sz="3000" b="0" i="1" smtClean="0">
                        <a:solidFill>
                          <a:srgbClr val="002060"/>
                        </a:solidFill>
                        <a:latin typeface="Cambria Math" panose="02040503050406030204" pitchFamily="18" charset="0"/>
                      </a:rPr>
                      <m:t>&lt;2.1 </m:t>
                    </m:r>
                    <m:r>
                      <a:rPr lang="en-US" sz="3000" b="0" i="1" smtClean="0">
                        <a:solidFill>
                          <a:srgbClr val="002060"/>
                        </a:solidFill>
                        <a:latin typeface="Cambria Math" panose="02040503050406030204" pitchFamily="18" charset="0"/>
                        <a:ea typeface="Cambria Math" panose="02040503050406030204" pitchFamily="18" charset="0"/>
                      </a:rPr>
                      <m:t>×1</m:t>
                    </m:r>
                    <m:sSup>
                      <m:sSupPr>
                        <m:ctrlPr>
                          <a:rPr lang="en-US" sz="3000" b="0" i="1" smtClean="0">
                            <a:solidFill>
                              <a:srgbClr val="002060"/>
                            </a:solidFill>
                            <a:latin typeface="Cambria Math" panose="02040503050406030204" pitchFamily="18" charset="0"/>
                            <a:ea typeface="Cambria Math" panose="02040503050406030204" pitchFamily="18" charset="0"/>
                          </a:rPr>
                        </m:ctrlPr>
                      </m:sSupPr>
                      <m:e>
                        <m:r>
                          <a:rPr lang="en-US" sz="3000" b="0" i="1" smtClean="0">
                            <a:solidFill>
                              <a:srgbClr val="002060"/>
                            </a:solidFill>
                            <a:latin typeface="Cambria Math" panose="02040503050406030204" pitchFamily="18" charset="0"/>
                            <a:ea typeface="Cambria Math" panose="02040503050406030204" pitchFamily="18" charset="0"/>
                          </a:rPr>
                          <m:t>0</m:t>
                        </m:r>
                      </m:e>
                      <m:sup>
                        <m:r>
                          <a:rPr lang="en-US" sz="3000" b="0" i="1" smtClean="0">
                            <a:solidFill>
                              <a:srgbClr val="002060"/>
                            </a:solidFill>
                            <a:latin typeface="Cambria Math" panose="02040503050406030204" pitchFamily="18" charset="0"/>
                            <a:ea typeface="Cambria Math" panose="02040503050406030204" pitchFamily="18" charset="0"/>
                          </a:rPr>
                          <m:t>−25</m:t>
                        </m:r>
                      </m:sup>
                    </m:sSup>
                    <m:r>
                      <a:rPr lang="en-US" sz="3000" b="0" i="1" smtClean="0">
                        <a:solidFill>
                          <a:srgbClr val="002060"/>
                        </a:solidFill>
                        <a:latin typeface="Cambria Math" panose="02040503050406030204" pitchFamily="18" charset="0"/>
                        <a:ea typeface="Cambria Math" panose="02040503050406030204" pitchFamily="18" charset="0"/>
                      </a:rPr>
                      <m:t>𝑒𝑐𝑚</m:t>
                    </m:r>
                  </m:oMath>
                </a14:m>
                <a:r>
                  <a:rPr lang="en-US" sz="3000" dirty="0">
                    <a:solidFill>
                      <a:srgbClr val="002060"/>
                    </a:solidFill>
                  </a:rPr>
                  <a:t> (Hg atom).</a:t>
                </a:r>
              </a:p>
              <a:p>
                <a:r>
                  <a:rPr lang="en-US" sz="3000" dirty="0">
                    <a:solidFill>
                      <a:srgbClr val="002060"/>
                    </a:solidFill>
                  </a:rPr>
                  <a:t>Neutron edm </a:t>
                </a:r>
                <a14:m>
                  <m:oMath xmlns:m="http://schemas.openxmlformats.org/officeDocument/2006/math">
                    <m:r>
                      <a:rPr lang="en-US" sz="3000" i="1">
                        <a:solidFill>
                          <a:srgbClr val="002060"/>
                        </a:solidFill>
                        <a:latin typeface="Cambria Math" panose="02040503050406030204" pitchFamily="18" charset="0"/>
                      </a:rPr>
                      <m:t>&lt;</m:t>
                    </m:r>
                    <m:r>
                      <a:rPr lang="en-US" sz="3000" b="0" i="1" smtClean="0">
                        <a:solidFill>
                          <a:srgbClr val="002060"/>
                        </a:solidFill>
                        <a:latin typeface="Cambria Math" panose="02040503050406030204" pitchFamily="18" charset="0"/>
                      </a:rPr>
                      <m:t>1.3</m:t>
                    </m:r>
                    <m:r>
                      <a:rPr lang="en-US" sz="3000" i="1">
                        <a:solidFill>
                          <a:srgbClr val="002060"/>
                        </a:solidFill>
                        <a:latin typeface="Cambria Math" panose="02040503050406030204" pitchFamily="18" charset="0"/>
                      </a:rPr>
                      <m:t> </m:t>
                    </m:r>
                    <m:r>
                      <a:rPr lang="en-US" sz="3000" i="1">
                        <a:solidFill>
                          <a:srgbClr val="002060"/>
                        </a:solidFill>
                        <a:latin typeface="Cambria Math" panose="02040503050406030204" pitchFamily="18" charset="0"/>
                        <a:ea typeface="Cambria Math" panose="02040503050406030204" pitchFamily="18" charset="0"/>
                      </a:rPr>
                      <m:t>×1</m:t>
                    </m:r>
                    <m:sSup>
                      <m:sSupPr>
                        <m:ctrlPr>
                          <a:rPr lang="en-US" sz="3000" i="1" smtClean="0">
                            <a:solidFill>
                              <a:srgbClr val="002060"/>
                            </a:solidFill>
                            <a:latin typeface="Cambria Math" panose="02040503050406030204" pitchFamily="18" charset="0"/>
                            <a:ea typeface="Cambria Math" panose="02040503050406030204" pitchFamily="18" charset="0"/>
                          </a:rPr>
                        </m:ctrlPr>
                      </m:sSupPr>
                      <m:e>
                        <m:r>
                          <a:rPr lang="en-US" sz="3000" b="0" i="1" smtClean="0">
                            <a:solidFill>
                              <a:srgbClr val="002060"/>
                            </a:solidFill>
                            <a:latin typeface="Cambria Math" panose="02040503050406030204" pitchFamily="18" charset="0"/>
                            <a:ea typeface="Cambria Math" panose="02040503050406030204" pitchFamily="18" charset="0"/>
                          </a:rPr>
                          <m:t>0</m:t>
                        </m:r>
                      </m:e>
                      <m:sup>
                        <m:r>
                          <a:rPr lang="en-US" sz="3000" b="0" i="1" smtClean="0">
                            <a:solidFill>
                              <a:srgbClr val="002060"/>
                            </a:solidFill>
                            <a:latin typeface="Cambria Math" panose="02040503050406030204" pitchFamily="18" charset="0"/>
                            <a:ea typeface="Cambria Math" panose="02040503050406030204" pitchFamily="18" charset="0"/>
                          </a:rPr>
                          <m:t>−26</m:t>
                        </m:r>
                      </m:sup>
                    </m:sSup>
                    <m:r>
                      <a:rPr lang="en-US" sz="3000" i="1">
                        <a:solidFill>
                          <a:srgbClr val="002060"/>
                        </a:solidFill>
                        <a:latin typeface="Cambria Math" panose="02040503050406030204" pitchFamily="18" charset="0"/>
                        <a:ea typeface="Cambria Math" panose="02040503050406030204" pitchFamily="18" charset="0"/>
                      </a:rPr>
                      <m:t>𝑒𝑐𝑚</m:t>
                    </m:r>
                  </m:oMath>
                </a14:m>
                <a:r>
                  <a:rPr lang="en-US" sz="3000" dirty="0">
                    <a:solidFill>
                      <a:srgbClr val="002060"/>
                    </a:solidFill>
                  </a:rPr>
                  <a:t>. </a:t>
                </a:r>
              </a:p>
              <a:p>
                <a:r>
                  <a:rPr lang="en-US" sz="3000" dirty="0">
                    <a:solidFill>
                      <a:srgbClr val="002060"/>
                    </a:solidFill>
                  </a:rPr>
                  <a:t>Electron edm </a:t>
                </a:r>
                <a14:m>
                  <m:oMath xmlns:m="http://schemas.openxmlformats.org/officeDocument/2006/math">
                    <m:r>
                      <a:rPr lang="en-US" sz="3000" i="1">
                        <a:solidFill>
                          <a:srgbClr val="002060"/>
                        </a:solidFill>
                        <a:latin typeface="Cambria Math" panose="02040503050406030204" pitchFamily="18" charset="0"/>
                      </a:rPr>
                      <m:t>&lt;</m:t>
                    </m:r>
                    <m:r>
                      <a:rPr lang="en-US" sz="3000" b="0" i="1" smtClean="0">
                        <a:solidFill>
                          <a:srgbClr val="002060"/>
                        </a:solidFill>
                        <a:latin typeface="Cambria Math" panose="02040503050406030204" pitchFamily="18" charset="0"/>
                      </a:rPr>
                      <m:t>1</m:t>
                    </m:r>
                    <m:r>
                      <a:rPr lang="en-US" sz="3000" i="1">
                        <a:solidFill>
                          <a:srgbClr val="002060"/>
                        </a:solidFill>
                        <a:latin typeface="Cambria Math" panose="02040503050406030204" pitchFamily="18" charset="0"/>
                      </a:rPr>
                      <m:t>.1 </m:t>
                    </m:r>
                    <m:r>
                      <a:rPr lang="en-US" sz="3000" i="1">
                        <a:solidFill>
                          <a:srgbClr val="002060"/>
                        </a:solidFill>
                        <a:latin typeface="Cambria Math" panose="02040503050406030204" pitchFamily="18" charset="0"/>
                        <a:ea typeface="Cambria Math" panose="02040503050406030204" pitchFamily="18" charset="0"/>
                      </a:rPr>
                      <m:t>×1</m:t>
                    </m:r>
                    <m:sSup>
                      <m:sSupPr>
                        <m:ctrlPr>
                          <a:rPr lang="en-US" sz="3000" i="1">
                            <a:solidFill>
                              <a:srgbClr val="002060"/>
                            </a:solidFill>
                            <a:latin typeface="Cambria Math" panose="02040503050406030204" pitchFamily="18" charset="0"/>
                            <a:ea typeface="Cambria Math" panose="02040503050406030204" pitchFamily="18" charset="0"/>
                          </a:rPr>
                        </m:ctrlPr>
                      </m:sSupPr>
                      <m:e>
                        <m:r>
                          <a:rPr lang="en-US" sz="3000" i="1">
                            <a:solidFill>
                              <a:srgbClr val="002060"/>
                            </a:solidFill>
                            <a:latin typeface="Cambria Math" panose="02040503050406030204" pitchFamily="18" charset="0"/>
                            <a:ea typeface="Cambria Math" panose="02040503050406030204" pitchFamily="18" charset="0"/>
                          </a:rPr>
                          <m:t>0</m:t>
                        </m:r>
                      </m:e>
                      <m:sup>
                        <m:r>
                          <a:rPr lang="en-US" sz="3000" i="1">
                            <a:solidFill>
                              <a:srgbClr val="002060"/>
                            </a:solidFill>
                            <a:latin typeface="Cambria Math" panose="02040503050406030204" pitchFamily="18" charset="0"/>
                            <a:ea typeface="Cambria Math" panose="02040503050406030204" pitchFamily="18" charset="0"/>
                          </a:rPr>
                          <m:t>−2</m:t>
                        </m:r>
                        <m:r>
                          <a:rPr lang="en-US" sz="3000" b="0" i="1" smtClean="0">
                            <a:solidFill>
                              <a:srgbClr val="002060"/>
                            </a:solidFill>
                            <a:latin typeface="Cambria Math" panose="02040503050406030204" pitchFamily="18" charset="0"/>
                            <a:ea typeface="Cambria Math" panose="02040503050406030204" pitchFamily="18" charset="0"/>
                          </a:rPr>
                          <m:t>9</m:t>
                        </m:r>
                      </m:sup>
                    </m:sSup>
                    <m:r>
                      <a:rPr lang="en-US" sz="3000" i="1">
                        <a:solidFill>
                          <a:srgbClr val="002060"/>
                        </a:solidFill>
                        <a:latin typeface="Cambria Math" panose="02040503050406030204" pitchFamily="18" charset="0"/>
                        <a:ea typeface="Cambria Math" panose="02040503050406030204" pitchFamily="18" charset="0"/>
                      </a:rPr>
                      <m:t>𝑒𝑐𝑚</m:t>
                    </m:r>
                  </m:oMath>
                </a14:m>
                <a:r>
                  <a:rPr lang="en-US" sz="3000" dirty="0">
                    <a:solidFill>
                      <a:srgbClr val="002060"/>
                    </a:solidFill>
                  </a:rPr>
                  <a:t> (</a:t>
                </a:r>
                <a:r>
                  <a:rPr lang="en-US" sz="3000" dirty="0" err="1">
                    <a:solidFill>
                      <a:srgbClr val="002060"/>
                    </a:solidFill>
                  </a:rPr>
                  <a:t>ThO</a:t>
                </a:r>
                <a:r>
                  <a:rPr lang="en-US" sz="3000" dirty="0">
                    <a:solidFill>
                      <a:srgbClr val="002060"/>
                    </a:solidFill>
                  </a:rPr>
                  <a:t> mol.).</a:t>
                </a:r>
              </a:p>
              <a:p>
                <a:r>
                  <a:rPr lang="en-US" sz="3000" dirty="0">
                    <a:solidFill>
                      <a:srgbClr val="002060"/>
                    </a:solidFill>
                  </a:rPr>
                  <a:t>EDM is a spin flip process, proportional to mass.</a:t>
                </a:r>
              </a:p>
              <a:p>
                <a:r>
                  <a:rPr lang="en-US" sz="3000" dirty="0">
                    <a:solidFill>
                      <a:srgbClr val="002060"/>
                    </a:solidFill>
                  </a:rPr>
                  <a:t>Hadrons sensitive to QCD CP violation, i.e., Peccei-Quinn symmetry physics, etc.</a:t>
                </a:r>
              </a:p>
            </p:txBody>
          </p:sp>
        </mc:Choice>
        <mc:Fallback xmlns="">
          <p:sp>
            <p:nvSpPr>
              <p:cNvPr id="5" name="Content Placeholder 4">
                <a:extLst>
                  <a:ext uri="{FF2B5EF4-FFF2-40B4-BE49-F238E27FC236}">
                    <a16:creationId xmlns:a16="http://schemas.microsoft.com/office/drawing/2014/main" id="{0DFEBA1B-08C1-4442-A31E-5EFAE69AEFDC}"/>
                  </a:ext>
                </a:extLst>
              </p:cNvPr>
              <p:cNvSpPr>
                <a:spLocks noGrp="1" noRot="1" noChangeAspect="1" noMove="1" noResize="1" noEditPoints="1" noAdjustHandles="1" noChangeArrowheads="1" noChangeShapeType="1" noTextEdit="1"/>
              </p:cNvSpPr>
              <p:nvPr>
                <p:ph idx="1"/>
              </p:nvPr>
            </p:nvSpPr>
            <p:spPr>
              <a:blipFill>
                <a:blip r:embed="rId2"/>
                <a:stretch>
                  <a:fillRect l="-1546" t="-2448" r="-1082"/>
                </a:stretch>
              </a:blipFill>
            </p:spPr>
            <p:txBody>
              <a:bodyPr/>
              <a:lstStyle/>
              <a:p>
                <a:r>
                  <a:rPr lang="en-US">
                    <a:noFill/>
                  </a:rPr>
                  <a:t> </a:t>
                </a:r>
              </a:p>
            </p:txBody>
          </p:sp>
        </mc:Fallback>
      </mc:AlternateContent>
      <p:sp>
        <p:nvSpPr>
          <p:cNvPr id="3" name="Footer Placeholder 2">
            <a:extLst>
              <a:ext uri="{FF2B5EF4-FFF2-40B4-BE49-F238E27FC236}">
                <a16:creationId xmlns:a16="http://schemas.microsoft.com/office/drawing/2014/main" id="{6EE20C18-D000-BA4B-8CD8-7CBC5C74CAD6}"/>
              </a:ext>
            </a:extLst>
          </p:cNvPr>
          <p:cNvSpPr>
            <a:spLocks noGrp="1"/>
          </p:cNvSpPr>
          <p:nvPr>
            <p:ph type="ftr" sz="quarter" idx="11"/>
          </p:nvPr>
        </p:nvSpPr>
        <p:spPr/>
        <p:txBody>
          <a:bodyPr/>
          <a:lstStyle/>
          <a:p>
            <a:r>
              <a:rPr lang="en-US"/>
              <a:t>Rare Precision Frontier Townhall - RF03 Parallel Session, 10/02/2020</a:t>
            </a:r>
          </a:p>
        </p:txBody>
      </p:sp>
      <p:sp>
        <p:nvSpPr>
          <p:cNvPr id="4" name="Slide Number Placeholder 3">
            <a:extLst>
              <a:ext uri="{FF2B5EF4-FFF2-40B4-BE49-F238E27FC236}">
                <a16:creationId xmlns:a16="http://schemas.microsoft.com/office/drawing/2014/main" id="{D35F7422-F51F-CE45-8EC9-17A39030DCA7}"/>
              </a:ext>
            </a:extLst>
          </p:cNvPr>
          <p:cNvSpPr>
            <a:spLocks noGrp="1"/>
          </p:cNvSpPr>
          <p:nvPr>
            <p:ph type="sldNum" sz="quarter" idx="12"/>
          </p:nvPr>
        </p:nvSpPr>
        <p:spPr/>
        <p:txBody>
          <a:bodyPr/>
          <a:lstStyle/>
          <a:p>
            <a:fld id="{9467FB01-1F47-434F-821B-9889E8636ADA}" type="slidenum">
              <a:rPr lang="en-US" smtClean="0"/>
              <a:t>2</a:t>
            </a:fld>
            <a:endParaRPr lang="en-US"/>
          </a:p>
        </p:txBody>
      </p:sp>
    </p:spTree>
    <p:extLst>
      <p:ext uri="{BB962C8B-B14F-4D97-AF65-F5344CB8AC3E}">
        <p14:creationId xmlns:p14="http://schemas.microsoft.com/office/powerpoint/2010/main" val="7918575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50A402-88A4-414B-A0AC-75B19F998B54}"/>
              </a:ext>
            </a:extLst>
          </p:cNvPr>
          <p:cNvSpPr>
            <a:spLocks noGrp="1"/>
          </p:cNvSpPr>
          <p:nvPr>
            <p:ph type="title"/>
          </p:nvPr>
        </p:nvSpPr>
        <p:spPr/>
        <p:txBody>
          <a:bodyPr/>
          <a:lstStyle/>
          <a:p>
            <a:r>
              <a:rPr lang="en-US" b="1" dirty="0">
                <a:solidFill>
                  <a:srgbClr val="FF0000"/>
                </a:solidFill>
              </a:rPr>
              <a:t>The physics / basic idea of the LOI</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92282916-5A3B-4105-B6D5-B247E69D8AD1}"/>
                  </a:ext>
                </a:extLst>
              </p:cNvPr>
              <p:cNvSpPr>
                <a:spLocks noGrp="1"/>
              </p:cNvSpPr>
              <p:nvPr>
                <p:ph idx="1"/>
              </p:nvPr>
            </p:nvSpPr>
            <p:spPr/>
            <p:txBody>
              <a:bodyPr>
                <a:normAutofit lnSpcReduction="10000"/>
              </a:bodyPr>
              <a:lstStyle/>
              <a:p>
                <a:r>
                  <a:rPr lang="en-US" dirty="0"/>
                  <a:t>Best storage ring edm limit is from BNL E821.</a:t>
                </a:r>
              </a:p>
              <a:p>
                <a:r>
                  <a:rPr lang="en-US" dirty="0"/>
                  <a:t>Muon edm &lt; </a:t>
                </a:r>
                <a14:m>
                  <m:oMath xmlns:m="http://schemas.openxmlformats.org/officeDocument/2006/math">
                    <m:r>
                      <a:rPr lang="en-US" b="0" i="1" smtClean="0">
                        <a:latin typeface="Cambria Math" panose="02040503050406030204" pitchFamily="18" charset="0"/>
                      </a:rPr>
                      <m:t>1.9</m:t>
                    </m:r>
                    <m:r>
                      <a:rPr lang="en-US" b="0" i="1" smtClean="0">
                        <a:latin typeface="Cambria Math" panose="02040503050406030204" pitchFamily="18" charset="0"/>
                        <a:ea typeface="Cambria Math" panose="02040503050406030204" pitchFamily="18" charset="0"/>
                      </a:rPr>
                      <m:t>×</m:t>
                    </m:r>
                    <m:sSup>
                      <m:sSupPr>
                        <m:ctrlPr>
                          <a:rPr lang="en-US" b="0" i="1" smtClean="0">
                            <a:latin typeface="Cambria Math" panose="02040503050406030204" pitchFamily="18" charset="0"/>
                            <a:ea typeface="Cambria Math" panose="02040503050406030204" pitchFamily="18" charset="0"/>
                          </a:rPr>
                        </m:ctrlPr>
                      </m:sSupPr>
                      <m:e>
                        <m:r>
                          <a:rPr lang="en-US" b="0" i="1" smtClean="0">
                            <a:latin typeface="Cambria Math" panose="02040503050406030204" pitchFamily="18" charset="0"/>
                            <a:ea typeface="Cambria Math" panose="02040503050406030204" pitchFamily="18" charset="0"/>
                          </a:rPr>
                          <m:t>10</m:t>
                        </m:r>
                      </m:e>
                      <m:sup>
                        <m:r>
                          <a:rPr lang="en-US" b="0" i="1" smtClean="0">
                            <a:latin typeface="Cambria Math" panose="02040503050406030204" pitchFamily="18" charset="0"/>
                            <a:ea typeface="Cambria Math" panose="02040503050406030204" pitchFamily="18" charset="0"/>
                          </a:rPr>
                          <m:t>−19</m:t>
                        </m:r>
                      </m:sup>
                    </m:sSup>
                    <m:r>
                      <a:rPr lang="en-US" b="0" i="1" smtClean="0">
                        <a:latin typeface="Cambria Math" panose="02040503050406030204" pitchFamily="18" charset="0"/>
                        <a:ea typeface="Cambria Math" panose="02040503050406030204" pitchFamily="18" charset="0"/>
                      </a:rPr>
                      <m:t>𝑒𝑐𝑚</m:t>
                    </m:r>
                  </m:oMath>
                </a14:m>
                <a:r>
                  <a:rPr lang="en-US" dirty="0"/>
                  <a:t>. </a:t>
                </a:r>
              </a:p>
              <a:p>
                <a:r>
                  <a:rPr lang="en-US" dirty="0"/>
                  <a:t>Our FNAL E989 &gt;10 times more sensitive.</a:t>
                </a:r>
              </a:p>
              <a:p>
                <a:r>
                  <a:rPr lang="en-US" dirty="0"/>
                  <a:t>PEDM storage ring will have the symmetries:</a:t>
                </a:r>
              </a:p>
              <a:p>
                <a:r>
                  <a:rPr lang="en-US" dirty="0"/>
                  <a:t>Store CW/CCW bunches simultaneously.</a:t>
                </a:r>
              </a:p>
              <a:p>
                <a:r>
                  <a:rPr lang="en-US" dirty="0"/>
                  <a:t>Store radial and longitudinal polarized bunches simultaneously.</a:t>
                </a:r>
              </a:p>
              <a:p>
                <a:r>
                  <a:rPr lang="en-US" dirty="0"/>
                  <a:t>Highly symmetric lattice.</a:t>
                </a:r>
              </a:p>
              <a:p>
                <a:r>
                  <a:rPr lang="en-US" dirty="0"/>
                  <a:t>Optimal lattice is electric bending with magnetic focusing.</a:t>
                </a:r>
              </a:p>
            </p:txBody>
          </p:sp>
        </mc:Choice>
        <mc:Fallback xmlns="">
          <p:sp>
            <p:nvSpPr>
              <p:cNvPr id="3" name="Content Placeholder 2">
                <a:extLst>
                  <a:ext uri="{FF2B5EF4-FFF2-40B4-BE49-F238E27FC236}">
                    <a16:creationId xmlns:a16="http://schemas.microsoft.com/office/drawing/2014/main" id="{92282916-5A3B-4105-B6D5-B247E69D8AD1}"/>
                  </a:ext>
                </a:extLst>
              </p:cNvPr>
              <p:cNvSpPr>
                <a:spLocks noGrp="1" noRot="1" noChangeAspect="1" noMove="1" noResize="1" noEditPoints="1" noAdjustHandles="1" noChangeArrowheads="1" noChangeShapeType="1" noTextEdit="1"/>
              </p:cNvSpPr>
              <p:nvPr>
                <p:ph idx="1"/>
              </p:nvPr>
            </p:nvSpPr>
            <p:spPr>
              <a:blipFill>
                <a:blip r:embed="rId2"/>
                <a:stretch>
                  <a:fillRect l="-1391" t="-2835"/>
                </a:stretch>
              </a:blipFill>
            </p:spPr>
            <p:txBody>
              <a:bodyPr/>
              <a:lstStyle/>
              <a:p>
                <a:r>
                  <a:rPr lang="en-US">
                    <a:noFill/>
                  </a:rPr>
                  <a:t> </a:t>
                </a:r>
              </a:p>
            </p:txBody>
          </p:sp>
        </mc:Fallback>
      </mc:AlternateContent>
      <p:sp>
        <p:nvSpPr>
          <p:cNvPr id="4" name="Footer Placeholder 3">
            <a:extLst>
              <a:ext uri="{FF2B5EF4-FFF2-40B4-BE49-F238E27FC236}">
                <a16:creationId xmlns:a16="http://schemas.microsoft.com/office/drawing/2014/main" id="{A0381158-A1FF-4BB1-B89C-71B729D71A49}"/>
              </a:ext>
            </a:extLst>
          </p:cNvPr>
          <p:cNvSpPr>
            <a:spLocks noGrp="1"/>
          </p:cNvSpPr>
          <p:nvPr>
            <p:ph type="ftr" sz="quarter" idx="11"/>
          </p:nvPr>
        </p:nvSpPr>
        <p:spPr/>
        <p:txBody>
          <a:bodyPr/>
          <a:lstStyle/>
          <a:p>
            <a:r>
              <a:rPr lang="en-US" dirty="0"/>
              <a:t>Rare Precision Frontier Townhall - RF03 Parallel Session, 10/02/2020</a:t>
            </a:r>
          </a:p>
        </p:txBody>
      </p:sp>
      <p:sp>
        <p:nvSpPr>
          <p:cNvPr id="5" name="Slide Number Placeholder 4">
            <a:extLst>
              <a:ext uri="{FF2B5EF4-FFF2-40B4-BE49-F238E27FC236}">
                <a16:creationId xmlns:a16="http://schemas.microsoft.com/office/drawing/2014/main" id="{37490B45-B1D7-438B-B2FD-BB5CEAAEDFE3}"/>
              </a:ext>
            </a:extLst>
          </p:cNvPr>
          <p:cNvSpPr>
            <a:spLocks noGrp="1"/>
          </p:cNvSpPr>
          <p:nvPr>
            <p:ph type="sldNum" sz="quarter" idx="12"/>
          </p:nvPr>
        </p:nvSpPr>
        <p:spPr/>
        <p:txBody>
          <a:bodyPr/>
          <a:lstStyle/>
          <a:p>
            <a:fld id="{9467FB01-1F47-434F-821B-9889E8636ADA}" type="slidenum">
              <a:rPr lang="en-US" smtClean="0"/>
              <a:t>3</a:t>
            </a:fld>
            <a:endParaRPr lang="en-US" dirty="0"/>
          </a:p>
        </p:txBody>
      </p:sp>
    </p:spTree>
    <p:extLst>
      <p:ext uri="{BB962C8B-B14F-4D97-AF65-F5344CB8AC3E}">
        <p14:creationId xmlns:p14="http://schemas.microsoft.com/office/powerpoint/2010/main" val="25746222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AA5047-7683-004F-8F53-1CE444C4E337}"/>
              </a:ext>
            </a:extLst>
          </p:cNvPr>
          <p:cNvSpPr>
            <a:spLocks noGrp="1"/>
          </p:cNvSpPr>
          <p:nvPr>
            <p:ph type="title"/>
          </p:nvPr>
        </p:nvSpPr>
        <p:spPr/>
        <p:txBody>
          <a:bodyPr>
            <a:normAutofit/>
          </a:bodyPr>
          <a:lstStyle/>
          <a:p>
            <a:r>
              <a:rPr lang="en-US" b="1" dirty="0">
                <a:solidFill>
                  <a:srgbClr val="FF0000"/>
                </a:solidFill>
              </a:rPr>
              <a:t>The physics / basic idea of the LOI</a:t>
            </a:r>
          </a:p>
        </p:txBody>
      </p:sp>
      <mc:AlternateContent xmlns:mc="http://schemas.openxmlformats.org/markup-compatibility/2006" xmlns:a14="http://schemas.microsoft.com/office/drawing/2010/main">
        <mc:Choice Requires="a14">
          <p:sp>
            <p:nvSpPr>
              <p:cNvPr id="5" name="Content Placeholder 4">
                <a:extLst>
                  <a:ext uri="{FF2B5EF4-FFF2-40B4-BE49-F238E27FC236}">
                    <a16:creationId xmlns:a16="http://schemas.microsoft.com/office/drawing/2014/main" id="{0DFEBA1B-08C1-4442-A31E-5EFAE69AEFDC}"/>
                  </a:ext>
                </a:extLst>
              </p:cNvPr>
              <p:cNvSpPr>
                <a:spLocks noGrp="1"/>
              </p:cNvSpPr>
              <p:nvPr>
                <p:ph idx="1"/>
              </p:nvPr>
            </p:nvSpPr>
            <p:spPr/>
            <p:txBody>
              <a:bodyPr>
                <a:normAutofit lnSpcReduction="10000"/>
              </a:bodyPr>
              <a:lstStyle/>
              <a:p>
                <a:r>
                  <a:rPr lang="en-US" dirty="0">
                    <a:solidFill>
                      <a:srgbClr val="002060"/>
                    </a:solidFill>
                  </a:rPr>
                  <a:t>Sensitive to dark matter/dark energy! [1] </a:t>
                </a:r>
              </a:p>
              <a:p>
                <a:r>
                  <a:rPr lang="en-US" dirty="0">
                    <a:solidFill>
                      <a:srgbClr val="002060"/>
                    </a:solidFill>
                  </a:rPr>
                  <a:t>EDM longitudinal pol., DM/DE radial pol.</a:t>
                </a:r>
              </a:p>
              <a:p>
                <a:r>
                  <a:rPr lang="en-US" dirty="0">
                    <a:solidFill>
                      <a:srgbClr val="002060"/>
                    </a:solidFill>
                  </a:rPr>
                  <a:t>Proportional to storage ring </a:t>
                </a:r>
                <a14:m>
                  <m:oMath xmlns:m="http://schemas.openxmlformats.org/officeDocument/2006/math">
                    <m:r>
                      <a:rPr lang="en-US" i="1" smtClean="0">
                        <a:solidFill>
                          <a:srgbClr val="002060"/>
                        </a:solidFill>
                        <a:latin typeface="Cambria Math" panose="02040503050406030204" pitchFamily="18" charset="0"/>
                        <a:ea typeface="Cambria Math" panose="02040503050406030204" pitchFamily="18" charset="0"/>
                      </a:rPr>
                      <m:t>𝛽</m:t>
                    </m:r>
                    <m:r>
                      <a:rPr lang="en-US" b="0" i="1" smtClean="0">
                        <a:solidFill>
                          <a:srgbClr val="002060"/>
                        </a:solidFill>
                        <a:latin typeface="Cambria Math" panose="02040503050406030204" pitchFamily="18" charset="0"/>
                        <a:ea typeface="Cambria Math" panose="02040503050406030204" pitchFamily="18" charset="0"/>
                      </a:rPr>
                      <m:t>=</m:t>
                    </m:r>
                    <m:f>
                      <m:fPr>
                        <m:type m:val="lin"/>
                        <m:ctrlPr>
                          <a:rPr lang="en-US" b="0" i="1" smtClean="0">
                            <a:solidFill>
                              <a:srgbClr val="002060"/>
                            </a:solidFill>
                            <a:latin typeface="Cambria Math" panose="02040503050406030204" pitchFamily="18" charset="0"/>
                            <a:ea typeface="Cambria Math" panose="02040503050406030204" pitchFamily="18" charset="0"/>
                          </a:rPr>
                        </m:ctrlPr>
                      </m:fPr>
                      <m:num>
                        <m:r>
                          <a:rPr lang="en-US" b="0" i="1" smtClean="0">
                            <a:solidFill>
                              <a:srgbClr val="002060"/>
                            </a:solidFill>
                            <a:latin typeface="Cambria Math" panose="02040503050406030204" pitchFamily="18" charset="0"/>
                            <a:ea typeface="Cambria Math" panose="02040503050406030204" pitchFamily="18" charset="0"/>
                          </a:rPr>
                          <m:t>𝑣</m:t>
                        </m:r>
                      </m:num>
                      <m:den>
                        <m:r>
                          <a:rPr lang="en-US" b="0" i="1" smtClean="0">
                            <a:solidFill>
                              <a:srgbClr val="002060"/>
                            </a:solidFill>
                            <a:latin typeface="Cambria Math" panose="02040503050406030204" pitchFamily="18" charset="0"/>
                            <a:ea typeface="Cambria Math" panose="02040503050406030204" pitchFamily="18" charset="0"/>
                          </a:rPr>
                          <m:t>𝑐</m:t>
                        </m:r>
                      </m:den>
                    </m:f>
                    <m:r>
                      <a:rPr lang="en-US" b="0" i="1" smtClean="0">
                        <a:solidFill>
                          <a:srgbClr val="002060"/>
                        </a:solidFill>
                        <a:latin typeface="Cambria Math" panose="02040503050406030204" pitchFamily="18" charset="0"/>
                        <a:ea typeface="Cambria Math" panose="02040503050406030204" pitchFamily="18" charset="0"/>
                      </a:rPr>
                      <m:t>=0.6</m:t>
                    </m:r>
                  </m:oMath>
                </a14:m>
                <a:r>
                  <a:rPr lang="en-US" dirty="0">
                    <a:solidFill>
                      <a:srgbClr val="002060"/>
                    </a:solidFill>
                  </a:rPr>
                  <a:t>.</a:t>
                </a:r>
              </a:p>
              <a:p>
                <a:r>
                  <a:rPr lang="en-US" dirty="0">
                    <a:solidFill>
                      <a:srgbClr val="002060"/>
                    </a:solidFill>
                  </a:rPr>
                  <a:t>Reach is </a:t>
                </a:r>
                <a14:m>
                  <m:oMath xmlns:m="http://schemas.openxmlformats.org/officeDocument/2006/math">
                    <m:sSup>
                      <m:sSupPr>
                        <m:ctrlPr>
                          <a:rPr lang="en-US" i="1" smtClean="0">
                            <a:solidFill>
                              <a:srgbClr val="002060"/>
                            </a:solidFill>
                            <a:latin typeface="Cambria Math" panose="02040503050406030204" pitchFamily="18" charset="0"/>
                          </a:rPr>
                        </m:ctrlPr>
                      </m:sSupPr>
                      <m:e>
                        <m:r>
                          <a:rPr lang="en-US" b="0" i="1" smtClean="0">
                            <a:solidFill>
                              <a:srgbClr val="002060"/>
                            </a:solidFill>
                            <a:latin typeface="Cambria Math" panose="02040503050406030204" pitchFamily="18" charset="0"/>
                          </a:rPr>
                          <m:t>10</m:t>
                        </m:r>
                      </m:e>
                      <m:sup>
                        <m:r>
                          <a:rPr lang="en-US" b="0" i="1" smtClean="0">
                            <a:solidFill>
                              <a:srgbClr val="002060"/>
                            </a:solidFill>
                            <a:latin typeface="Cambria Math" panose="02040503050406030204" pitchFamily="18" charset="0"/>
                          </a:rPr>
                          <m:t>3</m:t>
                        </m:r>
                      </m:sup>
                    </m:sSup>
                  </m:oMath>
                </a14:m>
                <a:r>
                  <a:rPr lang="en-US" dirty="0">
                    <a:solidFill>
                      <a:srgbClr val="002060"/>
                    </a:solidFill>
                  </a:rPr>
                  <a:t> times better than the present astrophysical limits.</a:t>
                </a:r>
              </a:p>
              <a:p>
                <a:r>
                  <a:rPr lang="en-US" dirty="0">
                    <a:solidFill>
                      <a:srgbClr val="002060"/>
                    </a:solidFill>
                  </a:rPr>
                  <a:t>DM/DE search limited by systematics, not statistics. </a:t>
                </a:r>
              </a:p>
              <a:p>
                <a:r>
                  <a:rPr lang="en-US" dirty="0">
                    <a:solidFill>
                      <a:srgbClr val="002060"/>
                    </a:solidFill>
                  </a:rPr>
                  <a:t>Even if only a factor of </a:t>
                </a:r>
                <a14:m>
                  <m:oMath xmlns:m="http://schemas.openxmlformats.org/officeDocument/2006/math">
                    <m:r>
                      <a:rPr lang="en-US" b="0" i="1" smtClean="0">
                        <a:solidFill>
                          <a:srgbClr val="002060"/>
                        </a:solidFill>
                        <a:latin typeface="Cambria Math" panose="02040503050406030204" pitchFamily="18" charset="0"/>
                      </a:rPr>
                      <m:t>1</m:t>
                    </m:r>
                    <m:sSup>
                      <m:sSupPr>
                        <m:ctrlPr>
                          <a:rPr lang="en-US" b="0" i="1" smtClean="0">
                            <a:solidFill>
                              <a:srgbClr val="002060"/>
                            </a:solidFill>
                            <a:latin typeface="Cambria Math" panose="02040503050406030204" pitchFamily="18" charset="0"/>
                          </a:rPr>
                        </m:ctrlPr>
                      </m:sSupPr>
                      <m:e>
                        <m:r>
                          <a:rPr lang="en-US" b="0" i="1" smtClean="0">
                            <a:solidFill>
                              <a:srgbClr val="002060"/>
                            </a:solidFill>
                            <a:latin typeface="Cambria Math" panose="02040503050406030204" pitchFamily="18" charset="0"/>
                          </a:rPr>
                          <m:t>0</m:t>
                        </m:r>
                      </m:e>
                      <m:sup>
                        <m:r>
                          <a:rPr lang="en-US" b="0" i="1" smtClean="0">
                            <a:solidFill>
                              <a:srgbClr val="002060"/>
                            </a:solidFill>
                            <a:latin typeface="Cambria Math" panose="02040503050406030204" pitchFamily="18" charset="0"/>
                          </a:rPr>
                          <m:t>2</m:t>
                        </m:r>
                      </m:sup>
                    </m:sSup>
                    <m:r>
                      <a:rPr lang="en-US" b="0" i="1" smtClean="0">
                        <a:solidFill>
                          <a:srgbClr val="002060"/>
                        </a:solidFill>
                        <a:latin typeface="Cambria Math" panose="02040503050406030204" pitchFamily="18" charset="0"/>
                      </a:rPr>
                      <m:t>,</m:t>
                    </m:r>
                  </m:oMath>
                </a14:m>
                <a:r>
                  <a:rPr lang="en-US" dirty="0">
                    <a:solidFill>
                      <a:srgbClr val="002060"/>
                    </a:solidFill>
                  </a:rPr>
                  <a:t> 10, ….., great success!</a:t>
                </a:r>
              </a:p>
              <a:p>
                <a:r>
                  <a:rPr lang="en-US" dirty="0">
                    <a:solidFill>
                      <a:srgbClr val="002060"/>
                    </a:solidFill>
                  </a:rPr>
                  <a:t>Study systematics with the data to understand the factor. </a:t>
                </a:r>
              </a:p>
              <a:p>
                <a:pPr marL="0" indent="0">
                  <a:buNone/>
                </a:pPr>
                <a:r>
                  <a:rPr lang="en-US" sz="2000" dirty="0">
                    <a:solidFill>
                      <a:srgbClr val="002060"/>
                    </a:solidFill>
                  </a:rPr>
                  <a:t>1. P. Graham et al., </a:t>
                </a:r>
                <a:r>
                  <a:rPr lang="en-US" sz="2000" i="1" dirty="0">
                    <a:solidFill>
                      <a:srgbClr val="002060"/>
                    </a:solidFill>
                  </a:rPr>
                  <a:t>Storage Ring Probes of Dark Matter and Dark Energy</a:t>
                </a:r>
                <a:r>
                  <a:rPr lang="en-US" sz="2000" dirty="0">
                    <a:solidFill>
                      <a:srgbClr val="002060"/>
                    </a:solidFill>
                  </a:rPr>
                  <a:t>, arXiv:2005.11867 [hep-</a:t>
                </a:r>
                <a:r>
                  <a:rPr lang="en-US" sz="2000" dirty="0" err="1">
                    <a:solidFill>
                      <a:srgbClr val="002060"/>
                    </a:solidFill>
                  </a:rPr>
                  <a:t>ph</a:t>
                </a:r>
                <a:r>
                  <a:rPr lang="en-US" sz="2000" dirty="0">
                    <a:solidFill>
                      <a:srgbClr val="002060"/>
                    </a:solidFill>
                  </a:rPr>
                  <a:t>] 25 May 2020</a:t>
                </a:r>
              </a:p>
              <a:p>
                <a:endParaRPr lang="en-US" dirty="0">
                  <a:solidFill>
                    <a:srgbClr val="FF0000"/>
                  </a:solidFill>
                </a:endParaRPr>
              </a:p>
              <a:p>
                <a:endParaRPr lang="en-US" dirty="0">
                  <a:solidFill>
                    <a:srgbClr val="FF0000"/>
                  </a:solidFill>
                </a:endParaRPr>
              </a:p>
              <a:p>
                <a:endParaRPr lang="en-US" dirty="0">
                  <a:solidFill>
                    <a:srgbClr val="FF0000"/>
                  </a:solidFill>
                </a:endParaRPr>
              </a:p>
            </p:txBody>
          </p:sp>
        </mc:Choice>
        <mc:Fallback xmlns="">
          <p:sp>
            <p:nvSpPr>
              <p:cNvPr id="5" name="Content Placeholder 4">
                <a:extLst>
                  <a:ext uri="{FF2B5EF4-FFF2-40B4-BE49-F238E27FC236}">
                    <a16:creationId xmlns:a16="http://schemas.microsoft.com/office/drawing/2014/main" id="{0DFEBA1B-08C1-4442-A31E-5EFAE69AEFDC}"/>
                  </a:ext>
                </a:extLst>
              </p:cNvPr>
              <p:cNvSpPr>
                <a:spLocks noGrp="1" noRot="1" noChangeAspect="1" noMove="1" noResize="1" noEditPoints="1" noAdjustHandles="1" noChangeArrowheads="1" noChangeShapeType="1" noTextEdit="1"/>
              </p:cNvSpPr>
              <p:nvPr>
                <p:ph idx="1"/>
              </p:nvPr>
            </p:nvSpPr>
            <p:spPr>
              <a:blipFill>
                <a:blip r:embed="rId2"/>
                <a:stretch>
                  <a:fillRect l="-1391" t="-2835" r="-1855"/>
                </a:stretch>
              </a:blipFill>
            </p:spPr>
            <p:txBody>
              <a:bodyPr/>
              <a:lstStyle/>
              <a:p>
                <a:r>
                  <a:rPr lang="en-US">
                    <a:noFill/>
                  </a:rPr>
                  <a:t> </a:t>
                </a:r>
              </a:p>
            </p:txBody>
          </p:sp>
        </mc:Fallback>
      </mc:AlternateContent>
      <p:sp>
        <p:nvSpPr>
          <p:cNvPr id="3" name="Footer Placeholder 2">
            <a:extLst>
              <a:ext uri="{FF2B5EF4-FFF2-40B4-BE49-F238E27FC236}">
                <a16:creationId xmlns:a16="http://schemas.microsoft.com/office/drawing/2014/main" id="{6EE20C18-D000-BA4B-8CD8-7CBC5C74CAD6}"/>
              </a:ext>
            </a:extLst>
          </p:cNvPr>
          <p:cNvSpPr>
            <a:spLocks noGrp="1"/>
          </p:cNvSpPr>
          <p:nvPr>
            <p:ph type="ftr" sz="quarter" idx="11"/>
          </p:nvPr>
        </p:nvSpPr>
        <p:spPr/>
        <p:txBody>
          <a:bodyPr/>
          <a:lstStyle/>
          <a:p>
            <a:r>
              <a:rPr lang="en-US" dirty="0"/>
              <a:t>Rare Precision Frontier Townhall - RF03 Parallel Session, 10/02/2020</a:t>
            </a:r>
          </a:p>
        </p:txBody>
      </p:sp>
      <p:sp>
        <p:nvSpPr>
          <p:cNvPr id="4" name="Slide Number Placeholder 3">
            <a:extLst>
              <a:ext uri="{FF2B5EF4-FFF2-40B4-BE49-F238E27FC236}">
                <a16:creationId xmlns:a16="http://schemas.microsoft.com/office/drawing/2014/main" id="{D35F7422-F51F-CE45-8EC9-17A39030DCA7}"/>
              </a:ext>
            </a:extLst>
          </p:cNvPr>
          <p:cNvSpPr>
            <a:spLocks noGrp="1"/>
          </p:cNvSpPr>
          <p:nvPr>
            <p:ph type="sldNum" sz="quarter" idx="12"/>
          </p:nvPr>
        </p:nvSpPr>
        <p:spPr/>
        <p:txBody>
          <a:bodyPr/>
          <a:lstStyle/>
          <a:p>
            <a:fld id="{9467FB01-1F47-434F-821B-9889E8636ADA}" type="slidenum">
              <a:rPr lang="en-US" smtClean="0"/>
              <a:t>4</a:t>
            </a:fld>
            <a:endParaRPr lang="en-US" dirty="0"/>
          </a:p>
        </p:txBody>
      </p:sp>
    </p:spTree>
    <p:extLst>
      <p:ext uri="{BB962C8B-B14F-4D97-AF65-F5344CB8AC3E}">
        <p14:creationId xmlns:p14="http://schemas.microsoft.com/office/powerpoint/2010/main" val="25171984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391A8E-54DE-438C-A0A3-CB64BCBB377C}"/>
              </a:ext>
            </a:extLst>
          </p:cNvPr>
          <p:cNvSpPr>
            <a:spLocks noGrp="1"/>
          </p:cNvSpPr>
          <p:nvPr>
            <p:ph type="title"/>
          </p:nvPr>
        </p:nvSpPr>
        <p:spPr/>
        <p:txBody>
          <a:bodyPr/>
          <a:lstStyle/>
          <a:p>
            <a:r>
              <a:rPr lang="en-US" b="1" dirty="0">
                <a:solidFill>
                  <a:srgbClr val="FF0000"/>
                </a:solidFill>
              </a:rPr>
              <a:t>Magic Momentum</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9F967CF4-9638-49A4-B046-DF1A7B3D38C9}"/>
                  </a:ext>
                </a:extLst>
              </p:cNvPr>
              <p:cNvSpPr>
                <a:spLocks noGrp="1"/>
              </p:cNvSpPr>
              <p:nvPr>
                <p:ph idx="1"/>
              </p:nvPr>
            </p:nvSpPr>
            <p:spPr/>
            <p:txBody>
              <a:bodyPr/>
              <a:lstStyle/>
              <a:p>
                <a:r>
                  <a:rPr lang="en-US" dirty="0"/>
                  <a:t>We ran BNL E821 and FNAL E989 muon g-2 experiments at the magic momentum.</a:t>
                </a:r>
              </a:p>
              <a:p>
                <a14:m>
                  <m:oMath xmlns:m="http://schemas.openxmlformats.org/officeDocument/2006/math">
                    <m:r>
                      <a:rPr lang="en-US" i="1" smtClean="0">
                        <a:latin typeface="Cambria Math" panose="02040503050406030204" pitchFamily="18" charset="0"/>
                        <a:ea typeface="Cambria Math" panose="02040503050406030204" pitchFamily="18" charset="0"/>
                      </a:rPr>
                      <m:t>𝛽</m:t>
                    </m:r>
                    <m:r>
                      <a:rPr lang="en-US" b="0" i="1" smtClean="0">
                        <a:latin typeface="Cambria Math" panose="02040503050406030204" pitchFamily="18" charset="0"/>
                        <a:ea typeface="Cambria Math" panose="02040503050406030204" pitchFamily="18" charset="0"/>
                      </a:rPr>
                      <m:t>=</m:t>
                    </m:r>
                    <m:rad>
                      <m:radPr>
                        <m:degHide m:val="on"/>
                        <m:ctrlPr>
                          <a:rPr lang="en-US" b="0" i="1" smtClean="0">
                            <a:latin typeface="Cambria Math" panose="02040503050406030204" pitchFamily="18" charset="0"/>
                            <a:ea typeface="Cambria Math" panose="02040503050406030204" pitchFamily="18" charset="0"/>
                          </a:rPr>
                        </m:ctrlPr>
                      </m:radPr>
                      <m:deg/>
                      <m:e>
                        <m:f>
                          <m:fPr>
                            <m:ctrlPr>
                              <a:rPr lang="en-US" b="0" i="1" smtClean="0">
                                <a:latin typeface="Cambria Math" panose="02040503050406030204" pitchFamily="18" charset="0"/>
                                <a:ea typeface="Cambria Math" panose="02040503050406030204" pitchFamily="18" charset="0"/>
                              </a:rPr>
                            </m:ctrlPr>
                          </m:fPr>
                          <m:num>
                            <m:r>
                              <a:rPr lang="en-US" b="0" i="1" smtClean="0">
                                <a:latin typeface="Cambria Math" panose="02040503050406030204" pitchFamily="18" charset="0"/>
                                <a:ea typeface="Cambria Math" panose="02040503050406030204" pitchFamily="18" charset="0"/>
                              </a:rPr>
                              <m:t>2</m:t>
                            </m:r>
                          </m:num>
                          <m:den>
                            <m:r>
                              <a:rPr lang="en-US" b="0" i="1" smtClean="0">
                                <a:latin typeface="Cambria Math" panose="02040503050406030204" pitchFamily="18" charset="0"/>
                                <a:ea typeface="Cambria Math" panose="02040503050406030204" pitchFamily="18" charset="0"/>
                              </a:rPr>
                              <m:t>𝑔</m:t>
                            </m:r>
                          </m:den>
                        </m:f>
                      </m:e>
                    </m:rad>
                  </m:oMath>
                </a14:m>
                <a:endParaRPr lang="en-US" dirty="0"/>
              </a:p>
              <a:p>
                <a:r>
                  <a:rPr lang="en-US" dirty="0"/>
                  <a:t>This is the heart of the PEDM experiment.</a:t>
                </a:r>
              </a:p>
              <a:p>
                <a:r>
                  <a:rPr lang="en-US" dirty="0"/>
                  <a:t>Deuteron has an imaginary magic momentum.</a:t>
                </a:r>
              </a:p>
              <a:p>
                <a:endParaRPr lang="en-US" dirty="0"/>
              </a:p>
              <a:p>
                <a:endParaRPr lang="en-US" dirty="0"/>
              </a:p>
              <a:p>
                <a:endParaRPr lang="en-US" dirty="0"/>
              </a:p>
              <a:p>
                <a:endParaRPr lang="en-US" dirty="0"/>
              </a:p>
            </p:txBody>
          </p:sp>
        </mc:Choice>
        <mc:Fallback xmlns="">
          <p:sp>
            <p:nvSpPr>
              <p:cNvPr id="3" name="Content Placeholder 2">
                <a:extLst>
                  <a:ext uri="{FF2B5EF4-FFF2-40B4-BE49-F238E27FC236}">
                    <a16:creationId xmlns:a16="http://schemas.microsoft.com/office/drawing/2014/main" id="{9F967CF4-9638-49A4-B046-DF1A7B3D38C9}"/>
                  </a:ext>
                </a:extLst>
              </p:cNvPr>
              <p:cNvSpPr>
                <a:spLocks noGrp="1" noRot="1" noChangeAspect="1" noMove="1" noResize="1" noEditPoints="1" noAdjustHandles="1" noChangeArrowheads="1" noChangeShapeType="1" noTextEdit="1"/>
              </p:cNvSpPr>
              <p:nvPr>
                <p:ph idx="1"/>
              </p:nvPr>
            </p:nvSpPr>
            <p:spPr>
              <a:blipFill>
                <a:blip r:embed="rId2"/>
                <a:stretch>
                  <a:fillRect l="-1391" t="-2062"/>
                </a:stretch>
              </a:blipFill>
            </p:spPr>
            <p:txBody>
              <a:bodyPr/>
              <a:lstStyle/>
              <a:p>
                <a:r>
                  <a:rPr lang="en-US">
                    <a:noFill/>
                  </a:rPr>
                  <a:t> </a:t>
                </a:r>
              </a:p>
            </p:txBody>
          </p:sp>
        </mc:Fallback>
      </mc:AlternateContent>
      <p:sp>
        <p:nvSpPr>
          <p:cNvPr id="4" name="Footer Placeholder 3">
            <a:extLst>
              <a:ext uri="{FF2B5EF4-FFF2-40B4-BE49-F238E27FC236}">
                <a16:creationId xmlns:a16="http://schemas.microsoft.com/office/drawing/2014/main" id="{E028087C-3EBC-48C6-8CC3-6F5B7325CDC9}"/>
              </a:ext>
            </a:extLst>
          </p:cNvPr>
          <p:cNvSpPr>
            <a:spLocks noGrp="1"/>
          </p:cNvSpPr>
          <p:nvPr>
            <p:ph type="ftr" sz="quarter" idx="11"/>
          </p:nvPr>
        </p:nvSpPr>
        <p:spPr/>
        <p:txBody>
          <a:bodyPr/>
          <a:lstStyle/>
          <a:p>
            <a:r>
              <a:rPr lang="en-US"/>
              <a:t>Rare Precision Frontier Townhall - RF03 Parallel Session, 10/02/2020</a:t>
            </a:r>
          </a:p>
        </p:txBody>
      </p:sp>
      <p:sp>
        <p:nvSpPr>
          <p:cNvPr id="5" name="Slide Number Placeholder 4">
            <a:extLst>
              <a:ext uri="{FF2B5EF4-FFF2-40B4-BE49-F238E27FC236}">
                <a16:creationId xmlns:a16="http://schemas.microsoft.com/office/drawing/2014/main" id="{E50B486B-98E8-4956-BC81-E51D176F70B8}"/>
              </a:ext>
            </a:extLst>
          </p:cNvPr>
          <p:cNvSpPr>
            <a:spLocks noGrp="1"/>
          </p:cNvSpPr>
          <p:nvPr>
            <p:ph type="sldNum" sz="quarter" idx="12"/>
          </p:nvPr>
        </p:nvSpPr>
        <p:spPr/>
        <p:txBody>
          <a:bodyPr/>
          <a:lstStyle/>
          <a:p>
            <a:fld id="{9467FB01-1F47-434F-821B-9889E8636ADA}" type="slidenum">
              <a:rPr lang="en-US" smtClean="0"/>
              <a:t>5</a:t>
            </a:fld>
            <a:endParaRPr lang="en-US"/>
          </a:p>
        </p:txBody>
      </p:sp>
      <p:pic>
        <p:nvPicPr>
          <p:cNvPr id="6" name="Picture 5">
            <a:extLst>
              <a:ext uri="{FF2B5EF4-FFF2-40B4-BE49-F238E27FC236}">
                <a16:creationId xmlns:a16="http://schemas.microsoft.com/office/drawing/2014/main" id="{BBECC3F5-8D81-48D0-9E0B-137B0543A351}"/>
              </a:ext>
            </a:extLst>
          </p:cNvPr>
          <p:cNvPicPr>
            <a:picLocks noChangeAspect="1"/>
          </p:cNvPicPr>
          <p:nvPr/>
        </p:nvPicPr>
        <p:blipFill>
          <a:blip r:embed="rId3"/>
          <a:stretch>
            <a:fillRect/>
          </a:stretch>
        </p:blipFill>
        <p:spPr>
          <a:xfrm>
            <a:off x="1168400" y="4448047"/>
            <a:ext cx="6107289" cy="1456267"/>
          </a:xfrm>
          <a:prstGeom prst="rect">
            <a:avLst/>
          </a:prstGeom>
        </p:spPr>
      </p:pic>
    </p:spTree>
    <p:extLst>
      <p:ext uri="{BB962C8B-B14F-4D97-AF65-F5344CB8AC3E}">
        <p14:creationId xmlns:p14="http://schemas.microsoft.com/office/powerpoint/2010/main" val="25615979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24FD01-3CA0-458F-8E76-B82939F2A027}"/>
              </a:ext>
            </a:extLst>
          </p:cNvPr>
          <p:cNvSpPr>
            <a:spLocks noGrp="1"/>
          </p:cNvSpPr>
          <p:nvPr>
            <p:ph type="title"/>
          </p:nvPr>
        </p:nvSpPr>
        <p:spPr>
          <a:xfrm>
            <a:off x="764117" y="520574"/>
            <a:ext cx="7886700" cy="924178"/>
          </a:xfrm>
        </p:spPr>
        <p:txBody>
          <a:bodyPr>
            <a:normAutofit fontScale="90000"/>
          </a:bodyPr>
          <a:lstStyle/>
          <a:p>
            <a:r>
              <a:rPr lang="en-US" b="1" dirty="0">
                <a:solidFill>
                  <a:srgbClr val="FF0000"/>
                </a:solidFill>
              </a:rPr>
              <a:t>What is required for the LOI to succeed</a:t>
            </a:r>
          </a:p>
        </p:txBody>
      </p:sp>
      <p:sp>
        <p:nvSpPr>
          <p:cNvPr id="3" name="Content Placeholder 2">
            <a:extLst>
              <a:ext uri="{FF2B5EF4-FFF2-40B4-BE49-F238E27FC236}">
                <a16:creationId xmlns:a16="http://schemas.microsoft.com/office/drawing/2014/main" id="{BDE6E714-305B-4D8E-8AE6-93EA25ED5A1B}"/>
              </a:ext>
            </a:extLst>
          </p:cNvPr>
          <p:cNvSpPr>
            <a:spLocks noGrp="1"/>
          </p:cNvSpPr>
          <p:nvPr>
            <p:ph idx="1"/>
          </p:nvPr>
        </p:nvSpPr>
        <p:spPr/>
        <p:txBody>
          <a:bodyPr>
            <a:normAutofit/>
          </a:bodyPr>
          <a:lstStyle/>
          <a:p>
            <a:r>
              <a:rPr lang="en-US" dirty="0"/>
              <a:t>PEDM storage ring.</a:t>
            </a:r>
          </a:p>
          <a:p>
            <a:r>
              <a:rPr lang="en-US" dirty="0"/>
              <a:t>Proton magic momentum = 0.7 GeV/c.</a:t>
            </a:r>
          </a:p>
          <a:p>
            <a:r>
              <a:rPr lang="en-US" dirty="0"/>
              <a:t>There is sufficient room in BNL AGS tunnel for PEDM ring.</a:t>
            </a:r>
          </a:p>
          <a:p>
            <a:r>
              <a:rPr lang="en-US" dirty="0"/>
              <a:t>Circumference = 800m.</a:t>
            </a:r>
          </a:p>
          <a:p>
            <a:r>
              <a:rPr lang="en-US" dirty="0"/>
              <a:t>Bending electric field = 4.4MV/m. </a:t>
            </a:r>
          </a:p>
          <a:p>
            <a:r>
              <a:rPr lang="en-US" dirty="0"/>
              <a:t>R&amp;D not required.</a:t>
            </a:r>
          </a:p>
          <a:p>
            <a:r>
              <a:rPr lang="en-US" dirty="0"/>
              <a:t>Build one out of 48 cells for engineering optimization.</a:t>
            </a:r>
          </a:p>
        </p:txBody>
      </p:sp>
      <p:sp>
        <p:nvSpPr>
          <p:cNvPr id="4" name="Footer Placeholder 3">
            <a:extLst>
              <a:ext uri="{FF2B5EF4-FFF2-40B4-BE49-F238E27FC236}">
                <a16:creationId xmlns:a16="http://schemas.microsoft.com/office/drawing/2014/main" id="{A419E9DD-A959-45EF-84B7-95E063B6A524}"/>
              </a:ext>
            </a:extLst>
          </p:cNvPr>
          <p:cNvSpPr>
            <a:spLocks noGrp="1"/>
          </p:cNvSpPr>
          <p:nvPr>
            <p:ph type="ftr" sz="quarter" idx="11"/>
          </p:nvPr>
        </p:nvSpPr>
        <p:spPr/>
        <p:txBody>
          <a:bodyPr/>
          <a:lstStyle/>
          <a:p>
            <a:r>
              <a:rPr lang="en-US"/>
              <a:t>Rare Precision Frontier Townhall - RF03 Parallel Session, 10/02/2020</a:t>
            </a:r>
          </a:p>
        </p:txBody>
      </p:sp>
      <p:sp>
        <p:nvSpPr>
          <p:cNvPr id="5" name="Slide Number Placeholder 4">
            <a:extLst>
              <a:ext uri="{FF2B5EF4-FFF2-40B4-BE49-F238E27FC236}">
                <a16:creationId xmlns:a16="http://schemas.microsoft.com/office/drawing/2014/main" id="{6B12667E-1245-4E5E-8A7C-2EA6B5EDCB98}"/>
              </a:ext>
            </a:extLst>
          </p:cNvPr>
          <p:cNvSpPr>
            <a:spLocks noGrp="1"/>
          </p:cNvSpPr>
          <p:nvPr>
            <p:ph type="sldNum" sz="quarter" idx="12"/>
          </p:nvPr>
        </p:nvSpPr>
        <p:spPr/>
        <p:txBody>
          <a:bodyPr/>
          <a:lstStyle/>
          <a:p>
            <a:fld id="{9467FB01-1F47-434F-821B-9889E8636ADA}" type="slidenum">
              <a:rPr lang="en-US" smtClean="0"/>
              <a:t>6</a:t>
            </a:fld>
            <a:endParaRPr lang="en-US"/>
          </a:p>
        </p:txBody>
      </p:sp>
    </p:spTree>
    <p:extLst>
      <p:ext uri="{BB962C8B-B14F-4D97-AF65-F5344CB8AC3E}">
        <p14:creationId xmlns:p14="http://schemas.microsoft.com/office/powerpoint/2010/main" val="31437835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B41836-D943-40C5-A046-79353BD3623C}"/>
              </a:ext>
            </a:extLst>
          </p:cNvPr>
          <p:cNvSpPr>
            <a:spLocks noGrp="1"/>
          </p:cNvSpPr>
          <p:nvPr>
            <p:ph type="title"/>
          </p:nvPr>
        </p:nvSpPr>
        <p:spPr/>
        <p:txBody>
          <a:bodyPr>
            <a:normAutofit fontScale="90000"/>
          </a:bodyPr>
          <a:lstStyle/>
          <a:p>
            <a:r>
              <a:rPr lang="en-US" b="1" dirty="0">
                <a:solidFill>
                  <a:srgbClr val="FF0000"/>
                </a:solidFill>
              </a:rPr>
              <a:t>What is required for the LOI to succeed</a:t>
            </a:r>
            <a:endParaRPr lang="en-US" dirty="0"/>
          </a:p>
        </p:txBody>
      </p:sp>
      <p:sp>
        <p:nvSpPr>
          <p:cNvPr id="3" name="Content Placeholder 2">
            <a:extLst>
              <a:ext uri="{FF2B5EF4-FFF2-40B4-BE49-F238E27FC236}">
                <a16:creationId xmlns:a16="http://schemas.microsoft.com/office/drawing/2014/main" id="{47F7CEB4-836E-440C-A758-EACBFE7A909D}"/>
              </a:ext>
            </a:extLst>
          </p:cNvPr>
          <p:cNvSpPr>
            <a:spLocks noGrp="1"/>
          </p:cNvSpPr>
          <p:nvPr>
            <p:ph idx="1"/>
          </p:nvPr>
        </p:nvSpPr>
        <p:spPr/>
        <p:txBody>
          <a:bodyPr/>
          <a:lstStyle/>
          <a:p>
            <a:r>
              <a:rPr lang="en-US" dirty="0"/>
              <a:t>Is magic energy suitable for polarimetry? Yes!</a:t>
            </a:r>
          </a:p>
          <a:p>
            <a:endParaRPr lang="en-US" dirty="0"/>
          </a:p>
          <a:p>
            <a:endParaRPr lang="en-US" dirty="0"/>
          </a:p>
        </p:txBody>
      </p:sp>
      <p:sp>
        <p:nvSpPr>
          <p:cNvPr id="4" name="Footer Placeholder 3">
            <a:extLst>
              <a:ext uri="{FF2B5EF4-FFF2-40B4-BE49-F238E27FC236}">
                <a16:creationId xmlns:a16="http://schemas.microsoft.com/office/drawing/2014/main" id="{B1C0090D-0296-4EB3-B2C6-E061E2EEC13E}"/>
              </a:ext>
            </a:extLst>
          </p:cNvPr>
          <p:cNvSpPr>
            <a:spLocks noGrp="1"/>
          </p:cNvSpPr>
          <p:nvPr>
            <p:ph type="ftr" sz="quarter" idx="11"/>
          </p:nvPr>
        </p:nvSpPr>
        <p:spPr/>
        <p:txBody>
          <a:bodyPr/>
          <a:lstStyle/>
          <a:p>
            <a:r>
              <a:rPr lang="en-US"/>
              <a:t>Rare Precision Frontier Townhall - RF03 Parallel Session, 10/02/2020</a:t>
            </a:r>
          </a:p>
        </p:txBody>
      </p:sp>
      <p:sp>
        <p:nvSpPr>
          <p:cNvPr id="5" name="Slide Number Placeholder 4">
            <a:extLst>
              <a:ext uri="{FF2B5EF4-FFF2-40B4-BE49-F238E27FC236}">
                <a16:creationId xmlns:a16="http://schemas.microsoft.com/office/drawing/2014/main" id="{7689E6A4-A2D9-463D-B067-3EFD158891C3}"/>
              </a:ext>
            </a:extLst>
          </p:cNvPr>
          <p:cNvSpPr>
            <a:spLocks noGrp="1"/>
          </p:cNvSpPr>
          <p:nvPr>
            <p:ph type="sldNum" sz="quarter" idx="12"/>
          </p:nvPr>
        </p:nvSpPr>
        <p:spPr/>
        <p:txBody>
          <a:bodyPr/>
          <a:lstStyle/>
          <a:p>
            <a:fld id="{9467FB01-1F47-434F-821B-9889E8636ADA}" type="slidenum">
              <a:rPr lang="en-US" smtClean="0"/>
              <a:t>7</a:t>
            </a:fld>
            <a:endParaRPr lang="en-US"/>
          </a:p>
        </p:txBody>
      </p:sp>
      <p:pic>
        <p:nvPicPr>
          <p:cNvPr id="6" name="Content Placeholder 5">
            <a:extLst>
              <a:ext uri="{FF2B5EF4-FFF2-40B4-BE49-F238E27FC236}">
                <a16:creationId xmlns:a16="http://schemas.microsoft.com/office/drawing/2014/main" id="{5E668FE3-3EA9-4628-960D-A821D80919D5}"/>
              </a:ext>
            </a:extLst>
          </p:cNvPr>
          <p:cNvPicPr>
            <a:picLocks noChangeAspect="1"/>
          </p:cNvPicPr>
          <p:nvPr/>
        </p:nvPicPr>
        <p:blipFill>
          <a:blip r:embed="rId2"/>
          <a:stretch>
            <a:fillRect/>
          </a:stretch>
        </p:blipFill>
        <p:spPr>
          <a:xfrm>
            <a:off x="982133" y="1941689"/>
            <a:ext cx="6581423" cy="4414662"/>
          </a:xfrm>
          <a:prstGeom prst="rect">
            <a:avLst/>
          </a:prstGeom>
        </p:spPr>
      </p:pic>
    </p:spTree>
    <p:extLst>
      <p:ext uri="{BB962C8B-B14F-4D97-AF65-F5344CB8AC3E}">
        <p14:creationId xmlns:p14="http://schemas.microsoft.com/office/powerpoint/2010/main" val="27012716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42C32D-E92D-A54D-8794-EE5F5223C2A3}"/>
              </a:ext>
            </a:extLst>
          </p:cNvPr>
          <p:cNvSpPr>
            <a:spLocks noGrp="1"/>
          </p:cNvSpPr>
          <p:nvPr>
            <p:ph type="title"/>
          </p:nvPr>
        </p:nvSpPr>
        <p:spPr/>
        <p:txBody>
          <a:bodyPr>
            <a:normAutofit/>
          </a:bodyPr>
          <a:lstStyle/>
          <a:p>
            <a:r>
              <a:rPr lang="en-US" b="1" dirty="0">
                <a:solidFill>
                  <a:srgbClr val="FF0000"/>
                </a:solidFill>
              </a:rPr>
              <a:t>New facility with existing technologies</a:t>
            </a:r>
          </a:p>
        </p:txBody>
      </p:sp>
      <p:sp>
        <p:nvSpPr>
          <p:cNvPr id="4" name="Footer Placeholder 3">
            <a:extLst>
              <a:ext uri="{FF2B5EF4-FFF2-40B4-BE49-F238E27FC236}">
                <a16:creationId xmlns:a16="http://schemas.microsoft.com/office/drawing/2014/main" id="{CF8527D1-0B17-CB4D-998B-6E64D7CF382B}"/>
              </a:ext>
            </a:extLst>
          </p:cNvPr>
          <p:cNvSpPr>
            <a:spLocks noGrp="1"/>
          </p:cNvSpPr>
          <p:nvPr>
            <p:ph type="ftr" sz="quarter" idx="11"/>
          </p:nvPr>
        </p:nvSpPr>
        <p:spPr/>
        <p:txBody>
          <a:bodyPr/>
          <a:lstStyle/>
          <a:p>
            <a:r>
              <a:rPr lang="en-US" dirty="0"/>
              <a:t>Rare Precision Frontier Townhall - RF03 Parallel Session, 10/02/2020</a:t>
            </a:r>
          </a:p>
        </p:txBody>
      </p:sp>
      <p:sp>
        <p:nvSpPr>
          <p:cNvPr id="5" name="Slide Number Placeholder 4">
            <a:extLst>
              <a:ext uri="{FF2B5EF4-FFF2-40B4-BE49-F238E27FC236}">
                <a16:creationId xmlns:a16="http://schemas.microsoft.com/office/drawing/2014/main" id="{86D2C598-B4FE-254B-B370-E8671B0DD8B7}"/>
              </a:ext>
            </a:extLst>
          </p:cNvPr>
          <p:cNvSpPr>
            <a:spLocks noGrp="1"/>
          </p:cNvSpPr>
          <p:nvPr>
            <p:ph type="sldNum" sz="quarter" idx="12"/>
          </p:nvPr>
        </p:nvSpPr>
        <p:spPr/>
        <p:txBody>
          <a:bodyPr/>
          <a:lstStyle/>
          <a:p>
            <a:fld id="{9467FB01-1F47-434F-821B-9889E8636ADA}" type="slidenum">
              <a:rPr lang="en-US" smtClean="0"/>
              <a:t>8</a:t>
            </a:fld>
            <a:endParaRPr lang="en-US" dirty="0"/>
          </a:p>
        </p:txBody>
      </p:sp>
      <p:pic>
        <p:nvPicPr>
          <p:cNvPr id="10" name="Picture 9">
            <a:extLst>
              <a:ext uri="{FF2B5EF4-FFF2-40B4-BE49-F238E27FC236}">
                <a16:creationId xmlns:a16="http://schemas.microsoft.com/office/drawing/2014/main" id="{A4AF1477-E370-42E0-8E28-FD8EB1172B37}"/>
              </a:ext>
            </a:extLst>
          </p:cNvPr>
          <p:cNvPicPr>
            <a:picLocks noChangeAspect="1"/>
          </p:cNvPicPr>
          <p:nvPr/>
        </p:nvPicPr>
        <p:blipFill>
          <a:blip r:embed="rId2"/>
          <a:stretch>
            <a:fillRect/>
          </a:stretch>
        </p:blipFill>
        <p:spPr>
          <a:xfrm>
            <a:off x="4921956" y="1428043"/>
            <a:ext cx="4244623" cy="4628443"/>
          </a:xfrm>
          <a:prstGeom prst="rect">
            <a:avLst/>
          </a:prstGeom>
        </p:spPr>
      </p:pic>
      <p:pic>
        <p:nvPicPr>
          <p:cNvPr id="13" name="Content Placeholder 12">
            <a:extLst>
              <a:ext uri="{FF2B5EF4-FFF2-40B4-BE49-F238E27FC236}">
                <a16:creationId xmlns:a16="http://schemas.microsoft.com/office/drawing/2014/main" id="{FEF065A0-663B-4759-A480-2D0C17F5B089}"/>
              </a:ext>
            </a:extLst>
          </p:cNvPr>
          <p:cNvPicPr>
            <a:picLocks noGrp="1" noChangeAspect="1"/>
          </p:cNvPicPr>
          <p:nvPr>
            <p:ph idx="1"/>
          </p:nvPr>
        </p:nvPicPr>
        <p:blipFill>
          <a:blip r:embed="rId3"/>
          <a:stretch>
            <a:fillRect/>
          </a:stretch>
        </p:blipFill>
        <p:spPr>
          <a:xfrm>
            <a:off x="0" y="1289305"/>
            <a:ext cx="4786488" cy="4767181"/>
          </a:xfrm>
          <a:prstGeom prst="rect">
            <a:avLst/>
          </a:prstGeom>
        </p:spPr>
      </p:pic>
      <p:cxnSp>
        <p:nvCxnSpPr>
          <p:cNvPr id="7" name="Straight Connector 6">
            <a:extLst>
              <a:ext uri="{FF2B5EF4-FFF2-40B4-BE49-F238E27FC236}">
                <a16:creationId xmlns:a16="http://schemas.microsoft.com/office/drawing/2014/main" id="{1CDF3855-463D-4F04-89A1-7592D9A2C692}"/>
              </a:ext>
            </a:extLst>
          </p:cNvPr>
          <p:cNvCxnSpPr/>
          <p:nvPr/>
        </p:nvCxnSpPr>
        <p:spPr>
          <a:xfrm>
            <a:off x="124178" y="5917748"/>
            <a:ext cx="169333"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814685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170C46-CC77-6945-82D8-7C0E5747CF72}"/>
              </a:ext>
            </a:extLst>
          </p:cNvPr>
          <p:cNvSpPr>
            <a:spLocks noGrp="1"/>
          </p:cNvSpPr>
          <p:nvPr>
            <p:ph type="title"/>
          </p:nvPr>
        </p:nvSpPr>
        <p:spPr/>
        <p:txBody>
          <a:bodyPr>
            <a:normAutofit/>
          </a:bodyPr>
          <a:lstStyle/>
          <a:p>
            <a:r>
              <a:rPr lang="en-US" b="1" dirty="0">
                <a:solidFill>
                  <a:srgbClr val="FF0000"/>
                </a:solidFill>
              </a:rPr>
              <a:t>Plan to do during Snowmass</a:t>
            </a:r>
          </a:p>
        </p:txBody>
      </p:sp>
      <p:sp>
        <p:nvSpPr>
          <p:cNvPr id="3" name="Content Placeholder 2">
            <a:extLst>
              <a:ext uri="{FF2B5EF4-FFF2-40B4-BE49-F238E27FC236}">
                <a16:creationId xmlns:a16="http://schemas.microsoft.com/office/drawing/2014/main" id="{191E5389-FE66-114E-BD1E-7858E1561D8B}"/>
              </a:ext>
            </a:extLst>
          </p:cNvPr>
          <p:cNvSpPr>
            <a:spLocks noGrp="1"/>
          </p:cNvSpPr>
          <p:nvPr>
            <p:ph idx="1"/>
          </p:nvPr>
        </p:nvSpPr>
        <p:spPr/>
        <p:txBody>
          <a:bodyPr/>
          <a:lstStyle/>
          <a:p>
            <a:r>
              <a:rPr lang="en-US" dirty="0">
                <a:solidFill>
                  <a:srgbClr val="002060"/>
                </a:solidFill>
              </a:rPr>
              <a:t>Systematic error studies with precision tracking by end of 2020.</a:t>
            </a:r>
          </a:p>
          <a:p>
            <a:r>
              <a:rPr lang="en-US" dirty="0">
                <a:solidFill>
                  <a:srgbClr val="002060"/>
                </a:solidFill>
              </a:rPr>
              <a:t>Publish 2021.</a:t>
            </a:r>
          </a:p>
          <a:p>
            <a:r>
              <a:rPr lang="en-US" dirty="0">
                <a:solidFill>
                  <a:srgbClr val="002060"/>
                </a:solidFill>
              </a:rPr>
              <a:t>Contribute white-paper to Snowmass effort by June 2021.</a:t>
            </a:r>
          </a:p>
        </p:txBody>
      </p:sp>
      <p:sp>
        <p:nvSpPr>
          <p:cNvPr id="4" name="Footer Placeholder 3">
            <a:extLst>
              <a:ext uri="{FF2B5EF4-FFF2-40B4-BE49-F238E27FC236}">
                <a16:creationId xmlns:a16="http://schemas.microsoft.com/office/drawing/2014/main" id="{176AA2D8-40C4-B646-9EFF-5E5D38CF536A}"/>
              </a:ext>
            </a:extLst>
          </p:cNvPr>
          <p:cNvSpPr>
            <a:spLocks noGrp="1"/>
          </p:cNvSpPr>
          <p:nvPr>
            <p:ph type="ftr" sz="quarter" idx="11"/>
          </p:nvPr>
        </p:nvSpPr>
        <p:spPr/>
        <p:txBody>
          <a:bodyPr/>
          <a:lstStyle/>
          <a:p>
            <a:r>
              <a:rPr lang="en-US" dirty="0"/>
              <a:t>Rare Precision Frontier Townhall - RF03 Parallel Session, 10/02/2020</a:t>
            </a:r>
          </a:p>
        </p:txBody>
      </p:sp>
      <p:sp>
        <p:nvSpPr>
          <p:cNvPr id="5" name="Slide Number Placeholder 4">
            <a:extLst>
              <a:ext uri="{FF2B5EF4-FFF2-40B4-BE49-F238E27FC236}">
                <a16:creationId xmlns:a16="http://schemas.microsoft.com/office/drawing/2014/main" id="{CD59AA42-C80D-E646-943D-8E11130EA767}"/>
              </a:ext>
            </a:extLst>
          </p:cNvPr>
          <p:cNvSpPr>
            <a:spLocks noGrp="1"/>
          </p:cNvSpPr>
          <p:nvPr>
            <p:ph type="sldNum" sz="quarter" idx="12"/>
          </p:nvPr>
        </p:nvSpPr>
        <p:spPr/>
        <p:txBody>
          <a:bodyPr/>
          <a:lstStyle/>
          <a:p>
            <a:fld id="{9467FB01-1F47-434F-821B-9889E8636ADA}" type="slidenum">
              <a:rPr lang="en-US" smtClean="0"/>
              <a:t>9</a:t>
            </a:fld>
            <a:endParaRPr lang="en-US" dirty="0"/>
          </a:p>
        </p:txBody>
      </p:sp>
    </p:spTree>
    <p:extLst>
      <p:ext uri="{BB962C8B-B14F-4D97-AF65-F5344CB8AC3E}">
        <p14:creationId xmlns:p14="http://schemas.microsoft.com/office/powerpoint/2010/main" val="1129938937"/>
      </p:ext>
    </p:extLst>
  </p:cSld>
  <p:clrMapOvr>
    <a:masterClrMapping/>
  </p:clrMapOvr>
</p:sld>
</file>

<file path=ppt/theme/theme1.xml><?xml version="1.0" encoding="utf-8"?>
<a:theme xmlns:a="http://schemas.openxmlformats.org/drawingml/2006/main" name="Default">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fault" id="{AF9FF119-3C47-0A4F-99F8-42FC17B016C6}" vid="{34B337FF-EC44-644B-967A-677CC97DB8E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Default</Template>
  <TotalTime>438</TotalTime>
  <Words>779</Words>
  <Application>Microsoft Macintosh PowerPoint</Application>
  <PresentationFormat>On-screen Show (4:3)</PresentationFormat>
  <Paragraphs>89</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Calibri Light</vt:lpstr>
      <vt:lpstr>Cambria Math</vt:lpstr>
      <vt:lpstr>Default</vt:lpstr>
      <vt:lpstr>Proton EDM</vt:lpstr>
      <vt:lpstr>The physics / basic idea of the LOI</vt:lpstr>
      <vt:lpstr>The physics / basic idea of the LOI</vt:lpstr>
      <vt:lpstr>The physics / basic idea of the LOI</vt:lpstr>
      <vt:lpstr>Magic Momentum</vt:lpstr>
      <vt:lpstr>What is required for the LOI to succeed</vt:lpstr>
      <vt:lpstr>What is required for the LOI to succeed</vt:lpstr>
      <vt:lpstr>New facility with existing technologies</vt:lpstr>
      <vt:lpstr>Plan to do during Snowmass</vt:lpstr>
      <vt:lpstr>Hope to get out of Snowmass</vt:lpstr>
      <vt:lpstr>Peter Graham FNAL seminar abstract</vt:lpstr>
      <vt:lpstr>Letter of Interest</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Winter, Peter</dc:creator>
  <cp:lastModifiedBy>Blum, Thomas</cp:lastModifiedBy>
  <cp:revision>64</cp:revision>
  <dcterms:created xsi:type="dcterms:W3CDTF">2020-09-22T13:54:12Z</dcterms:created>
  <dcterms:modified xsi:type="dcterms:W3CDTF">2020-10-02T14:17:19Z</dcterms:modified>
</cp:coreProperties>
</file>