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8" r:id="rId3"/>
    <p:sldId id="267" r:id="rId4"/>
    <p:sldId id="268" r:id="rId5"/>
    <p:sldId id="266" r:id="rId6"/>
    <p:sldId id="261" r:id="rId7"/>
    <p:sldId id="259"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3"/>
    <p:restoredTop sz="96327"/>
  </p:normalViewPr>
  <p:slideViewPr>
    <p:cSldViewPr snapToGrid="0" snapToObjects="1" showGuides="1">
      <p:cViewPr varScale="1">
        <p:scale>
          <a:sx n="66" d="100"/>
          <a:sy n="66" d="100"/>
        </p:scale>
        <p:origin x="1232"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0A01B-E03C-DA48-8BBB-6DAA501994B8}" type="datetimeFigureOut">
              <a:rPr lang="en-US" smtClean="0"/>
              <a:t>10/2/2020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C2148-657E-044C-BD81-CE7247EA2CCE}" type="slidenum">
              <a:rPr lang="en-US" smtClean="0"/>
              <a:t>‹#›</a:t>
            </a:fld>
            <a:endParaRPr lang="en-US"/>
          </a:p>
        </p:txBody>
      </p:sp>
    </p:spTree>
    <p:extLst>
      <p:ext uri="{BB962C8B-B14F-4D97-AF65-F5344CB8AC3E}">
        <p14:creationId xmlns:p14="http://schemas.microsoft.com/office/powerpoint/2010/main" val="29578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Raise your hand if</a:t>
            </a:r>
            <a:r>
              <a:rPr lang="en-US" baseline="0" dirty="0" smtClean="0"/>
              <a:t> you used a GPS</a:t>
            </a:r>
            <a:endParaRPr lang="en-US" dirty="0"/>
          </a:p>
        </p:txBody>
      </p:sp>
      <p:sp>
        <p:nvSpPr>
          <p:cNvPr id="4" name="Slide Number Placeholder 3"/>
          <p:cNvSpPr>
            <a:spLocks noGrp="1"/>
          </p:cNvSpPr>
          <p:nvPr>
            <p:ph type="sldNum" sz="quarter" idx="10"/>
          </p:nvPr>
        </p:nvSpPr>
        <p:spPr/>
        <p:txBody>
          <a:bodyPr/>
          <a:lstStyle/>
          <a:p>
            <a:fld id="{7F3A7569-9A79-4E9F-B274-0B9393BDA738}" type="slidenum">
              <a:rPr lang="en-US" smtClean="0"/>
              <a:t>3</a:t>
            </a:fld>
            <a:endParaRPr lang="en-US"/>
          </a:p>
        </p:txBody>
      </p:sp>
    </p:spTree>
    <p:extLst>
      <p:ext uri="{BB962C8B-B14F-4D97-AF65-F5344CB8AC3E}">
        <p14:creationId xmlns:p14="http://schemas.microsoft.com/office/powerpoint/2010/main" val="421113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87D3EC8-2792-164D-9124-22D9F6507D8E}" type="datetime1">
              <a:rPr lang="en-US" smtClean="0"/>
              <a:t>10/2/2020</a:t>
            </a:fld>
            <a:endParaRPr lang="en-US"/>
          </a:p>
        </p:txBody>
      </p:sp>
      <p:sp>
        <p:nvSpPr>
          <p:cNvPr id="5" name="Footer Placeholder 4"/>
          <p:cNvSpPr>
            <a:spLocks noGrp="1"/>
          </p:cNvSpPr>
          <p:nvPr>
            <p:ph type="ftr" sz="quarter" idx="11"/>
          </p:nvPr>
        </p:nvSpPr>
        <p:spPr/>
        <p:txBody>
          <a:bodyPr/>
          <a:lstStyle/>
          <a:p>
            <a:r>
              <a:rPr lang="en-US"/>
              <a:t>Rare Precision Frontier Townhall - RF03 Parallel Session, 10/02/2020</a:t>
            </a:r>
          </a:p>
        </p:txBody>
      </p:sp>
      <p:sp>
        <p:nvSpPr>
          <p:cNvPr id="6" name="Slide Number Placeholder 5"/>
          <p:cNvSpPr>
            <a:spLocks noGrp="1"/>
          </p:cNvSpPr>
          <p:nvPr>
            <p:ph type="sldNum" sz="quarter" idx="12"/>
          </p:nvPr>
        </p:nvSpPr>
        <p:spPr/>
        <p:txBody>
          <a:bodyPr/>
          <a:lstStyle/>
          <a:p>
            <a:fld id="{9467FB01-1F47-434F-821B-9889E8636ADA}" type="slidenum">
              <a:rPr lang="en-US" smtClean="0"/>
              <a:t>‹#›</a:t>
            </a:fld>
            <a:endParaRPr lang="en-US"/>
          </a:p>
        </p:txBody>
      </p:sp>
    </p:spTree>
    <p:extLst>
      <p:ext uri="{BB962C8B-B14F-4D97-AF65-F5344CB8AC3E}">
        <p14:creationId xmlns:p14="http://schemas.microsoft.com/office/powerpoint/2010/main" val="27160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C52BA7-7A2F-D544-888F-A23C06E1EE4C}" type="datetime1">
              <a:rPr lang="en-US" smtClean="0"/>
              <a:t>10/2/2020</a:t>
            </a:fld>
            <a:endParaRPr lang="en-US"/>
          </a:p>
        </p:txBody>
      </p:sp>
      <p:sp>
        <p:nvSpPr>
          <p:cNvPr id="5" name="Footer Placeholder 4"/>
          <p:cNvSpPr>
            <a:spLocks noGrp="1"/>
          </p:cNvSpPr>
          <p:nvPr>
            <p:ph type="ftr" sz="quarter" idx="11"/>
          </p:nvPr>
        </p:nvSpPr>
        <p:spPr/>
        <p:txBody>
          <a:bodyPr/>
          <a:lstStyle/>
          <a:p>
            <a:r>
              <a:rPr lang="en-US"/>
              <a:t>Rare Precision Frontier Townhall - RF03 Parallel Session, 10/02/2020</a:t>
            </a:r>
          </a:p>
        </p:txBody>
      </p:sp>
      <p:sp>
        <p:nvSpPr>
          <p:cNvPr id="6" name="Slide Number Placeholder 5"/>
          <p:cNvSpPr>
            <a:spLocks noGrp="1"/>
          </p:cNvSpPr>
          <p:nvPr>
            <p:ph type="sldNum" sz="quarter" idx="12"/>
          </p:nvPr>
        </p:nvSpPr>
        <p:spPr/>
        <p:txBody>
          <a:bodyPr/>
          <a:lstStyle/>
          <a:p>
            <a:fld id="{9467FB01-1F47-434F-821B-9889E8636ADA}" type="slidenum">
              <a:rPr lang="en-US" smtClean="0"/>
              <a:t>‹#›</a:t>
            </a:fld>
            <a:endParaRPr lang="en-US"/>
          </a:p>
        </p:txBody>
      </p:sp>
    </p:spTree>
    <p:extLst>
      <p:ext uri="{BB962C8B-B14F-4D97-AF65-F5344CB8AC3E}">
        <p14:creationId xmlns:p14="http://schemas.microsoft.com/office/powerpoint/2010/main" val="30554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8C6BE29-3432-5F45-A069-ED9B7ACE7871}" type="datetime1">
              <a:rPr lang="en-US" smtClean="0"/>
              <a:t>10/2/2020</a:t>
            </a:fld>
            <a:endParaRPr lang="en-US"/>
          </a:p>
        </p:txBody>
      </p:sp>
      <p:sp>
        <p:nvSpPr>
          <p:cNvPr id="5" name="Footer Placeholder 4"/>
          <p:cNvSpPr>
            <a:spLocks noGrp="1"/>
          </p:cNvSpPr>
          <p:nvPr>
            <p:ph type="ftr" sz="quarter" idx="11"/>
          </p:nvPr>
        </p:nvSpPr>
        <p:spPr/>
        <p:txBody>
          <a:bodyPr/>
          <a:lstStyle/>
          <a:p>
            <a:r>
              <a:rPr lang="en-US"/>
              <a:t>Rare Precision Frontier Townhall - RF03 Parallel Session, 10/02/2020</a:t>
            </a:r>
          </a:p>
        </p:txBody>
      </p:sp>
      <p:sp>
        <p:nvSpPr>
          <p:cNvPr id="6" name="Slide Number Placeholder 5"/>
          <p:cNvSpPr>
            <a:spLocks noGrp="1"/>
          </p:cNvSpPr>
          <p:nvPr>
            <p:ph type="sldNum" sz="quarter" idx="12"/>
          </p:nvPr>
        </p:nvSpPr>
        <p:spPr/>
        <p:txBody>
          <a:bodyPr/>
          <a:lstStyle/>
          <a:p>
            <a:fld id="{9467FB01-1F47-434F-821B-9889E8636ADA}" type="slidenum">
              <a:rPr lang="en-US" smtClean="0"/>
              <a:t>‹#›</a:t>
            </a:fld>
            <a:endParaRPr lang="en-US"/>
          </a:p>
        </p:txBody>
      </p:sp>
    </p:spTree>
    <p:extLst>
      <p:ext uri="{BB962C8B-B14F-4D97-AF65-F5344CB8AC3E}">
        <p14:creationId xmlns:p14="http://schemas.microsoft.com/office/powerpoint/2010/main" val="65761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7D76230-92E9-C14A-851E-3B702A95005E}" type="datetime1">
              <a:rPr lang="en-US" smtClean="0"/>
              <a:t>10/2/2020</a:t>
            </a:fld>
            <a:endParaRPr lang="en-US"/>
          </a:p>
        </p:txBody>
      </p:sp>
      <p:sp>
        <p:nvSpPr>
          <p:cNvPr id="5" name="Footer Placeholder 4"/>
          <p:cNvSpPr>
            <a:spLocks noGrp="1"/>
          </p:cNvSpPr>
          <p:nvPr>
            <p:ph type="ftr" sz="quarter" idx="11"/>
          </p:nvPr>
        </p:nvSpPr>
        <p:spPr/>
        <p:txBody>
          <a:bodyPr/>
          <a:lstStyle/>
          <a:p>
            <a:r>
              <a:rPr lang="en-US"/>
              <a:t>Rare Precision Frontier Townhall - RF03 Parallel Session, 10/02/2020</a:t>
            </a:r>
          </a:p>
        </p:txBody>
      </p:sp>
      <p:sp>
        <p:nvSpPr>
          <p:cNvPr id="6" name="Slide Number Placeholder 5"/>
          <p:cNvSpPr>
            <a:spLocks noGrp="1"/>
          </p:cNvSpPr>
          <p:nvPr>
            <p:ph type="sldNum" sz="quarter" idx="12"/>
          </p:nvPr>
        </p:nvSpPr>
        <p:spPr/>
        <p:txBody>
          <a:bodyPr/>
          <a:lstStyle/>
          <a:p>
            <a:fld id="{9467FB01-1F47-434F-821B-9889E8636ADA}" type="slidenum">
              <a:rPr lang="en-US" smtClean="0"/>
              <a:t>‹#›</a:t>
            </a:fld>
            <a:endParaRPr lang="en-US"/>
          </a:p>
        </p:txBody>
      </p:sp>
    </p:spTree>
    <p:extLst>
      <p:ext uri="{BB962C8B-B14F-4D97-AF65-F5344CB8AC3E}">
        <p14:creationId xmlns:p14="http://schemas.microsoft.com/office/powerpoint/2010/main" val="149509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6F77A9F-2B07-D14D-B33B-C7778C343F8B}" type="datetime1">
              <a:rPr lang="en-US" smtClean="0"/>
              <a:t>10/2/2020</a:t>
            </a:fld>
            <a:endParaRPr lang="en-US"/>
          </a:p>
        </p:txBody>
      </p:sp>
      <p:sp>
        <p:nvSpPr>
          <p:cNvPr id="5" name="Footer Placeholder 4"/>
          <p:cNvSpPr>
            <a:spLocks noGrp="1"/>
          </p:cNvSpPr>
          <p:nvPr>
            <p:ph type="ftr" sz="quarter" idx="11"/>
          </p:nvPr>
        </p:nvSpPr>
        <p:spPr/>
        <p:txBody>
          <a:bodyPr/>
          <a:lstStyle/>
          <a:p>
            <a:r>
              <a:rPr lang="en-US"/>
              <a:t>Rare Precision Frontier Townhall - RF03 Parallel Session, 10/02/2020</a:t>
            </a:r>
          </a:p>
        </p:txBody>
      </p:sp>
      <p:sp>
        <p:nvSpPr>
          <p:cNvPr id="6" name="Slide Number Placeholder 5"/>
          <p:cNvSpPr>
            <a:spLocks noGrp="1"/>
          </p:cNvSpPr>
          <p:nvPr>
            <p:ph type="sldNum" sz="quarter" idx="12"/>
          </p:nvPr>
        </p:nvSpPr>
        <p:spPr/>
        <p:txBody>
          <a:bodyPr/>
          <a:lstStyle/>
          <a:p>
            <a:fld id="{9467FB01-1F47-434F-821B-9889E8636ADA}" type="slidenum">
              <a:rPr lang="en-US" smtClean="0"/>
              <a:t>‹#›</a:t>
            </a:fld>
            <a:endParaRPr lang="en-US"/>
          </a:p>
        </p:txBody>
      </p:sp>
    </p:spTree>
    <p:extLst>
      <p:ext uri="{BB962C8B-B14F-4D97-AF65-F5344CB8AC3E}">
        <p14:creationId xmlns:p14="http://schemas.microsoft.com/office/powerpoint/2010/main" val="28332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12A1A5B-28A6-5040-A81E-44C6FE3D2568}" type="datetime1">
              <a:rPr lang="en-US" smtClean="0"/>
              <a:t>10/2/2020</a:t>
            </a:fld>
            <a:endParaRPr lang="en-US"/>
          </a:p>
        </p:txBody>
      </p:sp>
      <p:sp>
        <p:nvSpPr>
          <p:cNvPr id="6" name="Footer Placeholder 5"/>
          <p:cNvSpPr>
            <a:spLocks noGrp="1"/>
          </p:cNvSpPr>
          <p:nvPr>
            <p:ph type="ftr" sz="quarter" idx="11"/>
          </p:nvPr>
        </p:nvSpPr>
        <p:spPr/>
        <p:txBody>
          <a:bodyPr/>
          <a:lstStyle/>
          <a:p>
            <a:r>
              <a:rPr lang="en-US"/>
              <a:t>Rare Precision Frontier Townhall - RF03 Parallel Session, 10/02/2020</a:t>
            </a:r>
          </a:p>
        </p:txBody>
      </p:sp>
      <p:sp>
        <p:nvSpPr>
          <p:cNvPr id="7" name="Slide Number Placeholder 6"/>
          <p:cNvSpPr>
            <a:spLocks noGrp="1"/>
          </p:cNvSpPr>
          <p:nvPr>
            <p:ph type="sldNum" sz="quarter" idx="12"/>
          </p:nvPr>
        </p:nvSpPr>
        <p:spPr/>
        <p:txBody>
          <a:bodyPr/>
          <a:lstStyle/>
          <a:p>
            <a:fld id="{9467FB01-1F47-434F-821B-9889E8636ADA}" type="slidenum">
              <a:rPr lang="en-US" smtClean="0"/>
              <a:t>‹#›</a:t>
            </a:fld>
            <a:endParaRPr lang="en-US"/>
          </a:p>
        </p:txBody>
      </p:sp>
    </p:spTree>
    <p:extLst>
      <p:ext uri="{BB962C8B-B14F-4D97-AF65-F5344CB8AC3E}">
        <p14:creationId xmlns:p14="http://schemas.microsoft.com/office/powerpoint/2010/main" val="8785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3B7BB253-0258-EA4E-9C7C-AA23FEC122CE}" type="datetime1">
              <a:rPr lang="en-US" smtClean="0"/>
              <a:t>10/2/2020</a:t>
            </a:fld>
            <a:endParaRPr lang="en-US"/>
          </a:p>
        </p:txBody>
      </p:sp>
      <p:sp>
        <p:nvSpPr>
          <p:cNvPr id="8" name="Footer Placeholder 7"/>
          <p:cNvSpPr>
            <a:spLocks noGrp="1"/>
          </p:cNvSpPr>
          <p:nvPr>
            <p:ph type="ftr" sz="quarter" idx="11"/>
          </p:nvPr>
        </p:nvSpPr>
        <p:spPr/>
        <p:txBody>
          <a:bodyPr/>
          <a:lstStyle/>
          <a:p>
            <a:r>
              <a:rPr lang="en-US"/>
              <a:t>Rare Precision Frontier Townhall - RF03 Parallel Session, 10/02/2020</a:t>
            </a:r>
          </a:p>
        </p:txBody>
      </p:sp>
      <p:sp>
        <p:nvSpPr>
          <p:cNvPr id="9" name="Slide Number Placeholder 8"/>
          <p:cNvSpPr>
            <a:spLocks noGrp="1"/>
          </p:cNvSpPr>
          <p:nvPr>
            <p:ph type="sldNum" sz="quarter" idx="12"/>
          </p:nvPr>
        </p:nvSpPr>
        <p:spPr/>
        <p:txBody>
          <a:bodyPr/>
          <a:lstStyle/>
          <a:p>
            <a:fld id="{9467FB01-1F47-434F-821B-9889E8636ADA}" type="slidenum">
              <a:rPr lang="en-US" smtClean="0"/>
              <a:t>‹#›</a:t>
            </a:fld>
            <a:endParaRPr lang="en-US"/>
          </a:p>
        </p:txBody>
      </p:sp>
    </p:spTree>
    <p:extLst>
      <p:ext uri="{BB962C8B-B14F-4D97-AF65-F5344CB8AC3E}">
        <p14:creationId xmlns:p14="http://schemas.microsoft.com/office/powerpoint/2010/main" val="185182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57CF767-0890-B34C-B406-64C48D53F031}" type="datetime1">
              <a:rPr lang="en-US" smtClean="0"/>
              <a:t>10/2/2020</a:t>
            </a:fld>
            <a:endParaRPr lang="en-US" dirty="0"/>
          </a:p>
        </p:txBody>
      </p:sp>
      <p:sp>
        <p:nvSpPr>
          <p:cNvPr id="4" name="Footer Placeholder 3"/>
          <p:cNvSpPr>
            <a:spLocks noGrp="1"/>
          </p:cNvSpPr>
          <p:nvPr>
            <p:ph type="ftr" sz="quarter" idx="11"/>
          </p:nvPr>
        </p:nvSpPr>
        <p:spPr/>
        <p:txBody>
          <a:bodyPr/>
          <a:lstStyle/>
          <a:p>
            <a:r>
              <a:rPr lang="en-US"/>
              <a:t>Rare Precision Frontier Townhall - RF03 Parallel Session, 10/02/2020</a:t>
            </a:r>
          </a:p>
        </p:txBody>
      </p:sp>
      <p:sp>
        <p:nvSpPr>
          <p:cNvPr id="5" name="Slide Number Placeholder 4"/>
          <p:cNvSpPr>
            <a:spLocks noGrp="1"/>
          </p:cNvSpPr>
          <p:nvPr>
            <p:ph type="sldNum" sz="quarter" idx="12"/>
          </p:nvPr>
        </p:nvSpPr>
        <p:spPr/>
        <p:txBody>
          <a:bodyPr/>
          <a:lstStyle/>
          <a:p>
            <a:fld id="{9467FB01-1F47-434F-821B-9889E8636ADA}" type="slidenum">
              <a:rPr lang="en-US" smtClean="0"/>
              <a:t>‹#›</a:t>
            </a:fld>
            <a:endParaRPr lang="en-US"/>
          </a:p>
        </p:txBody>
      </p:sp>
    </p:spTree>
    <p:extLst>
      <p:ext uri="{BB962C8B-B14F-4D97-AF65-F5344CB8AC3E}">
        <p14:creationId xmlns:p14="http://schemas.microsoft.com/office/powerpoint/2010/main" val="18419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C289798-5B3F-8947-A549-ADDCEF30F362}" type="datetime1">
              <a:rPr lang="en-US" smtClean="0"/>
              <a:t>10/2/2020</a:t>
            </a:fld>
            <a:endParaRPr lang="en-US"/>
          </a:p>
        </p:txBody>
      </p:sp>
      <p:sp>
        <p:nvSpPr>
          <p:cNvPr id="3" name="Footer Placeholder 2"/>
          <p:cNvSpPr>
            <a:spLocks noGrp="1"/>
          </p:cNvSpPr>
          <p:nvPr>
            <p:ph type="ftr" sz="quarter" idx="11"/>
          </p:nvPr>
        </p:nvSpPr>
        <p:spPr/>
        <p:txBody>
          <a:bodyPr/>
          <a:lstStyle/>
          <a:p>
            <a:r>
              <a:rPr lang="en-US"/>
              <a:t>Rare Precision Frontier Townhall - RF03 Parallel Session, 10/02/2020</a:t>
            </a:r>
          </a:p>
        </p:txBody>
      </p:sp>
      <p:sp>
        <p:nvSpPr>
          <p:cNvPr id="4" name="Slide Number Placeholder 3"/>
          <p:cNvSpPr>
            <a:spLocks noGrp="1"/>
          </p:cNvSpPr>
          <p:nvPr>
            <p:ph type="sldNum" sz="quarter" idx="12"/>
          </p:nvPr>
        </p:nvSpPr>
        <p:spPr/>
        <p:txBody>
          <a:bodyPr/>
          <a:lstStyle/>
          <a:p>
            <a:fld id="{9467FB01-1F47-434F-821B-9889E8636ADA}" type="slidenum">
              <a:rPr lang="en-US" smtClean="0"/>
              <a:t>‹#›</a:t>
            </a:fld>
            <a:endParaRPr lang="en-US"/>
          </a:p>
        </p:txBody>
      </p:sp>
    </p:spTree>
    <p:extLst>
      <p:ext uri="{BB962C8B-B14F-4D97-AF65-F5344CB8AC3E}">
        <p14:creationId xmlns:p14="http://schemas.microsoft.com/office/powerpoint/2010/main" val="125297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D9E431B-1FF0-D745-8D11-AC9A1840B0AB}" type="datetime1">
              <a:rPr lang="en-US" smtClean="0"/>
              <a:t>10/2/2020</a:t>
            </a:fld>
            <a:endParaRPr lang="en-US"/>
          </a:p>
        </p:txBody>
      </p:sp>
      <p:sp>
        <p:nvSpPr>
          <p:cNvPr id="6" name="Footer Placeholder 5"/>
          <p:cNvSpPr>
            <a:spLocks noGrp="1"/>
          </p:cNvSpPr>
          <p:nvPr>
            <p:ph type="ftr" sz="quarter" idx="11"/>
          </p:nvPr>
        </p:nvSpPr>
        <p:spPr/>
        <p:txBody>
          <a:bodyPr/>
          <a:lstStyle/>
          <a:p>
            <a:r>
              <a:rPr lang="en-US"/>
              <a:t>Rare Precision Frontier Townhall - RF03 Parallel Session, 10/02/2020</a:t>
            </a:r>
          </a:p>
        </p:txBody>
      </p:sp>
      <p:sp>
        <p:nvSpPr>
          <p:cNvPr id="7" name="Slide Number Placeholder 6"/>
          <p:cNvSpPr>
            <a:spLocks noGrp="1"/>
          </p:cNvSpPr>
          <p:nvPr>
            <p:ph type="sldNum" sz="quarter" idx="12"/>
          </p:nvPr>
        </p:nvSpPr>
        <p:spPr/>
        <p:txBody>
          <a:bodyPr/>
          <a:lstStyle/>
          <a:p>
            <a:fld id="{9467FB01-1F47-434F-821B-9889E8636ADA}" type="slidenum">
              <a:rPr lang="en-US" smtClean="0"/>
              <a:t>‹#›</a:t>
            </a:fld>
            <a:endParaRPr lang="en-US"/>
          </a:p>
        </p:txBody>
      </p:sp>
    </p:spTree>
    <p:extLst>
      <p:ext uri="{BB962C8B-B14F-4D97-AF65-F5344CB8AC3E}">
        <p14:creationId xmlns:p14="http://schemas.microsoft.com/office/powerpoint/2010/main" val="54436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7EF3565-44C7-3247-8A0A-D31CCA90E6F5}" type="datetime1">
              <a:rPr lang="en-US" smtClean="0"/>
              <a:t>10/2/2020</a:t>
            </a:fld>
            <a:endParaRPr lang="en-US"/>
          </a:p>
        </p:txBody>
      </p:sp>
      <p:sp>
        <p:nvSpPr>
          <p:cNvPr id="6" name="Footer Placeholder 5"/>
          <p:cNvSpPr>
            <a:spLocks noGrp="1"/>
          </p:cNvSpPr>
          <p:nvPr>
            <p:ph type="ftr" sz="quarter" idx="11"/>
          </p:nvPr>
        </p:nvSpPr>
        <p:spPr/>
        <p:txBody>
          <a:bodyPr/>
          <a:lstStyle/>
          <a:p>
            <a:r>
              <a:rPr lang="en-US"/>
              <a:t>Rare Precision Frontier Townhall - RF03 Parallel Session, 10/02/2020</a:t>
            </a:r>
          </a:p>
        </p:txBody>
      </p:sp>
      <p:sp>
        <p:nvSpPr>
          <p:cNvPr id="7" name="Slide Number Placeholder 6"/>
          <p:cNvSpPr>
            <a:spLocks noGrp="1"/>
          </p:cNvSpPr>
          <p:nvPr>
            <p:ph type="sldNum" sz="quarter" idx="12"/>
          </p:nvPr>
        </p:nvSpPr>
        <p:spPr/>
        <p:txBody>
          <a:bodyPr/>
          <a:lstStyle/>
          <a:p>
            <a:fld id="{9467FB01-1F47-434F-821B-9889E8636ADA}" type="slidenum">
              <a:rPr lang="en-US" smtClean="0"/>
              <a:t>‹#›</a:t>
            </a:fld>
            <a:endParaRPr lang="en-US"/>
          </a:p>
        </p:txBody>
      </p:sp>
    </p:spTree>
    <p:extLst>
      <p:ext uri="{BB962C8B-B14F-4D97-AF65-F5344CB8AC3E}">
        <p14:creationId xmlns:p14="http://schemas.microsoft.com/office/powerpoint/2010/main" val="90746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2417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444752"/>
            <a:ext cx="7886700" cy="4732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Rare Precision Frontier Townhall - RF03 Parallel Session, 10/02/2020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FB01-1F47-434F-821B-9889E8636ADA}" type="slidenum">
              <a:rPr lang="en-US" smtClean="0"/>
              <a:t>‹#›</a:t>
            </a:fld>
            <a:endParaRPr lang="en-US"/>
          </a:p>
        </p:txBody>
      </p:sp>
    </p:spTree>
    <p:extLst>
      <p:ext uri="{BB962C8B-B14F-4D97-AF65-F5344CB8AC3E}">
        <p14:creationId xmlns:p14="http://schemas.microsoft.com/office/powerpoint/2010/main" val="30042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unich-iapp.de/quantum-senso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17D4-BBEF-DE4C-B75E-34808F529AFC}"/>
              </a:ext>
            </a:extLst>
          </p:cNvPr>
          <p:cNvSpPr>
            <a:spLocks noGrp="1"/>
          </p:cNvSpPr>
          <p:nvPr>
            <p:ph type="ctrTitle"/>
          </p:nvPr>
        </p:nvSpPr>
        <p:spPr>
          <a:xfrm>
            <a:off x="437148" y="288893"/>
            <a:ext cx="8164429" cy="1575017"/>
          </a:xfrm>
        </p:spPr>
        <p:txBody>
          <a:bodyPr>
            <a:noAutofit/>
          </a:bodyPr>
          <a:lstStyle/>
          <a:p>
            <a:r>
              <a:rPr lang="en-US" sz="3600" dirty="0">
                <a:solidFill>
                  <a:srgbClr val="FF0000"/>
                </a:solidFill>
                <a:latin typeface="Arial" panose="020B0604020202020204" pitchFamily="34" charset="0"/>
                <a:cs typeface="Arial" panose="020B0604020202020204" pitchFamily="34" charset="0"/>
              </a:rPr>
              <a:t>Atomic/nuclear </a:t>
            </a:r>
            <a:r>
              <a:rPr lang="en-US" sz="3600" dirty="0" smtClean="0">
                <a:solidFill>
                  <a:srgbClr val="FF0000"/>
                </a:solidFill>
                <a:latin typeface="Arial" panose="020B0604020202020204" pitchFamily="34" charset="0"/>
                <a:cs typeface="Arial" panose="020B0604020202020204" pitchFamily="34" charset="0"/>
              </a:rPr>
              <a:t>Clocks </a:t>
            </a:r>
            <a:r>
              <a:rPr lang="en-US" sz="3600" dirty="0">
                <a:solidFill>
                  <a:srgbClr val="FF0000"/>
                </a:solidFill>
                <a:latin typeface="Arial" panose="020B0604020202020204" pitchFamily="34" charset="0"/>
                <a:cs typeface="Arial" panose="020B0604020202020204" pitchFamily="34" charset="0"/>
              </a:rPr>
              <a:t>and P</a:t>
            </a:r>
            <a:r>
              <a:rPr lang="en-US" sz="3600" dirty="0" smtClean="0">
                <a:solidFill>
                  <a:srgbClr val="FF0000"/>
                </a:solidFill>
                <a:latin typeface="Arial" panose="020B0604020202020204" pitchFamily="34" charset="0"/>
                <a:cs typeface="Arial" panose="020B0604020202020204" pitchFamily="34" charset="0"/>
              </a:rPr>
              <a:t>recision </a:t>
            </a:r>
            <a:r>
              <a:rPr lang="en-US" sz="3600" dirty="0">
                <a:solidFill>
                  <a:srgbClr val="FF0000"/>
                </a:solidFill>
                <a:latin typeface="Arial" panose="020B0604020202020204" pitchFamily="34" charset="0"/>
                <a:cs typeface="Arial" panose="020B0604020202020204" pitchFamily="34" charset="0"/>
              </a:rPr>
              <a:t>S</a:t>
            </a:r>
            <a:r>
              <a:rPr lang="en-US" sz="3600" dirty="0" smtClean="0">
                <a:solidFill>
                  <a:srgbClr val="FF0000"/>
                </a:solidFill>
                <a:latin typeface="Arial" panose="020B0604020202020204" pitchFamily="34" charset="0"/>
                <a:cs typeface="Arial" panose="020B0604020202020204" pitchFamily="34" charset="0"/>
              </a:rPr>
              <a:t>pectroscopy </a:t>
            </a:r>
            <a:r>
              <a:rPr lang="en-US" sz="3600" dirty="0">
                <a:solidFill>
                  <a:srgbClr val="FF0000"/>
                </a:solidFill>
                <a:latin typeface="Arial" panose="020B0604020202020204" pitchFamily="34" charset="0"/>
                <a:cs typeface="Arial" panose="020B0604020202020204" pitchFamily="34" charset="0"/>
              </a:rPr>
              <a:t>M</a:t>
            </a:r>
            <a:r>
              <a:rPr lang="en-US" sz="3600" dirty="0" smtClean="0">
                <a:solidFill>
                  <a:srgbClr val="FF0000"/>
                </a:solidFill>
                <a:latin typeface="Arial" panose="020B0604020202020204" pitchFamily="34" charset="0"/>
                <a:cs typeface="Arial" panose="020B0604020202020204" pitchFamily="34" charset="0"/>
              </a:rPr>
              <a:t>easurements </a:t>
            </a:r>
            <a:r>
              <a:rPr lang="en-US" sz="3600" dirty="0">
                <a:solidFill>
                  <a:srgbClr val="FF0000"/>
                </a:solidFill>
                <a:latin typeface="Arial" panose="020B0604020202020204" pitchFamily="34" charset="0"/>
                <a:cs typeface="Arial" panose="020B0604020202020204" pitchFamily="34" charset="0"/>
              </a:rPr>
              <a:t>for </a:t>
            </a:r>
            <a:r>
              <a:rPr lang="en-US" sz="3600" dirty="0" smtClean="0">
                <a:solidFill>
                  <a:srgbClr val="FF0000"/>
                </a:solidFill>
                <a:latin typeface="Arial" panose="020B0604020202020204" pitchFamily="34" charset="0"/>
                <a:cs typeface="Arial" panose="020B0604020202020204" pitchFamily="34" charset="0"/>
              </a:rPr>
              <a:t>Dark </a:t>
            </a:r>
            <a:r>
              <a:rPr lang="en-US" sz="3600" dirty="0">
                <a:solidFill>
                  <a:srgbClr val="FF0000"/>
                </a:solidFill>
                <a:latin typeface="Arial" panose="020B0604020202020204" pitchFamily="34" charset="0"/>
                <a:cs typeface="Arial" panose="020B0604020202020204" pitchFamily="34" charset="0"/>
              </a:rPr>
              <a:t>M</a:t>
            </a:r>
            <a:r>
              <a:rPr lang="en-US" sz="3600" dirty="0" smtClean="0">
                <a:solidFill>
                  <a:srgbClr val="FF0000"/>
                </a:solidFill>
                <a:latin typeface="Arial" panose="020B0604020202020204" pitchFamily="34" charset="0"/>
                <a:cs typeface="Arial" panose="020B0604020202020204" pitchFamily="34" charset="0"/>
              </a:rPr>
              <a:t>atter </a:t>
            </a:r>
            <a:r>
              <a:rPr lang="en-US" sz="3600" dirty="0">
                <a:solidFill>
                  <a:srgbClr val="FF0000"/>
                </a:solidFill>
                <a:latin typeface="Arial" panose="020B0604020202020204" pitchFamily="34" charset="0"/>
                <a:cs typeface="Arial" panose="020B0604020202020204" pitchFamily="34" charset="0"/>
              </a:rPr>
              <a:t>and </a:t>
            </a:r>
            <a:r>
              <a:rPr lang="en-US" sz="3600" dirty="0" smtClean="0">
                <a:solidFill>
                  <a:srgbClr val="FF0000"/>
                </a:solidFill>
                <a:latin typeface="Arial" panose="020B0604020202020204" pitchFamily="34" charset="0"/>
                <a:cs typeface="Arial" panose="020B0604020202020204" pitchFamily="34" charset="0"/>
              </a:rPr>
              <a:t>Dark </a:t>
            </a:r>
            <a:r>
              <a:rPr lang="en-US" sz="3600" dirty="0">
                <a:solidFill>
                  <a:srgbClr val="FF0000"/>
                </a:solidFill>
                <a:latin typeface="Arial" panose="020B0604020202020204" pitchFamily="34" charset="0"/>
                <a:cs typeface="Arial" panose="020B0604020202020204" pitchFamily="34" charset="0"/>
              </a:rPr>
              <a:t>S</a:t>
            </a:r>
            <a:r>
              <a:rPr lang="en-US" sz="3600" dirty="0" smtClean="0">
                <a:solidFill>
                  <a:srgbClr val="FF0000"/>
                </a:solidFill>
                <a:latin typeface="Arial" panose="020B0604020202020204" pitchFamily="34" charset="0"/>
                <a:cs typeface="Arial" panose="020B0604020202020204" pitchFamily="34" charset="0"/>
              </a:rPr>
              <a:t>ector </a:t>
            </a:r>
            <a:r>
              <a:rPr lang="en-US" sz="3600" dirty="0">
                <a:solidFill>
                  <a:srgbClr val="FF0000"/>
                </a:solidFill>
                <a:latin typeface="Arial" panose="020B0604020202020204" pitchFamily="34" charset="0"/>
                <a:cs typeface="Arial" panose="020B0604020202020204" pitchFamily="34" charset="0"/>
              </a:rPr>
              <a:t>S</a:t>
            </a:r>
            <a:r>
              <a:rPr lang="en-US" sz="3600" dirty="0" smtClean="0">
                <a:solidFill>
                  <a:srgbClr val="FF0000"/>
                </a:solidFill>
                <a:latin typeface="Arial" panose="020B0604020202020204" pitchFamily="34" charset="0"/>
                <a:cs typeface="Arial" panose="020B0604020202020204" pitchFamily="34" charset="0"/>
              </a:rPr>
              <a:t>earches</a:t>
            </a:r>
            <a:endParaRPr lang="en-US" sz="3600" dirty="0">
              <a:solidFill>
                <a:srgbClr val="FF00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90D364A-7350-4B4E-A305-137CA7EF13A0}"/>
              </a:ext>
            </a:extLst>
          </p:cNvPr>
          <p:cNvSpPr>
            <a:spLocks noGrp="1"/>
          </p:cNvSpPr>
          <p:nvPr>
            <p:ph type="subTitle" idx="1"/>
          </p:nvPr>
        </p:nvSpPr>
        <p:spPr>
          <a:xfrm>
            <a:off x="548640" y="2652702"/>
            <a:ext cx="8171848" cy="3430272"/>
          </a:xfrm>
        </p:spPr>
        <p:txBody>
          <a:bodyPr>
            <a:normAutofit fontScale="25000" lnSpcReduction="20000"/>
          </a:bodyPr>
          <a:lstStyle/>
          <a:p>
            <a:pPr algn="l">
              <a:lnSpc>
                <a:spcPct val="107000"/>
              </a:lnSpc>
              <a:spcBef>
                <a:spcPts val="0"/>
              </a:spcBef>
              <a:spcAft>
                <a:spcPts val="800"/>
              </a:spcAft>
            </a:pPr>
            <a:r>
              <a:rPr lang="en-US" sz="6400" dirty="0" smtClean="0">
                <a:solidFill>
                  <a:srgbClr val="FF0000"/>
                </a:solidFill>
                <a:latin typeface="Arial" panose="020B0604020202020204" pitchFamily="34" charset="0"/>
                <a:ea typeface="Calibri" panose="020F0502020204030204" pitchFamily="34" charset="0"/>
                <a:cs typeface="Arial" panose="020B0604020202020204" pitchFamily="34" charset="0"/>
              </a:rPr>
              <a:t>Co-authors: </a:t>
            </a:r>
            <a:r>
              <a:rPr lang="en-US" sz="6400" dirty="0" smtClean="0">
                <a:latin typeface="Arial" panose="020B0604020202020204" pitchFamily="34" charset="0"/>
                <a:ea typeface="Calibri" panose="020F0502020204030204" pitchFamily="34" charset="0"/>
                <a:cs typeface="Arial" panose="020B0604020202020204" pitchFamily="34" charset="0"/>
              </a:rPr>
              <a:t>Julian </a:t>
            </a:r>
            <a:r>
              <a:rPr lang="en-US" sz="6400" dirty="0">
                <a:latin typeface="Arial" panose="020B0604020202020204" pitchFamily="34" charset="0"/>
                <a:ea typeface="Calibri" panose="020F0502020204030204" pitchFamily="34" charset="0"/>
                <a:cs typeface="Arial" panose="020B0604020202020204" pitchFamily="34" charset="0"/>
              </a:rPr>
              <a:t>C. </a:t>
            </a:r>
            <a:r>
              <a:rPr lang="en-US" sz="6400" dirty="0" err="1">
                <a:latin typeface="Arial" panose="020B0604020202020204" pitchFamily="34" charset="0"/>
                <a:ea typeface="Calibri" panose="020F0502020204030204" pitchFamily="34" charset="0"/>
                <a:cs typeface="Arial" panose="020B0604020202020204" pitchFamily="34" charset="0"/>
              </a:rPr>
              <a:t>Berengut</a:t>
            </a:r>
            <a:r>
              <a:rPr lang="en-US" sz="6400" dirty="0">
                <a:latin typeface="Arial" panose="020B0604020202020204" pitchFamily="34" charset="0"/>
                <a:ea typeface="Calibri" panose="020F0502020204030204" pitchFamily="34" charset="0"/>
                <a:cs typeface="Arial" panose="020B0604020202020204" pitchFamily="34" charset="0"/>
              </a:rPr>
              <a:t> (UNSW, Australia), Samuel Brewer (Colorado State U.), Dmitry </a:t>
            </a:r>
            <a:r>
              <a:rPr lang="en-US" sz="6400" dirty="0" err="1">
                <a:latin typeface="Arial" panose="020B0604020202020204" pitchFamily="34" charset="0"/>
                <a:ea typeface="Calibri" panose="020F0502020204030204" pitchFamily="34" charset="0"/>
                <a:cs typeface="Arial" panose="020B0604020202020204" pitchFamily="34" charset="0"/>
              </a:rPr>
              <a:t>Budker</a:t>
            </a:r>
            <a:r>
              <a:rPr lang="en-US" sz="6400" dirty="0">
                <a:latin typeface="Arial" panose="020B0604020202020204" pitchFamily="34" charset="0"/>
                <a:ea typeface="Calibri" panose="020F0502020204030204" pitchFamily="34" charset="0"/>
                <a:cs typeface="Arial" panose="020B0604020202020204" pitchFamily="34" charset="0"/>
              </a:rPr>
              <a:t> (Johannes Gutenberg U., Mainz, Germany, UC Berkeley), </a:t>
            </a:r>
            <a:r>
              <a:rPr lang="en-US" sz="6400" dirty="0" smtClean="0">
                <a:latin typeface="Arial" panose="020B0604020202020204" pitchFamily="34" charset="0"/>
                <a:ea typeface="Calibri" panose="020F0502020204030204" pitchFamily="34" charset="0"/>
                <a:cs typeface="Arial" panose="020B0604020202020204" pitchFamily="34" charset="0"/>
              </a:rPr>
              <a:t>José </a:t>
            </a:r>
            <a:r>
              <a:rPr lang="en-US" sz="6400" dirty="0">
                <a:latin typeface="Arial" panose="020B0604020202020204" pitchFamily="34" charset="0"/>
                <a:ea typeface="Calibri" panose="020F0502020204030204" pitchFamily="34" charset="0"/>
                <a:cs typeface="Arial" panose="020B0604020202020204" pitchFamily="34" charset="0"/>
              </a:rPr>
              <a:t>R. Crespo </a:t>
            </a:r>
            <a:r>
              <a:rPr lang="en-US" sz="6400" dirty="0" err="1">
                <a:latin typeface="Arial" panose="020B0604020202020204" pitchFamily="34" charset="0"/>
                <a:ea typeface="Calibri" panose="020F0502020204030204" pitchFamily="34" charset="0"/>
                <a:cs typeface="Arial" panose="020B0604020202020204" pitchFamily="34" charset="0"/>
              </a:rPr>
              <a:t>López-Urrutia</a:t>
            </a:r>
            <a:r>
              <a:rPr lang="en-US" sz="6400" dirty="0">
                <a:latin typeface="Arial" panose="020B0604020202020204" pitchFamily="34" charset="0"/>
                <a:ea typeface="Calibri" panose="020F0502020204030204" pitchFamily="34" charset="0"/>
                <a:cs typeface="Arial" panose="020B0604020202020204" pitchFamily="34" charset="0"/>
              </a:rPr>
              <a:t> (MPIK, Heidelberg, Germany), Andrei </a:t>
            </a:r>
            <a:r>
              <a:rPr lang="en-US" sz="6400" dirty="0" err="1">
                <a:latin typeface="Arial" panose="020B0604020202020204" pitchFamily="34" charset="0"/>
                <a:ea typeface="Calibri" panose="020F0502020204030204" pitchFamily="34" charset="0"/>
                <a:cs typeface="Arial" panose="020B0604020202020204" pitchFamily="34" charset="0"/>
              </a:rPr>
              <a:t>Derevianko</a:t>
            </a:r>
            <a:r>
              <a:rPr lang="en-US" sz="6400" dirty="0">
                <a:latin typeface="Arial" panose="020B0604020202020204" pitchFamily="34" charset="0"/>
                <a:ea typeface="Calibri" panose="020F0502020204030204" pitchFamily="34" charset="0"/>
                <a:cs typeface="Arial" panose="020B0604020202020204" pitchFamily="34" charset="0"/>
              </a:rPr>
              <a:t> (U. Nevada, Reno), Victor V. </a:t>
            </a:r>
            <a:r>
              <a:rPr lang="en-US" sz="6400" dirty="0" err="1">
                <a:latin typeface="Arial" panose="020B0604020202020204" pitchFamily="34" charset="0"/>
                <a:ea typeface="Calibri" panose="020F0502020204030204" pitchFamily="34" charset="0"/>
                <a:cs typeface="Arial" panose="020B0604020202020204" pitchFamily="34" charset="0"/>
              </a:rPr>
              <a:t>Flambaum</a:t>
            </a:r>
            <a:r>
              <a:rPr lang="en-US" sz="6400" dirty="0">
                <a:latin typeface="Arial" panose="020B0604020202020204" pitchFamily="34" charset="0"/>
                <a:ea typeface="Calibri" panose="020F0502020204030204" pitchFamily="34" charset="0"/>
                <a:cs typeface="Arial" panose="020B0604020202020204" pitchFamily="34" charset="0"/>
              </a:rPr>
              <a:t> (UNSW, Australia), </a:t>
            </a:r>
            <a:r>
              <a:rPr lang="en-US" sz="6400" dirty="0" err="1">
                <a:latin typeface="Arial" panose="020B0604020202020204" pitchFamily="34" charset="0"/>
                <a:ea typeface="Calibri" panose="020F0502020204030204" pitchFamily="34" charset="0"/>
                <a:cs typeface="Arial" panose="020B0604020202020204" pitchFamily="34" charset="0"/>
              </a:rPr>
              <a:t>Elina</a:t>
            </a:r>
            <a:r>
              <a:rPr lang="en-US" sz="6400" dirty="0">
                <a:latin typeface="Arial" panose="020B0604020202020204" pitchFamily="34" charset="0"/>
                <a:ea typeface="Calibri" panose="020F0502020204030204" pitchFamily="34" charset="0"/>
                <a:cs typeface="Arial" panose="020B0604020202020204" pitchFamily="34" charset="0"/>
              </a:rPr>
              <a:t> Fuchs (</a:t>
            </a:r>
            <a:r>
              <a:rPr lang="en-US" sz="6400" dirty="0" err="1">
                <a:latin typeface="Arial" panose="020B0604020202020204" pitchFamily="34" charset="0"/>
                <a:ea typeface="Calibri" panose="020F0502020204030204" pitchFamily="34" charset="0"/>
                <a:cs typeface="Arial" panose="020B0604020202020204" pitchFamily="34" charset="0"/>
              </a:rPr>
              <a:t>Fermilab</a:t>
            </a:r>
            <a:r>
              <a:rPr lang="en-US" sz="6400" dirty="0">
                <a:latin typeface="Arial" panose="020B0604020202020204" pitchFamily="34" charset="0"/>
                <a:ea typeface="Calibri" panose="020F0502020204030204" pitchFamily="34" charset="0"/>
                <a:cs typeface="Arial" panose="020B0604020202020204" pitchFamily="34" charset="0"/>
              </a:rPr>
              <a:t>, U. Chicago), Roni </a:t>
            </a:r>
            <a:r>
              <a:rPr lang="en-US" sz="6400" dirty="0" err="1">
                <a:latin typeface="Arial" panose="020B0604020202020204" pitchFamily="34" charset="0"/>
                <a:ea typeface="Calibri" panose="020F0502020204030204" pitchFamily="34" charset="0"/>
                <a:cs typeface="Arial" panose="020B0604020202020204" pitchFamily="34" charset="0"/>
              </a:rPr>
              <a:t>Harnik</a:t>
            </a:r>
            <a:r>
              <a:rPr lang="en-US" sz="6400" dirty="0">
                <a:latin typeface="Arial" panose="020B0604020202020204" pitchFamily="34" charset="0"/>
                <a:ea typeface="Calibri" panose="020F0502020204030204" pitchFamily="34" charset="0"/>
                <a:cs typeface="Arial" panose="020B0604020202020204" pitchFamily="34" charset="0"/>
              </a:rPr>
              <a:t> (</a:t>
            </a:r>
            <a:r>
              <a:rPr lang="en-US" sz="6400" dirty="0" err="1">
                <a:latin typeface="Arial" panose="020B0604020202020204" pitchFamily="34" charset="0"/>
                <a:ea typeface="Calibri" panose="020F0502020204030204" pitchFamily="34" charset="0"/>
                <a:cs typeface="Arial" panose="020B0604020202020204" pitchFamily="34" charset="0"/>
              </a:rPr>
              <a:t>Fermilab</a:t>
            </a:r>
            <a:r>
              <a:rPr lang="en-US" sz="6400" dirty="0">
                <a:latin typeface="Arial" panose="020B0604020202020204" pitchFamily="34" charset="0"/>
                <a:ea typeface="Calibri" panose="020F0502020204030204" pitchFamily="34" charset="0"/>
                <a:cs typeface="Arial" panose="020B0604020202020204" pitchFamily="34" charset="0"/>
              </a:rPr>
              <a:t>), Eric R. Hudson (UCLA), Andrew M. </a:t>
            </a:r>
            <a:r>
              <a:rPr lang="en-US" sz="6400" dirty="0" err="1">
                <a:latin typeface="Arial" panose="020B0604020202020204" pitchFamily="34" charset="0"/>
                <a:ea typeface="Calibri" panose="020F0502020204030204" pitchFamily="34" charset="0"/>
                <a:cs typeface="Arial" panose="020B0604020202020204" pitchFamily="34" charset="0"/>
              </a:rPr>
              <a:t>Jayich</a:t>
            </a:r>
            <a:r>
              <a:rPr lang="en-US" sz="6400" dirty="0">
                <a:latin typeface="Arial" panose="020B0604020202020204" pitchFamily="34" charset="0"/>
                <a:ea typeface="Calibri" panose="020F0502020204030204" pitchFamily="34" charset="0"/>
                <a:cs typeface="Arial" panose="020B0604020202020204" pitchFamily="34" charset="0"/>
              </a:rPr>
              <a:t> (UC Santa Barbara), Shimon </a:t>
            </a:r>
            <a:r>
              <a:rPr lang="en-US" sz="6400" dirty="0" err="1">
                <a:latin typeface="Arial" panose="020B0604020202020204" pitchFamily="34" charset="0"/>
                <a:ea typeface="Calibri" panose="020F0502020204030204" pitchFamily="34" charset="0"/>
                <a:cs typeface="Arial" panose="020B0604020202020204" pitchFamily="34" charset="0"/>
              </a:rPr>
              <a:t>Kolkowitz</a:t>
            </a:r>
            <a:r>
              <a:rPr lang="en-US" sz="6400" dirty="0">
                <a:latin typeface="Arial" panose="020B0604020202020204" pitchFamily="34" charset="0"/>
                <a:ea typeface="Calibri" panose="020F0502020204030204" pitchFamily="34" charset="0"/>
                <a:cs typeface="Arial" panose="020B0604020202020204" pitchFamily="34" charset="0"/>
              </a:rPr>
              <a:t> (U. Wisconsin), Mikhail G. </a:t>
            </a:r>
            <a:r>
              <a:rPr lang="en-US" sz="6400" dirty="0" err="1">
                <a:latin typeface="Arial" panose="020B0604020202020204" pitchFamily="34" charset="0"/>
                <a:ea typeface="Calibri" panose="020F0502020204030204" pitchFamily="34" charset="0"/>
                <a:cs typeface="Arial" panose="020B0604020202020204" pitchFamily="34" charset="0"/>
              </a:rPr>
              <a:t>Kozlov</a:t>
            </a:r>
            <a:r>
              <a:rPr lang="en-US" sz="6400" dirty="0">
                <a:latin typeface="Arial" panose="020B0604020202020204" pitchFamily="34" charset="0"/>
                <a:ea typeface="Calibri" panose="020F0502020204030204" pitchFamily="34" charset="0"/>
                <a:cs typeface="Arial" panose="020B0604020202020204" pitchFamily="34" charset="0"/>
              </a:rPr>
              <a:t> (PNPI, ``LETI'', Russia), Gabriel Lee (Korea U., Republic of Korea, Cornell), David R. </a:t>
            </a:r>
            <a:r>
              <a:rPr lang="en-US" sz="6400" dirty="0" err="1">
                <a:latin typeface="Arial" panose="020B0604020202020204" pitchFamily="34" charset="0"/>
                <a:ea typeface="Calibri" panose="020F0502020204030204" pitchFamily="34" charset="0"/>
                <a:cs typeface="Arial" panose="020B0604020202020204" pitchFamily="34" charset="0"/>
              </a:rPr>
              <a:t>Leibrandt</a:t>
            </a:r>
            <a:r>
              <a:rPr lang="en-US" sz="6400" dirty="0">
                <a:latin typeface="Arial" panose="020B0604020202020204" pitchFamily="34" charset="0"/>
                <a:ea typeface="Calibri" panose="020F0502020204030204" pitchFamily="34" charset="0"/>
                <a:cs typeface="Arial" panose="020B0604020202020204" pitchFamily="34" charset="0"/>
              </a:rPr>
              <a:t> (NIST, Boulder), Roee </a:t>
            </a:r>
            <a:r>
              <a:rPr lang="en-US" sz="6400" dirty="0" err="1">
                <a:latin typeface="Arial" panose="020B0604020202020204" pitchFamily="34" charset="0"/>
                <a:ea typeface="Calibri" panose="020F0502020204030204" pitchFamily="34" charset="0"/>
                <a:cs typeface="Arial" panose="020B0604020202020204" pitchFamily="34" charset="0"/>
              </a:rPr>
              <a:t>Ozeri</a:t>
            </a:r>
            <a:r>
              <a:rPr lang="en-US" sz="6400" dirty="0">
                <a:latin typeface="Arial" panose="020B0604020202020204" pitchFamily="34" charset="0"/>
                <a:ea typeface="Calibri" panose="020F0502020204030204" pitchFamily="34" charset="0"/>
                <a:cs typeface="Arial" panose="020B0604020202020204" pitchFamily="34" charset="0"/>
              </a:rPr>
              <a:t> (Weizmann Institute of Science, Israel), Adriana </a:t>
            </a:r>
            <a:r>
              <a:rPr lang="en-US" sz="6400" dirty="0" err="1">
                <a:latin typeface="Arial" panose="020B0604020202020204" pitchFamily="34" charset="0"/>
                <a:ea typeface="Calibri" panose="020F0502020204030204" pitchFamily="34" charset="0"/>
                <a:cs typeface="Arial" panose="020B0604020202020204" pitchFamily="34" charset="0"/>
              </a:rPr>
              <a:t>Pálffy</a:t>
            </a:r>
            <a:r>
              <a:rPr lang="en-US" sz="6400" dirty="0">
                <a:latin typeface="Arial" panose="020B0604020202020204" pitchFamily="34" charset="0"/>
                <a:ea typeface="Calibri" panose="020F0502020204030204" pitchFamily="34" charset="0"/>
                <a:cs typeface="Arial" panose="020B0604020202020204" pitchFamily="34" charset="0"/>
              </a:rPr>
              <a:t> (MPIK, Heidelberg, Germany), Gil Paz (Wayne State U.), </a:t>
            </a:r>
            <a:r>
              <a:rPr lang="en-US" sz="6400" dirty="0" err="1">
                <a:latin typeface="Arial" panose="020B0604020202020204" pitchFamily="34" charset="0"/>
                <a:ea typeface="Calibri" panose="020F0502020204030204" pitchFamily="34" charset="0"/>
                <a:cs typeface="Arial" panose="020B0604020202020204" pitchFamily="34" charset="0"/>
              </a:rPr>
              <a:t>Ekkehard</a:t>
            </a:r>
            <a:r>
              <a:rPr lang="en-US" sz="6400" dirty="0">
                <a:latin typeface="Arial" panose="020B0604020202020204" pitchFamily="34" charset="0"/>
                <a:ea typeface="Calibri" panose="020F0502020204030204" pitchFamily="34" charset="0"/>
                <a:cs typeface="Arial" panose="020B0604020202020204" pitchFamily="34" charset="0"/>
              </a:rPr>
              <a:t> </a:t>
            </a:r>
            <a:r>
              <a:rPr lang="en-US" sz="6400" dirty="0" err="1">
                <a:latin typeface="Arial" panose="020B0604020202020204" pitchFamily="34" charset="0"/>
                <a:ea typeface="Calibri" panose="020F0502020204030204" pitchFamily="34" charset="0"/>
                <a:cs typeface="Arial" panose="020B0604020202020204" pitchFamily="34" charset="0"/>
              </a:rPr>
              <a:t>Peik</a:t>
            </a:r>
            <a:r>
              <a:rPr lang="en-US" sz="6400" dirty="0">
                <a:latin typeface="Arial" panose="020B0604020202020204" pitchFamily="34" charset="0"/>
                <a:ea typeface="Calibri" panose="020F0502020204030204" pitchFamily="34" charset="0"/>
                <a:cs typeface="Arial" panose="020B0604020202020204" pitchFamily="34" charset="0"/>
              </a:rPr>
              <a:t> (PTB, Germany), Gilad Perez (Weizmann Institute of Science, Israel), Piet O. Schmidt (PTB, Leibniz University, Hannover, Germany), Thorsten </a:t>
            </a:r>
            <a:r>
              <a:rPr lang="en-US" sz="6400" dirty="0" err="1">
                <a:latin typeface="Arial" panose="020B0604020202020204" pitchFamily="34" charset="0"/>
                <a:ea typeface="Calibri" panose="020F0502020204030204" pitchFamily="34" charset="0"/>
                <a:cs typeface="Arial" panose="020B0604020202020204" pitchFamily="34" charset="0"/>
              </a:rPr>
              <a:t>Schumm</a:t>
            </a:r>
            <a:r>
              <a:rPr lang="en-US" sz="6400" dirty="0">
                <a:latin typeface="Arial" panose="020B0604020202020204" pitchFamily="34" charset="0"/>
                <a:ea typeface="Calibri" panose="020F0502020204030204" pitchFamily="34" charset="0"/>
                <a:cs typeface="Arial" panose="020B0604020202020204" pitchFamily="34" charset="0"/>
              </a:rPr>
              <a:t> (TU Wien, Vienna, Austria), Vladimir M. </a:t>
            </a:r>
            <a:r>
              <a:rPr lang="en-US" sz="6400" dirty="0" err="1">
                <a:latin typeface="Arial" panose="020B0604020202020204" pitchFamily="34" charset="0"/>
                <a:ea typeface="Calibri" panose="020F0502020204030204" pitchFamily="34" charset="0"/>
                <a:cs typeface="Arial" panose="020B0604020202020204" pitchFamily="34" charset="0"/>
              </a:rPr>
              <a:t>Shabaev</a:t>
            </a:r>
            <a:r>
              <a:rPr lang="en-US" sz="6400" dirty="0">
                <a:latin typeface="Arial" panose="020B0604020202020204" pitchFamily="34" charset="0"/>
                <a:ea typeface="Calibri" panose="020F0502020204030204" pitchFamily="34" charset="0"/>
                <a:cs typeface="Arial" panose="020B0604020202020204" pitchFamily="34" charset="0"/>
              </a:rPr>
              <a:t> (St. Petersburg State University, Russia), </a:t>
            </a:r>
            <a:r>
              <a:rPr lang="en-US" sz="6400" dirty="0" err="1">
                <a:latin typeface="Arial" panose="020B0604020202020204" pitchFamily="34" charset="0"/>
                <a:ea typeface="Calibri" panose="020F0502020204030204" pitchFamily="34" charset="0"/>
                <a:cs typeface="Arial" panose="020B0604020202020204" pitchFamily="34" charset="0"/>
              </a:rPr>
              <a:t>Yotam</a:t>
            </a:r>
            <a:r>
              <a:rPr lang="en-US" sz="6400" dirty="0">
                <a:latin typeface="Arial" panose="020B0604020202020204" pitchFamily="34" charset="0"/>
                <a:ea typeface="Calibri" panose="020F0502020204030204" pitchFamily="34" charset="0"/>
                <a:cs typeface="Arial" panose="020B0604020202020204" pitchFamily="34" charset="0"/>
              </a:rPr>
              <a:t> </a:t>
            </a:r>
            <a:r>
              <a:rPr lang="en-US" sz="6400" dirty="0" err="1">
                <a:latin typeface="Arial" panose="020B0604020202020204" pitchFamily="34" charset="0"/>
                <a:ea typeface="Calibri" panose="020F0502020204030204" pitchFamily="34" charset="0"/>
                <a:cs typeface="Arial" panose="020B0604020202020204" pitchFamily="34" charset="0"/>
              </a:rPr>
              <a:t>Soreq</a:t>
            </a:r>
            <a:r>
              <a:rPr lang="en-US" sz="6400" dirty="0">
                <a:latin typeface="Arial" panose="020B0604020202020204" pitchFamily="34" charset="0"/>
                <a:ea typeface="Calibri" panose="020F0502020204030204" pitchFamily="34" charset="0"/>
                <a:cs typeface="Arial" panose="020B0604020202020204" pitchFamily="34" charset="0"/>
              </a:rPr>
              <a:t> (</a:t>
            </a:r>
            <a:r>
              <a:rPr lang="en-US" sz="6400" dirty="0" err="1">
                <a:latin typeface="Arial" panose="020B0604020202020204" pitchFamily="34" charset="0"/>
                <a:ea typeface="Calibri" panose="020F0502020204030204" pitchFamily="34" charset="0"/>
                <a:cs typeface="Arial" panose="020B0604020202020204" pitchFamily="34" charset="0"/>
              </a:rPr>
              <a:t>Technion</a:t>
            </a:r>
            <a:r>
              <a:rPr lang="en-US" sz="6400" dirty="0">
                <a:latin typeface="Arial" panose="020B0604020202020204" pitchFamily="34" charset="0"/>
                <a:ea typeface="Calibri" panose="020F0502020204030204" pitchFamily="34" charset="0"/>
                <a:cs typeface="Arial" panose="020B0604020202020204" pitchFamily="34" charset="0"/>
              </a:rPr>
              <a:t> - Israel Institute of Technology, Israel), Yevgeny Stadnik (</a:t>
            </a:r>
            <a:r>
              <a:rPr lang="en-US" sz="6400" dirty="0" err="1">
                <a:latin typeface="Arial" panose="020B0604020202020204" pitchFamily="34" charset="0"/>
                <a:ea typeface="Calibri" panose="020F0502020204030204" pitchFamily="34" charset="0"/>
                <a:cs typeface="Arial" panose="020B0604020202020204" pitchFamily="34" charset="0"/>
              </a:rPr>
              <a:t>Kavli</a:t>
            </a:r>
            <a:r>
              <a:rPr lang="en-US" sz="6400" dirty="0">
                <a:latin typeface="Arial" panose="020B0604020202020204" pitchFamily="34" charset="0"/>
                <a:ea typeface="Calibri" panose="020F0502020204030204" pitchFamily="34" charset="0"/>
                <a:cs typeface="Arial" panose="020B0604020202020204" pitchFamily="34" charset="0"/>
              </a:rPr>
              <a:t> IPMU, Japan), Andrey </a:t>
            </a:r>
            <a:r>
              <a:rPr lang="en-US" sz="6400" dirty="0" err="1">
                <a:latin typeface="Arial" panose="020B0604020202020204" pitchFamily="34" charset="0"/>
                <a:ea typeface="Calibri" panose="020F0502020204030204" pitchFamily="34" charset="0"/>
                <a:cs typeface="Arial" panose="020B0604020202020204" pitchFamily="34" charset="0"/>
              </a:rPr>
              <a:t>Surzhykov</a:t>
            </a:r>
            <a:r>
              <a:rPr lang="en-US" sz="6400" dirty="0">
                <a:latin typeface="Arial" panose="020B0604020202020204" pitchFamily="34" charset="0"/>
                <a:ea typeface="Calibri" panose="020F0502020204030204" pitchFamily="34" charset="0"/>
                <a:cs typeface="Arial" panose="020B0604020202020204" pitchFamily="34" charset="0"/>
              </a:rPr>
              <a:t> (PTB, Germany), Peter G. </a:t>
            </a:r>
            <a:r>
              <a:rPr lang="en-US" sz="6400" dirty="0" err="1">
                <a:latin typeface="Arial" panose="020B0604020202020204" pitchFamily="34" charset="0"/>
                <a:ea typeface="Calibri" panose="020F0502020204030204" pitchFamily="34" charset="0"/>
                <a:cs typeface="Arial" panose="020B0604020202020204" pitchFamily="34" charset="0"/>
              </a:rPr>
              <a:t>Thirolf</a:t>
            </a:r>
            <a:r>
              <a:rPr lang="en-US" sz="6400" dirty="0">
                <a:latin typeface="Arial" panose="020B0604020202020204" pitchFamily="34" charset="0"/>
                <a:ea typeface="Calibri" panose="020F0502020204030204" pitchFamily="34" charset="0"/>
                <a:cs typeface="Arial" panose="020B0604020202020204" pitchFamily="34" charset="0"/>
              </a:rPr>
              <a:t> (LMU Munich, Germany), </a:t>
            </a:r>
            <a:r>
              <a:rPr lang="en-US" sz="6400" dirty="0" err="1">
                <a:latin typeface="Arial" panose="020B0604020202020204" pitchFamily="34" charset="0"/>
                <a:ea typeface="Calibri" panose="020F0502020204030204" pitchFamily="34" charset="0"/>
                <a:cs typeface="Arial" panose="020B0604020202020204" pitchFamily="34" charset="0"/>
              </a:rPr>
              <a:t>Vladan</a:t>
            </a:r>
            <a:r>
              <a:rPr lang="en-US" sz="6400" dirty="0">
                <a:latin typeface="Arial" panose="020B0604020202020204" pitchFamily="34" charset="0"/>
                <a:ea typeface="Calibri" panose="020F0502020204030204" pitchFamily="34" charset="0"/>
                <a:cs typeface="Arial" panose="020B0604020202020204" pitchFamily="34" charset="0"/>
              </a:rPr>
              <a:t> </a:t>
            </a:r>
            <a:r>
              <a:rPr lang="en-US" sz="6400" dirty="0" err="1">
                <a:latin typeface="Arial" panose="020B0604020202020204" pitchFamily="34" charset="0"/>
                <a:ea typeface="Calibri" panose="020F0502020204030204" pitchFamily="34" charset="0"/>
                <a:cs typeface="Arial" panose="020B0604020202020204" pitchFamily="34" charset="0"/>
              </a:rPr>
              <a:t>Vuletić</a:t>
            </a:r>
            <a:r>
              <a:rPr lang="en-US" sz="6400" dirty="0">
                <a:latin typeface="Arial" panose="020B0604020202020204" pitchFamily="34" charset="0"/>
                <a:ea typeface="Calibri" panose="020F0502020204030204" pitchFamily="34" charset="0"/>
                <a:cs typeface="Arial" panose="020B0604020202020204" pitchFamily="34" charset="0"/>
              </a:rPr>
              <a:t> (MIT), Jun Ye (JILA, NIST, Boulder), Vladimir A. </a:t>
            </a:r>
            <a:r>
              <a:rPr lang="en-US" sz="6400" dirty="0" err="1">
                <a:latin typeface="Arial" panose="020B0604020202020204" pitchFamily="34" charset="0"/>
                <a:ea typeface="Calibri" panose="020F0502020204030204" pitchFamily="34" charset="0"/>
                <a:cs typeface="Arial" panose="020B0604020202020204" pitchFamily="34" charset="0"/>
              </a:rPr>
              <a:t>Yerokhin</a:t>
            </a:r>
            <a:r>
              <a:rPr lang="en-US" sz="6400" dirty="0">
                <a:latin typeface="Arial" panose="020B0604020202020204" pitchFamily="34" charset="0"/>
                <a:ea typeface="Calibri" panose="020F0502020204030204" pitchFamily="34" charset="0"/>
                <a:cs typeface="Arial" panose="020B0604020202020204" pitchFamily="34" charset="0"/>
              </a:rPr>
              <a:t> (St. Petersburg Polytechnic University), Jure </a:t>
            </a:r>
            <a:r>
              <a:rPr lang="en-US" sz="6400" dirty="0" err="1">
                <a:latin typeface="Arial" panose="020B0604020202020204" pitchFamily="34" charset="0"/>
                <a:ea typeface="Calibri" panose="020F0502020204030204" pitchFamily="34" charset="0"/>
                <a:cs typeface="Arial" panose="020B0604020202020204" pitchFamily="34" charset="0"/>
              </a:rPr>
              <a:t>Zupan</a:t>
            </a:r>
            <a:r>
              <a:rPr lang="en-US" sz="6400" dirty="0">
                <a:latin typeface="Arial" panose="020B0604020202020204" pitchFamily="34" charset="0"/>
                <a:ea typeface="Calibri" panose="020F0502020204030204" pitchFamily="34" charset="0"/>
                <a:cs typeface="Arial" panose="020B0604020202020204" pitchFamily="34" charset="0"/>
              </a:rPr>
              <a:t> (U. Cincinnati) </a:t>
            </a:r>
          </a:p>
          <a:p>
            <a:pPr algn="l"/>
            <a:endParaRPr lang="en-US" dirty="0">
              <a:solidFill>
                <a:srgbClr val="002060"/>
              </a:solidFill>
            </a:endParaRPr>
          </a:p>
        </p:txBody>
      </p:sp>
      <p:sp>
        <p:nvSpPr>
          <p:cNvPr id="4" name="Footer Placeholder 3">
            <a:extLst>
              <a:ext uri="{FF2B5EF4-FFF2-40B4-BE49-F238E27FC236}">
                <a16:creationId xmlns:a16="http://schemas.microsoft.com/office/drawing/2014/main" id="{9435BFFB-EC55-1143-B7D3-FF58318CEADC}"/>
              </a:ext>
            </a:extLst>
          </p:cNvPr>
          <p:cNvSpPr>
            <a:spLocks noGrp="1"/>
          </p:cNvSpPr>
          <p:nvPr>
            <p:ph type="ftr" sz="quarter" idx="11"/>
          </p:nvPr>
        </p:nvSpPr>
        <p:spPr/>
        <p:txBody>
          <a:bodyPr/>
          <a:lstStyle/>
          <a:p>
            <a:r>
              <a:rPr lang="en-US"/>
              <a:t>Rare Precision Frontier Townhall - RF03 Parallel Session, 10/02/2020</a:t>
            </a:r>
          </a:p>
        </p:txBody>
      </p:sp>
      <p:sp>
        <p:nvSpPr>
          <p:cNvPr id="5" name="Slide Number Placeholder 4">
            <a:extLst>
              <a:ext uri="{FF2B5EF4-FFF2-40B4-BE49-F238E27FC236}">
                <a16:creationId xmlns:a16="http://schemas.microsoft.com/office/drawing/2014/main" id="{81FD6A47-8CA8-6E4D-9D03-058A0A067639}"/>
              </a:ext>
            </a:extLst>
          </p:cNvPr>
          <p:cNvSpPr>
            <a:spLocks noGrp="1"/>
          </p:cNvSpPr>
          <p:nvPr>
            <p:ph type="sldNum" sz="quarter" idx="12"/>
          </p:nvPr>
        </p:nvSpPr>
        <p:spPr/>
        <p:txBody>
          <a:bodyPr/>
          <a:lstStyle/>
          <a:p>
            <a:fld id="{9467FB01-1F47-434F-821B-9889E8636ADA}" type="slidenum">
              <a:rPr lang="en-US" smtClean="0"/>
              <a:t>1</a:t>
            </a:fld>
            <a:endParaRPr lang="en-US"/>
          </a:p>
        </p:txBody>
      </p:sp>
      <p:sp>
        <p:nvSpPr>
          <p:cNvPr id="7" name="Rectangle 6"/>
          <p:cNvSpPr/>
          <p:nvPr/>
        </p:nvSpPr>
        <p:spPr>
          <a:xfrm>
            <a:off x="1650733" y="1979216"/>
            <a:ext cx="8350517" cy="400110"/>
          </a:xfrm>
          <a:prstGeom prst="rect">
            <a:avLst/>
          </a:prstGeom>
        </p:spPr>
        <p:txBody>
          <a:bodyPr wrap="square">
            <a:spAutoFit/>
          </a:bodyPr>
          <a:lstStyle/>
          <a:p>
            <a:r>
              <a:rPr lang="en-US" sz="2000" dirty="0">
                <a:solidFill>
                  <a:srgbClr val="002060"/>
                </a:solidFill>
                <a:latin typeface="Arial" panose="020B0604020202020204" pitchFamily="34" charset="0"/>
                <a:cs typeface="Arial" panose="020B0604020202020204" pitchFamily="34" charset="0"/>
              </a:rPr>
              <a:t>Presenter: Marianna Safronova (U. Delaware, USA)</a:t>
            </a:r>
          </a:p>
        </p:txBody>
      </p:sp>
      <p:sp>
        <p:nvSpPr>
          <p:cNvPr id="6" name="Rectangle 5"/>
          <p:cNvSpPr/>
          <p:nvPr/>
        </p:nvSpPr>
        <p:spPr>
          <a:xfrm>
            <a:off x="44116" y="6046007"/>
            <a:ext cx="9496927" cy="307777"/>
          </a:xfrm>
          <a:prstGeom prst="rect">
            <a:avLst/>
          </a:prstGeom>
        </p:spPr>
        <p:txBody>
          <a:bodyPr wrap="square">
            <a:spAutoFit/>
          </a:bodyPr>
          <a:lstStyle/>
          <a:p>
            <a:r>
              <a:rPr lang="en-US" sz="1400" dirty="0">
                <a:latin typeface="Times New Roman" panose="02020603050405020304" pitchFamily="18" charset="0"/>
              </a:rPr>
              <a:t>https://www.snowmass21.org/docs/files/summaries/RF/SNOWMASS21-RF3_RF0-CF1_CF2-TF9_TF10_Gil_Paz-091.pdf</a:t>
            </a:r>
            <a:endParaRPr lang="en-US" sz="1400" dirty="0"/>
          </a:p>
        </p:txBody>
      </p:sp>
    </p:spTree>
    <p:extLst>
      <p:ext uri="{BB962C8B-B14F-4D97-AF65-F5344CB8AC3E}">
        <p14:creationId xmlns:p14="http://schemas.microsoft.com/office/powerpoint/2010/main" val="308066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5047-7683-004F-8F53-1CE444C4E337}"/>
              </a:ext>
            </a:extLst>
          </p:cNvPr>
          <p:cNvSpPr>
            <a:spLocks noGrp="1"/>
          </p:cNvSpPr>
          <p:nvPr>
            <p:ph type="title"/>
          </p:nvPr>
        </p:nvSpPr>
        <p:spPr>
          <a:xfrm>
            <a:off x="1086341" y="-172888"/>
            <a:ext cx="7886700" cy="924178"/>
          </a:xfrm>
        </p:spPr>
        <p:txBody>
          <a:bodyPr>
            <a:normAutofit/>
          </a:bodyPr>
          <a:lstStyle/>
          <a:p>
            <a:r>
              <a:rPr lang="en-US" sz="3200" dirty="0">
                <a:latin typeface="Arial" panose="020B0604020202020204" pitchFamily="34" charset="0"/>
                <a:cs typeface="Arial" panose="020B0604020202020204" pitchFamily="34" charset="0"/>
              </a:rPr>
              <a:t>The physics / basic idea of the LOI</a:t>
            </a:r>
          </a:p>
        </p:txBody>
      </p:sp>
      <p:sp>
        <p:nvSpPr>
          <p:cNvPr id="5" name="Content Placeholder 4">
            <a:extLst>
              <a:ext uri="{FF2B5EF4-FFF2-40B4-BE49-F238E27FC236}">
                <a16:creationId xmlns:a16="http://schemas.microsoft.com/office/drawing/2014/main" id="{0DFEBA1B-08C1-4442-A31E-5EFAE69AEFDC}"/>
              </a:ext>
            </a:extLst>
          </p:cNvPr>
          <p:cNvSpPr>
            <a:spLocks noGrp="1"/>
          </p:cNvSpPr>
          <p:nvPr>
            <p:ph idx="1"/>
          </p:nvPr>
        </p:nvSpPr>
        <p:spPr>
          <a:xfrm>
            <a:off x="459315" y="634938"/>
            <a:ext cx="8371417" cy="5837766"/>
          </a:xfrm>
        </p:spPr>
        <p:txBody>
          <a:bodyPr>
            <a:noAutofit/>
          </a:bodyPr>
          <a:lstStyle/>
          <a:p>
            <a:r>
              <a:rPr lang="en-US" sz="1800" dirty="0">
                <a:solidFill>
                  <a:srgbClr val="002060"/>
                </a:solidFill>
              </a:rPr>
              <a:t>A number of beyond the SM theories proposed to solve various problems of the SM, such as the gauge hierarchy, the strong CP problem or the flavor puzzle, feature light new particles with masses well below the GeV scale and small couplings to the matter </a:t>
            </a:r>
            <a:r>
              <a:rPr lang="en-US" sz="1800" dirty="0" smtClean="0">
                <a:solidFill>
                  <a:srgbClr val="002060"/>
                </a:solidFill>
              </a:rPr>
              <a:t>fields. </a:t>
            </a:r>
          </a:p>
          <a:p>
            <a:pPr marL="0" indent="0">
              <a:buNone/>
            </a:pPr>
            <a:r>
              <a:rPr lang="en-US" sz="1800" dirty="0">
                <a:solidFill>
                  <a:srgbClr val="002060"/>
                </a:solidFill>
              </a:rPr>
              <a:t>	</a:t>
            </a:r>
            <a:r>
              <a:rPr lang="en-US" sz="1800" dirty="0" smtClean="0">
                <a:solidFill>
                  <a:srgbClr val="002060"/>
                </a:solidFill>
              </a:rPr>
              <a:t>This </a:t>
            </a:r>
            <a:r>
              <a:rPr lang="en-US" sz="1800" dirty="0" err="1" smtClean="0">
                <a:solidFill>
                  <a:srgbClr val="002060"/>
                </a:solidFill>
              </a:rPr>
              <a:t>LoI</a:t>
            </a:r>
            <a:r>
              <a:rPr lang="en-US" sz="1800" dirty="0" smtClean="0">
                <a:solidFill>
                  <a:srgbClr val="002060"/>
                </a:solidFill>
              </a:rPr>
              <a:t> </a:t>
            </a:r>
            <a:r>
              <a:rPr lang="en-US" sz="1800" dirty="0" smtClean="0">
                <a:solidFill>
                  <a:srgbClr val="FF0000"/>
                </a:solidFill>
              </a:rPr>
              <a:t>presents a broad range of different experiments </a:t>
            </a:r>
            <a:r>
              <a:rPr lang="en-US" sz="1800" dirty="0" smtClean="0">
                <a:solidFill>
                  <a:srgbClr val="002060"/>
                </a:solidFill>
              </a:rPr>
              <a:t>with atomic and 	nuclear  </a:t>
            </a:r>
            <a:r>
              <a:rPr lang="en-US" sz="1800" dirty="0">
                <a:solidFill>
                  <a:srgbClr val="002060"/>
                </a:solidFill>
              </a:rPr>
              <a:t>clocks and other precision </a:t>
            </a:r>
            <a:r>
              <a:rPr lang="en-US" sz="1800" dirty="0" smtClean="0">
                <a:solidFill>
                  <a:srgbClr val="002060"/>
                </a:solidFill>
              </a:rPr>
              <a:t>spectroscopy techniques to search 	for </a:t>
            </a:r>
            <a:r>
              <a:rPr lang="en-US" sz="1800" dirty="0">
                <a:solidFill>
                  <a:srgbClr val="002060"/>
                </a:solidFill>
              </a:rPr>
              <a:t>bosonic </a:t>
            </a:r>
            <a:r>
              <a:rPr lang="en-US" sz="1800" dirty="0" smtClean="0">
                <a:solidFill>
                  <a:srgbClr val="002060"/>
                </a:solidFill>
              </a:rPr>
              <a:t>light dark </a:t>
            </a:r>
            <a:r>
              <a:rPr lang="en-US" sz="1800" dirty="0">
                <a:solidFill>
                  <a:srgbClr val="002060"/>
                </a:solidFill>
              </a:rPr>
              <a:t>matter and new force </a:t>
            </a:r>
            <a:r>
              <a:rPr lang="en-US" sz="1800" dirty="0" smtClean="0">
                <a:solidFill>
                  <a:srgbClr val="002060"/>
                </a:solidFill>
              </a:rPr>
              <a:t>carriers</a:t>
            </a:r>
            <a:r>
              <a:rPr lang="en-US" sz="1800" dirty="0">
                <a:solidFill>
                  <a:srgbClr val="002060"/>
                </a:solidFill>
              </a:rPr>
              <a:t>. </a:t>
            </a:r>
            <a:endParaRPr lang="en-US" sz="1800" dirty="0" smtClean="0">
              <a:solidFill>
                <a:srgbClr val="002060"/>
              </a:solidFill>
            </a:endParaRPr>
          </a:p>
          <a:p>
            <a:pPr marL="0" indent="0">
              <a:buNone/>
            </a:pPr>
            <a:r>
              <a:rPr lang="en-US" sz="1800" dirty="0" smtClean="0">
                <a:solidFill>
                  <a:srgbClr val="002060"/>
                </a:solidFill>
              </a:rPr>
              <a:t>	</a:t>
            </a:r>
            <a:r>
              <a:rPr lang="en-US" sz="1800" dirty="0" smtClean="0">
                <a:solidFill>
                  <a:srgbClr val="FF0000"/>
                </a:solidFill>
              </a:rPr>
              <a:t>Improvements </a:t>
            </a:r>
            <a:r>
              <a:rPr lang="en-US" sz="1800" dirty="0">
                <a:solidFill>
                  <a:srgbClr val="FF0000"/>
                </a:solidFill>
              </a:rPr>
              <a:t>of many orders of magnitude</a:t>
            </a:r>
            <a:r>
              <a:rPr lang="en-US" sz="1800" dirty="0">
                <a:solidFill>
                  <a:srgbClr val="002060"/>
                </a:solidFill>
              </a:rPr>
              <a:t>  in </a:t>
            </a:r>
            <a:r>
              <a:rPr lang="en-US" sz="1800" dirty="0" smtClean="0">
                <a:solidFill>
                  <a:srgbClr val="002060"/>
                </a:solidFill>
              </a:rPr>
              <a:t>sensitivity </a:t>
            </a:r>
            <a:r>
              <a:rPr lang="en-US" sz="1800" dirty="0">
                <a:solidFill>
                  <a:srgbClr val="002060"/>
                </a:solidFill>
              </a:rPr>
              <a:t>are expected </a:t>
            </a:r>
            <a:r>
              <a:rPr lang="en-US" sz="1800" dirty="0" smtClean="0">
                <a:solidFill>
                  <a:srgbClr val="002060"/>
                </a:solidFill>
              </a:rPr>
              <a:t>	in </a:t>
            </a:r>
            <a:r>
              <a:rPr lang="en-US" sz="1800" dirty="0">
                <a:solidFill>
                  <a:srgbClr val="002060"/>
                </a:solidFill>
              </a:rPr>
              <a:t>the next decade. </a:t>
            </a:r>
            <a:endParaRPr lang="en-US" sz="1800" dirty="0" smtClean="0">
              <a:solidFill>
                <a:srgbClr val="002060"/>
              </a:solidFill>
            </a:endParaRPr>
          </a:p>
          <a:p>
            <a:r>
              <a:rPr lang="en-US" sz="1800" dirty="0" smtClean="0">
                <a:solidFill>
                  <a:srgbClr val="FF0000"/>
                </a:solidFill>
              </a:rPr>
              <a:t>Goals: </a:t>
            </a:r>
          </a:p>
          <a:p>
            <a:pPr marL="0" indent="0">
              <a:buNone/>
              <a:tabLst>
                <a:tab pos="457200" algn="l"/>
              </a:tabLst>
            </a:pPr>
            <a:r>
              <a:rPr lang="en-US" sz="1800" dirty="0" smtClean="0">
                <a:solidFill>
                  <a:srgbClr val="FF0000"/>
                </a:solidFill>
              </a:rPr>
              <a:t>	The physics goal of </a:t>
            </a:r>
            <a:r>
              <a:rPr lang="en-US" sz="1800" dirty="0">
                <a:solidFill>
                  <a:srgbClr val="FF0000"/>
                </a:solidFill>
              </a:rPr>
              <a:t>this project is to </a:t>
            </a:r>
            <a:r>
              <a:rPr lang="en-US" sz="1800" dirty="0" smtClean="0">
                <a:solidFill>
                  <a:srgbClr val="FF0000"/>
                </a:solidFill>
              </a:rPr>
              <a:t>find ultralight scalar particles and new force 	carriers or to reduce the parameter space for such particles by many orders </a:t>
            </a:r>
            <a:r>
              <a:rPr lang="en-US" sz="1800" dirty="0">
                <a:solidFill>
                  <a:srgbClr val="FF0000"/>
                </a:solidFill>
              </a:rPr>
              <a:t>of </a:t>
            </a:r>
            <a:r>
              <a:rPr lang="en-US" sz="1800" dirty="0" smtClean="0">
                <a:solidFill>
                  <a:srgbClr val="FF0000"/>
                </a:solidFill>
              </a:rPr>
              <a:t>	magnitude </a:t>
            </a:r>
            <a:r>
              <a:rPr lang="en-US" sz="1800" dirty="0">
                <a:solidFill>
                  <a:srgbClr val="FF0000"/>
                </a:solidFill>
              </a:rPr>
              <a:t>(~</a:t>
            </a:r>
            <a:r>
              <a:rPr lang="en-US" sz="1800" dirty="0" smtClean="0">
                <a:solidFill>
                  <a:srgbClr val="FF0000"/>
                </a:solidFill>
              </a:rPr>
              <a:t>7 orders in 	coupling strength to SM). </a:t>
            </a:r>
          </a:p>
          <a:p>
            <a:r>
              <a:rPr lang="en-US" sz="1800" dirty="0" smtClean="0">
                <a:solidFill>
                  <a:srgbClr val="002060"/>
                </a:solidFill>
              </a:rPr>
              <a:t>Frontiers:</a:t>
            </a:r>
          </a:p>
          <a:p>
            <a:pPr lvl="1">
              <a:lnSpc>
                <a:spcPct val="100000"/>
              </a:lnSpc>
            </a:pPr>
            <a:r>
              <a:rPr lang="en-US" sz="1800" dirty="0" smtClean="0">
                <a:solidFill>
                  <a:srgbClr val="002060"/>
                </a:solidFill>
              </a:rPr>
              <a:t>Cosmic </a:t>
            </a:r>
            <a:r>
              <a:rPr lang="en-US" sz="1800" dirty="0">
                <a:solidFill>
                  <a:srgbClr val="002060"/>
                </a:solidFill>
              </a:rPr>
              <a:t>(CF2. Dark Matter: </a:t>
            </a:r>
            <a:r>
              <a:rPr lang="en-US" sz="1800" dirty="0" smtClean="0">
                <a:solidFill>
                  <a:srgbClr val="002060"/>
                </a:solidFill>
              </a:rPr>
              <a:t>Wave-like)</a:t>
            </a:r>
          </a:p>
          <a:p>
            <a:pPr lvl="1">
              <a:lnSpc>
                <a:spcPct val="100000"/>
              </a:lnSpc>
            </a:pPr>
            <a:r>
              <a:rPr lang="en-US" sz="1800" dirty="0" smtClean="0">
                <a:solidFill>
                  <a:srgbClr val="002060"/>
                </a:solidFill>
              </a:rPr>
              <a:t>Rare </a:t>
            </a:r>
            <a:r>
              <a:rPr lang="en-US" sz="1800" dirty="0">
                <a:solidFill>
                  <a:srgbClr val="002060"/>
                </a:solidFill>
              </a:rPr>
              <a:t>Processes and Precision Measurements  (RF3: Fundamental Physics in Small </a:t>
            </a:r>
            <a:r>
              <a:rPr lang="en-US" sz="1800" dirty="0" smtClean="0">
                <a:solidFill>
                  <a:srgbClr val="002060"/>
                </a:solidFill>
              </a:rPr>
              <a:t>Experiments)</a:t>
            </a:r>
          </a:p>
          <a:p>
            <a:pPr lvl="1">
              <a:lnSpc>
                <a:spcPct val="100000"/>
              </a:lnSpc>
            </a:pPr>
            <a:r>
              <a:rPr lang="en-US" sz="1800" dirty="0" smtClean="0">
                <a:solidFill>
                  <a:srgbClr val="002060"/>
                </a:solidFill>
              </a:rPr>
              <a:t>Instrumentation (IF1</a:t>
            </a:r>
            <a:r>
              <a:rPr lang="en-US" sz="1800" dirty="0">
                <a:solidFill>
                  <a:srgbClr val="002060"/>
                </a:solidFill>
              </a:rPr>
              <a:t>: Quantum </a:t>
            </a:r>
            <a:r>
              <a:rPr lang="en-US" sz="1800" dirty="0" smtClean="0">
                <a:solidFill>
                  <a:srgbClr val="002060"/>
                </a:solidFill>
              </a:rPr>
              <a:t>Sensors)</a:t>
            </a:r>
          </a:p>
          <a:p>
            <a:pPr lvl="1">
              <a:lnSpc>
                <a:spcPct val="100000"/>
              </a:lnSpc>
            </a:pPr>
            <a:r>
              <a:rPr lang="en-US" sz="1800" dirty="0" smtClean="0">
                <a:solidFill>
                  <a:srgbClr val="002060"/>
                </a:solidFill>
              </a:rPr>
              <a:t>Theory </a:t>
            </a:r>
            <a:r>
              <a:rPr lang="en-US" sz="1800" dirty="0">
                <a:solidFill>
                  <a:srgbClr val="002060"/>
                </a:solidFill>
              </a:rPr>
              <a:t>(TF06: Theory techniques for precision physics</a:t>
            </a:r>
            <a:r>
              <a:rPr lang="en-US" sz="1800" dirty="0" smtClean="0">
                <a:solidFill>
                  <a:srgbClr val="002060"/>
                </a:solidFill>
              </a:rPr>
              <a:t>)</a:t>
            </a:r>
            <a:endParaRPr lang="en-US" sz="1800" dirty="0">
              <a:solidFill>
                <a:srgbClr val="002060"/>
              </a:solidFill>
            </a:endParaRPr>
          </a:p>
        </p:txBody>
      </p:sp>
      <p:sp>
        <p:nvSpPr>
          <p:cNvPr id="3" name="Footer Placeholder 2">
            <a:extLst>
              <a:ext uri="{FF2B5EF4-FFF2-40B4-BE49-F238E27FC236}">
                <a16:creationId xmlns:a16="http://schemas.microsoft.com/office/drawing/2014/main" id="{6EE20C18-D000-BA4B-8CD8-7CBC5C74CAD6}"/>
              </a:ext>
            </a:extLst>
          </p:cNvPr>
          <p:cNvSpPr>
            <a:spLocks noGrp="1"/>
          </p:cNvSpPr>
          <p:nvPr>
            <p:ph type="ftr" sz="quarter" idx="11"/>
          </p:nvPr>
        </p:nvSpPr>
        <p:spPr/>
        <p:txBody>
          <a:bodyPr/>
          <a:lstStyle/>
          <a:p>
            <a:r>
              <a:rPr lang="en-US"/>
              <a:t>Rare Precision Frontier Townhall - RF03 Parallel Session, 10/02/2020</a:t>
            </a:r>
          </a:p>
        </p:txBody>
      </p:sp>
      <p:sp>
        <p:nvSpPr>
          <p:cNvPr id="4" name="Slide Number Placeholder 3">
            <a:extLst>
              <a:ext uri="{FF2B5EF4-FFF2-40B4-BE49-F238E27FC236}">
                <a16:creationId xmlns:a16="http://schemas.microsoft.com/office/drawing/2014/main" id="{D35F7422-F51F-CE45-8EC9-17A39030DCA7}"/>
              </a:ext>
            </a:extLst>
          </p:cNvPr>
          <p:cNvSpPr>
            <a:spLocks noGrp="1"/>
          </p:cNvSpPr>
          <p:nvPr>
            <p:ph type="sldNum" sz="quarter" idx="12"/>
          </p:nvPr>
        </p:nvSpPr>
        <p:spPr/>
        <p:txBody>
          <a:bodyPr/>
          <a:lstStyle/>
          <a:p>
            <a:fld id="{9467FB01-1F47-434F-821B-9889E8636ADA}" type="slidenum">
              <a:rPr lang="en-US" smtClean="0"/>
              <a:t>2</a:t>
            </a:fld>
            <a:endParaRPr lang="en-US"/>
          </a:p>
        </p:txBody>
      </p:sp>
    </p:spTree>
    <p:extLst>
      <p:ext uri="{BB962C8B-B14F-4D97-AF65-F5344CB8AC3E}">
        <p14:creationId xmlns:p14="http://schemas.microsoft.com/office/powerpoint/2010/main" val="79185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p:cNvGraphicFramePr>
            <a:graphicFrameLocks noChangeAspect="1"/>
          </p:cNvGraphicFramePr>
          <p:nvPr>
            <p:extLst>
              <p:ext uri="{D42A27DB-BD31-4B8C-83A1-F6EECF244321}">
                <p14:modId xmlns:p14="http://schemas.microsoft.com/office/powerpoint/2010/main" val="2812689484"/>
              </p:ext>
            </p:extLst>
          </p:nvPr>
        </p:nvGraphicFramePr>
        <p:xfrm>
          <a:off x="396069" y="1038990"/>
          <a:ext cx="7833531" cy="5805126"/>
        </p:xfrm>
        <a:graphic>
          <a:graphicData uri="http://schemas.openxmlformats.org/presentationml/2006/ole">
            <mc:AlternateContent xmlns:mc="http://schemas.openxmlformats.org/markup-compatibility/2006">
              <mc:Choice xmlns:v="urn:schemas-microsoft-com:vml" Requires="v">
                <p:oleObj spid="_x0000_s1028" name="Acrobat Document" r:id="rId4" imgW="2514551" imgH="1943100" progId="Acrobat.Document.2015">
                  <p:embed/>
                </p:oleObj>
              </mc:Choice>
              <mc:Fallback>
                <p:oleObj name="Acrobat Document" r:id="rId4" imgW="2514551" imgH="1943100" progId="Acrobat.Document.2015">
                  <p:embed/>
                  <p:pic>
                    <p:nvPicPr>
                      <p:cNvPr id="26" name="Object 25"/>
                      <p:cNvPicPr/>
                      <p:nvPr/>
                    </p:nvPicPr>
                    <p:blipFill>
                      <a:blip r:embed="rId5"/>
                      <a:stretch>
                        <a:fillRect/>
                      </a:stretch>
                    </p:blipFill>
                    <p:spPr>
                      <a:xfrm>
                        <a:off x="396069" y="1038990"/>
                        <a:ext cx="7833531" cy="5805126"/>
                      </a:xfrm>
                      <a:prstGeom prst="rect">
                        <a:avLst/>
                      </a:prstGeom>
                    </p:spPr>
                  </p:pic>
                </p:oleObj>
              </mc:Fallback>
            </mc:AlternateContent>
          </a:graphicData>
        </a:graphic>
      </p:graphicFrame>
      <p:sp>
        <p:nvSpPr>
          <p:cNvPr id="30" name="TextBox 29"/>
          <p:cNvSpPr txBox="1"/>
          <p:nvPr/>
        </p:nvSpPr>
        <p:spPr>
          <a:xfrm>
            <a:off x="-152571" y="34152"/>
            <a:ext cx="9392823" cy="830997"/>
          </a:xfrm>
          <a:prstGeom prst="rect">
            <a:avLst/>
          </a:prstGeom>
          <a:noFill/>
        </p:spPr>
        <p:txBody>
          <a:bodyPr wrap="square" rtlCol="0">
            <a:spAutoFit/>
          </a:bodyPr>
          <a:lstStyle/>
          <a:p>
            <a:pPr algn="ctr"/>
            <a:r>
              <a:rPr lang="en-US" sz="2400" b="1" dirty="0" smtClean="0">
                <a:solidFill>
                  <a:srgbClr val="FF0000"/>
                </a:solidFill>
              </a:rPr>
              <a:t>Extraordinary improvement of precision of optical atomic clocks</a:t>
            </a:r>
          </a:p>
          <a:p>
            <a:pPr algn="ctr"/>
            <a:r>
              <a:rPr lang="en-US" sz="2400" b="1" dirty="0" smtClean="0">
                <a:solidFill>
                  <a:srgbClr val="FF0000"/>
                </a:solidFill>
              </a:rPr>
              <a:t>1 second loss per 30 billion years!</a:t>
            </a:r>
            <a:endParaRPr lang="en-US" sz="2400" b="1" dirty="0">
              <a:solidFill>
                <a:srgbClr val="FF0000"/>
              </a:solidFill>
            </a:endParaRPr>
          </a:p>
        </p:txBody>
      </p:sp>
      <p:sp>
        <p:nvSpPr>
          <p:cNvPr id="13" name="Rectangle 12"/>
          <p:cNvSpPr/>
          <p:nvPr/>
        </p:nvSpPr>
        <p:spPr>
          <a:xfrm>
            <a:off x="6189045" y="6544034"/>
            <a:ext cx="2881640" cy="300082"/>
          </a:xfrm>
          <a:prstGeom prst="rect">
            <a:avLst/>
          </a:prstGeom>
        </p:spPr>
        <p:txBody>
          <a:bodyPr wrap="square">
            <a:spAutoFit/>
          </a:bodyPr>
          <a:lstStyle/>
          <a:p>
            <a:r>
              <a:rPr lang="en-US" sz="1350" dirty="0"/>
              <a:t>Rev</a:t>
            </a:r>
            <a:r>
              <a:rPr lang="en-US" sz="1350" dirty="0"/>
              <a:t>. Mod. Phys. 90, 025008 (2018</a:t>
            </a:r>
            <a:r>
              <a:rPr lang="en-US" sz="1350" dirty="0"/>
              <a:t>)</a:t>
            </a:r>
            <a:endParaRPr lang="en-US" sz="1350" dirty="0"/>
          </a:p>
        </p:txBody>
      </p:sp>
    </p:spTree>
    <p:extLst>
      <p:ext uri="{BB962C8B-B14F-4D97-AF65-F5344CB8AC3E}">
        <p14:creationId xmlns:p14="http://schemas.microsoft.com/office/powerpoint/2010/main" val="290624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s://images.theconversation.com/files/3536/original/r825559_7533813.jpg?ixlib=rb-1.1.0&amp;rect=0%2C0%2C836%2C536&amp;q=45&amp;auto=format&amp;w=926&amp;fit=cli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8" r="-2514"/>
          <a:stretch/>
        </p:blipFill>
        <p:spPr bwMode="auto">
          <a:xfrm>
            <a:off x="4021811" y="4719749"/>
            <a:ext cx="5161633" cy="19798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4390" y="96327"/>
            <a:ext cx="8744726" cy="954107"/>
          </a:xfrm>
          <a:prstGeom prst="rect">
            <a:avLst/>
          </a:prstGeom>
        </p:spPr>
        <p:txBody>
          <a:bodyPr wrap="square">
            <a:spAutoFit/>
          </a:bodyPr>
          <a:lstStyle/>
          <a:p>
            <a:pPr algn="ctr">
              <a:defRPr/>
            </a:pPr>
            <a:r>
              <a:rPr lang="en-US" sz="2800" b="1" dirty="0">
                <a:solidFill>
                  <a:srgbClr val="FF0000"/>
                </a:solidFill>
                <a:latin typeface="Arial"/>
              </a:rPr>
              <a:t>Search for physics beyond the Standard </a:t>
            </a:r>
            <a:r>
              <a:rPr lang="en-US" sz="2800" b="1" dirty="0">
                <a:solidFill>
                  <a:srgbClr val="FF0000"/>
                </a:solidFill>
                <a:latin typeface="Arial"/>
              </a:rPr>
              <a:t>Model with </a:t>
            </a:r>
            <a:r>
              <a:rPr lang="en-US" sz="2800" b="1" dirty="0">
                <a:solidFill>
                  <a:srgbClr val="FF0000"/>
                </a:solidFill>
                <a:latin typeface="Arial"/>
              </a:rPr>
              <a:t>atomic clocks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2732" t="27274" r="4506" b="5153"/>
          <a:stretch/>
        </p:blipFill>
        <p:spPr>
          <a:xfrm>
            <a:off x="3442551" y="1311042"/>
            <a:ext cx="2480603" cy="2322194"/>
          </a:xfrm>
          <a:prstGeom prst="rect">
            <a:avLst/>
          </a:prstGeom>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180584"/>
            <a:ext cx="3442551" cy="34395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0432" y="3159453"/>
            <a:ext cx="1983235" cy="830997"/>
          </a:xfrm>
          <a:prstGeom prst="rect">
            <a:avLst/>
          </a:prstGeom>
          <a:noFill/>
        </p:spPr>
        <p:txBody>
          <a:bodyPr wrap="none" rtlCol="0">
            <a:spAutoFit/>
          </a:bodyPr>
          <a:lstStyle/>
          <a:p>
            <a:pPr algn="ctr">
              <a:defRPr/>
            </a:pPr>
            <a:r>
              <a:rPr lang="en-US" sz="2400" b="1" dirty="0">
                <a:solidFill>
                  <a:srgbClr val="F3A60D"/>
                </a:solidFill>
                <a:latin typeface="Arial"/>
              </a:rPr>
              <a:t>Dark matter </a:t>
            </a:r>
          </a:p>
          <a:p>
            <a:pPr algn="ctr">
              <a:defRPr/>
            </a:pPr>
            <a:r>
              <a:rPr lang="en-US" sz="2400" b="1" dirty="0">
                <a:solidFill>
                  <a:srgbClr val="F3A60D"/>
                </a:solidFill>
                <a:latin typeface="Arial"/>
              </a:rPr>
              <a:t>searches</a:t>
            </a:r>
          </a:p>
        </p:txBody>
      </p:sp>
      <p:sp>
        <p:nvSpPr>
          <p:cNvPr id="11" name="TextBox 10"/>
          <p:cNvSpPr txBox="1"/>
          <p:nvPr/>
        </p:nvSpPr>
        <p:spPr>
          <a:xfrm>
            <a:off x="3243151" y="3668661"/>
            <a:ext cx="2962099" cy="1015663"/>
          </a:xfrm>
          <a:prstGeom prst="rect">
            <a:avLst/>
          </a:prstGeom>
          <a:noFill/>
        </p:spPr>
        <p:txBody>
          <a:bodyPr wrap="square" rtlCol="0">
            <a:spAutoFit/>
          </a:bodyPr>
          <a:lstStyle/>
          <a:p>
            <a:pPr algn="ctr">
              <a:defRPr/>
            </a:pPr>
            <a:r>
              <a:rPr lang="en-US" sz="2000" b="1" dirty="0">
                <a:solidFill>
                  <a:srgbClr val="000066"/>
                </a:solidFill>
                <a:latin typeface="Arial"/>
              </a:rPr>
              <a:t>Search for the violation of Lorentz invariance</a:t>
            </a:r>
          </a:p>
        </p:txBody>
      </p:sp>
      <p:sp>
        <p:nvSpPr>
          <p:cNvPr id="13" name="TextBox 12"/>
          <p:cNvSpPr txBox="1"/>
          <p:nvPr/>
        </p:nvSpPr>
        <p:spPr>
          <a:xfrm>
            <a:off x="6132190" y="3629872"/>
            <a:ext cx="2976926" cy="646331"/>
          </a:xfrm>
          <a:prstGeom prst="rect">
            <a:avLst/>
          </a:prstGeom>
          <a:noFill/>
        </p:spPr>
        <p:txBody>
          <a:bodyPr wrap="square" rtlCol="0">
            <a:spAutoFit/>
          </a:bodyPr>
          <a:lstStyle/>
          <a:p>
            <a:pPr algn="ctr">
              <a:defRPr/>
            </a:pPr>
            <a:r>
              <a:rPr lang="en-US" b="1" dirty="0">
                <a:solidFill>
                  <a:srgbClr val="000066"/>
                </a:solidFill>
                <a:latin typeface="Arial"/>
              </a:rPr>
              <a:t>Tests of the equivalence principle</a:t>
            </a:r>
          </a:p>
        </p:txBody>
      </p:sp>
      <p:pic>
        <p:nvPicPr>
          <p:cNvPr id="14" name="Picture 6" descr="Bildergebnis für variation of fundamental constants with gravit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005852" y="1494198"/>
            <a:ext cx="3088836" cy="203307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88758" y="4851220"/>
            <a:ext cx="2608445" cy="1815882"/>
          </a:xfrm>
          <a:prstGeom prst="rect">
            <a:avLst/>
          </a:prstGeom>
          <a:noFill/>
        </p:spPr>
        <p:txBody>
          <a:bodyPr wrap="square" rtlCol="0">
            <a:spAutoFit/>
          </a:bodyPr>
          <a:lstStyle/>
          <a:p>
            <a:pPr>
              <a:defRPr/>
            </a:pPr>
            <a:r>
              <a:rPr lang="en-US" sz="2800" b="1" dirty="0">
                <a:solidFill>
                  <a:srgbClr val="FF0000"/>
                </a:solidFill>
                <a:latin typeface="Arial"/>
              </a:rPr>
              <a:t>Are fundamental constants constant?</a:t>
            </a:r>
          </a:p>
        </p:txBody>
      </p:sp>
      <p:sp>
        <p:nvSpPr>
          <p:cNvPr id="19" name="TextBox 18"/>
          <p:cNvSpPr txBox="1"/>
          <p:nvPr/>
        </p:nvSpPr>
        <p:spPr>
          <a:xfrm>
            <a:off x="2490068" y="5507654"/>
            <a:ext cx="712955" cy="923330"/>
          </a:xfrm>
          <a:prstGeom prst="rect">
            <a:avLst/>
          </a:prstGeom>
          <a:noFill/>
          <a:effectLst>
            <a:outerShdw blurRad="50800" dist="152400" dir="2700000" algn="tl" rotWithShape="0">
              <a:prstClr val="black">
                <a:alpha val="40000"/>
              </a:prstClr>
            </a:outerShdw>
            <a:reflection blurRad="6350" stA="52000" endA="300" endPos="35000" dir="5400000" sy="-100000" algn="bl" rotWithShape="0"/>
          </a:effectLst>
        </p:spPr>
        <p:txBody>
          <a:bodyPr wrap="square" rtlCol="0">
            <a:spAutoFit/>
          </a:bodyPr>
          <a:lstStyle/>
          <a:p>
            <a:pPr>
              <a:defRPr/>
            </a:pPr>
            <a:r>
              <a:rPr lang="en-US" sz="5400" b="1" dirty="0">
                <a:solidFill>
                  <a:srgbClr val="000066"/>
                </a:solidFill>
                <a:latin typeface="Symbol" panose="05050102010706020507" pitchFamily="18" charset="2"/>
              </a:rPr>
              <a:t>a</a:t>
            </a:r>
          </a:p>
        </p:txBody>
      </p:sp>
      <p:sp>
        <p:nvSpPr>
          <p:cNvPr id="21" name="TextBox 20"/>
          <p:cNvSpPr txBox="1"/>
          <p:nvPr/>
        </p:nvSpPr>
        <p:spPr>
          <a:xfrm>
            <a:off x="4119673" y="6053223"/>
            <a:ext cx="4186781" cy="646331"/>
          </a:xfrm>
          <a:prstGeom prst="rect">
            <a:avLst/>
          </a:prstGeom>
          <a:noFill/>
        </p:spPr>
        <p:txBody>
          <a:bodyPr wrap="square" rtlCol="0">
            <a:spAutoFit/>
          </a:bodyPr>
          <a:lstStyle/>
          <a:p>
            <a:pPr>
              <a:defRPr/>
            </a:pPr>
            <a:r>
              <a:rPr lang="en-US" b="1" dirty="0">
                <a:solidFill>
                  <a:srgbClr val="FFC000"/>
                </a:solidFill>
                <a:latin typeface="Arial"/>
              </a:rPr>
              <a:t>Gravitational wave detection with </a:t>
            </a:r>
          </a:p>
          <a:p>
            <a:pPr>
              <a:defRPr/>
            </a:pPr>
            <a:r>
              <a:rPr lang="en-US" b="1" dirty="0">
                <a:solidFill>
                  <a:srgbClr val="FFC000"/>
                </a:solidFill>
                <a:latin typeface="Arial"/>
              </a:rPr>
              <a:t>atomic clocks PRD 94, 124043 (2016</a:t>
            </a:r>
            <a:r>
              <a:rPr lang="en-US" b="1" dirty="0" smtClean="0">
                <a:solidFill>
                  <a:srgbClr val="FFC000"/>
                </a:solidFill>
                <a:latin typeface="Arial"/>
              </a:rPr>
              <a:t>)</a:t>
            </a:r>
            <a:endParaRPr lang="en-US" b="1" dirty="0">
              <a:solidFill>
                <a:srgbClr val="FFC000"/>
              </a:solidFill>
              <a:latin typeface="Arial"/>
            </a:endParaRPr>
          </a:p>
        </p:txBody>
      </p:sp>
      <p:sp>
        <p:nvSpPr>
          <p:cNvPr id="23" name="Rectangle 22"/>
          <p:cNvSpPr/>
          <p:nvPr/>
        </p:nvSpPr>
        <p:spPr>
          <a:xfrm>
            <a:off x="7873778" y="4822344"/>
            <a:ext cx="1309666" cy="230832"/>
          </a:xfrm>
          <a:prstGeom prst="rect">
            <a:avLst/>
          </a:prstGeom>
        </p:spPr>
        <p:txBody>
          <a:bodyPr wrap="square">
            <a:spAutoFit/>
          </a:bodyPr>
          <a:lstStyle/>
          <a:p>
            <a:pPr>
              <a:defRPr/>
            </a:pPr>
            <a:r>
              <a:rPr lang="en-US" sz="900" dirty="0">
                <a:solidFill>
                  <a:srgbClr val="FFFFFF"/>
                </a:solidFill>
                <a:latin typeface="Arial"/>
              </a:rPr>
              <a:t>Image credit: NASA</a:t>
            </a:r>
          </a:p>
        </p:txBody>
      </p:sp>
      <p:sp>
        <p:nvSpPr>
          <p:cNvPr id="3" name="TextBox 2"/>
          <p:cNvSpPr txBox="1"/>
          <p:nvPr/>
        </p:nvSpPr>
        <p:spPr>
          <a:xfrm>
            <a:off x="7337531" y="3164481"/>
            <a:ext cx="1796860" cy="230832"/>
          </a:xfrm>
          <a:prstGeom prst="rect">
            <a:avLst/>
          </a:prstGeom>
          <a:noFill/>
        </p:spPr>
        <p:txBody>
          <a:bodyPr wrap="square" rtlCol="0">
            <a:spAutoFit/>
          </a:bodyPr>
          <a:lstStyle/>
          <a:p>
            <a:pPr>
              <a:defRPr/>
            </a:pPr>
            <a:r>
              <a:rPr lang="en-US" sz="900" dirty="0">
                <a:solidFill>
                  <a:srgbClr val="FFFFFF"/>
                </a:solidFill>
                <a:latin typeface="Arial"/>
              </a:rPr>
              <a:t>Image credit: Jun </a:t>
            </a:r>
            <a:r>
              <a:rPr lang="en-US" sz="900" dirty="0" err="1">
                <a:solidFill>
                  <a:srgbClr val="FFFFFF"/>
                </a:solidFill>
                <a:latin typeface="Arial"/>
              </a:rPr>
              <a:t>Ye’s</a:t>
            </a:r>
            <a:r>
              <a:rPr lang="en-US" sz="900" dirty="0">
                <a:solidFill>
                  <a:srgbClr val="FFFFFF"/>
                </a:solidFill>
                <a:latin typeface="Arial"/>
              </a:rPr>
              <a:t> group</a:t>
            </a:r>
          </a:p>
        </p:txBody>
      </p:sp>
      <p:sp>
        <p:nvSpPr>
          <p:cNvPr id="8" name="Rectangle 7"/>
          <p:cNvSpPr/>
          <p:nvPr/>
        </p:nvSpPr>
        <p:spPr>
          <a:xfrm>
            <a:off x="4179821" y="3319528"/>
            <a:ext cx="1088760" cy="207749"/>
          </a:xfrm>
          <a:prstGeom prst="rect">
            <a:avLst/>
          </a:prstGeom>
        </p:spPr>
        <p:txBody>
          <a:bodyPr wrap="none">
            <a:spAutoFit/>
          </a:bodyPr>
          <a:lstStyle/>
          <a:p>
            <a:r>
              <a:rPr lang="en-US" sz="750" dirty="0"/>
              <a:t>Nature 567, 204 (2019</a:t>
            </a:r>
            <a:r>
              <a:rPr lang="en-US" sz="750" dirty="0"/>
              <a:t>)</a:t>
            </a:r>
            <a:endParaRPr lang="en-US" sz="750" dirty="0"/>
          </a:p>
        </p:txBody>
      </p:sp>
    </p:spTree>
    <p:extLst>
      <p:ext uri="{BB962C8B-B14F-4D97-AF65-F5344CB8AC3E}">
        <p14:creationId xmlns:p14="http://schemas.microsoft.com/office/powerpoint/2010/main" val="296308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Rare Precision Frontier Townhall - RF03 Parallel Session, 10/02/2020</a:t>
            </a:r>
            <a:endParaRPr lang="en-US"/>
          </a:p>
        </p:txBody>
      </p:sp>
      <p:sp>
        <p:nvSpPr>
          <p:cNvPr id="5" name="Slide Number Placeholder 4"/>
          <p:cNvSpPr>
            <a:spLocks noGrp="1"/>
          </p:cNvSpPr>
          <p:nvPr>
            <p:ph type="sldNum" sz="quarter" idx="12"/>
          </p:nvPr>
        </p:nvSpPr>
        <p:spPr/>
        <p:txBody>
          <a:bodyPr/>
          <a:lstStyle/>
          <a:p>
            <a:fld id="{9467FB01-1F47-434F-821B-9889E8636ADA}" type="slidenum">
              <a:rPr lang="en-US" smtClean="0"/>
              <a:t>5</a:t>
            </a:fld>
            <a:endParaRPr lang="en-US"/>
          </a:p>
        </p:txBody>
      </p:sp>
      <p:sp>
        <p:nvSpPr>
          <p:cNvPr id="6" name="Title 1">
            <a:extLst>
              <a:ext uri="{FF2B5EF4-FFF2-40B4-BE49-F238E27FC236}">
                <a16:creationId xmlns:a16="http://schemas.microsoft.com/office/drawing/2014/main" id="{01AA5047-7683-004F-8F53-1CE444C4E337}"/>
              </a:ext>
            </a:extLst>
          </p:cNvPr>
          <p:cNvSpPr>
            <a:spLocks noGrp="1"/>
          </p:cNvSpPr>
          <p:nvPr>
            <p:ph type="title"/>
          </p:nvPr>
        </p:nvSpPr>
        <p:spPr>
          <a:xfrm>
            <a:off x="2334127" y="-188930"/>
            <a:ext cx="7886700" cy="924178"/>
          </a:xfrm>
        </p:spPr>
        <p:txBody>
          <a:bodyPr>
            <a:normAutofit/>
          </a:bodyPr>
          <a:lstStyle/>
          <a:p>
            <a:r>
              <a:rPr lang="en-US" sz="3200" dirty="0" smtClean="0">
                <a:latin typeface="Arial" panose="020B0604020202020204" pitchFamily="34" charset="0"/>
                <a:cs typeface="Arial" panose="020B0604020202020204" pitchFamily="34" charset="0"/>
              </a:rPr>
              <a:t>Projects in this LOI</a:t>
            </a: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152398" y="473612"/>
            <a:ext cx="8819147" cy="5970865"/>
          </a:xfrm>
          <a:prstGeom prst="rect">
            <a:avLst/>
          </a:prstGeom>
        </p:spPr>
        <p:txBody>
          <a:bodyPr wrap="square">
            <a:spAutoFit/>
          </a:bodyPr>
          <a:lstStyle/>
          <a:p>
            <a:r>
              <a:rPr lang="en-US" dirty="0">
                <a:solidFill>
                  <a:srgbClr val="FF0000"/>
                </a:solidFill>
              </a:rPr>
              <a:t>Several directions are being pursued to drastically improve the reach of the clock and other precision spectroscopy experiments for </a:t>
            </a:r>
            <a:r>
              <a:rPr lang="en-US" dirty="0" smtClean="0">
                <a:solidFill>
                  <a:srgbClr val="FF0000"/>
                </a:solidFill>
              </a:rPr>
              <a:t>dark matter detection</a:t>
            </a:r>
            <a:r>
              <a:rPr lang="en-US" dirty="0">
                <a:solidFill>
                  <a:srgbClr val="FF0000"/>
                </a:solidFill>
              </a:rPr>
              <a:t>.</a:t>
            </a:r>
            <a:endParaRPr lang="en-US" dirty="0" smtClean="0">
              <a:solidFill>
                <a:srgbClr val="FF0000"/>
              </a:solidFill>
            </a:endParaRPr>
          </a:p>
          <a:p>
            <a:r>
              <a:rPr lang="en-US" sz="800" dirty="0" smtClean="0"/>
              <a:t> </a:t>
            </a:r>
          </a:p>
          <a:p>
            <a:pPr marL="285750" indent="-285750">
              <a:buFont typeface="Wingdings" panose="05000000000000000000" pitchFamily="2" charset="2"/>
              <a:buChar char="ü"/>
            </a:pPr>
            <a:r>
              <a:rPr lang="en-US" dirty="0" smtClean="0"/>
              <a:t>Significant </a:t>
            </a:r>
            <a:r>
              <a:rPr lang="en-US" dirty="0"/>
              <a:t>improvement of the current </a:t>
            </a:r>
            <a:r>
              <a:rPr lang="en-US" dirty="0" smtClean="0"/>
              <a:t>clocks</a:t>
            </a:r>
          </a:p>
          <a:p>
            <a:pPr marL="285750" indent="-285750">
              <a:buFont typeface="Wingdings" panose="05000000000000000000" pitchFamily="2" charset="2"/>
              <a:buChar char="ü"/>
            </a:pPr>
            <a:r>
              <a:rPr lang="en-US" dirty="0" smtClean="0"/>
              <a:t>Development </a:t>
            </a:r>
            <a:r>
              <a:rPr lang="en-US" dirty="0"/>
              <a:t>of </a:t>
            </a:r>
            <a:r>
              <a:rPr lang="en-US" dirty="0" smtClean="0"/>
              <a:t>optical clock </a:t>
            </a:r>
            <a:r>
              <a:rPr lang="en-US" dirty="0"/>
              <a:t>networks at the new level of </a:t>
            </a:r>
            <a:r>
              <a:rPr lang="en-US" dirty="0" smtClean="0"/>
              <a:t>precision</a:t>
            </a:r>
          </a:p>
          <a:p>
            <a:pPr marL="285750" indent="-285750">
              <a:buFont typeface="Wingdings" panose="05000000000000000000" pitchFamily="2" charset="2"/>
              <a:buChar char="ü"/>
            </a:pPr>
            <a:r>
              <a:rPr lang="en-US" dirty="0"/>
              <a:t>D</a:t>
            </a:r>
            <a:r>
              <a:rPr lang="en-US" dirty="0" smtClean="0"/>
              <a:t>evelopment </a:t>
            </a:r>
            <a:r>
              <a:rPr lang="en-US" dirty="0"/>
              <a:t>of new atomic clocks based on highly charged ions (HCI) that have much higher sensitivities to the variation of </a:t>
            </a:r>
            <a:r>
              <a:rPr lang="en-US" dirty="0" smtClean="0"/>
              <a:t>fundamental constants and dark matter searches</a:t>
            </a:r>
          </a:p>
          <a:p>
            <a:pPr marL="285750" indent="-285750">
              <a:buFont typeface="Wingdings" panose="05000000000000000000" pitchFamily="2" charset="2"/>
              <a:buChar char="ü"/>
            </a:pPr>
            <a:r>
              <a:rPr lang="en-US" dirty="0" smtClean="0"/>
              <a:t>Development </a:t>
            </a:r>
            <a:r>
              <a:rPr lang="en-US" dirty="0"/>
              <a:t>of a nuclear clock that is based on a nuclear rather than atomic </a:t>
            </a:r>
            <a:r>
              <a:rPr lang="en-US" dirty="0" smtClean="0"/>
              <a:t>transition</a:t>
            </a:r>
          </a:p>
          <a:p>
            <a:pPr marL="285750" indent="-285750">
              <a:buFont typeface="Wingdings" panose="05000000000000000000" pitchFamily="2" charset="2"/>
              <a:buChar char="ü"/>
            </a:pPr>
            <a:r>
              <a:rPr lang="en-US" dirty="0" smtClean="0"/>
              <a:t>New experiments and theory to study isotope shifts to search for new force carriers</a:t>
            </a:r>
          </a:p>
          <a:p>
            <a:pPr marL="285750" indent="-285750">
              <a:buFont typeface="Wingdings" panose="05000000000000000000" pitchFamily="2" charset="2"/>
              <a:buChar char="ü"/>
            </a:pPr>
            <a:r>
              <a:rPr lang="en-US" dirty="0"/>
              <a:t>D</a:t>
            </a:r>
            <a:r>
              <a:rPr lang="en-US" dirty="0" smtClean="0"/>
              <a:t>edicated </a:t>
            </a:r>
            <a:r>
              <a:rPr lang="en-US" dirty="0"/>
              <a:t>precision spectroscopy experiments sensitive to higher DM masses than clocks (</a:t>
            </a:r>
            <a:r>
              <a:rPr lang="en-US" dirty="0" err="1"/>
              <a:t>WReSL</a:t>
            </a:r>
            <a:r>
              <a:rPr lang="en-US" dirty="0"/>
              <a:t> </a:t>
            </a:r>
            <a:r>
              <a:rPr lang="en-US" dirty="0" smtClean="0"/>
              <a:t>experiment)</a:t>
            </a:r>
          </a:p>
          <a:p>
            <a:pPr marL="285750" indent="-285750">
              <a:buFont typeface="Wingdings" panose="05000000000000000000" pitchFamily="2" charset="2"/>
              <a:buChar char="ü"/>
            </a:pPr>
            <a:r>
              <a:rPr lang="en-US" dirty="0" smtClean="0"/>
              <a:t>Development </a:t>
            </a:r>
            <a:r>
              <a:rPr lang="en-US" dirty="0"/>
              <a:t>and implementation of new clock-comparison schemes specifically designed to </a:t>
            </a:r>
            <a:r>
              <a:rPr lang="en-US" dirty="0" smtClean="0"/>
              <a:t>improve </a:t>
            </a:r>
            <a:r>
              <a:rPr lang="en-US" dirty="0"/>
              <a:t>reach of oscillatory and transient dark matter </a:t>
            </a:r>
            <a:r>
              <a:rPr lang="en-US" dirty="0" smtClean="0"/>
              <a:t>searches</a:t>
            </a:r>
          </a:p>
          <a:p>
            <a:pPr marL="285750" indent="-285750">
              <a:buFont typeface="Wingdings" panose="05000000000000000000" pitchFamily="2" charset="2"/>
              <a:buChar char="ü"/>
            </a:pPr>
            <a:r>
              <a:rPr lang="en-US" dirty="0" smtClean="0"/>
              <a:t> </a:t>
            </a:r>
            <a:r>
              <a:rPr lang="en-US" dirty="0"/>
              <a:t>D</a:t>
            </a:r>
            <a:r>
              <a:rPr lang="en-US" dirty="0" smtClean="0"/>
              <a:t>evelopment </a:t>
            </a:r>
            <a:r>
              <a:rPr lang="en-US" dirty="0"/>
              <a:t>of molecular </a:t>
            </a:r>
            <a:r>
              <a:rPr lang="en-US" dirty="0" smtClean="0"/>
              <a:t>clocks</a:t>
            </a:r>
          </a:p>
          <a:p>
            <a:pPr marL="285750" indent="-285750">
              <a:buFont typeface="Wingdings" panose="05000000000000000000" pitchFamily="2" charset="2"/>
              <a:buChar char="ü"/>
            </a:pPr>
            <a:r>
              <a:rPr lang="en-US" dirty="0" smtClean="0"/>
              <a:t> Network of quantum sensors as a part of multi-messenger astronomy</a:t>
            </a:r>
          </a:p>
          <a:p>
            <a:pPr marL="285750" indent="-285750">
              <a:buFont typeface="Wingdings" panose="05000000000000000000" pitchFamily="2" charset="2"/>
              <a:buChar char="ü"/>
            </a:pPr>
            <a:endParaRPr lang="en-US" sz="800" dirty="0" smtClean="0"/>
          </a:p>
          <a:p>
            <a:r>
              <a:rPr lang="en-US" dirty="0" smtClean="0">
                <a:solidFill>
                  <a:srgbClr val="FF0000"/>
                </a:solidFill>
              </a:rPr>
              <a:t>The </a:t>
            </a:r>
            <a:r>
              <a:rPr lang="en-US" dirty="0">
                <a:solidFill>
                  <a:srgbClr val="FF0000"/>
                </a:solidFill>
              </a:rPr>
              <a:t>experimental effort is strongly complimented by the development of high-precision atomic </a:t>
            </a:r>
            <a:r>
              <a:rPr lang="en-US" dirty="0" smtClean="0">
                <a:solidFill>
                  <a:srgbClr val="FF0000"/>
                </a:solidFill>
              </a:rPr>
              <a:t>theory and </a:t>
            </a:r>
            <a:r>
              <a:rPr lang="en-US" dirty="0">
                <a:solidFill>
                  <a:srgbClr val="FF0000"/>
                </a:solidFill>
              </a:rPr>
              <a:t>particle physics model </a:t>
            </a:r>
            <a:r>
              <a:rPr lang="en-US" dirty="0" smtClean="0">
                <a:solidFill>
                  <a:srgbClr val="FF0000"/>
                </a:solidFill>
              </a:rPr>
              <a:t>building.</a:t>
            </a:r>
          </a:p>
          <a:p>
            <a:endParaRPr lang="en-US" sz="600" dirty="0" smtClean="0"/>
          </a:p>
          <a:p>
            <a:r>
              <a:rPr lang="en-US" dirty="0"/>
              <a:t>Atomic clocks also provided the most stringent tests of Lorentz symmetry in the electron-photon </a:t>
            </a:r>
            <a:r>
              <a:rPr lang="en-US" dirty="0" smtClean="0"/>
              <a:t>sector. Several </a:t>
            </a:r>
            <a:r>
              <a:rPr lang="en-US" dirty="0"/>
              <a:t>orders of magnitude improvements of these tests are expected with novel proposed schemes (see the </a:t>
            </a:r>
            <a:r>
              <a:rPr lang="en-US" dirty="0" err="1"/>
              <a:t>LoI</a:t>
            </a:r>
            <a:r>
              <a:rPr lang="en-US" dirty="0"/>
              <a:t> on CPT and Lorentz symmetry tests).</a:t>
            </a:r>
          </a:p>
          <a:p>
            <a:endParaRPr lang="en-US" dirty="0"/>
          </a:p>
        </p:txBody>
      </p:sp>
    </p:spTree>
    <p:extLst>
      <p:ext uri="{BB962C8B-B14F-4D97-AF65-F5344CB8AC3E}">
        <p14:creationId xmlns:p14="http://schemas.microsoft.com/office/powerpoint/2010/main" val="416754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C32D-E92D-A54D-8794-EE5F5223C2A3}"/>
              </a:ext>
            </a:extLst>
          </p:cNvPr>
          <p:cNvSpPr>
            <a:spLocks noGrp="1"/>
          </p:cNvSpPr>
          <p:nvPr>
            <p:ph type="title"/>
          </p:nvPr>
        </p:nvSpPr>
        <p:spPr>
          <a:xfrm>
            <a:off x="957513" y="-164110"/>
            <a:ext cx="7886700" cy="924178"/>
          </a:xfrm>
        </p:spPr>
        <p:txBody>
          <a:bodyPr>
            <a:normAutofit/>
          </a:bodyPr>
          <a:lstStyle/>
          <a:p>
            <a:r>
              <a:rPr lang="en-US" sz="2800" dirty="0">
                <a:latin typeface="Arial" panose="020B0604020202020204" pitchFamily="34" charset="0"/>
                <a:cs typeface="Arial" panose="020B0604020202020204" pitchFamily="34" charset="0"/>
              </a:rPr>
              <a:t>What is required for the LOI to succeed</a:t>
            </a:r>
          </a:p>
        </p:txBody>
      </p:sp>
      <p:sp>
        <p:nvSpPr>
          <p:cNvPr id="4" name="Footer Placeholder 3">
            <a:extLst>
              <a:ext uri="{FF2B5EF4-FFF2-40B4-BE49-F238E27FC236}">
                <a16:creationId xmlns:a16="http://schemas.microsoft.com/office/drawing/2014/main" id="{CF8527D1-0B17-CB4D-998B-6E64D7CF382B}"/>
              </a:ext>
            </a:extLst>
          </p:cNvPr>
          <p:cNvSpPr>
            <a:spLocks noGrp="1"/>
          </p:cNvSpPr>
          <p:nvPr>
            <p:ph type="ftr" sz="quarter" idx="11"/>
          </p:nvPr>
        </p:nvSpPr>
        <p:spPr/>
        <p:txBody>
          <a:bodyPr/>
          <a:lstStyle/>
          <a:p>
            <a:r>
              <a:rPr lang="en-US" dirty="0"/>
              <a:t>Rare Precision Frontier </a:t>
            </a:r>
            <a:r>
              <a:rPr lang="en-US" dirty="0" err="1"/>
              <a:t>Townhall</a:t>
            </a:r>
            <a:r>
              <a:rPr lang="en-US" dirty="0"/>
              <a:t> - RF03 Parallel Session, 10/02/2020</a:t>
            </a:r>
          </a:p>
        </p:txBody>
      </p:sp>
      <p:sp>
        <p:nvSpPr>
          <p:cNvPr id="5" name="Slide Number Placeholder 4">
            <a:extLst>
              <a:ext uri="{FF2B5EF4-FFF2-40B4-BE49-F238E27FC236}">
                <a16:creationId xmlns:a16="http://schemas.microsoft.com/office/drawing/2014/main" id="{86D2C598-B4FE-254B-B370-E8671B0DD8B7}"/>
              </a:ext>
            </a:extLst>
          </p:cNvPr>
          <p:cNvSpPr>
            <a:spLocks noGrp="1"/>
          </p:cNvSpPr>
          <p:nvPr>
            <p:ph type="sldNum" sz="quarter" idx="12"/>
          </p:nvPr>
        </p:nvSpPr>
        <p:spPr/>
        <p:txBody>
          <a:bodyPr/>
          <a:lstStyle/>
          <a:p>
            <a:fld id="{9467FB01-1F47-434F-821B-9889E8636ADA}" type="slidenum">
              <a:rPr lang="en-US" smtClean="0"/>
              <a:t>6</a:t>
            </a:fld>
            <a:endParaRPr lang="en-US"/>
          </a:p>
        </p:txBody>
      </p:sp>
      <p:sp>
        <p:nvSpPr>
          <p:cNvPr id="6" name="TextBox 5"/>
          <p:cNvSpPr txBox="1"/>
          <p:nvPr/>
        </p:nvSpPr>
        <p:spPr>
          <a:xfrm>
            <a:off x="313822" y="474780"/>
            <a:ext cx="8645693" cy="6155531"/>
          </a:xfrm>
          <a:prstGeom prst="rect">
            <a:avLst/>
          </a:prstGeom>
          <a:noFill/>
        </p:spPr>
        <p:txBody>
          <a:bodyPr wrap="square" rtlCol="0">
            <a:spAutoFit/>
          </a:bodyPr>
          <a:lstStyle/>
          <a:p>
            <a:r>
              <a:rPr lang="en-US" u="sng" dirty="0" smtClean="0">
                <a:solidFill>
                  <a:srgbClr val="FF0000"/>
                </a:solidFill>
              </a:rPr>
              <a:t>Collaborations</a:t>
            </a:r>
            <a:r>
              <a:rPr lang="en-US" u="sng" dirty="0">
                <a:solidFill>
                  <a:srgbClr val="FF0000"/>
                </a:solidFill>
              </a:rPr>
              <a:t>: </a:t>
            </a:r>
            <a:endParaRPr lang="en-US" u="sng" dirty="0" smtClean="0">
              <a:solidFill>
                <a:srgbClr val="FF0000"/>
              </a:solidFill>
            </a:endParaRPr>
          </a:p>
          <a:p>
            <a:endParaRPr lang="en-US" sz="800" u="sng" dirty="0" smtClean="0">
              <a:solidFill>
                <a:srgbClr val="FF0000"/>
              </a:solidFill>
            </a:endParaRPr>
          </a:p>
          <a:p>
            <a:pPr marL="285750" indent="-285750">
              <a:buFont typeface="Wingdings" panose="05000000000000000000" pitchFamily="2" charset="2"/>
              <a:buChar char="ü"/>
            </a:pPr>
            <a:r>
              <a:rPr lang="en-US" sz="1400" dirty="0" smtClean="0">
                <a:solidFill>
                  <a:srgbClr val="FF0000"/>
                </a:solidFill>
              </a:rPr>
              <a:t>Strong collaboration </a:t>
            </a:r>
            <a:r>
              <a:rPr lang="en-US" sz="1400" dirty="0">
                <a:solidFill>
                  <a:srgbClr val="FF0000"/>
                </a:solidFill>
              </a:rPr>
              <a:t>of </a:t>
            </a:r>
            <a:r>
              <a:rPr lang="en-US" sz="1400" dirty="0" smtClean="0">
                <a:solidFill>
                  <a:srgbClr val="FF0000"/>
                </a:solidFill>
              </a:rPr>
              <a:t>atomic, molecular, and optical (AMO) physics and </a:t>
            </a:r>
            <a:r>
              <a:rPr lang="en-US" sz="1400" dirty="0">
                <a:solidFill>
                  <a:srgbClr val="FF0000"/>
                </a:solidFill>
              </a:rPr>
              <a:t>particle physics </a:t>
            </a:r>
            <a:r>
              <a:rPr lang="en-US" sz="1400" dirty="0" smtClean="0">
                <a:solidFill>
                  <a:srgbClr val="FF0000"/>
                </a:solidFill>
              </a:rPr>
              <a:t>communities is </a:t>
            </a:r>
            <a:r>
              <a:rPr lang="en-US" sz="1400" dirty="0">
                <a:solidFill>
                  <a:srgbClr val="FF0000"/>
                </a:solidFill>
              </a:rPr>
              <a:t>essential for full realization of new </a:t>
            </a:r>
            <a:r>
              <a:rPr lang="en-US" sz="1400" dirty="0" smtClean="0">
                <a:solidFill>
                  <a:srgbClr val="FF0000"/>
                </a:solidFill>
              </a:rPr>
              <a:t>opportunities presented </a:t>
            </a:r>
            <a:r>
              <a:rPr lang="en-US" sz="1400" dirty="0">
                <a:solidFill>
                  <a:srgbClr val="FF0000"/>
                </a:solidFill>
              </a:rPr>
              <a:t>by </a:t>
            </a:r>
            <a:r>
              <a:rPr lang="en-US" sz="1400" dirty="0" smtClean="0">
                <a:solidFill>
                  <a:srgbClr val="FF0000"/>
                </a:solidFill>
              </a:rPr>
              <a:t>these new quantum technologies. </a:t>
            </a:r>
          </a:p>
          <a:p>
            <a:pPr marL="285750" indent="-285750">
              <a:buFont typeface="Wingdings" panose="05000000000000000000" pitchFamily="2" charset="2"/>
              <a:buChar char="ü"/>
            </a:pPr>
            <a:r>
              <a:rPr lang="en-US" sz="1400" dirty="0">
                <a:solidFill>
                  <a:srgbClr val="002060"/>
                </a:solidFill>
              </a:rPr>
              <a:t>Need coordinated efforts between established and emerging clock technologies with closely linked theoretical support. These will provide mutual benefit in identifying and reducing systematical errors and uncertainties by exploiting complementary technologies. </a:t>
            </a:r>
          </a:p>
          <a:p>
            <a:pPr marL="285750" indent="-285750">
              <a:buFont typeface="Wingdings" panose="05000000000000000000" pitchFamily="2" charset="2"/>
              <a:buChar char="ü"/>
            </a:pPr>
            <a:r>
              <a:rPr lang="en-US" sz="1400" dirty="0">
                <a:solidFill>
                  <a:srgbClr val="002060"/>
                </a:solidFill>
              </a:rPr>
              <a:t>Continued </a:t>
            </a:r>
            <a:r>
              <a:rPr lang="en-US" sz="1400" dirty="0" smtClean="0">
                <a:solidFill>
                  <a:srgbClr val="002060"/>
                </a:solidFill>
              </a:rPr>
              <a:t>international collaboration towards a </a:t>
            </a:r>
            <a:r>
              <a:rPr lang="en-US" sz="1400" dirty="0">
                <a:solidFill>
                  <a:srgbClr val="002060"/>
                </a:solidFill>
              </a:rPr>
              <a:t>world-wide optical clock </a:t>
            </a:r>
            <a:r>
              <a:rPr lang="en-US" sz="1400" dirty="0" smtClean="0">
                <a:solidFill>
                  <a:srgbClr val="002060"/>
                </a:solidFill>
              </a:rPr>
              <a:t>network as a detector </a:t>
            </a:r>
            <a:r>
              <a:rPr lang="en-US" sz="1400" dirty="0">
                <a:solidFill>
                  <a:srgbClr val="002060"/>
                </a:solidFill>
              </a:rPr>
              <a:t>for </a:t>
            </a:r>
            <a:r>
              <a:rPr lang="en-US" sz="1400" dirty="0" smtClean="0">
                <a:solidFill>
                  <a:srgbClr val="002060"/>
                </a:solidFill>
              </a:rPr>
              <a:t>BSM physics.</a:t>
            </a:r>
          </a:p>
          <a:p>
            <a:pPr marL="285750" indent="-285750">
              <a:buFont typeface="Wingdings" panose="05000000000000000000" pitchFamily="2" charset="2"/>
              <a:buChar char="ü"/>
            </a:pPr>
            <a:r>
              <a:rPr lang="en-US" sz="1400" dirty="0">
                <a:solidFill>
                  <a:srgbClr val="002060"/>
                </a:solidFill>
              </a:rPr>
              <a:t>S</a:t>
            </a:r>
            <a:r>
              <a:rPr lang="en-US" sz="1400" dirty="0" smtClean="0">
                <a:solidFill>
                  <a:srgbClr val="002060"/>
                </a:solidFill>
              </a:rPr>
              <a:t>trong collaboration of AMO theory and experiment with nuclear theory. </a:t>
            </a:r>
          </a:p>
          <a:p>
            <a:pPr marL="285750" indent="-285750">
              <a:buFont typeface="Wingdings" panose="05000000000000000000" pitchFamily="2" charset="2"/>
              <a:buChar char="ü"/>
            </a:pPr>
            <a:endParaRPr lang="en-US" sz="800" dirty="0" smtClean="0"/>
          </a:p>
          <a:p>
            <a:r>
              <a:rPr lang="en-US" u="sng" dirty="0" smtClean="0">
                <a:solidFill>
                  <a:srgbClr val="FF0000"/>
                </a:solidFill>
              </a:rPr>
              <a:t>New </a:t>
            </a:r>
            <a:r>
              <a:rPr lang="en-US" u="sng" dirty="0">
                <a:solidFill>
                  <a:srgbClr val="FF0000"/>
                </a:solidFill>
              </a:rPr>
              <a:t>detector technologies, instrumentation, facilities, computing, etc. to </a:t>
            </a:r>
            <a:r>
              <a:rPr lang="en-US" u="sng" dirty="0" smtClean="0">
                <a:solidFill>
                  <a:srgbClr val="FF0000"/>
                </a:solidFill>
              </a:rPr>
              <a:t>succeed:</a:t>
            </a:r>
          </a:p>
          <a:p>
            <a:endParaRPr lang="en-US" sz="600" dirty="0" smtClean="0">
              <a:solidFill>
                <a:srgbClr val="002060"/>
              </a:solidFill>
            </a:endParaRPr>
          </a:p>
          <a:p>
            <a:pPr marL="285750" indent="-285750">
              <a:buFont typeface="Wingdings" panose="05000000000000000000" pitchFamily="2" charset="2"/>
              <a:buChar char="ü"/>
            </a:pPr>
            <a:r>
              <a:rPr lang="en-US" sz="1400" dirty="0" smtClean="0">
                <a:solidFill>
                  <a:srgbClr val="002060"/>
                </a:solidFill>
              </a:rPr>
              <a:t>Build </a:t>
            </a:r>
            <a:r>
              <a:rPr lang="en-US" sz="1400" dirty="0">
                <a:solidFill>
                  <a:srgbClr val="002060"/>
                </a:solidFill>
              </a:rPr>
              <a:t>nuclear clock(s) competitive to contribute to the light scalar DM searches (planned </a:t>
            </a:r>
            <a:r>
              <a:rPr lang="en-US" sz="1400" dirty="0" smtClean="0">
                <a:solidFill>
                  <a:srgbClr val="002060"/>
                </a:solidFill>
              </a:rPr>
              <a:t>within </a:t>
            </a:r>
            <a:r>
              <a:rPr lang="en-US" sz="1400" dirty="0">
                <a:solidFill>
                  <a:srgbClr val="002060"/>
                </a:solidFill>
              </a:rPr>
              <a:t>6 years</a:t>
            </a:r>
            <a:r>
              <a:rPr lang="en-US" sz="1400" dirty="0" smtClean="0">
                <a:solidFill>
                  <a:srgbClr val="002060"/>
                </a:solidFill>
              </a:rPr>
              <a:t>). </a:t>
            </a:r>
          </a:p>
          <a:p>
            <a:pPr>
              <a:tabLst>
                <a:tab pos="284163" algn="l"/>
              </a:tabLst>
            </a:pPr>
            <a:r>
              <a:rPr lang="en-US" sz="1400" dirty="0">
                <a:solidFill>
                  <a:srgbClr val="002060"/>
                </a:solidFill>
              </a:rPr>
              <a:t>	</a:t>
            </a:r>
            <a:r>
              <a:rPr lang="en-US" sz="1400" dirty="0" smtClean="0">
                <a:solidFill>
                  <a:srgbClr val="002060"/>
                </a:solidFill>
              </a:rPr>
              <a:t>Build </a:t>
            </a:r>
            <a:r>
              <a:rPr lang="en-US" sz="1400" dirty="0">
                <a:solidFill>
                  <a:srgbClr val="002060"/>
                </a:solidFill>
              </a:rPr>
              <a:t>and characterize new narrowband VUV laser </a:t>
            </a:r>
            <a:r>
              <a:rPr lang="en-US" sz="1400" dirty="0" smtClean="0">
                <a:solidFill>
                  <a:srgbClr val="002060"/>
                </a:solidFill>
              </a:rPr>
              <a:t>systems (ideally CW) needed </a:t>
            </a:r>
            <a:r>
              <a:rPr lang="en-US" sz="1400" dirty="0">
                <a:solidFill>
                  <a:srgbClr val="002060"/>
                </a:solidFill>
              </a:rPr>
              <a:t>for optical control of nuclear </a:t>
            </a:r>
            <a:r>
              <a:rPr lang="en-US" sz="1400" dirty="0" smtClean="0">
                <a:solidFill>
                  <a:srgbClr val="002060"/>
                </a:solidFill>
              </a:rPr>
              <a:t>	clock </a:t>
            </a:r>
            <a:r>
              <a:rPr lang="en-US" sz="1400" dirty="0">
                <a:solidFill>
                  <a:srgbClr val="002060"/>
                </a:solidFill>
              </a:rPr>
              <a:t>transition</a:t>
            </a:r>
            <a:r>
              <a:rPr lang="en-US" sz="1400" dirty="0" smtClean="0">
                <a:solidFill>
                  <a:srgbClr val="002060"/>
                </a:solidFill>
              </a:rPr>
              <a:t>.</a:t>
            </a:r>
            <a:r>
              <a:rPr lang="en-US" sz="1400" dirty="0">
                <a:solidFill>
                  <a:srgbClr val="002060"/>
                </a:solidFill>
              </a:rPr>
              <a:t> </a:t>
            </a:r>
          </a:p>
          <a:p>
            <a:pPr marL="285750" indent="-285750">
              <a:buFont typeface="Wingdings" panose="05000000000000000000" pitchFamily="2" charset="2"/>
              <a:buChar char="ü"/>
            </a:pPr>
            <a:r>
              <a:rPr lang="en-US" sz="1400" dirty="0" smtClean="0">
                <a:solidFill>
                  <a:srgbClr val="002060"/>
                </a:solidFill>
              </a:rPr>
              <a:t>Development </a:t>
            </a:r>
            <a:r>
              <a:rPr lang="en-US" sz="1400" dirty="0">
                <a:solidFill>
                  <a:srgbClr val="002060"/>
                </a:solidFill>
              </a:rPr>
              <a:t>of transportable (and ideally autonomously-functioning) </a:t>
            </a:r>
            <a:r>
              <a:rPr lang="en-US" sz="1400" dirty="0" smtClean="0">
                <a:solidFill>
                  <a:srgbClr val="002060"/>
                </a:solidFill>
              </a:rPr>
              <a:t>clocks.</a:t>
            </a:r>
          </a:p>
          <a:p>
            <a:pPr marL="285750" indent="-285750">
              <a:buFont typeface="Wingdings" panose="05000000000000000000" pitchFamily="2" charset="2"/>
              <a:buChar char="ü"/>
            </a:pPr>
            <a:r>
              <a:rPr lang="en-US" sz="1400" dirty="0" smtClean="0">
                <a:solidFill>
                  <a:srgbClr val="002060"/>
                </a:solidFill>
              </a:rPr>
              <a:t>Continued development of optical clock network. Establishment </a:t>
            </a:r>
            <a:r>
              <a:rPr lang="en-US" sz="1400" dirty="0">
                <a:solidFill>
                  <a:srgbClr val="002060"/>
                </a:solidFill>
              </a:rPr>
              <a:t>of quantum fiber networks wherever we can.</a:t>
            </a:r>
          </a:p>
          <a:p>
            <a:pPr marL="285750" indent="-285750">
              <a:buFont typeface="Wingdings" panose="05000000000000000000" pitchFamily="2" charset="2"/>
              <a:buChar char="ü"/>
            </a:pPr>
            <a:r>
              <a:rPr lang="en-US" sz="1400" dirty="0" smtClean="0">
                <a:solidFill>
                  <a:srgbClr val="002060"/>
                </a:solidFill>
              </a:rPr>
              <a:t>Development of highl</a:t>
            </a:r>
            <a:r>
              <a:rPr lang="en-US" sz="1400" dirty="0">
                <a:solidFill>
                  <a:srgbClr val="002060"/>
                </a:solidFill>
              </a:rPr>
              <a:t>y</a:t>
            </a:r>
            <a:r>
              <a:rPr lang="en-US" sz="1400" dirty="0" smtClean="0">
                <a:solidFill>
                  <a:srgbClr val="002060"/>
                </a:solidFill>
              </a:rPr>
              <a:t>-charged ion clocks (prototype at the 10</a:t>
            </a:r>
            <a:r>
              <a:rPr lang="en-US" sz="1400" baseline="30000" dirty="0" smtClean="0">
                <a:solidFill>
                  <a:srgbClr val="002060"/>
                </a:solidFill>
              </a:rPr>
              <a:t>-15</a:t>
            </a:r>
            <a:r>
              <a:rPr lang="en-US" sz="1400" dirty="0" smtClean="0">
                <a:solidFill>
                  <a:srgbClr val="002060"/>
                </a:solidFill>
              </a:rPr>
              <a:t> level just demonstrated in Germany, 8 order of magnitude improvement in frequency precision in a single experiment). Need a US facility. </a:t>
            </a:r>
          </a:p>
          <a:p>
            <a:pPr marL="285750" indent="-285750">
              <a:buFont typeface="Wingdings" panose="05000000000000000000" pitchFamily="2" charset="2"/>
              <a:buChar char="ü"/>
            </a:pPr>
            <a:r>
              <a:rPr lang="en-US" sz="1400" dirty="0">
                <a:solidFill>
                  <a:srgbClr val="002060"/>
                </a:solidFill>
              </a:rPr>
              <a:t>Need for a facility for developing frequency combs for extreme-ultraviolet and soft x-rays for precision studies and implementing re-trapping and cooling techniques for highly charged ions (HCI</a:t>
            </a:r>
            <a:r>
              <a:rPr lang="en-US" sz="1400" dirty="0" smtClean="0">
                <a:solidFill>
                  <a:srgbClr val="002060"/>
                </a:solidFill>
              </a:rPr>
              <a:t>). </a:t>
            </a:r>
          </a:p>
          <a:p>
            <a:pPr marL="285750" indent="-285750">
              <a:buFont typeface="Wingdings" panose="05000000000000000000" pitchFamily="2" charset="2"/>
              <a:buChar char="ü"/>
            </a:pPr>
            <a:r>
              <a:rPr lang="en-US" sz="1400" dirty="0" smtClean="0">
                <a:solidFill>
                  <a:srgbClr val="002060"/>
                </a:solidFill>
              </a:rPr>
              <a:t>Continued development of optical clocks and lasers to next orders of magnitude accuracy. New </a:t>
            </a:r>
            <a:r>
              <a:rPr lang="en-US" sz="1400" dirty="0" err="1" smtClean="0">
                <a:solidFill>
                  <a:srgbClr val="002060"/>
                </a:solidFill>
              </a:rPr>
              <a:t>Yb</a:t>
            </a:r>
            <a:r>
              <a:rPr lang="en-US" sz="1400" dirty="0" smtClean="0">
                <a:solidFill>
                  <a:srgbClr val="002060"/>
                </a:solidFill>
              </a:rPr>
              <a:t> lattice clock. </a:t>
            </a:r>
          </a:p>
          <a:p>
            <a:pPr marL="285750" indent="-285750">
              <a:buFont typeface="Wingdings" panose="05000000000000000000" pitchFamily="2" charset="2"/>
              <a:buChar char="ü"/>
            </a:pPr>
            <a:r>
              <a:rPr lang="en-US" sz="1400" dirty="0" smtClean="0">
                <a:solidFill>
                  <a:srgbClr val="002060"/>
                </a:solidFill>
              </a:rPr>
              <a:t>Development of techniques for many orders of magnitude improvement of isotope shift (IS) measurements with entangled trapped ions (demonstrated for </a:t>
            </a:r>
            <a:r>
              <a:rPr lang="en-US" sz="1400" dirty="0" err="1" smtClean="0">
                <a:solidFill>
                  <a:srgbClr val="002060"/>
                </a:solidFill>
              </a:rPr>
              <a:t>Sr</a:t>
            </a:r>
            <a:r>
              <a:rPr lang="en-US" sz="1400" baseline="30000" dirty="0" smtClean="0">
                <a:solidFill>
                  <a:srgbClr val="002060"/>
                </a:solidFill>
              </a:rPr>
              <a:t>+</a:t>
            </a:r>
            <a:r>
              <a:rPr lang="en-US" sz="1400" dirty="0" smtClean="0">
                <a:solidFill>
                  <a:srgbClr val="002060"/>
                </a:solidFill>
              </a:rPr>
              <a:t>, need to extend to other ions, including HCIs).</a:t>
            </a:r>
            <a:r>
              <a:rPr lang="en-US" sz="1400" dirty="0">
                <a:solidFill>
                  <a:srgbClr val="002060"/>
                </a:solidFill>
              </a:rPr>
              <a:t> </a:t>
            </a:r>
            <a:endParaRPr lang="en-US" sz="1400" dirty="0" smtClean="0">
              <a:solidFill>
                <a:srgbClr val="002060"/>
              </a:solidFill>
            </a:endParaRPr>
          </a:p>
          <a:p>
            <a:pPr marL="285750" indent="-285750">
              <a:buFont typeface="Wingdings" panose="05000000000000000000" pitchFamily="2" charset="2"/>
              <a:buChar char="ü"/>
            </a:pPr>
            <a:r>
              <a:rPr lang="en-US" sz="1400" dirty="0" smtClean="0">
                <a:solidFill>
                  <a:srgbClr val="002060"/>
                </a:solidFill>
              </a:rPr>
              <a:t>Access </a:t>
            </a:r>
            <a:r>
              <a:rPr lang="en-US" sz="1400" dirty="0">
                <a:solidFill>
                  <a:srgbClr val="002060"/>
                </a:solidFill>
              </a:rPr>
              <a:t>to lab facilities with radioisotope beam </a:t>
            </a:r>
            <a:r>
              <a:rPr lang="en-US" sz="1400" dirty="0" smtClean="0">
                <a:solidFill>
                  <a:srgbClr val="002060"/>
                </a:solidFill>
              </a:rPr>
              <a:t>lines (need 4 or more even isotopes in each system).</a:t>
            </a:r>
            <a:endParaRPr lang="en-US" sz="1400" dirty="0">
              <a:solidFill>
                <a:srgbClr val="002060"/>
              </a:solidFill>
            </a:endParaRPr>
          </a:p>
          <a:p>
            <a:pPr marL="285750" indent="-285750">
              <a:buFont typeface="Wingdings" panose="05000000000000000000" pitchFamily="2" charset="2"/>
              <a:buChar char="ü"/>
            </a:pPr>
            <a:r>
              <a:rPr lang="en-US" sz="1400" dirty="0">
                <a:solidFill>
                  <a:srgbClr val="002060"/>
                </a:solidFill>
              </a:rPr>
              <a:t>AMO theory: continued development of predictive abilities for systems of interest using high-performance computing facilities. S</a:t>
            </a:r>
            <a:r>
              <a:rPr lang="en-US" sz="1400" dirty="0" smtClean="0">
                <a:solidFill>
                  <a:srgbClr val="002060"/>
                </a:solidFill>
              </a:rPr>
              <a:t>ignificantly </a:t>
            </a:r>
            <a:r>
              <a:rPr lang="en-US" sz="1400" dirty="0">
                <a:solidFill>
                  <a:srgbClr val="002060"/>
                </a:solidFill>
              </a:rPr>
              <a:t>improve theoretical prediction for the SM contribution to </a:t>
            </a:r>
            <a:r>
              <a:rPr lang="en-US" sz="1400" dirty="0" smtClean="0">
                <a:solidFill>
                  <a:srgbClr val="002060"/>
                </a:solidFill>
              </a:rPr>
              <a:t>IS King </a:t>
            </a:r>
            <a:r>
              <a:rPr lang="en-US" sz="1400" dirty="0">
                <a:solidFill>
                  <a:srgbClr val="002060"/>
                </a:solidFill>
              </a:rPr>
              <a:t>plot non-</a:t>
            </a:r>
            <a:r>
              <a:rPr lang="en-US" sz="1400" dirty="0" err="1">
                <a:solidFill>
                  <a:srgbClr val="002060"/>
                </a:solidFill>
              </a:rPr>
              <a:t>linearities</a:t>
            </a:r>
            <a:r>
              <a:rPr lang="en-US" sz="1400" dirty="0">
                <a:solidFill>
                  <a:srgbClr val="002060"/>
                </a:solidFill>
              </a:rPr>
              <a:t> for best experimental </a:t>
            </a:r>
            <a:r>
              <a:rPr lang="en-US" sz="1400" dirty="0" smtClean="0">
                <a:solidFill>
                  <a:srgbClr val="002060"/>
                </a:solidFill>
              </a:rPr>
              <a:t>candidates (also need nuclear theory collaboration). </a:t>
            </a:r>
            <a:endParaRPr lang="en-US" sz="1400" dirty="0">
              <a:solidFill>
                <a:srgbClr val="002060"/>
              </a:solidFill>
            </a:endParaRPr>
          </a:p>
        </p:txBody>
      </p:sp>
    </p:spTree>
    <p:extLst>
      <p:ext uri="{BB962C8B-B14F-4D97-AF65-F5344CB8AC3E}">
        <p14:creationId xmlns:p14="http://schemas.microsoft.com/office/powerpoint/2010/main" val="248146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0C46-CC77-6945-82D8-7C0E5747CF72}"/>
              </a:ext>
            </a:extLst>
          </p:cNvPr>
          <p:cNvSpPr>
            <a:spLocks noGrp="1"/>
          </p:cNvSpPr>
          <p:nvPr>
            <p:ph type="title"/>
          </p:nvPr>
        </p:nvSpPr>
        <p:spPr>
          <a:xfrm>
            <a:off x="877302" y="88400"/>
            <a:ext cx="8595561" cy="924178"/>
          </a:xfrm>
        </p:spPr>
        <p:txBody>
          <a:bodyPr>
            <a:normAutofit/>
          </a:bodyPr>
          <a:lstStyle/>
          <a:p>
            <a:r>
              <a:rPr lang="en-US" sz="3200" dirty="0">
                <a:latin typeface="Arial" panose="020B0604020202020204" pitchFamily="34" charset="0"/>
                <a:cs typeface="Arial" panose="020B0604020202020204" pitchFamily="34" charset="0"/>
              </a:rPr>
              <a:t>What do you plan to do during Snowmass</a:t>
            </a:r>
          </a:p>
        </p:txBody>
      </p:sp>
      <p:sp>
        <p:nvSpPr>
          <p:cNvPr id="4" name="Footer Placeholder 3">
            <a:extLst>
              <a:ext uri="{FF2B5EF4-FFF2-40B4-BE49-F238E27FC236}">
                <a16:creationId xmlns:a16="http://schemas.microsoft.com/office/drawing/2014/main" id="{176AA2D8-40C4-B646-9EFF-5E5D38CF536A}"/>
              </a:ext>
            </a:extLst>
          </p:cNvPr>
          <p:cNvSpPr>
            <a:spLocks noGrp="1"/>
          </p:cNvSpPr>
          <p:nvPr>
            <p:ph type="ftr" sz="quarter" idx="11"/>
          </p:nvPr>
        </p:nvSpPr>
        <p:spPr/>
        <p:txBody>
          <a:bodyPr/>
          <a:lstStyle/>
          <a:p>
            <a:r>
              <a:rPr lang="en-US"/>
              <a:t>Rare Precision Frontier Townhall - RF03 Parallel Session, 10/02/2020</a:t>
            </a:r>
          </a:p>
        </p:txBody>
      </p:sp>
      <p:sp>
        <p:nvSpPr>
          <p:cNvPr id="5" name="Slide Number Placeholder 4">
            <a:extLst>
              <a:ext uri="{FF2B5EF4-FFF2-40B4-BE49-F238E27FC236}">
                <a16:creationId xmlns:a16="http://schemas.microsoft.com/office/drawing/2014/main" id="{CD59AA42-C80D-E646-943D-8E11130EA767}"/>
              </a:ext>
            </a:extLst>
          </p:cNvPr>
          <p:cNvSpPr>
            <a:spLocks noGrp="1"/>
          </p:cNvSpPr>
          <p:nvPr>
            <p:ph type="sldNum" sz="quarter" idx="12"/>
          </p:nvPr>
        </p:nvSpPr>
        <p:spPr/>
        <p:txBody>
          <a:bodyPr/>
          <a:lstStyle/>
          <a:p>
            <a:fld id="{9467FB01-1F47-434F-821B-9889E8636ADA}" type="slidenum">
              <a:rPr lang="en-US" smtClean="0"/>
              <a:t>7</a:t>
            </a:fld>
            <a:endParaRPr lang="en-US"/>
          </a:p>
        </p:txBody>
      </p:sp>
      <p:sp>
        <p:nvSpPr>
          <p:cNvPr id="6" name="TextBox 5"/>
          <p:cNvSpPr txBox="1"/>
          <p:nvPr/>
        </p:nvSpPr>
        <p:spPr>
          <a:xfrm>
            <a:off x="477255" y="1136835"/>
            <a:ext cx="7852610" cy="5355312"/>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Participate in all Snowmass events relevant to this </a:t>
            </a:r>
            <a:r>
              <a:rPr lang="en-US" dirty="0" err="1" smtClean="0"/>
              <a:t>LoI</a:t>
            </a:r>
            <a:endParaRPr lang="en-US" dirty="0" smtClean="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Actively engage wider AMO and particle physics </a:t>
            </a:r>
            <a:r>
              <a:rPr lang="en-US" dirty="0" err="1" smtClean="0"/>
              <a:t>communites</a:t>
            </a:r>
            <a:r>
              <a:rPr lang="en-US" dirty="0" smtClean="0"/>
              <a:t> to increase collaborations needed for this </a:t>
            </a:r>
            <a:r>
              <a:rPr lang="en-US" dirty="0" err="1" smtClean="0"/>
              <a:t>LoI</a:t>
            </a:r>
            <a:endParaRPr lang="en-US" dirty="0" smtClean="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Organize MIAPP program and a corresponding conference “Particle &amp; AMO physicists discussing quantum sensors and new physics”, March 1-26, 2021</a:t>
            </a:r>
          </a:p>
          <a:p>
            <a:r>
              <a:rPr lang="en-US" dirty="0"/>
              <a:t> </a:t>
            </a:r>
            <a:r>
              <a:rPr lang="en-US" dirty="0" smtClean="0"/>
              <a:t>    (4 out of 6 program organizer are co-authors of this </a:t>
            </a:r>
            <a:r>
              <a:rPr lang="en-US" dirty="0" err="1" smtClean="0"/>
              <a:t>LoI</a:t>
            </a:r>
            <a:r>
              <a:rPr lang="en-US" dirty="0" smtClean="0"/>
              <a:t>). </a:t>
            </a:r>
          </a:p>
          <a:p>
            <a:pPr>
              <a:tabLst>
                <a:tab pos="284163" algn="l"/>
              </a:tabLst>
            </a:pPr>
            <a:r>
              <a:rPr lang="en-US" dirty="0"/>
              <a:t>	</a:t>
            </a:r>
            <a:r>
              <a:rPr lang="en-US" dirty="0" smtClean="0"/>
              <a:t>Link: </a:t>
            </a:r>
            <a:r>
              <a:rPr lang="en-US" dirty="0" smtClean="0">
                <a:hlinkClick r:id="rId2"/>
              </a:rPr>
              <a:t>https</a:t>
            </a:r>
            <a:r>
              <a:rPr lang="en-US" dirty="0">
                <a:hlinkClick r:id="rId2"/>
              </a:rPr>
              <a:t>://</a:t>
            </a:r>
            <a:r>
              <a:rPr lang="en-US" dirty="0" smtClean="0">
                <a:hlinkClick r:id="rId2"/>
              </a:rPr>
              <a:t>www.munich-iapp.de/quantum-sensors</a:t>
            </a:r>
            <a:endParaRPr lang="en-US" dirty="0" smtClean="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Contribute a paper to </a:t>
            </a:r>
            <a:r>
              <a:rPr lang="en-US" dirty="0"/>
              <a:t>the Snowmass 2021 </a:t>
            </a:r>
            <a:r>
              <a:rPr lang="en-US" dirty="0" smtClean="0"/>
              <a:t>Proceedings. We are considering a 1-day online planning workshop for the community engagement. Timeline is being developed. </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Actively pursue goals of this LOI. </a:t>
            </a:r>
            <a:r>
              <a:rPr lang="en-US" dirty="0"/>
              <a:t>S</a:t>
            </a:r>
            <a:r>
              <a:rPr lang="en-US" dirty="0" smtClean="0"/>
              <a:t>everal of the collaborations are already established via ERC Synergy </a:t>
            </a:r>
            <a:r>
              <a:rPr lang="en-US" dirty="0"/>
              <a:t>grant  </a:t>
            </a:r>
            <a:r>
              <a:rPr lang="en-US" dirty="0" smtClean="0"/>
              <a:t>(Thorium </a:t>
            </a:r>
            <a:r>
              <a:rPr lang="en-US" dirty="0"/>
              <a:t>Nuclear </a:t>
            </a:r>
            <a:r>
              <a:rPr lang="en-US" dirty="0" smtClean="0"/>
              <a:t>Clock, Germany, Austria and US collaboration), part of the new NSF </a:t>
            </a:r>
            <a:r>
              <a:rPr lang="en-US" dirty="0" err="1" smtClean="0"/>
              <a:t>QLeap</a:t>
            </a:r>
            <a:r>
              <a:rPr lang="en-US" dirty="0" smtClean="0"/>
              <a:t> </a:t>
            </a:r>
            <a:r>
              <a:rPr lang="en-US" dirty="0"/>
              <a:t>Q-</a:t>
            </a:r>
            <a:r>
              <a:rPr lang="en-US" dirty="0" err="1"/>
              <a:t>SEnSE</a:t>
            </a:r>
            <a:r>
              <a:rPr lang="en-US" dirty="0"/>
              <a:t> </a:t>
            </a:r>
            <a:r>
              <a:rPr lang="en-US" dirty="0" smtClean="0"/>
              <a:t>institute, NSF-BSF project, and others. </a:t>
            </a:r>
          </a:p>
          <a:p>
            <a:endParaRPr lang="en-US" dirty="0"/>
          </a:p>
        </p:txBody>
      </p:sp>
    </p:spTree>
    <p:extLst>
      <p:ext uri="{BB962C8B-B14F-4D97-AF65-F5344CB8AC3E}">
        <p14:creationId xmlns:p14="http://schemas.microsoft.com/office/powerpoint/2010/main" val="112993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006D-8433-8D4F-8B5B-A7B31D385EF7}"/>
              </a:ext>
            </a:extLst>
          </p:cNvPr>
          <p:cNvSpPr>
            <a:spLocks noGrp="1"/>
          </p:cNvSpPr>
          <p:nvPr>
            <p:ph type="title"/>
          </p:nvPr>
        </p:nvSpPr>
        <p:spPr>
          <a:xfrm>
            <a:off x="1206166" y="148558"/>
            <a:ext cx="7886700" cy="384841"/>
          </a:xfrm>
        </p:spPr>
        <p:txBody>
          <a:bodyPr>
            <a:normAutofit fontScale="90000"/>
          </a:bodyPr>
          <a:lstStyle/>
          <a:p>
            <a:r>
              <a:rPr lang="en-US" sz="3200" b="1" dirty="0"/>
              <a:t>What do you hope to get out of Snowmass</a:t>
            </a:r>
          </a:p>
        </p:txBody>
      </p:sp>
      <p:sp>
        <p:nvSpPr>
          <p:cNvPr id="3" name="Content Placeholder 2">
            <a:extLst>
              <a:ext uri="{FF2B5EF4-FFF2-40B4-BE49-F238E27FC236}">
                <a16:creationId xmlns:a16="http://schemas.microsoft.com/office/drawing/2014/main" id="{A1612C22-B640-5E4C-A8FF-20A092323AC6}"/>
              </a:ext>
            </a:extLst>
          </p:cNvPr>
          <p:cNvSpPr>
            <a:spLocks noGrp="1"/>
          </p:cNvSpPr>
          <p:nvPr>
            <p:ph idx="1"/>
          </p:nvPr>
        </p:nvSpPr>
        <p:spPr>
          <a:xfrm>
            <a:off x="449180" y="1659494"/>
            <a:ext cx="8414083" cy="4153610"/>
          </a:xfrm>
        </p:spPr>
        <p:txBody>
          <a:bodyPr>
            <a:normAutofit fontScale="92500"/>
          </a:bodyPr>
          <a:lstStyle/>
          <a:p>
            <a:pPr>
              <a:buFont typeface="Wingdings" panose="05000000000000000000" pitchFamily="2" charset="2"/>
              <a:buChar char="ü"/>
            </a:pPr>
            <a:r>
              <a:rPr lang="en-US" sz="2200" dirty="0" smtClean="0">
                <a:solidFill>
                  <a:srgbClr val="002060"/>
                </a:solidFill>
              </a:rPr>
              <a:t>One </a:t>
            </a:r>
            <a:r>
              <a:rPr lang="en-US" sz="2200" dirty="0">
                <a:solidFill>
                  <a:srgbClr val="002060"/>
                </a:solidFill>
              </a:rPr>
              <a:t>need to create more theoretical involvement from the </a:t>
            </a:r>
            <a:r>
              <a:rPr lang="en-US" sz="2200" dirty="0" smtClean="0">
                <a:solidFill>
                  <a:srgbClr val="002060"/>
                </a:solidFill>
              </a:rPr>
              <a:t>BSM </a:t>
            </a:r>
            <a:r>
              <a:rPr lang="en-US" sz="2200" dirty="0">
                <a:solidFill>
                  <a:srgbClr val="002060"/>
                </a:solidFill>
              </a:rPr>
              <a:t>community to improve our benchmarking as well as </a:t>
            </a:r>
            <a:r>
              <a:rPr lang="en-US" sz="2200" dirty="0" smtClean="0">
                <a:solidFill>
                  <a:srgbClr val="002060"/>
                </a:solidFill>
              </a:rPr>
              <a:t>increase the </a:t>
            </a:r>
            <a:r>
              <a:rPr lang="en-US" sz="2200" dirty="0">
                <a:solidFill>
                  <a:srgbClr val="002060"/>
                </a:solidFill>
              </a:rPr>
              <a:t>understanding of what kind of new type of models can be probed by </a:t>
            </a:r>
            <a:r>
              <a:rPr lang="en-US" sz="2200" dirty="0" smtClean="0">
                <a:solidFill>
                  <a:srgbClr val="002060"/>
                </a:solidFill>
              </a:rPr>
              <a:t>AMO table </a:t>
            </a:r>
            <a:r>
              <a:rPr lang="en-US" sz="2200" dirty="0">
                <a:solidFill>
                  <a:srgbClr val="002060"/>
                </a:solidFill>
              </a:rPr>
              <a:t>top </a:t>
            </a:r>
            <a:r>
              <a:rPr lang="en-US" sz="2200" dirty="0" smtClean="0">
                <a:solidFill>
                  <a:srgbClr val="002060"/>
                </a:solidFill>
              </a:rPr>
              <a:t>experiments.</a:t>
            </a:r>
          </a:p>
          <a:p>
            <a:pPr>
              <a:buFont typeface="Wingdings" panose="05000000000000000000" pitchFamily="2" charset="2"/>
              <a:buChar char="ü"/>
            </a:pPr>
            <a:r>
              <a:rPr lang="en-US" sz="2200" dirty="0" smtClean="0">
                <a:solidFill>
                  <a:srgbClr val="002060"/>
                </a:solidFill>
              </a:rPr>
              <a:t>We need to improve </a:t>
            </a:r>
            <a:r>
              <a:rPr lang="en-US" sz="2200" dirty="0">
                <a:solidFill>
                  <a:srgbClr val="002060"/>
                </a:solidFill>
              </a:rPr>
              <a:t>the </a:t>
            </a:r>
            <a:r>
              <a:rPr lang="en-US" sz="2200" dirty="0" smtClean="0">
                <a:solidFill>
                  <a:srgbClr val="002060"/>
                </a:solidFill>
              </a:rPr>
              <a:t>interactions </a:t>
            </a:r>
            <a:r>
              <a:rPr lang="en-US" sz="2200" dirty="0">
                <a:solidFill>
                  <a:srgbClr val="002060"/>
                </a:solidFill>
              </a:rPr>
              <a:t>between the atomic precision theoretical </a:t>
            </a:r>
            <a:r>
              <a:rPr lang="en-US" sz="2200" dirty="0" smtClean="0">
                <a:solidFill>
                  <a:srgbClr val="002060"/>
                </a:solidFill>
              </a:rPr>
              <a:t>community </a:t>
            </a:r>
            <a:r>
              <a:rPr lang="en-US" sz="2200" dirty="0">
                <a:solidFill>
                  <a:srgbClr val="002060"/>
                </a:solidFill>
              </a:rPr>
              <a:t>and that of the particle physics as these are currently using different language and formalisms that makes it challenging to consider new </a:t>
            </a:r>
            <a:r>
              <a:rPr lang="en-US" sz="2200" dirty="0" smtClean="0">
                <a:solidFill>
                  <a:srgbClr val="002060"/>
                </a:solidFill>
              </a:rPr>
              <a:t>ideas, identify </a:t>
            </a:r>
            <a:r>
              <a:rPr lang="en-US" sz="2200" dirty="0">
                <a:solidFill>
                  <a:srgbClr val="002060"/>
                </a:solidFill>
              </a:rPr>
              <a:t>the targets and </a:t>
            </a:r>
            <a:r>
              <a:rPr lang="en-US" sz="2200" dirty="0" smtClean="0">
                <a:solidFill>
                  <a:srgbClr val="002060"/>
                </a:solidFill>
              </a:rPr>
              <a:t>interpret </a:t>
            </a:r>
            <a:r>
              <a:rPr lang="en-US" sz="2200" dirty="0">
                <a:solidFill>
                  <a:srgbClr val="002060"/>
                </a:solidFill>
              </a:rPr>
              <a:t>the experimental result. </a:t>
            </a:r>
            <a:endParaRPr lang="en-US" sz="2200" dirty="0" smtClean="0">
              <a:solidFill>
                <a:srgbClr val="002060"/>
              </a:solidFill>
            </a:endParaRPr>
          </a:p>
          <a:p>
            <a:pPr>
              <a:buFont typeface="Wingdings" panose="05000000000000000000" pitchFamily="2" charset="2"/>
              <a:buChar char="ü"/>
            </a:pPr>
            <a:r>
              <a:rPr lang="en-US" sz="2200" dirty="0" smtClean="0">
                <a:solidFill>
                  <a:srgbClr val="002060"/>
                </a:solidFill>
              </a:rPr>
              <a:t>We need to create further connections between theory and experimental </a:t>
            </a:r>
            <a:r>
              <a:rPr lang="en-US" sz="2200" dirty="0">
                <a:solidFill>
                  <a:srgbClr val="002060"/>
                </a:solidFill>
              </a:rPr>
              <a:t>table-top community </a:t>
            </a:r>
            <a:r>
              <a:rPr lang="en-US" sz="2200" dirty="0" smtClean="0">
                <a:solidFill>
                  <a:srgbClr val="002060"/>
                </a:solidFill>
              </a:rPr>
              <a:t>to better connect the experiments to the </a:t>
            </a:r>
            <a:r>
              <a:rPr lang="en-US" sz="2200" dirty="0">
                <a:solidFill>
                  <a:srgbClr val="002060"/>
                </a:solidFill>
              </a:rPr>
              <a:t>main new 21st century themes that dominates the field of particle physics.</a:t>
            </a:r>
          </a:p>
          <a:p>
            <a:pPr marL="0" indent="0">
              <a:buNone/>
            </a:pPr>
            <a:r>
              <a:rPr lang="en-US" sz="2200" dirty="0" smtClean="0">
                <a:solidFill>
                  <a:srgbClr val="002060"/>
                </a:solidFill>
              </a:rPr>
              <a:t>There is clearly enormous potential </a:t>
            </a:r>
            <a:r>
              <a:rPr lang="en-US" sz="2200" dirty="0">
                <a:solidFill>
                  <a:srgbClr val="002060"/>
                </a:solidFill>
              </a:rPr>
              <a:t>to search for new </a:t>
            </a:r>
            <a:r>
              <a:rPr lang="en-US" sz="2200" dirty="0" smtClean="0">
                <a:solidFill>
                  <a:srgbClr val="002060"/>
                </a:solidFill>
              </a:rPr>
              <a:t>physics with precision quantum </a:t>
            </a:r>
            <a:r>
              <a:rPr lang="en-US" sz="2200" dirty="0">
                <a:solidFill>
                  <a:srgbClr val="002060"/>
                </a:solidFill>
              </a:rPr>
              <a:t>sensors, </a:t>
            </a:r>
            <a:r>
              <a:rPr lang="en-US" sz="2200" dirty="0" smtClean="0">
                <a:solidFill>
                  <a:srgbClr val="002060"/>
                </a:solidFill>
              </a:rPr>
              <a:t>and we need strong collaborative engagement of particle and AMO communities to ensure its full realization in the next decade.</a:t>
            </a:r>
            <a:endParaRPr lang="en-US" dirty="0">
              <a:solidFill>
                <a:srgbClr val="002060"/>
              </a:solidFill>
            </a:endParaRPr>
          </a:p>
          <a:p>
            <a:endParaRPr lang="en-US" dirty="0">
              <a:solidFill>
                <a:srgbClr val="002060"/>
              </a:solidFill>
            </a:endParaRPr>
          </a:p>
        </p:txBody>
      </p:sp>
      <p:sp>
        <p:nvSpPr>
          <p:cNvPr id="4" name="Footer Placeholder 3">
            <a:extLst>
              <a:ext uri="{FF2B5EF4-FFF2-40B4-BE49-F238E27FC236}">
                <a16:creationId xmlns:a16="http://schemas.microsoft.com/office/drawing/2014/main" id="{9AD6DE36-FFD3-C24C-8A47-955715CF4748}"/>
              </a:ext>
            </a:extLst>
          </p:cNvPr>
          <p:cNvSpPr>
            <a:spLocks noGrp="1"/>
          </p:cNvSpPr>
          <p:nvPr>
            <p:ph type="ftr" sz="quarter" idx="11"/>
          </p:nvPr>
        </p:nvSpPr>
        <p:spPr/>
        <p:txBody>
          <a:bodyPr/>
          <a:lstStyle/>
          <a:p>
            <a:r>
              <a:rPr lang="en-US"/>
              <a:t>Rare Precision Frontier Townhall - RF03 Parallel Session, 10/02/2020</a:t>
            </a:r>
          </a:p>
        </p:txBody>
      </p:sp>
      <p:sp>
        <p:nvSpPr>
          <p:cNvPr id="5" name="Slide Number Placeholder 4">
            <a:extLst>
              <a:ext uri="{FF2B5EF4-FFF2-40B4-BE49-F238E27FC236}">
                <a16:creationId xmlns:a16="http://schemas.microsoft.com/office/drawing/2014/main" id="{D665390E-93B6-B149-97B7-0C46845CBD56}"/>
              </a:ext>
            </a:extLst>
          </p:cNvPr>
          <p:cNvSpPr>
            <a:spLocks noGrp="1"/>
          </p:cNvSpPr>
          <p:nvPr>
            <p:ph type="sldNum" sz="quarter" idx="12"/>
          </p:nvPr>
        </p:nvSpPr>
        <p:spPr/>
        <p:txBody>
          <a:bodyPr/>
          <a:lstStyle/>
          <a:p>
            <a:fld id="{9467FB01-1F47-434F-821B-9889E8636ADA}" type="slidenum">
              <a:rPr lang="en-US" smtClean="0"/>
              <a:t>8</a:t>
            </a:fld>
            <a:endParaRPr lang="en-US" dirty="0"/>
          </a:p>
        </p:txBody>
      </p:sp>
      <p:sp>
        <p:nvSpPr>
          <p:cNvPr id="8" name="Rectangle 7"/>
          <p:cNvSpPr/>
          <p:nvPr/>
        </p:nvSpPr>
        <p:spPr>
          <a:xfrm>
            <a:off x="525379" y="733427"/>
            <a:ext cx="8189495" cy="707886"/>
          </a:xfrm>
          <a:prstGeom prst="rect">
            <a:avLst/>
          </a:prstGeom>
        </p:spPr>
        <p:txBody>
          <a:bodyPr wrap="square">
            <a:spAutoFit/>
          </a:bodyPr>
          <a:lstStyle/>
          <a:p>
            <a:r>
              <a:rPr lang="en-US" sz="2000" b="1" dirty="0">
                <a:solidFill>
                  <a:srgbClr val="FF0000"/>
                </a:solidFill>
              </a:rPr>
              <a:t>We hope to </a:t>
            </a:r>
            <a:r>
              <a:rPr lang="en-US" sz="2000" b="1" dirty="0" smtClean="0">
                <a:solidFill>
                  <a:srgbClr val="FF0000"/>
                </a:solidFill>
              </a:rPr>
              <a:t>stimulate in </a:t>
            </a:r>
            <a:r>
              <a:rPr lang="en-US" sz="2000" b="1" dirty="0">
                <a:solidFill>
                  <a:srgbClr val="FF0000"/>
                </a:solidFill>
              </a:rPr>
              <a:t>the community </a:t>
            </a:r>
            <a:r>
              <a:rPr lang="en-US" sz="2000" b="1" dirty="0" smtClean="0">
                <a:solidFill>
                  <a:srgbClr val="FF0000"/>
                </a:solidFill>
              </a:rPr>
              <a:t>broad </a:t>
            </a:r>
            <a:r>
              <a:rPr lang="en-US" sz="2000" b="1" dirty="0">
                <a:solidFill>
                  <a:srgbClr val="FF0000"/>
                </a:solidFill>
              </a:rPr>
              <a:t>interest in </a:t>
            </a:r>
            <a:r>
              <a:rPr lang="en-US" sz="2000" b="1" dirty="0" smtClean="0">
                <a:solidFill>
                  <a:srgbClr val="FF0000"/>
                </a:solidFill>
              </a:rPr>
              <a:t>new </a:t>
            </a:r>
            <a:r>
              <a:rPr lang="en-US" sz="2000" b="1" dirty="0">
                <a:solidFill>
                  <a:srgbClr val="FF0000"/>
                </a:solidFill>
              </a:rPr>
              <a:t>possibilities of precision </a:t>
            </a:r>
            <a:r>
              <a:rPr lang="en-US" sz="2000" b="1" dirty="0" smtClean="0">
                <a:solidFill>
                  <a:srgbClr val="FF0000"/>
                </a:solidFill>
              </a:rPr>
              <a:t>AMO searches for physics beyond the standard model (BSM).</a:t>
            </a:r>
            <a:endParaRPr lang="en-US" sz="2000" b="1" dirty="0">
              <a:solidFill>
                <a:srgbClr val="FF0000"/>
              </a:solidFill>
            </a:endParaRPr>
          </a:p>
        </p:txBody>
      </p:sp>
      <p:sp>
        <p:nvSpPr>
          <p:cNvPr id="9" name="TextBox 8"/>
          <p:cNvSpPr txBox="1"/>
          <p:nvPr/>
        </p:nvSpPr>
        <p:spPr>
          <a:xfrm>
            <a:off x="485274" y="5866704"/>
            <a:ext cx="7843173" cy="369332"/>
          </a:xfrm>
          <a:prstGeom prst="rect">
            <a:avLst/>
          </a:prstGeom>
          <a:noFill/>
        </p:spPr>
        <p:txBody>
          <a:bodyPr wrap="none" rtlCol="0">
            <a:spAutoFit/>
          </a:bodyPr>
          <a:lstStyle/>
          <a:p>
            <a:r>
              <a:rPr lang="en-US" b="1" dirty="0" smtClean="0">
                <a:solidFill>
                  <a:srgbClr val="FF0000"/>
                </a:solidFill>
              </a:rPr>
              <a:t>We expect many new ideas how to use precision AMO for new physics searches!</a:t>
            </a:r>
            <a:endParaRPr lang="en-US" b="1" dirty="0">
              <a:solidFill>
                <a:srgbClr val="FF0000"/>
              </a:solidFill>
            </a:endParaRPr>
          </a:p>
        </p:txBody>
      </p:sp>
      <p:sp>
        <p:nvSpPr>
          <p:cNvPr id="10" name="Rectangle 9"/>
          <p:cNvSpPr/>
          <p:nvPr/>
        </p:nvSpPr>
        <p:spPr>
          <a:xfrm>
            <a:off x="485274" y="661737"/>
            <a:ext cx="8273715" cy="8238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438789"/>
      </p:ext>
    </p:extLst>
  </p:cSld>
  <p:clrMapOvr>
    <a:masterClrMapping/>
  </p:clrMapOvr>
</p:sld>
</file>

<file path=ppt/theme/theme1.xml><?xml version="1.0" encoding="utf-8"?>
<a:theme xmlns:a="http://schemas.openxmlformats.org/drawingml/2006/main" name="Defaul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id="{AF9FF119-3C47-0A4F-99F8-42FC17B016C6}" vid="{34B337FF-EC44-644B-967A-677CC97DB8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Template>
  <TotalTime>250</TotalTime>
  <Words>1147</Words>
  <Application>Microsoft Office PowerPoint</Application>
  <PresentationFormat>On-screen Show (4:3)</PresentationFormat>
  <Paragraphs>99</Paragraphs>
  <Slides>8</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Calibri Light</vt:lpstr>
      <vt:lpstr>Symbol</vt:lpstr>
      <vt:lpstr>Times New Roman</vt:lpstr>
      <vt:lpstr>Wingdings</vt:lpstr>
      <vt:lpstr>Default</vt:lpstr>
      <vt:lpstr>Acrobat Document</vt:lpstr>
      <vt:lpstr>Atomic/nuclear Clocks and Precision Spectroscopy Measurements for Dark Matter and Dark Sector Searches</vt:lpstr>
      <vt:lpstr>The physics / basic idea of the LOI</vt:lpstr>
      <vt:lpstr>PowerPoint Presentation</vt:lpstr>
      <vt:lpstr>PowerPoint Presentation</vt:lpstr>
      <vt:lpstr>Projects in this LOI</vt:lpstr>
      <vt:lpstr>What is required for the LOI to succeed</vt:lpstr>
      <vt:lpstr>What do you plan to do during Snowmass</vt:lpstr>
      <vt:lpstr>What do you hope to get out of Snowmass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Winter, Peter</dc:creator>
  <cp:lastModifiedBy>Marianna Safronova</cp:lastModifiedBy>
  <cp:revision>34</cp:revision>
  <dcterms:created xsi:type="dcterms:W3CDTF">2020-09-22T13:54:12Z</dcterms:created>
  <dcterms:modified xsi:type="dcterms:W3CDTF">2020-10-02T18:28:15Z</dcterms:modified>
</cp:coreProperties>
</file>