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notesMasterIdLst>
    <p:notesMasterId r:id="rId17"/>
  </p:notesMasterIdLst>
  <p:handoutMasterIdLst>
    <p:handoutMasterId r:id="rId18"/>
  </p:handoutMasterIdLst>
  <p:sldIdLst>
    <p:sldId id="1564" r:id="rId3"/>
    <p:sldId id="1681" r:id="rId4"/>
    <p:sldId id="1744" r:id="rId5"/>
    <p:sldId id="1694" r:id="rId6"/>
    <p:sldId id="1732" r:id="rId7"/>
    <p:sldId id="1746" r:id="rId8"/>
    <p:sldId id="1733" r:id="rId9"/>
    <p:sldId id="1731" r:id="rId10"/>
    <p:sldId id="1726" r:id="rId11"/>
    <p:sldId id="1745" r:id="rId12"/>
    <p:sldId id="1742" r:id="rId13"/>
    <p:sldId id="1736" r:id="rId14"/>
    <p:sldId id="1711" r:id="rId15"/>
    <p:sldId id="1727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400FF"/>
    <a:srgbClr val="C31310"/>
    <a:srgbClr val="000000"/>
    <a:srgbClr val="B53511"/>
    <a:srgbClr val="FF9300"/>
    <a:srgbClr val="21FFF5"/>
    <a:srgbClr val="115CA9"/>
    <a:srgbClr val="21FFF0"/>
    <a:srgbClr val="16B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37" autoAdjust="0"/>
    <p:restoredTop sz="88992" autoAdjust="0"/>
  </p:normalViewPr>
  <p:slideViewPr>
    <p:cSldViewPr snapToGrid="0" snapToObjects="1">
      <p:cViewPr varScale="1">
        <p:scale>
          <a:sx n="98" d="100"/>
          <a:sy n="98" d="100"/>
        </p:scale>
        <p:origin x="1200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22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45433A4-C87D-204E-A6FB-BA3B5AE045B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583118-3117-A14C-98BA-42DA97FAB8A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13E5EE-3063-A84B-8C71-E27CE0BB0F63}" type="datetimeFigureOut">
              <a:rPr lang="en-US" smtClean="0"/>
              <a:t>10/5/20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A707AF-0688-824F-A29C-D793648085C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C45689-833C-3C49-A421-FF40C18F34F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67444F-994F-F547-AFF7-212BE49D2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5362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E616E7-6442-8C42-AB7D-1A52A9F103E5}" type="datetimeFigureOut">
              <a:rPr lang="en-US" smtClean="0"/>
              <a:t>10/5/20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5C62E9-0A14-0247-BAF3-2DD368B97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37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5C62E9-0A14-0247-BAF3-2DD368B9705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219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5C62E9-0A14-0247-BAF3-2DD368B9705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189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5C62E9-0A14-0247-BAF3-2DD368B9705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68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5C62E9-0A14-0247-BAF3-2DD368B9705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72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5C62E9-0A14-0247-BAF3-2DD368B9705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583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4/18/20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Young-Kee Kim (U.Chicago), DPF Chair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271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4/18/20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Young-Kee Kim (U.Chicago), DPF Chair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539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4/18/20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Young-Kee Kim (U.Chicago), DPF Chair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58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4/18/20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Young-Kee Kim (U.Chicago), DPF Chair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748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4/18/20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Young-Kee Kim (U.Chicago), DPF Chair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908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4/18/20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Young-Kee Kim (U.Chicago), DPF Chair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A7BBD36-3257-8E4A-8984-B9E452B60D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3708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56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12863"/>
            <a:ext cx="4038600" cy="4813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12863"/>
            <a:ext cx="4038600" cy="4813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4/18/20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Young-Kee Kim (U.Chicago), DPF Chair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E73930-EDB2-5B4C-99D8-72732A3B2E2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2053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Bottom: Picture &amp; Caption">
  <p:cSld name="Logo Bottom: Picture &amp;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>
            <a:spLocks noGrp="1"/>
          </p:cNvSpPr>
          <p:nvPr>
            <p:ph type="pic" idx="2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4C97"/>
              </a:buClr>
              <a:buSzPts val="1600"/>
              <a:buNone/>
              <a:defRPr sz="1600" b="1" i="0">
                <a:solidFill>
                  <a:srgbClr val="004C97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736827" y="6504213"/>
            <a:ext cx="675368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4/18/20</a:t>
            </a:r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Young-Kee Kim (U.Chicago), DPF Chair</a:t>
            </a:r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222250" y="6504213"/>
            <a:ext cx="414338" cy="237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Calibri"/>
              <a:buNone/>
              <a:defRPr sz="2800">
                <a:solidFill>
                  <a:srgbClr val="004C9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43678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4/18/20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Young-Kee Kim (U.Chicago), DPF Chair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032D-4BF8-2E4C-A9D5-B04F356B7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8605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4/18/20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Young-Kee Kim (U.Chicago), DPF Chair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032D-4BF8-2E4C-A9D5-B04F356B7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9456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4/18/20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Young-Kee Kim (U.Chicago), DPF Chair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032D-4BF8-2E4C-A9D5-B04F356B7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7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4/18/20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Young-Kee Kim (U.Chicago), DPF Chair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7851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4/18/20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Young-Kee Kim (U.Chicago), DPF Chair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032D-4BF8-2E4C-A9D5-B04F356B7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858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4/18/20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Young-Kee Kim (U.Chicago), DPF Chair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032D-4BF8-2E4C-A9D5-B04F356B7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462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4/18/20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Young-Kee Kim (U.Chicago), DPF Chair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032D-4BF8-2E4C-A9D5-B04F356B7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3809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4/18/20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Young-Kee Kim (U.Chicago), DPF Chair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032D-4BF8-2E4C-A9D5-B04F356B7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1578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4/18/20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Young-Kee Kim (U.Chicago), DPF Chair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032D-4BF8-2E4C-A9D5-B04F356B7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3697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4/18/20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Young-Kee Kim (U.Chicago), DPF Chair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032D-4BF8-2E4C-A9D5-B04F356B7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543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4/18/20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Young-Kee Kim (U.Chicago), DPF Chair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032D-4BF8-2E4C-A9D5-B04F356B7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1643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4/18/20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Young-Kee Kim (U.Chicago), DPF Chair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032D-4BF8-2E4C-A9D5-B04F356B7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2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4/18/20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Young-Kee Kim (U.Chicago), DPF Chair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33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4/18/20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Young-Kee Kim (U.Chicago), DPF Chair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78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4/18/20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Young-Kee Kim (U.Chicago), DPF Chair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031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4/18/20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Young-Kee Kim (U.Chicago), DPF Chair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345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4/18/20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Young-Kee Kim (U.Chicago), DPF Chair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521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4/18/20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Young-Kee Kim (U.Chicago), DPF Chair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419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4/18/20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Young-Kee Kim (U.Chicago), DPF Chair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197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68792"/>
            <a:ext cx="9144000" cy="832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81958"/>
            <a:ext cx="8229600" cy="5174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4/18/20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81E7D-5A17-EB4A-B013-04381A7C357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8075663-5F42-8241-B1B1-982C249CF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Young-</a:t>
            </a:r>
            <a:r>
              <a:rPr lang="en-US" dirty="0" err="1"/>
              <a:t>Kee</a:t>
            </a:r>
            <a:r>
              <a:rPr lang="en-US" dirty="0"/>
              <a:t> Kim (</a:t>
            </a:r>
            <a:r>
              <a:rPr lang="en-US" dirty="0" err="1"/>
              <a:t>U.Chicago</a:t>
            </a:r>
            <a:r>
              <a:rPr lang="en-US" dirty="0"/>
              <a:t>), DPF Chair</a:t>
            </a:r>
          </a:p>
        </p:txBody>
      </p:sp>
    </p:spTree>
    <p:extLst>
      <p:ext uri="{BB962C8B-B14F-4D97-AF65-F5344CB8AC3E}">
        <p14:creationId xmlns:p14="http://schemas.microsoft.com/office/powerpoint/2010/main" val="2627806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4" r:id="rId13"/>
    <p:sldLayoutId id="2147483676" r:id="rId14"/>
    <p:sldLayoutId id="2147483677" r:id="rId15"/>
    <p:sldLayoutId id="2147483678" r:id="rId16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3400" kern="1200">
          <a:solidFill>
            <a:schemeClr val="bg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4/18/20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Young-Kee Kim (U.Chicago), DPF Chair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9032D-4BF8-2E4C-A9D5-B04F356B7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70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lac.stanford.edu/econf/C1307292/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11" Type="http://schemas.openxmlformats.org/officeDocument/2006/relationships/image" Target="../media/image57.jpg"/><Relationship Id="rId5" Type="http://schemas.openxmlformats.org/officeDocument/2006/relationships/image" Target="../media/image51.jpg"/><Relationship Id="rId10" Type="http://schemas.openxmlformats.org/officeDocument/2006/relationships/image" Target="../media/image56.pn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tiff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26" Type="http://schemas.openxmlformats.org/officeDocument/2006/relationships/image" Target="../media/image34.jpeg"/><Relationship Id="rId3" Type="http://schemas.openxmlformats.org/officeDocument/2006/relationships/image" Target="../media/image11.jpg"/><Relationship Id="rId21" Type="http://schemas.openxmlformats.org/officeDocument/2006/relationships/image" Target="../media/image29.jpe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5" Type="http://schemas.openxmlformats.org/officeDocument/2006/relationships/image" Target="../media/image33.jpg"/><Relationship Id="rId2" Type="http://schemas.openxmlformats.org/officeDocument/2006/relationships/image" Target="../media/image10.tiff"/><Relationship Id="rId16" Type="http://schemas.openxmlformats.org/officeDocument/2006/relationships/image" Target="../media/image24.tif"/><Relationship Id="rId20" Type="http://schemas.openxmlformats.org/officeDocument/2006/relationships/image" Target="../media/image28.jpg"/><Relationship Id="rId29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g"/><Relationship Id="rId11" Type="http://schemas.openxmlformats.org/officeDocument/2006/relationships/image" Target="../media/image19.png"/><Relationship Id="rId24" Type="http://schemas.openxmlformats.org/officeDocument/2006/relationships/image" Target="../media/image32.jpg"/><Relationship Id="rId5" Type="http://schemas.openxmlformats.org/officeDocument/2006/relationships/image" Target="../media/image13.jpg"/><Relationship Id="rId15" Type="http://schemas.openxmlformats.org/officeDocument/2006/relationships/image" Target="../media/image23.png"/><Relationship Id="rId23" Type="http://schemas.openxmlformats.org/officeDocument/2006/relationships/image" Target="../media/image31.jpg"/><Relationship Id="rId28" Type="http://schemas.openxmlformats.org/officeDocument/2006/relationships/image" Target="../media/image36.jpeg"/><Relationship Id="rId10" Type="http://schemas.openxmlformats.org/officeDocument/2006/relationships/image" Target="../media/image18.jpeg"/><Relationship Id="rId19" Type="http://schemas.openxmlformats.org/officeDocument/2006/relationships/image" Target="../media/image27.png"/><Relationship Id="rId31" Type="http://schemas.openxmlformats.org/officeDocument/2006/relationships/image" Target="../media/image39.jpg"/><Relationship Id="rId4" Type="http://schemas.openxmlformats.org/officeDocument/2006/relationships/image" Target="../media/image12.jpg"/><Relationship Id="rId9" Type="http://schemas.openxmlformats.org/officeDocument/2006/relationships/image" Target="../media/image17.jpeg"/><Relationship Id="rId14" Type="http://schemas.openxmlformats.org/officeDocument/2006/relationships/image" Target="../media/image22.jpeg"/><Relationship Id="rId22" Type="http://schemas.openxmlformats.org/officeDocument/2006/relationships/image" Target="../media/image30.jpg"/><Relationship Id="rId27" Type="http://schemas.openxmlformats.org/officeDocument/2006/relationships/image" Target="../media/image35.jpeg"/><Relationship Id="rId30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nowmass21.org/cpcg/start" TargetMode="External"/><Relationship Id="rId2" Type="http://schemas.openxmlformats.org/officeDocument/2006/relationships/hyperlink" Target="https://snowmass21.org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88391-2D34-244F-9CD2-21D62A4A6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658357"/>
            <a:ext cx="9144000" cy="1470025"/>
          </a:xfrm>
        </p:spPr>
        <p:txBody>
          <a:bodyPr>
            <a:normAutofit/>
          </a:bodyPr>
          <a:lstStyle/>
          <a:p>
            <a:r>
              <a:rPr lang="en-US" sz="3600" dirty="0"/>
              <a:t>Snowmass Community Planning Meeting Snowmass Timeline</a:t>
            </a:r>
            <a:endParaRPr lang="en-US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AF5C6D-E38C-3E43-9429-F77C93942C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818349"/>
            <a:ext cx="9144000" cy="1602738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/>
              <a:t>Young-</a:t>
            </a:r>
            <a:r>
              <a:rPr lang="en-US" sz="2000" dirty="0" err="1"/>
              <a:t>Kee</a:t>
            </a:r>
            <a:r>
              <a:rPr lang="en-US" sz="2000" dirty="0"/>
              <a:t> Kim</a:t>
            </a:r>
          </a:p>
          <a:p>
            <a:r>
              <a:rPr lang="en-US" sz="2000" dirty="0"/>
              <a:t>University of Chicago</a:t>
            </a:r>
          </a:p>
          <a:p>
            <a:r>
              <a:rPr lang="en-US" sz="2000" dirty="0"/>
              <a:t>Chair, Division of Particles and Fields (DPF), American Physical Society</a:t>
            </a:r>
          </a:p>
          <a:p>
            <a:r>
              <a:rPr lang="en-US" sz="2000" dirty="0"/>
              <a:t>October 5, 2020</a:t>
            </a:r>
          </a:p>
          <a:p>
            <a:r>
              <a:rPr lang="en-US" sz="2000" dirty="0"/>
              <a:t>On behalf of the Snowmass Organization Team</a:t>
            </a:r>
          </a:p>
        </p:txBody>
      </p:sp>
    </p:spTree>
    <p:extLst>
      <p:ext uri="{BB962C8B-B14F-4D97-AF65-F5344CB8AC3E}">
        <p14:creationId xmlns:p14="http://schemas.microsoft.com/office/powerpoint/2010/main" val="3015474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879CF-1644-4E48-8944-6676E8887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Community Planning Meeting (CPM):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E50812-7DE0-E24F-BD72-41AE8D657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51" y="1130111"/>
            <a:ext cx="4448679" cy="5533924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April 2020 – Now (CPM)</a:t>
            </a:r>
          </a:p>
          <a:p>
            <a:pPr lvl="1"/>
            <a:r>
              <a:rPr lang="en-US" dirty="0"/>
              <a:t>Each Frontier and Topical Group: meetings and various workshops since Spring 2020</a:t>
            </a:r>
          </a:p>
          <a:p>
            <a:pPr lvl="1"/>
            <a:endParaRPr lang="en-US" dirty="0"/>
          </a:p>
          <a:p>
            <a:r>
              <a:rPr lang="en-US" dirty="0"/>
              <a:t>CPM’s goals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Develop plans and steps to take between October 2020 and the Snowmass Community Study in July 2021, leading to a final report in October 2021.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CPM Plenary Sessions</a:t>
            </a:r>
          </a:p>
          <a:p>
            <a:pPr lvl="1"/>
            <a:r>
              <a:rPr lang="en-US" dirty="0"/>
              <a:t>Exciting Physics</a:t>
            </a:r>
          </a:p>
          <a:p>
            <a:pPr lvl="1"/>
            <a:r>
              <a:rPr lang="en-US" dirty="0"/>
              <a:t>Plans from other regions and related fields </a:t>
            </a:r>
          </a:p>
          <a:p>
            <a:pPr lvl="1"/>
            <a:r>
              <a:rPr lang="en-US" dirty="0"/>
              <a:t>Messages from funding agencies</a:t>
            </a:r>
          </a:p>
          <a:p>
            <a:pPr lvl="1"/>
            <a:r>
              <a:rPr lang="en-US" dirty="0"/>
              <a:t>Voices of the community</a:t>
            </a:r>
          </a:p>
          <a:p>
            <a:pPr lvl="1"/>
            <a:endParaRPr lang="en-US" dirty="0"/>
          </a:p>
          <a:p>
            <a:r>
              <a:rPr lang="en-US" dirty="0"/>
              <a:t>CPM Parallel Sessions</a:t>
            </a:r>
          </a:p>
          <a:p>
            <a:pPr lvl="1"/>
            <a:r>
              <a:rPr lang="en-US" dirty="0"/>
              <a:t>First opportunity to bring together the community across the field</a:t>
            </a:r>
          </a:p>
          <a:p>
            <a:pPr lvl="1"/>
            <a:r>
              <a:rPr lang="en-US" dirty="0"/>
              <a:t>Focus on inter-frontier discussions</a:t>
            </a:r>
          </a:p>
          <a:p>
            <a:pPr lvl="1"/>
            <a:r>
              <a:rPr lang="en-US" dirty="0"/>
              <a:t>Establish cross working group connections.</a:t>
            </a:r>
          </a:p>
          <a:p>
            <a:pPr lvl="1"/>
            <a:r>
              <a:rPr lang="en-US" dirty="0"/>
              <a:t>Identify gaps and areas to focus / to study</a:t>
            </a:r>
          </a:p>
          <a:p>
            <a:pPr lvl="1"/>
            <a:r>
              <a:rPr lang="en-US" dirty="0"/>
              <a:t>Brainstorm new ideas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1D9B2F-3590-DA43-9B8F-B035FDE32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3968" y="3891878"/>
            <a:ext cx="2783046" cy="25853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EC5A3A-7848-794D-B2D3-8D82745A52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8"/>
          <a:stretch/>
        </p:blipFill>
        <p:spPr>
          <a:xfrm>
            <a:off x="4441172" y="3557618"/>
            <a:ext cx="2793310" cy="256358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8516068-0D0A-8943-9DCD-9CDC3FA3EF49}"/>
              </a:ext>
            </a:extLst>
          </p:cNvPr>
          <p:cNvGrpSpPr/>
          <p:nvPr/>
        </p:nvGrpSpPr>
        <p:grpSpPr>
          <a:xfrm>
            <a:off x="5981185" y="950704"/>
            <a:ext cx="3046027" cy="2111284"/>
            <a:chOff x="5694143" y="1234099"/>
            <a:chExt cx="3046027" cy="211128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2723689-94E3-E940-BF85-D164C15F2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18179" y="1418806"/>
              <a:ext cx="2144255" cy="192657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51E1683-B841-574F-9833-7981B96D92D7}"/>
                </a:ext>
              </a:extLst>
            </p:cNvPr>
            <p:cNvSpPr txBox="1"/>
            <p:nvPr/>
          </p:nvSpPr>
          <p:spPr>
            <a:xfrm>
              <a:off x="5694143" y="1234099"/>
              <a:ext cx="30460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Community Engagement Frontier Calendar (Sept 2020)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2ED5B71-9F01-974E-A63F-102776BF032D}"/>
              </a:ext>
            </a:extLst>
          </p:cNvPr>
          <p:cNvGrpSpPr/>
          <p:nvPr/>
        </p:nvGrpSpPr>
        <p:grpSpPr>
          <a:xfrm>
            <a:off x="4557881" y="1211269"/>
            <a:ext cx="2233523" cy="2125927"/>
            <a:chOff x="4153160" y="1024195"/>
            <a:chExt cx="2233523" cy="212592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04A138B-6684-2B4A-B01A-1C7F64E1B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34922" y="1223546"/>
              <a:ext cx="2151761" cy="192657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2BC33F9-B94E-A24D-A9DA-126D752E3ADF}"/>
                </a:ext>
              </a:extLst>
            </p:cNvPr>
            <p:cNvSpPr txBox="1"/>
            <p:nvPr/>
          </p:nvSpPr>
          <p:spPr>
            <a:xfrm>
              <a:off x="4153160" y="1024195"/>
              <a:ext cx="211468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/>
                <a:t>Energy Frontier Calendar (Sept 2020)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0A5DECD-8C9B-9B4A-9B4E-DD45116B6A3B}"/>
              </a:ext>
            </a:extLst>
          </p:cNvPr>
          <p:cNvSpPr txBox="1"/>
          <p:nvPr/>
        </p:nvSpPr>
        <p:spPr>
          <a:xfrm>
            <a:off x="5837827" y="3475988"/>
            <a:ext cx="316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Yellow boxes: “virtual” hall-way chats </a:t>
            </a:r>
          </a:p>
          <a:p>
            <a:pPr algn="r"/>
            <a:r>
              <a:rPr lang="en-US" sz="1200" dirty="0"/>
              <a:t>to brainstorm new ideas</a:t>
            </a:r>
          </a:p>
        </p:txBody>
      </p:sp>
      <p:sp>
        <p:nvSpPr>
          <p:cNvPr id="24" name="Date Placeholder 2">
            <a:extLst>
              <a:ext uri="{FF2B5EF4-FFF2-40B4-BE49-F238E27FC236}">
                <a16:creationId xmlns:a16="http://schemas.microsoft.com/office/drawing/2014/main" id="{A2A90F33-BE06-3E48-A40D-15163A0A34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74" y="6494403"/>
            <a:ext cx="2133600" cy="365125"/>
          </a:xfrm>
        </p:spPr>
        <p:txBody>
          <a:bodyPr/>
          <a:lstStyle/>
          <a:p>
            <a:r>
              <a:rPr lang="en-US" dirty="0"/>
              <a:t>Snowmass CPM: 2020-10-05</a:t>
            </a:r>
          </a:p>
        </p:txBody>
      </p:sp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E0B94499-E5B6-E247-84B8-CDA73E451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33751" y="6494403"/>
            <a:ext cx="5656217" cy="365125"/>
          </a:xfrm>
        </p:spPr>
        <p:txBody>
          <a:bodyPr/>
          <a:lstStyle/>
          <a:p>
            <a:r>
              <a:rPr lang="en-US" dirty="0"/>
              <a:t>Young-</a:t>
            </a:r>
            <a:r>
              <a:rPr lang="en-US" dirty="0" err="1"/>
              <a:t>Kee</a:t>
            </a:r>
            <a:r>
              <a:rPr lang="en-US" dirty="0"/>
              <a:t> Kim (</a:t>
            </a:r>
            <a:r>
              <a:rPr lang="en-US" dirty="0" err="1"/>
              <a:t>U.Chicago</a:t>
            </a:r>
            <a:r>
              <a:rPr lang="en-US" dirty="0"/>
              <a:t>), DPF Chair, for the Snowmass Organization Team</a:t>
            </a:r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0CEFC706-AB7E-C643-85C2-BAB5AE472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22277" y="6494403"/>
            <a:ext cx="2133600" cy="365125"/>
          </a:xfrm>
        </p:spPr>
        <p:txBody>
          <a:bodyPr/>
          <a:lstStyle/>
          <a:p>
            <a:fld id="{FB881E7D-5A17-EB4A-B013-04381A7C357D}" type="slidenum">
              <a:rPr lang="en-US" smtClean="0"/>
              <a:t>10</a:t>
            </a:fld>
            <a:endParaRPr lang="en-US" dirty="0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1A69F33F-09DA-FA42-96A1-E09D19FC3836}"/>
              </a:ext>
            </a:extLst>
          </p:cNvPr>
          <p:cNvSpPr/>
          <p:nvPr/>
        </p:nvSpPr>
        <p:spPr>
          <a:xfrm>
            <a:off x="4239202" y="1553391"/>
            <a:ext cx="319087" cy="28238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89E0E8FC-7044-A645-A7FE-66533891690D}"/>
              </a:ext>
            </a:extLst>
          </p:cNvPr>
          <p:cNvSpPr/>
          <p:nvPr/>
        </p:nvSpPr>
        <p:spPr>
          <a:xfrm>
            <a:off x="4238794" y="5050090"/>
            <a:ext cx="319087" cy="28238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828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9C904-855C-D142-9520-45CFC0200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Snowmass Timeline / Process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E4D6BFC-EA54-C14D-A8CF-E7FFE0269D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8502220"/>
              </p:ext>
            </p:extLst>
          </p:nvPr>
        </p:nvGraphicFramePr>
        <p:xfrm>
          <a:off x="0" y="1669840"/>
          <a:ext cx="9144000" cy="4974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337071865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83469934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72810927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992038267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537212458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11506702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17797453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74685134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58715089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0306318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104678577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688884560"/>
                    </a:ext>
                  </a:extLst>
                </a:gridCol>
              </a:tblGrid>
              <a:tr h="497465"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0377608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1F2AFE9-83EC-404C-877A-700E5AA421D6}"/>
              </a:ext>
            </a:extLst>
          </p:cNvPr>
          <p:cNvSpPr txBox="1"/>
          <p:nvPr/>
        </p:nvSpPr>
        <p:spPr>
          <a:xfrm>
            <a:off x="8341975" y="2112803"/>
            <a:ext cx="846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C00000"/>
                </a:solidFill>
              </a:rPr>
              <a:t>Snowmass</a:t>
            </a:r>
          </a:p>
          <a:p>
            <a:pPr algn="ctr"/>
            <a:r>
              <a:rPr lang="en-US" sz="1200" dirty="0">
                <a:solidFill>
                  <a:srgbClr val="C00000"/>
                </a:solidFill>
              </a:rPr>
              <a:t>Report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EA6CBE66-9FB5-F540-8A72-0279A3E24E38}"/>
              </a:ext>
            </a:extLst>
          </p:cNvPr>
          <p:cNvSpPr/>
          <p:nvPr/>
        </p:nvSpPr>
        <p:spPr>
          <a:xfrm>
            <a:off x="0" y="1303076"/>
            <a:ext cx="6844937" cy="341546"/>
          </a:xfrm>
          <a:prstGeom prst="rightArrow">
            <a:avLst>
              <a:gd name="adj1" fmla="val 58066"/>
              <a:gd name="adj2" fmla="val 49328"/>
            </a:avLst>
          </a:prstGeom>
          <a:noFill/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FF7841-9FD9-F54C-857F-361B1B6713B8}"/>
              </a:ext>
            </a:extLst>
          </p:cNvPr>
          <p:cNvSpPr txBox="1"/>
          <p:nvPr/>
        </p:nvSpPr>
        <p:spPr>
          <a:xfrm>
            <a:off x="3419703" y="2111624"/>
            <a:ext cx="1504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C00000"/>
                </a:solidFill>
              </a:rPr>
              <a:t> Community Meeting</a:t>
            </a:r>
          </a:p>
          <a:p>
            <a:pPr algn="ctr"/>
            <a:r>
              <a:rPr lang="en-US" sz="1200" dirty="0">
                <a:solidFill>
                  <a:srgbClr val="C00000"/>
                </a:solidFill>
              </a:rPr>
              <a:t>(APS April Meeting)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FEBD36-508E-CA43-B36E-C7355B435F01}"/>
              </a:ext>
            </a:extLst>
          </p:cNvPr>
          <p:cNvSpPr txBox="1"/>
          <p:nvPr/>
        </p:nvSpPr>
        <p:spPr>
          <a:xfrm>
            <a:off x="5384300" y="2103004"/>
            <a:ext cx="2195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C00000"/>
                </a:solidFill>
              </a:rPr>
              <a:t>Community Summer Study (CSS)</a:t>
            </a:r>
          </a:p>
          <a:p>
            <a:pPr algn="ctr"/>
            <a:r>
              <a:rPr lang="en-US" sz="1200" dirty="0">
                <a:solidFill>
                  <a:srgbClr val="C00000"/>
                </a:solidFill>
              </a:rPr>
              <a:t>July 11-20, 2021 + DPF 2021 (UW Seattle)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362B5E-ADF6-1D42-8E37-919612F15103}"/>
              </a:ext>
            </a:extLst>
          </p:cNvPr>
          <p:cNvSpPr txBox="1"/>
          <p:nvPr/>
        </p:nvSpPr>
        <p:spPr>
          <a:xfrm>
            <a:off x="-77452" y="2316793"/>
            <a:ext cx="2859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TGs: effort on consolidation, coordination &amp; solicitation, leading to studies &amp; Contributed Papers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9B3405-FDFF-3241-B055-EF460B3FBFA8}"/>
              </a:ext>
            </a:extLst>
          </p:cNvPr>
          <p:cNvSpPr txBox="1"/>
          <p:nvPr/>
        </p:nvSpPr>
        <p:spPr>
          <a:xfrm>
            <a:off x="588762" y="3051438"/>
            <a:ext cx="33539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TGs develop their key questions and opportunities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C98BDBF-9CFD-5C4A-AAF3-5FCA820130C4}"/>
              </a:ext>
            </a:extLst>
          </p:cNvPr>
          <p:cNvSpPr txBox="1"/>
          <p:nvPr/>
        </p:nvSpPr>
        <p:spPr>
          <a:xfrm>
            <a:off x="2463000" y="3469357"/>
            <a:ext cx="418550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TGs produce outlines of their reports</a:t>
            </a:r>
          </a:p>
          <a:p>
            <a:r>
              <a:rPr lang="en-US" sz="200" dirty="0"/>
              <a:t> </a:t>
            </a:r>
          </a:p>
          <a:p>
            <a:r>
              <a:rPr lang="en-US" sz="1200" dirty="0"/>
              <a:t>       (TGs: communication with authors of Contributed Papers)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584E8FD-AC6D-3643-9231-6C865AC5A508}"/>
              </a:ext>
            </a:extLst>
          </p:cNvPr>
          <p:cNvSpPr txBox="1"/>
          <p:nvPr/>
        </p:nvSpPr>
        <p:spPr>
          <a:xfrm>
            <a:off x="3163093" y="4051458"/>
            <a:ext cx="4146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Frontiers/TGs produce Preliminary Frontier Reports</a:t>
            </a:r>
          </a:p>
          <a:p>
            <a:pPr algn="ctr"/>
            <a:r>
              <a:rPr lang="en-US" sz="1200" dirty="0"/>
              <a:t>Community feedback on Preliminary Frontier Reports</a:t>
            </a: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FBD3EA0E-82DC-AB42-AC9F-376CDE6293C3}"/>
              </a:ext>
            </a:extLst>
          </p:cNvPr>
          <p:cNvSpPr/>
          <p:nvPr/>
        </p:nvSpPr>
        <p:spPr>
          <a:xfrm rot="16200000">
            <a:off x="692179" y="1505524"/>
            <a:ext cx="158449" cy="1595235"/>
          </a:xfrm>
          <a:prstGeom prst="leftBrac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Left Brace 32">
            <a:extLst>
              <a:ext uri="{FF2B5EF4-FFF2-40B4-BE49-F238E27FC236}">
                <a16:creationId xmlns:a16="http://schemas.microsoft.com/office/drawing/2014/main" id="{243DA27F-E86E-CC42-A9AF-4579AD5C61E7}"/>
              </a:ext>
            </a:extLst>
          </p:cNvPr>
          <p:cNvSpPr/>
          <p:nvPr/>
        </p:nvSpPr>
        <p:spPr>
          <a:xfrm rot="16200000">
            <a:off x="2130667" y="1911115"/>
            <a:ext cx="181352" cy="2253845"/>
          </a:xfrm>
          <a:prstGeom prst="leftBrac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Left Brace 33">
            <a:extLst>
              <a:ext uri="{FF2B5EF4-FFF2-40B4-BE49-F238E27FC236}">
                <a16:creationId xmlns:a16="http://schemas.microsoft.com/office/drawing/2014/main" id="{307376BA-94AC-3D4D-BA80-A1E5F501E99D}"/>
              </a:ext>
            </a:extLst>
          </p:cNvPr>
          <p:cNvSpPr/>
          <p:nvPr/>
        </p:nvSpPr>
        <p:spPr>
          <a:xfrm rot="16200000">
            <a:off x="3576936" y="2427392"/>
            <a:ext cx="196393" cy="1991456"/>
          </a:xfrm>
          <a:prstGeom prst="leftBrac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Left Brace 34">
            <a:extLst>
              <a:ext uri="{FF2B5EF4-FFF2-40B4-BE49-F238E27FC236}">
                <a16:creationId xmlns:a16="http://schemas.microsoft.com/office/drawing/2014/main" id="{C28B239B-72D6-D141-858B-D079C2FF825D}"/>
              </a:ext>
            </a:extLst>
          </p:cNvPr>
          <p:cNvSpPr/>
          <p:nvPr/>
        </p:nvSpPr>
        <p:spPr>
          <a:xfrm rot="16200000">
            <a:off x="5146882" y="2887448"/>
            <a:ext cx="154470" cy="2268244"/>
          </a:xfrm>
          <a:prstGeom prst="leftBrac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DE2D038-C8E1-1448-A6F4-68CBAB302AE8}"/>
              </a:ext>
            </a:extLst>
          </p:cNvPr>
          <p:cNvSpPr txBox="1"/>
          <p:nvPr/>
        </p:nvSpPr>
        <p:spPr>
          <a:xfrm>
            <a:off x="0" y="862123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32FF"/>
                </a:solidFill>
              </a:rPr>
              <a:t>Starting point for discussion with the community during CPM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774891-2F90-7846-B2B3-4452AC8C9CF0}"/>
              </a:ext>
            </a:extLst>
          </p:cNvPr>
          <p:cNvSpPr txBox="1"/>
          <p:nvPr/>
        </p:nvSpPr>
        <p:spPr>
          <a:xfrm>
            <a:off x="674398" y="1337633"/>
            <a:ext cx="5505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C00000"/>
                </a:solidFill>
              </a:rPr>
              <a:t>Meetings &amp; Workshops (10 Frontiers &amp; 80 Topical Groups)       +      Contributed Papers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014706-E7FA-6F43-B7B6-4B5EE7D21520}"/>
              </a:ext>
            </a:extLst>
          </p:cNvPr>
          <p:cNvSpPr txBox="1"/>
          <p:nvPr/>
        </p:nvSpPr>
        <p:spPr>
          <a:xfrm>
            <a:off x="125554" y="1662440"/>
            <a:ext cx="498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Nov.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2020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64F93B2-419A-7C4C-ABE6-A69F891F1309}"/>
              </a:ext>
            </a:extLst>
          </p:cNvPr>
          <p:cNvSpPr txBox="1"/>
          <p:nvPr/>
        </p:nvSpPr>
        <p:spPr>
          <a:xfrm>
            <a:off x="912527" y="1677800"/>
            <a:ext cx="498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Dec.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2020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36C8A47-6CB6-EE48-BFD6-527668DBD5D7}"/>
              </a:ext>
            </a:extLst>
          </p:cNvPr>
          <p:cNvSpPr txBox="1"/>
          <p:nvPr/>
        </p:nvSpPr>
        <p:spPr>
          <a:xfrm>
            <a:off x="1664558" y="1683653"/>
            <a:ext cx="498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Jan.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2021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61684CB-5F8B-F549-9D51-45EC4ECA6DD0}"/>
              </a:ext>
            </a:extLst>
          </p:cNvPr>
          <p:cNvSpPr txBox="1"/>
          <p:nvPr/>
        </p:nvSpPr>
        <p:spPr>
          <a:xfrm>
            <a:off x="7006977" y="1663160"/>
            <a:ext cx="498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Aug.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2021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C448DEC-1D7E-014C-B5C1-F231D6375534}"/>
              </a:ext>
            </a:extLst>
          </p:cNvPr>
          <p:cNvSpPr txBox="1"/>
          <p:nvPr/>
        </p:nvSpPr>
        <p:spPr>
          <a:xfrm>
            <a:off x="6206078" y="1680781"/>
            <a:ext cx="498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6"/>
                </a:solidFill>
              </a:rPr>
              <a:t>Jul.</a:t>
            </a:r>
          </a:p>
          <a:p>
            <a:pPr algn="ctr"/>
            <a:r>
              <a:rPr lang="en-US" sz="1200" dirty="0">
                <a:solidFill>
                  <a:schemeClr val="accent6"/>
                </a:solidFill>
              </a:rPr>
              <a:t>2021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C79B2B9-D9EF-1346-801B-0F787B5A298C}"/>
              </a:ext>
            </a:extLst>
          </p:cNvPr>
          <p:cNvSpPr txBox="1"/>
          <p:nvPr/>
        </p:nvSpPr>
        <p:spPr>
          <a:xfrm>
            <a:off x="3162855" y="1683651"/>
            <a:ext cx="498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Mar.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2021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7BD935E-4D07-D841-9B9E-EA73ED1B2219}"/>
              </a:ext>
            </a:extLst>
          </p:cNvPr>
          <p:cNvSpPr txBox="1"/>
          <p:nvPr/>
        </p:nvSpPr>
        <p:spPr>
          <a:xfrm>
            <a:off x="2413707" y="1689288"/>
            <a:ext cx="498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Feb.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2021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CEAEA79-E128-C04C-BBF1-29AD585EEE32}"/>
              </a:ext>
            </a:extLst>
          </p:cNvPr>
          <p:cNvSpPr txBox="1"/>
          <p:nvPr/>
        </p:nvSpPr>
        <p:spPr>
          <a:xfrm>
            <a:off x="5456930" y="1680782"/>
            <a:ext cx="498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Jun.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2021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D718471-49B3-174E-B548-C3FD59655D6D}"/>
              </a:ext>
            </a:extLst>
          </p:cNvPr>
          <p:cNvSpPr txBox="1"/>
          <p:nvPr/>
        </p:nvSpPr>
        <p:spPr>
          <a:xfrm>
            <a:off x="8522306" y="1662441"/>
            <a:ext cx="498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6"/>
                </a:solidFill>
              </a:rPr>
              <a:t>Oct.</a:t>
            </a:r>
          </a:p>
          <a:p>
            <a:pPr algn="ctr"/>
            <a:r>
              <a:rPr lang="en-US" sz="1200" dirty="0">
                <a:solidFill>
                  <a:schemeClr val="accent6"/>
                </a:solidFill>
              </a:rPr>
              <a:t>2021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50659A5-2120-0842-896F-1C53EC78C032}"/>
              </a:ext>
            </a:extLst>
          </p:cNvPr>
          <p:cNvSpPr txBox="1"/>
          <p:nvPr/>
        </p:nvSpPr>
        <p:spPr>
          <a:xfrm>
            <a:off x="3925509" y="1685777"/>
            <a:ext cx="498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6"/>
                </a:solidFill>
              </a:rPr>
              <a:t>Apr.</a:t>
            </a:r>
          </a:p>
          <a:p>
            <a:pPr algn="ctr"/>
            <a:r>
              <a:rPr lang="en-US" sz="1200" dirty="0">
                <a:solidFill>
                  <a:schemeClr val="accent6"/>
                </a:solidFill>
              </a:rPr>
              <a:t>2021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715858A-F391-AF40-B4CF-52970D5505C9}"/>
              </a:ext>
            </a:extLst>
          </p:cNvPr>
          <p:cNvSpPr txBox="1"/>
          <p:nvPr/>
        </p:nvSpPr>
        <p:spPr>
          <a:xfrm>
            <a:off x="7754068" y="1662442"/>
            <a:ext cx="498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Sep.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2021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6F2FDFA-651A-DF41-B579-4011FE21F495}"/>
              </a:ext>
            </a:extLst>
          </p:cNvPr>
          <p:cNvSpPr txBox="1"/>
          <p:nvPr/>
        </p:nvSpPr>
        <p:spPr>
          <a:xfrm>
            <a:off x="4733045" y="1683652"/>
            <a:ext cx="498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May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2021</a:t>
            </a:r>
          </a:p>
        </p:txBody>
      </p:sp>
      <p:sp>
        <p:nvSpPr>
          <p:cNvPr id="49" name="Date Placeholder 2">
            <a:extLst>
              <a:ext uri="{FF2B5EF4-FFF2-40B4-BE49-F238E27FC236}">
                <a16:creationId xmlns:a16="http://schemas.microsoft.com/office/drawing/2014/main" id="{1EFBCE97-03DC-564A-81CC-A8DFB11862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74" y="6494403"/>
            <a:ext cx="2133600" cy="365125"/>
          </a:xfrm>
        </p:spPr>
        <p:txBody>
          <a:bodyPr/>
          <a:lstStyle/>
          <a:p>
            <a:r>
              <a:rPr lang="en-US" dirty="0"/>
              <a:t>Snowmass CPM: 2020-10-05</a:t>
            </a:r>
          </a:p>
        </p:txBody>
      </p:sp>
      <p:sp>
        <p:nvSpPr>
          <p:cNvPr id="50" name="Footer Placeholder 3">
            <a:extLst>
              <a:ext uri="{FF2B5EF4-FFF2-40B4-BE49-F238E27FC236}">
                <a16:creationId xmlns:a16="http://schemas.microsoft.com/office/drawing/2014/main" id="{5189EA14-FC9C-E644-90ED-75FC064C2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33751" y="6494403"/>
            <a:ext cx="5656217" cy="365125"/>
          </a:xfrm>
        </p:spPr>
        <p:txBody>
          <a:bodyPr/>
          <a:lstStyle/>
          <a:p>
            <a:r>
              <a:rPr lang="en-US" dirty="0"/>
              <a:t>Young-</a:t>
            </a:r>
            <a:r>
              <a:rPr lang="en-US" dirty="0" err="1"/>
              <a:t>Kee</a:t>
            </a:r>
            <a:r>
              <a:rPr lang="en-US" dirty="0"/>
              <a:t> Kim (</a:t>
            </a:r>
            <a:r>
              <a:rPr lang="en-US" dirty="0" err="1"/>
              <a:t>U.Chicago</a:t>
            </a:r>
            <a:r>
              <a:rPr lang="en-US" dirty="0"/>
              <a:t>), DPF Chair, for the Snowmass Organization Team</a:t>
            </a:r>
          </a:p>
        </p:txBody>
      </p:sp>
      <p:sp>
        <p:nvSpPr>
          <p:cNvPr id="51" name="Slide Number Placeholder 4">
            <a:extLst>
              <a:ext uri="{FF2B5EF4-FFF2-40B4-BE49-F238E27FC236}">
                <a16:creationId xmlns:a16="http://schemas.microsoft.com/office/drawing/2014/main" id="{2AACBF0B-6CDD-7943-AA15-61E559E0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22277" y="6494403"/>
            <a:ext cx="2133600" cy="365125"/>
          </a:xfrm>
        </p:spPr>
        <p:txBody>
          <a:bodyPr/>
          <a:lstStyle/>
          <a:p>
            <a:fld id="{FB881E7D-5A17-EB4A-B013-04381A7C357D}" type="slidenum">
              <a:rPr lang="en-US" smtClean="0"/>
              <a:t>11</a:t>
            </a:fld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C0E2F57-C2D8-6B4A-A583-1353DF8F0116}"/>
              </a:ext>
            </a:extLst>
          </p:cNvPr>
          <p:cNvSpPr txBox="1"/>
          <p:nvPr/>
        </p:nvSpPr>
        <p:spPr>
          <a:xfrm>
            <a:off x="3977761" y="4721864"/>
            <a:ext cx="4986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Build consensus on key questions / opportunities of particle physics,</a:t>
            </a:r>
          </a:p>
          <a:p>
            <a:pPr algn="ctr"/>
            <a:r>
              <a:rPr lang="en-US" sz="1200" dirty="0"/>
              <a:t>enabling technologies, and community engagement; </a:t>
            </a:r>
          </a:p>
          <a:p>
            <a:pPr algn="ctr"/>
            <a:r>
              <a:rPr lang="en-US" sz="1200" dirty="0"/>
              <a:t>Formulate the content of the Snowmass Executive Summary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584D2C6-C103-DE41-B300-E4B4EAC7D159}"/>
              </a:ext>
            </a:extLst>
          </p:cNvPr>
          <p:cNvSpPr txBox="1"/>
          <p:nvPr/>
        </p:nvSpPr>
        <p:spPr>
          <a:xfrm>
            <a:off x="5352552" y="5484734"/>
            <a:ext cx="37418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/>
              <a:t>Frontiers/TGs produce Final Frontier Reports</a:t>
            </a:r>
          </a:p>
          <a:p>
            <a:pPr algn="r"/>
            <a:r>
              <a:rPr lang="en-US" sz="1200" dirty="0"/>
              <a:t>Steering Group produces Preliminary Executive Summary</a:t>
            </a:r>
          </a:p>
          <a:p>
            <a:pPr algn="r"/>
            <a:r>
              <a:rPr lang="en-US" sz="1200" dirty="0"/>
              <a:t>Community feedback on Prelim. Exec. Summary</a:t>
            </a:r>
          </a:p>
          <a:p>
            <a:pPr algn="r"/>
            <a:r>
              <a:rPr lang="en-US" sz="1200" dirty="0"/>
              <a:t>Snowmass Draft Report and Review</a:t>
            </a:r>
          </a:p>
          <a:p>
            <a:pPr algn="r"/>
            <a:r>
              <a:rPr lang="en-US" sz="1200" dirty="0"/>
              <a:t>Snowmass Final Report</a:t>
            </a:r>
          </a:p>
        </p:txBody>
      </p:sp>
      <p:sp>
        <p:nvSpPr>
          <p:cNvPr id="59" name="Left Brace 58">
            <a:extLst>
              <a:ext uri="{FF2B5EF4-FFF2-40B4-BE49-F238E27FC236}">
                <a16:creationId xmlns:a16="http://schemas.microsoft.com/office/drawing/2014/main" id="{3B7B7B29-91D1-6641-A5FB-0DABD1B97853}"/>
              </a:ext>
            </a:extLst>
          </p:cNvPr>
          <p:cNvSpPr/>
          <p:nvPr/>
        </p:nvSpPr>
        <p:spPr>
          <a:xfrm rot="16200000">
            <a:off x="7754766" y="4314279"/>
            <a:ext cx="181707" cy="2289817"/>
          </a:xfrm>
          <a:prstGeom prst="leftBrac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Left Brace 59">
            <a:extLst>
              <a:ext uri="{FF2B5EF4-FFF2-40B4-BE49-F238E27FC236}">
                <a16:creationId xmlns:a16="http://schemas.microsoft.com/office/drawing/2014/main" id="{36B23C07-36DF-0042-8A1E-BD027F6A6098}"/>
              </a:ext>
            </a:extLst>
          </p:cNvPr>
          <p:cNvSpPr/>
          <p:nvPr/>
        </p:nvSpPr>
        <p:spPr>
          <a:xfrm rot="16200000">
            <a:off x="6381819" y="4456267"/>
            <a:ext cx="164676" cy="473107"/>
          </a:xfrm>
          <a:prstGeom prst="leftBrace">
            <a:avLst/>
          </a:prstGeom>
          <a:noFill/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74E0720-F86F-F148-ABE7-E5D66BA8A780}"/>
              </a:ext>
            </a:extLst>
          </p:cNvPr>
          <p:cNvSpPr txBox="1"/>
          <p:nvPr/>
        </p:nvSpPr>
        <p:spPr>
          <a:xfrm>
            <a:off x="6258311" y="4465084"/>
            <a:ext cx="4106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CSS</a:t>
            </a:r>
          </a:p>
        </p:txBody>
      </p:sp>
    </p:spTree>
    <p:extLst>
      <p:ext uri="{BB962C8B-B14F-4D97-AF65-F5344CB8AC3E}">
        <p14:creationId xmlns:p14="http://schemas.microsoft.com/office/powerpoint/2010/main" val="1121540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879CF-1644-4E48-8944-6676E8887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Preliminary Snowmass Report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E50812-7DE0-E24F-BD72-41AE8D657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971" y="1484502"/>
            <a:ext cx="4075412" cy="4538839"/>
          </a:xfrm>
        </p:spPr>
        <p:txBody>
          <a:bodyPr>
            <a:normAutofit fontScale="62500" lnSpcReduction="20000"/>
          </a:bodyPr>
          <a:lstStyle/>
          <a:p>
            <a:pPr marL="0" indent="0" algn="r" fontAlgn="base">
              <a:buNone/>
            </a:pPr>
            <a:r>
              <a:rPr lang="en-US" u="sng" dirty="0"/>
              <a:t>Executive Summary</a:t>
            </a:r>
          </a:p>
          <a:p>
            <a:pPr marL="0" indent="0" algn="r" fontAlgn="base">
              <a:buNone/>
            </a:pPr>
            <a:r>
              <a:rPr lang="en-US" dirty="0"/>
              <a:t>(~50 pages)</a:t>
            </a:r>
          </a:p>
          <a:p>
            <a:pPr marL="400050" lvl="1" indent="0" algn="r" fontAlgn="base">
              <a:buNone/>
            </a:pPr>
            <a:r>
              <a:rPr lang="en-US" dirty="0"/>
              <a:t>Introduction</a:t>
            </a:r>
          </a:p>
          <a:p>
            <a:pPr marL="400050" lvl="1" indent="0" algn="r" fontAlgn="base">
              <a:buNone/>
            </a:pPr>
            <a:r>
              <a:rPr lang="en-US" dirty="0"/>
              <a:t>A few pages from each Frontier</a:t>
            </a:r>
          </a:p>
          <a:p>
            <a:pPr marL="914400" lvl="1" indent="-514350" algn="r" fontAlgn="base"/>
            <a:endParaRPr lang="en-US" dirty="0"/>
          </a:p>
          <a:p>
            <a:pPr marL="0" indent="0" algn="r" fontAlgn="base">
              <a:buNone/>
            </a:pPr>
            <a:r>
              <a:rPr lang="en-US" u="sng" dirty="0"/>
              <a:t>Frontier Report </a:t>
            </a:r>
          </a:p>
          <a:p>
            <a:pPr marL="400050" lvl="1" indent="0" algn="r" fontAlgn="base">
              <a:buNone/>
            </a:pPr>
            <a:endParaRPr lang="en-US" dirty="0"/>
          </a:p>
          <a:p>
            <a:pPr marL="400050" lvl="1" indent="0" algn="r" fontAlgn="base">
              <a:buNone/>
            </a:pPr>
            <a:r>
              <a:rPr lang="en-US" dirty="0"/>
              <a:t>Frontier Summary </a:t>
            </a:r>
          </a:p>
          <a:p>
            <a:pPr marL="400050" lvl="1" indent="0" algn="r" fontAlgn="base">
              <a:buNone/>
            </a:pPr>
            <a:r>
              <a:rPr lang="en-US" dirty="0"/>
              <a:t>(20~50 pages)</a:t>
            </a:r>
          </a:p>
          <a:p>
            <a:pPr marL="914400" lvl="1" indent="-514350" algn="r" fontAlgn="base"/>
            <a:endParaRPr lang="en-US" sz="1900" dirty="0"/>
          </a:p>
          <a:p>
            <a:pPr marL="914400" lvl="1" indent="-514350" algn="r" fontAlgn="base"/>
            <a:endParaRPr lang="en-US" dirty="0"/>
          </a:p>
          <a:p>
            <a:pPr marL="400050" lvl="1" indent="0" algn="r" fontAlgn="base">
              <a:buNone/>
            </a:pPr>
            <a:r>
              <a:rPr lang="en-US" dirty="0"/>
              <a:t>Topical Group Reports </a:t>
            </a:r>
          </a:p>
          <a:p>
            <a:pPr marL="400050" lvl="1" indent="0" algn="r" fontAlgn="base">
              <a:buNone/>
            </a:pPr>
            <a:r>
              <a:rPr lang="en-US" dirty="0"/>
              <a:t>(20~50 pages per TG)</a:t>
            </a:r>
          </a:p>
          <a:p>
            <a:pPr marL="914400" lvl="1" indent="-514350" algn="r" fontAlgn="base"/>
            <a:endParaRPr lang="en-US" dirty="0"/>
          </a:p>
          <a:p>
            <a:pPr marL="914400" lvl="1" indent="-514350" algn="r" fontAlgn="base"/>
            <a:endParaRPr lang="en-US" dirty="0"/>
          </a:p>
          <a:p>
            <a:pPr marL="914400" lvl="1" indent="-514350" algn="r" fontAlgn="base"/>
            <a:endParaRPr lang="en-US" dirty="0"/>
          </a:p>
          <a:p>
            <a:pPr marL="914400" lvl="1" indent="-514350" algn="r" fontAlgn="base"/>
            <a:endParaRPr lang="en-US" dirty="0"/>
          </a:p>
          <a:p>
            <a:pPr marL="0" indent="0" algn="r" fontAlgn="base">
              <a:buNone/>
            </a:pPr>
            <a:r>
              <a:rPr lang="en-US" dirty="0"/>
              <a:t>Contributed Papers as References</a:t>
            </a:r>
          </a:p>
          <a:p>
            <a:pPr algn="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5016ED-EBC5-FD49-8417-A68BCFFDF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6392" y="2259390"/>
            <a:ext cx="5547360" cy="40106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E68D344-314B-A941-9066-48A8EFE09EE3}"/>
              </a:ext>
            </a:extLst>
          </p:cNvPr>
          <p:cNvSpPr txBox="1"/>
          <p:nvPr/>
        </p:nvSpPr>
        <p:spPr>
          <a:xfrm>
            <a:off x="7614824" y="2259390"/>
            <a:ext cx="15271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hlinkClick r:id="rId4"/>
              </a:rPr>
              <a:t>Snowmass 2013</a:t>
            </a:r>
            <a:endParaRPr lang="en-US" sz="1600" dirty="0"/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A1526F4A-CD35-B241-97AD-9F8F7F6653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74" y="6494403"/>
            <a:ext cx="2133600" cy="365125"/>
          </a:xfrm>
        </p:spPr>
        <p:txBody>
          <a:bodyPr/>
          <a:lstStyle/>
          <a:p>
            <a:r>
              <a:rPr lang="en-US" dirty="0"/>
              <a:t>Snowmass CPM: 2020-10-05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51011943-DA1E-2043-BAB5-FDFF7302E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33751" y="6494403"/>
            <a:ext cx="5656217" cy="365125"/>
          </a:xfrm>
        </p:spPr>
        <p:txBody>
          <a:bodyPr/>
          <a:lstStyle/>
          <a:p>
            <a:r>
              <a:rPr lang="en-US" dirty="0"/>
              <a:t>Young-</a:t>
            </a:r>
            <a:r>
              <a:rPr lang="en-US" dirty="0" err="1"/>
              <a:t>Kee</a:t>
            </a:r>
            <a:r>
              <a:rPr lang="en-US" dirty="0"/>
              <a:t> Kim (</a:t>
            </a:r>
            <a:r>
              <a:rPr lang="en-US" dirty="0" err="1"/>
              <a:t>U.Chicago</a:t>
            </a:r>
            <a:r>
              <a:rPr lang="en-US" dirty="0"/>
              <a:t>), DPF Chair, for the Snowmass Organization Team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42BD8470-CDC7-0E46-AEC4-C5D716876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22277" y="6494403"/>
            <a:ext cx="2133600" cy="365125"/>
          </a:xfrm>
        </p:spPr>
        <p:txBody>
          <a:bodyPr/>
          <a:lstStyle/>
          <a:p>
            <a:fld id="{FB881E7D-5A17-EB4A-B013-04381A7C357D}" type="slidenum">
              <a:rPr lang="en-US" smtClean="0"/>
              <a:t>12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2C0771-8A09-3A40-AFB2-45D27F848BB0}"/>
              </a:ext>
            </a:extLst>
          </p:cNvPr>
          <p:cNvSpPr txBox="1"/>
          <p:nvPr/>
        </p:nvSpPr>
        <p:spPr>
          <a:xfrm>
            <a:off x="0" y="862123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32FF"/>
                </a:solidFill>
              </a:rPr>
              <a:t>Starting point for discussion with the community during CPM</a:t>
            </a: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F24A67E4-2379-0042-9752-DB619A916A76}"/>
              </a:ext>
            </a:extLst>
          </p:cNvPr>
          <p:cNvSpPr/>
          <p:nvPr/>
        </p:nvSpPr>
        <p:spPr>
          <a:xfrm>
            <a:off x="5347207" y="4987637"/>
            <a:ext cx="249185" cy="1282382"/>
          </a:xfrm>
          <a:prstGeom prst="leftBrac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ED8A06B5-16B3-2840-8066-246E1C9C2691}"/>
              </a:ext>
            </a:extLst>
          </p:cNvPr>
          <p:cNvSpPr/>
          <p:nvPr/>
        </p:nvSpPr>
        <p:spPr>
          <a:xfrm>
            <a:off x="5347206" y="3855125"/>
            <a:ext cx="249186" cy="886058"/>
          </a:xfrm>
          <a:prstGeom prst="leftBrac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7468F356-07B0-874D-866F-5F6AD91EF6C1}"/>
              </a:ext>
            </a:extLst>
          </p:cNvPr>
          <p:cNvSpPr/>
          <p:nvPr/>
        </p:nvSpPr>
        <p:spPr>
          <a:xfrm>
            <a:off x="5347206" y="3273230"/>
            <a:ext cx="249186" cy="371366"/>
          </a:xfrm>
          <a:prstGeom prst="leftBrac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E74B6D-447E-DE4B-80E1-58E7B8E0CD9D}"/>
              </a:ext>
            </a:extLst>
          </p:cNvPr>
          <p:cNvSpPr txBox="1"/>
          <p:nvPr/>
        </p:nvSpPr>
        <p:spPr>
          <a:xfrm>
            <a:off x="137188" y="1471930"/>
            <a:ext cx="26577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Preliminary </a:t>
            </a:r>
          </a:p>
          <a:p>
            <a:r>
              <a:rPr lang="en-US" dirty="0"/>
              <a:t>Report Structure:</a:t>
            </a:r>
          </a:p>
          <a:p>
            <a:r>
              <a:rPr lang="en-US" dirty="0"/>
              <a:t>Adopting Snowmass 2013 </a:t>
            </a:r>
          </a:p>
        </p:txBody>
      </p:sp>
    </p:spTree>
    <p:extLst>
      <p:ext uri="{BB962C8B-B14F-4D97-AF65-F5344CB8AC3E}">
        <p14:creationId xmlns:p14="http://schemas.microsoft.com/office/powerpoint/2010/main" val="3435413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13F76-7B52-AC4F-B3EE-CFC49F4BF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Community Planning Meeting: Program Committee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D4F1A-D233-684C-87AD-70560CBB7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181958"/>
            <a:ext cx="8556171" cy="4996773"/>
          </a:xfrm>
        </p:spPr>
        <p:txBody>
          <a:bodyPr>
            <a:normAutofit fontScale="92500"/>
          </a:bodyPr>
          <a:lstStyle/>
          <a:p>
            <a:r>
              <a:rPr lang="en-US" sz="1700" dirty="0"/>
              <a:t>Steering Group</a:t>
            </a:r>
          </a:p>
          <a:p>
            <a:pPr lvl="1"/>
            <a:r>
              <a:rPr lang="en-US" sz="1500" dirty="0"/>
              <a:t>DPF: Young-</a:t>
            </a:r>
            <a:r>
              <a:rPr lang="en-US" sz="1500" dirty="0" err="1"/>
              <a:t>Kee</a:t>
            </a:r>
            <a:r>
              <a:rPr lang="en-US" sz="1500" dirty="0"/>
              <a:t> Kim (Chair), Tao Han (Chair-Elect), Joel Butler (Vice-Chair), Priscilla Cushman (Past Chair) </a:t>
            </a:r>
          </a:p>
          <a:p>
            <a:pPr lvl="1"/>
            <a:r>
              <a:rPr lang="en-US" sz="1500" dirty="0" err="1"/>
              <a:t>Glennys</a:t>
            </a:r>
            <a:r>
              <a:rPr lang="en-US" sz="1500" dirty="0"/>
              <a:t> Farrar (DAP), Gabriela Gonzales (DGRAV), </a:t>
            </a:r>
            <a:r>
              <a:rPr lang="en-US" sz="1500" dirty="0" err="1"/>
              <a:t>Yury</a:t>
            </a:r>
            <a:r>
              <a:rPr lang="en-US" sz="1500" dirty="0"/>
              <a:t> </a:t>
            </a:r>
            <a:r>
              <a:rPr lang="en-US" sz="1500" dirty="0" err="1"/>
              <a:t>Kolomensky</a:t>
            </a:r>
            <a:r>
              <a:rPr lang="en-US" sz="1500" dirty="0"/>
              <a:t> (DNP), Sergei </a:t>
            </a:r>
            <a:r>
              <a:rPr lang="en-US" sz="1500" dirty="0" err="1"/>
              <a:t>Nagaitsev</a:t>
            </a:r>
            <a:r>
              <a:rPr lang="en-US" sz="1500" dirty="0"/>
              <a:t> (DPB) </a:t>
            </a:r>
          </a:p>
          <a:p>
            <a:pPr marL="457200" lvl="1" indent="0">
              <a:buNone/>
            </a:pPr>
            <a:endParaRPr lang="en-US" sz="1500" dirty="0"/>
          </a:p>
          <a:p>
            <a:r>
              <a:rPr lang="en-US" sz="1700" dirty="0"/>
              <a:t>Frontier Representatives</a:t>
            </a:r>
          </a:p>
          <a:p>
            <a:pPr lvl="1"/>
            <a:r>
              <a:rPr lang="en-US" sz="1500" dirty="0"/>
              <a:t>Frontier Conveners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r>
              <a:rPr lang="en-US" sz="1700" dirty="0"/>
              <a:t>2 Early Careers</a:t>
            </a:r>
          </a:p>
          <a:p>
            <a:pPr lvl="1"/>
            <a:r>
              <a:rPr lang="en-US" sz="1500" dirty="0" err="1"/>
              <a:t>Vishvas</a:t>
            </a:r>
            <a:r>
              <a:rPr lang="en-US" sz="1500" dirty="0"/>
              <a:t> Pandey (postdoc), Joshua Barrow (graduate student)</a:t>
            </a:r>
          </a:p>
          <a:p>
            <a:pPr lvl="1"/>
            <a:endParaRPr lang="en-US" sz="1500" dirty="0"/>
          </a:p>
          <a:p>
            <a:r>
              <a:rPr lang="en-US" sz="1700" dirty="0"/>
              <a:t>Co-chairs of CPM Local Organizing Committee</a:t>
            </a:r>
          </a:p>
          <a:p>
            <a:pPr lvl="1"/>
            <a:r>
              <a:rPr lang="en-US" sz="1500" dirty="0"/>
              <a:t>Bo </a:t>
            </a:r>
            <a:r>
              <a:rPr lang="en-US" sz="1500" dirty="0" err="1"/>
              <a:t>Jayatilaka</a:t>
            </a:r>
            <a:r>
              <a:rPr lang="en-US" sz="1500" dirty="0"/>
              <a:t>, Brendan </a:t>
            </a:r>
            <a:r>
              <a:rPr lang="en-US" sz="1500" dirty="0" err="1"/>
              <a:t>Kiburg</a:t>
            </a:r>
            <a:endParaRPr lang="en-US" sz="150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F2B672F-7D5A-8A49-83EF-36F37A4D75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625650"/>
              </p:ext>
            </p:extLst>
          </p:nvPr>
        </p:nvGraphicFramePr>
        <p:xfrm>
          <a:off x="3200399" y="2481481"/>
          <a:ext cx="5003075" cy="2092065"/>
        </p:xfrm>
        <a:graphic>
          <a:graphicData uri="http://schemas.openxmlformats.org/drawingml/2006/table">
            <a:tbl>
              <a:tblPr/>
              <a:tblGrid>
                <a:gridCol w="2628733">
                  <a:extLst>
                    <a:ext uri="{9D8B030D-6E8A-4147-A177-3AD203B41FA5}">
                      <a16:colId xmlns:a16="http://schemas.microsoft.com/office/drawing/2014/main" val="2778327659"/>
                    </a:ext>
                  </a:extLst>
                </a:gridCol>
                <a:gridCol w="1175056">
                  <a:extLst>
                    <a:ext uri="{9D8B030D-6E8A-4147-A177-3AD203B41FA5}">
                      <a16:colId xmlns:a16="http://schemas.microsoft.com/office/drawing/2014/main" val="1047845570"/>
                    </a:ext>
                  </a:extLst>
                </a:gridCol>
                <a:gridCol w="1199286">
                  <a:extLst>
                    <a:ext uri="{9D8B030D-6E8A-4147-A177-3AD203B41FA5}">
                      <a16:colId xmlns:a16="http://schemas.microsoft.com/office/drawing/2014/main" val="2139207064"/>
                    </a:ext>
                  </a:extLst>
                </a:gridCol>
              </a:tblGrid>
              <a:tr h="169750"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effectLst/>
                        </a:rPr>
                        <a:t>Energy </a:t>
                      </a:r>
                    </a:p>
                  </a:txBody>
                  <a:tcPr marL="26432" marR="26432" marT="17621" marB="1762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</a:rPr>
                        <a:t>Laura Reina</a:t>
                      </a:r>
                    </a:p>
                  </a:txBody>
                  <a:tcPr marL="26432" marR="26432" marT="17621" marB="1762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effectLst/>
                        </a:rPr>
                        <a:t>Florida State U.</a:t>
                      </a:r>
                    </a:p>
                  </a:txBody>
                  <a:tcPr marL="26432" marR="26432" marT="17621" marB="1762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0448951"/>
                  </a:ext>
                </a:extLst>
              </a:tr>
              <a:tr h="169750"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effectLst/>
                        </a:rPr>
                        <a:t>Neutrinos</a:t>
                      </a:r>
                    </a:p>
                  </a:txBody>
                  <a:tcPr marL="26432" marR="26432" marT="17621" marB="1762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</a:rPr>
                        <a:t>Patrick Huber</a:t>
                      </a:r>
                    </a:p>
                  </a:txBody>
                  <a:tcPr marL="26432" marR="26432" marT="17621" marB="1762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effectLst/>
                        </a:rPr>
                        <a:t>Virginia Tech.</a:t>
                      </a:r>
                    </a:p>
                  </a:txBody>
                  <a:tcPr marL="26432" marR="26432" marT="17621" marB="1762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4529516"/>
                  </a:ext>
                </a:extLst>
              </a:tr>
              <a:tr h="180784"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dirty="0">
                          <a:effectLst/>
                        </a:rPr>
                        <a:t>Rare Processes and Precision Measurements</a:t>
                      </a:r>
                    </a:p>
                  </a:txBody>
                  <a:tcPr marL="26432" marR="26432" marT="17621" marB="1762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</a:rPr>
                        <a:t>Marina Artuso</a:t>
                      </a:r>
                    </a:p>
                  </a:txBody>
                  <a:tcPr marL="26432" marR="26432" marT="17621" marB="1762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effectLst/>
                        </a:rPr>
                        <a:t>Syracuse U.</a:t>
                      </a:r>
                    </a:p>
                  </a:txBody>
                  <a:tcPr marL="26432" marR="26432" marT="17621" marB="1762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7627461"/>
                  </a:ext>
                </a:extLst>
              </a:tr>
              <a:tr h="169750"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dirty="0">
                          <a:effectLst/>
                        </a:rPr>
                        <a:t>Cosmic</a:t>
                      </a:r>
                    </a:p>
                  </a:txBody>
                  <a:tcPr marL="26432" marR="26432" marT="17621" marB="1762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</a:rPr>
                        <a:t>Aaron Chou</a:t>
                      </a:r>
                    </a:p>
                  </a:txBody>
                  <a:tcPr marL="26432" marR="26432" marT="17621" marB="1762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dirty="0" err="1">
                          <a:effectLst/>
                        </a:rPr>
                        <a:t>Fermilab</a:t>
                      </a:r>
                      <a:endParaRPr lang="en-US" sz="1100" dirty="0">
                        <a:effectLst/>
                      </a:endParaRPr>
                    </a:p>
                  </a:txBody>
                  <a:tcPr marL="26432" marR="26432" marT="17621" marB="1762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2257735"/>
                  </a:ext>
                </a:extLst>
              </a:tr>
              <a:tr h="169750"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effectLst/>
                        </a:rPr>
                        <a:t>Theory</a:t>
                      </a:r>
                    </a:p>
                  </a:txBody>
                  <a:tcPr marL="26432" marR="26432" marT="17621" marB="1762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</a:rPr>
                        <a:t>Aida El-Khadra</a:t>
                      </a:r>
                    </a:p>
                  </a:txBody>
                  <a:tcPr marL="26432" marR="26432" marT="17621" marB="1762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effectLst/>
                        </a:rPr>
                        <a:t>UIUC</a:t>
                      </a:r>
                    </a:p>
                  </a:txBody>
                  <a:tcPr marL="26432" marR="26432" marT="17621" marB="1762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192185"/>
                  </a:ext>
                </a:extLst>
              </a:tr>
              <a:tr h="225393"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effectLst/>
                        </a:rPr>
                        <a:t>Accelerator</a:t>
                      </a:r>
                    </a:p>
                  </a:txBody>
                  <a:tcPr marL="26432" marR="26432" marT="17621" marB="1762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</a:rPr>
                        <a:t>Tor Raubenheimer</a:t>
                      </a:r>
                    </a:p>
                  </a:txBody>
                  <a:tcPr marL="26432" marR="26432" marT="17621" marB="1762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effectLst/>
                        </a:rPr>
                        <a:t>SLAC</a:t>
                      </a:r>
                    </a:p>
                  </a:txBody>
                  <a:tcPr marL="26432" marR="26432" marT="17621" marB="1762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188250"/>
                  </a:ext>
                </a:extLst>
              </a:tr>
              <a:tr h="169750"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effectLst/>
                        </a:rPr>
                        <a:t>Instumentation</a:t>
                      </a:r>
                    </a:p>
                  </a:txBody>
                  <a:tcPr marL="26432" marR="26432" marT="17621" marB="1762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</a:rPr>
                        <a:t>Jinlong Zhang</a:t>
                      </a:r>
                    </a:p>
                  </a:txBody>
                  <a:tcPr marL="26432" marR="26432" marT="17621" marB="1762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effectLst/>
                        </a:rPr>
                        <a:t>Argonne</a:t>
                      </a:r>
                    </a:p>
                  </a:txBody>
                  <a:tcPr marL="26432" marR="26432" marT="17621" marB="1762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2446356"/>
                  </a:ext>
                </a:extLst>
              </a:tr>
              <a:tr h="169750"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effectLst/>
                        </a:rPr>
                        <a:t>Computational</a:t>
                      </a:r>
                    </a:p>
                  </a:txBody>
                  <a:tcPr marL="26432" marR="26432" marT="17621" marB="1762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</a:rPr>
                        <a:t>Oliver Gutsche</a:t>
                      </a:r>
                    </a:p>
                  </a:txBody>
                  <a:tcPr marL="26432" marR="26432" marT="17621" marB="1762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dirty="0" err="1">
                          <a:effectLst/>
                        </a:rPr>
                        <a:t>Fermilab</a:t>
                      </a:r>
                      <a:endParaRPr lang="en-US" sz="1100" dirty="0">
                        <a:effectLst/>
                      </a:endParaRPr>
                    </a:p>
                  </a:txBody>
                  <a:tcPr marL="26432" marR="26432" marT="17621" marB="1762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1269102"/>
                  </a:ext>
                </a:extLst>
              </a:tr>
              <a:tr h="243616"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effectLst/>
                        </a:rPr>
                        <a:t>Underground Facilities and Infrastructure</a:t>
                      </a:r>
                    </a:p>
                  </a:txBody>
                  <a:tcPr marL="26432" marR="26432" marT="17621" marB="1762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</a:rPr>
                        <a:t>John Orrell</a:t>
                      </a:r>
                    </a:p>
                  </a:txBody>
                  <a:tcPr marL="26432" marR="26432" marT="17621" marB="1762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dirty="0">
                          <a:effectLst/>
                        </a:rPr>
                        <a:t>PNNL</a:t>
                      </a:r>
                    </a:p>
                  </a:txBody>
                  <a:tcPr marL="26432" marR="26432" marT="17621" marB="1762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81724"/>
                  </a:ext>
                </a:extLst>
              </a:tr>
              <a:tr h="169750"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effectLst/>
                        </a:rPr>
                        <a:t>Community Engagement</a:t>
                      </a:r>
                    </a:p>
                  </a:txBody>
                  <a:tcPr marL="26432" marR="26432" marT="17621" marB="1762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</a:rPr>
                        <a:t>Breese Quinn</a:t>
                      </a:r>
                    </a:p>
                  </a:txBody>
                  <a:tcPr marL="26432" marR="26432" marT="17621" marB="1762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dirty="0">
                          <a:effectLst/>
                        </a:rPr>
                        <a:t>U. Mississippi</a:t>
                      </a:r>
                    </a:p>
                  </a:txBody>
                  <a:tcPr marL="26432" marR="26432" marT="17621" marB="1762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0741027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15A2D873-7A3A-184B-BAD4-B0317E19D1D2}"/>
              </a:ext>
            </a:extLst>
          </p:cNvPr>
          <p:cNvGrpSpPr/>
          <p:nvPr/>
        </p:nvGrpSpPr>
        <p:grpSpPr>
          <a:xfrm>
            <a:off x="396239" y="2166331"/>
            <a:ext cx="8694358" cy="4147770"/>
            <a:chOff x="396239" y="2166331"/>
            <a:chExt cx="8694358" cy="414777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C80AFB4-B7ED-7645-B565-BF34865EB250}"/>
                </a:ext>
              </a:extLst>
            </p:cNvPr>
            <p:cNvGrpSpPr/>
            <p:nvPr/>
          </p:nvGrpSpPr>
          <p:grpSpPr>
            <a:xfrm>
              <a:off x="396239" y="2166331"/>
              <a:ext cx="8694358" cy="4147770"/>
              <a:chOff x="396239" y="2166331"/>
              <a:chExt cx="8694358" cy="4147770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3D2E2AC9-C901-A641-967B-1DA95437D2EA}"/>
                  </a:ext>
                </a:extLst>
              </p:cNvPr>
              <p:cNvGrpSpPr/>
              <p:nvPr/>
            </p:nvGrpSpPr>
            <p:grpSpPr>
              <a:xfrm>
                <a:off x="4537205" y="2166331"/>
                <a:ext cx="4553392" cy="3092212"/>
                <a:chOff x="4537205" y="2166331"/>
                <a:chExt cx="4553392" cy="3092212"/>
              </a:xfrm>
            </p:grpSpPr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06DCABCA-1B27-304D-8310-587590EAFF5B}"/>
                    </a:ext>
                  </a:extLst>
                </p:cNvPr>
                <p:cNvSpPr/>
                <p:nvPr/>
              </p:nvSpPr>
              <p:spPr>
                <a:xfrm>
                  <a:off x="4537205" y="2166331"/>
                  <a:ext cx="3850037" cy="2823684"/>
                </a:xfrm>
                <a:prstGeom prst="ellipse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6AC6E38E-039A-AF42-950C-1C4DAEC58291}"/>
                    </a:ext>
                  </a:extLst>
                </p:cNvPr>
                <p:cNvSpPr txBox="1"/>
                <p:nvPr/>
              </p:nvSpPr>
              <p:spPr>
                <a:xfrm>
                  <a:off x="6584911" y="4673768"/>
                  <a:ext cx="2505686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rgbClr val="C00000"/>
                      </a:solidFill>
                    </a:rPr>
                    <a:t>All Frontier Conveners</a:t>
                  </a:r>
                </a:p>
                <a:p>
                  <a:pPr algn="ctr"/>
                  <a:r>
                    <a:rPr lang="en-US" sz="1600" dirty="0">
                      <a:solidFill>
                        <a:srgbClr val="C00000"/>
                      </a:solidFill>
                    </a:rPr>
                    <a:t>All Topical Group Conveners</a:t>
                  </a:r>
                </a:p>
              </p:txBody>
            </p:sp>
          </p:grp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43CF93E4-BDB5-2B49-B50D-64F10D184618}"/>
                  </a:ext>
                </a:extLst>
              </p:cNvPr>
              <p:cNvSpPr/>
              <p:nvPr/>
            </p:nvSpPr>
            <p:spPr>
              <a:xfrm>
                <a:off x="396239" y="5358765"/>
                <a:ext cx="3592287" cy="955336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BBF0893-4F93-884A-A94B-96ED4BFC1FCD}"/>
                </a:ext>
              </a:extLst>
            </p:cNvPr>
            <p:cNvSpPr txBox="1"/>
            <p:nvPr/>
          </p:nvSpPr>
          <p:spPr>
            <a:xfrm rot="20160000">
              <a:off x="3783361" y="5229141"/>
              <a:ext cx="2644827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Special thanks to</a:t>
              </a:r>
            </a:p>
          </p:txBody>
        </p:sp>
      </p:grpSp>
      <p:sp>
        <p:nvSpPr>
          <p:cNvPr id="18" name="Date Placeholder 2">
            <a:extLst>
              <a:ext uri="{FF2B5EF4-FFF2-40B4-BE49-F238E27FC236}">
                <a16:creationId xmlns:a16="http://schemas.microsoft.com/office/drawing/2014/main" id="{E0BD8C39-0264-A447-9C76-2F64607D8F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74" y="6494403"/>
            <a:ext cx="2133600" cy="365125"/>
          </a:xfrm>
        </p:spPr>
        <p:txBody>
          <a:bodyPr/>
          <a:lstStyle/>
          <a:p>
            <a:r>
              <a:rPr lang="en-US" dirty="0"/>
              <a:t>Snowmass CPM: 2020-10-05</a:t>
            </a:r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87D50ACF-CF4B-EA45-8224-75E1846A7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33751" y="6494403"/>
            <a:ext cx="5656217" cy="365125"/>
          </a:xfrm>
        </p:spPr>
        <p:txBody>
          <a:bodyPr/>
          <a:lstStyle/>
          <a:p>
            <a:r>
              <a:rPr lang="en-US" dirty="0"/>
              <a:t>Young-</a:t>
            </a:r>
            <a:r>
              <a:rPr lang="en-US" dirty="0" err="1"/>
              <a:t>Kee</a:t>
            </a:r>
            <a:r>
              <a:rPr lang="en-US" dirty="0"/>
              <a:t> Kim (</a:t>
            </a:r>
            <a:r>
              <a:rPr lang="en-US" dirty="0" err="1"/>
              <a:t>U.Chicago</a:t>
            </a:r>
            <a:r>
              <a:rPr lang="en-US" dirty="0"/>
              <a:t>), DPF Chair, for the Snowmass Organization Team</a:t>
            </a:r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C59896DE-A12F-4F42-89D8-09C62D138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22277" y="6494403"/>
            <a:ext cx="2133600" cy="365125"/>
          </a:xfrm>
        </p:spPr>
        <p:txBody>
          <a:bodyPr/>
          <a:lstStyle/>
          <a:p>
            <a:fld id="{FB881E7D-5A17-EB4A-B013-04381A7C357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41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D0444-7C6D-EC43-A606-E2E79B96F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8792"/>
            <a:ext cx="9144000" cy="832076"/>
          </a:xfrm>
        </p:spPr>
        <p:txBody>
          <a:bodyPr>
            <a:normAutofit/>
          </a:bodyPr>
          <a:lstStyle/>
          <a:p>
            <a:r>
              <a:rPr lang="en-US" dirty="0"/>
              <a:t>CPM Local Organizing Committee</a:t>
            </a:r>
          </a:p>
        </p:txBody>
      </p:sp>
      <p:sp>
        <p:nvSpPr>
          <p:cNvPr id="24" name="Date Placeholder 2">
            <a:extLst>
              <a:ext uri="{FF2B5EF4-FFF2-40B4-BE49-F238E27FC236}">
                <a16:creationId xmlns:a16="http://schemas.microsoft.com/office/drawing/2014/main" id="{8228FC5F-E4F3-854A-AB98-87FBBB2103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74" y="6494403"/>
            <a:ext cx="2133600" cy="365125"/>
          </a:xfrm>
        </p:spPr>
        <p:txBody>
          <a:bodyPr/>
          <a:lstStyle/>
          <a:p>
            <a:r>
              <a:rPr lang="en-US" dirty="0"/>
              <a:t>Snowmass CPM: 2020-10-05</a:t>
            </a:r>
          </a:p>
        </p:txBody>
      </p:sp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16EA528A-E84E-FF41-A615-98E141623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33751" y="6494403"/>
            <a:ext cx="5656217" cy="365125"/>
          </a:xfrm>
        </p:spPr>
        <p:txBody>
          <a:bodyPr/>
          <a:lstStyle/>
          <a:p>
            <a:r>
              <a:rPr lang="en-US" dirty="0"/>
              <a:t>Young-</a:t>
            </a:r>
            <a:r>
              <a:rPr lang="en-US" dirty="0" err="1"/>
              <a:t>Kee</a:t>
            </a:r>
            <a:r>
              <a:rPr lang="en-US" dirty="0"/>
              <a:t> Kim (</a:t>
            </a:r>
            <a:r>
              <a:rPr lang="en-US" dirty="0" err="1"/>
              <a:t>U.Chicago</a:t>
            </a:r>
            <a:r>
              <a:rPr lang="en-US" dirty="0"/>
              <a:t>), DPF Chair, for the Snowmass Organization Team</a:t>
            </a:r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74771BF1-AED0-3348-A9DE-AE29E9EFE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22277" y="6494403"/>
            <a:ext cx="2133600" cy="365125"/>
          </a:xfrm>
        </p:spPr>
        <p:txBody>
          <a:bodyPr/>
          <a:lstStyle/>
          <a:p>
            <a:fld id="{FB881E7D-5A17-EB4A-B013-04381A7C357D}" type="slidenum">
              <a:rPr lang="en-US" smtClean="0"/>
              <a:t>14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ED9B2E6-70B4-6B42-8004-CBE3AEA32DE8}"/>
              </a:ext>
            </a:extLst>
          </p:cNvPr>
          <p:cNvGrpSpPr/>
          <p:nvPr/>
        </p:nvGrpSpPr>
        <p:grpSpPr>
          <a:xfrm>
            <a:off x="4520174" y="1173276"/>
            <a:ext cx="3223447" cy="2593886"/>
            <a:chOff x="3705423" y="706439"/>
            <a:chExt cx="3223447" cy="2593886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8575145-1E43-1642-B194-41DF2B38AD58}"/>
                </a:ext>
              </a:extLst>
            </p:cNvPr>
            <p:cNvGrpSpPr/>
            <p:nvPr/>
          </p:nvGrpSpPr>
          <p:grpSpPr>
            <a:xfrm>
              <a:off x="3705423" y="711126"/>
              <a:ext cx="3223447" cy="2589199"/>
              <a:chOff x="3666912" y="745221"/>
              <a:chExt cx="3223447" cy="2589199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40CB757-F866-0340-AEF5-8139C4123560}"/>
                  </a:ext>
                </a:extLst>
              </p:cNvPr>
              <p:cNvSpPr txBox="1"/>
              <p:nvPr/>
            </p:nvSpPr>
            <p:spPr>
              <a:xfrm>
                <a:off x="3666912" y="2595756"/>
                <a:ext cx="3223447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Bo </a:t>
                </a:r>
                <a:r>
                  <a:rPr lang="en-US" sz="1400" dirty="0" err="1"/>
                  <a:t>Javatilaka</a:t>
                </a:r>
                <a:r>
                  <a:rPr lang="en-US" sz="1400" dirty="0"/>
                  <a:t>              Brendan </a:t>
                </a:r>
                <a:r>
                  <a:rPr lang="en-US" sz="1400" dirty="0" err="1"/>
                  <a:t>Kiburg</a:t>
                </a:r>
                <a:endParaRPr lang="en-US" sz="1400" dirty="0"/>
              </a:p>
              <a:p>
                <a:pPr algn="ctr"/>
                <a:r>
                  <a:rPr lang="en-US" sz="1400" dirty="0" err="1"/>
                  <a:t>Fermilab</a:t>
                </a:r>
                <a:r>
                  <a:rPr lang="en-US" sz="1400" dirty="0"/>
                  <a:t>                       </a:t>
                </a:r>
                <a:r>
                  <a:rPr lang="en-US" sz="1400" dirty="0" err="1"/>
                  <a:t>Fermilab</a:t>
                </a:r>
                <a:r>
                  <a:rPr lang="en-US" sz="1400" dirty="0"/>
                  <a:t>  </a:t>
                </a:r>
              </a:p>
              <a:p>
                <a:pPr algn="ctr"/>
                <a:r>
                  <a:rPr lang="en-US" sz="1400" dirty="0"/>
                  <a:t>(Co-chairs of CPM Organizing Committee)</a:t>
                </a:r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6006AA85-3B09-E24D-95B3-8B20DD61AA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0039" t="6292" r="13319" b="12652"/>
              <a:stretch/>
            </p:blipFill>
            <p:spPr>
              <a:xfrm>
                <a:off x="3793278" y="745221"/>
                <a:ext cx="1282271" cy="1850536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68E33A1-D4EB-1249-8247-BD430DC5A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54523" y="706439"/>
              <a:ext cx="1232942" cy="1855221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9F7C464-62B7-FA4B-AAE7-4C2A4D126FC9}"/>
              </a:ext>
            </a:extLst>
          </p:cNvPr>
          <p:cNvGrpSpPr/>
          <p:nvPr/>
        </p:nvGrpSpPr>
        <p:grpSpPr>
          <a:xfrm>
            <a:off x="6756900" y="4190512"/>
            <a:ext cx="2224919" cy="1925009"/>
            <a:chOff x="6756900" y="4079674"/>
            <a:chExt cx="2224919" cy="1925009"/>
          </a:xfrm>
        </p:grpSpPr>
        <p:pic>
          <p:nvPicPr>
            <p:cNvPr id="3074" name="Picture 2" descr="https://gordonwatts.github.io/seattlesnowmass2021/assets/images/gordonwatts.jpg">
              <a:extLst>
                <a:ext uri="{FF2B5EF4-FFF2-40B4-BE49-F238E27FC236}">
                  <a16:creationId xmlns:a16="http://schemas.microsoft.com/office/drawing/2014/main" id="{0B8A6A55-B1EE-D446-8D8A-6497442556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54" r="26592"/>
            <a:stretch/>
          </p:blipFill>
          <p:spPr bwMode="auto">
            <a:xfrm>
              <a:off x="6860976" y="4079674"/>
              <a:ext cx="1018349" cy="1203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C3123C9-61A3-BC47-AFB1-C60ECCA1F5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109" r="5417"/>
            <a:stretch/>
          </p:blipFill>
          <p:spPr>
            <a:xfrm>
              <a:off x="7997007" y="4079675"/>
              <a:ext cx="944388" cy="1203899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D100849-60B8-5B45-B94B-238EEDFC7DB2}"/>
                </a:ext>
              </a:extLst>
            </p:cNvPr>
            <p:cNvSpPr txBox="1"/>
            <p:nvPr/>
          </p:nvSpPr>
          <p:spPr>
            <a:xfrm>
              <a:off x="6756900" y="5264034"/>
              <a:ext cx="125307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Gordon Watts</a:t>
              </a:r>
            </a:p>
            <a:p>
              <a:pPr algn="ctr"/>
              <a:r>
                <a:rPr lang="en-US" sz="1200" dirty="0"/>
                <a:t>UW Seattle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C5182CD-7FED-4340-8530-7587D6EA898C}"/>
                </a:ext>
              </a:extLst>
            </p:cNvPr>
            <p:cNvSpPr txBox="1"/>
            <p:nvPr/>
          </p:nvSpPr>
          <p:spPr>
            <a:xfrm>
              <a:off x="7857793" y="5264034"/>
              <a:ext cx="112402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Shih-</a:t>
              </a:r>
              <a:r>
                <a:rPr lang="en-US" sz="1200" dirty="0" err="1"/>
                <a:t>Chieh</a:t>
              </a:r>
              <a:r>
                <a:rPr lang="en-US" sz="1200" dirty="0"/>
                <a:t> Hsu</a:t>
              </a:r>
            </a:p>
            <a:p>
              <a:pPr algn="ctr"/>
              <a:r>
                <a:rPr lang="en-US" sz="1200" dirty="0"/>
                <a:t>UW Seattle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AE9D076-C48B-024D-9EEF-64DBF5213817}"/>
                </a:ext>
              </a:extLst>
            </p:cNvPr>
            <p:cNvSpPr txBox="1"/>
            <p:nvPr/>
          </p:nvSpPr>
          <p:spPr>
            <a:xfrm>
              <a:off x="7119509" y="5727684"/>
              <a:ext cx="16247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(Co-chairs of 2021 CSS)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E003D9F-A752-CD40-A6DD-8204F83B003D}"/>
              </a:ext>
            </a:extLst>
          </p:cNvPr>
          <p:cNvGrpSpPr/>
          <p:nvPr/>
        </p:nvGrpSpPr>
        <p:grpSpPr>
          <a:xfrm>
            <a:off x="-82067" y="4191487"/>
            <a:ext cx="6694630" cy="1645053"/>
            <a:chOff x="-82067" y="4080649"/>
            <a:chExt cx="6694630" cy="164505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6E81CDE-F5BF-6947-A729-00DE6B2372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7613" t="15861" r="20195"/>
            <a:stretch/>
          </p:blipFill>
          <p:spPr>
            <a:xfrm>
              <a:off x="5521899" y="4081769"/>
              <a:ext cx="923803" cy="147782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6D0F944-46EC-784A-A68F-FD9E43D43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67639" y="4085297"/>
              <a:ext cx="850910" cy="147777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7C81225-45A0-F14C-820E-0F33B8DECB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199"/>
            <a:stretch/>
          </p:blipFill>
          <p:spPr>
            <a:xfrm>
              <a:off x="1175020" y="4080649"/>
              <a:ext cx="1013426" cy="1406819"/>
            </a:xfrm>
            <a:prstGeom prst="rect">
              <a:avLst/>
            </a:prstGeom>
          </p:spPr>
        </p:pic>
        <p:pic>
          <p:nvPicPr>
            <p:cNvPr id="2054" name="Picture 6" descr="Erica Snider | Computing">
              <a:extLst>
                <a:ext uri="{FF2B5EF4-FFF2-40B4-BE49-F238E27FC236}">
                  <a16:creationId xmlns:a16="http://schemas.microsoft.com/office/drawing/2014/main" id="{2921ED98-1A16-8F4A-AECE-5EFD245C34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0078" y="4087236"/>
              <a:ext cx="1038847" cy="14114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0C16A0E-7086-394A-948C-BFD1457B34A9}"/>
                </a:ext>
              </a:extLst>
            </p:cNvPr>
            <p:cNvSpPr txBox="1"/>
            <p:nvPr/>
          </p:nvSpPr>
          <p:spPr>
            <a:xfrm>
              <a:off x="5411913" y="5264034"/>
              <a:ext cx="120065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err="1"/>
                <a:t>Yuanyuan</a:t>
              </a:r>
              <a:r>
                <a:rPr lang="en-US" sz="1200" dirty="0"/>
                <a:t> Zhang</a:t>
              </a:r>
            </a:p>
            <a:p>
              <a:pPr algn="ctr"/>
              <a:r>
                <a:rPr lang="en-US" sz="1200" dirty="0" err="1"/>
                <a:t>Fermilab</a:t>
              </a:r>
              <a:endParaRPr lang="en-US" sz="1200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FBAC99A-0A97-A845-8E4E-D8DC1F068C5A}"/>
                </a:ext>
              </a:extLst>
            </p:cNvPr>
            <p:cNvSpPr txBox="1"/>
            <p:nvPr/>
          </p:nvSpPr>
          <p:spPr>
            <a:xfrm>
              <a:off x="4500529" y="5264034"/>
              <a:ext cx="99418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err="1"/>
                <a:t>Tiziana</a:t>
              </a:r>
              <a:r>
                <a:rPr lang="en-US" sz="1200" dirty="0"/>
                <a:t> Spina</a:t>
              </a:r>
            </a:p>
            <a:p>
              <a:pPr algn="ctr"/>
              <a:r>
                <a:rPr lang="en-US" sz="1200" dirty="0" err="1"/>
                <a:t>Fermilab</a:t>
              </a:r>
              <a:endParaRPr lang="en-US" sz="1200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A1EC09D-9DFE-9449-A964-B5529A68DDF4}"/>
                </a:ext>
              </a:extLst>
            </p:cNvPr>
            <p:cNvSpPr txBox="1"/>
            <p:nvPr/>
          </p:nvSpPr>
          <p:spPr>
            <a:xfrm>
              <a:off x="1041337" y="5264036"/>
              <a:ext cx="133628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/>
                <a:t>Saptaparna</a:t>
              </a:r>
              <a:r>
                <a:rPr lang="en-US" sz="1200" dirty="0"/>
                <a:t> </a:t>
              </a:r>
            </a:p>
            <a:p>
              <a:pPr algn="ctr"/>
              <a:r>
                <a:rPr lang="en-US" sz="1200" dirty="0" err="1"/>
                <a:t>Bhattacharya,NW</a:t>
              </a:r>
              <a:endParaRPr lang="en-US" sz="1050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C83C4C3-F10B-D444-9B14-1E64D423098B}"/>
                </a:ext>
              </a:extLst>
            </p:cNvPr>
            <p:cNvSpPr txBox="1"/>
            <p:nvPr/>
          </p:nvSpPr>
          <p:spPr>
            <a:xfrm>
              <a:off x="3376998" y="5264034"/>
              <a:ext cx="110349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Erica Snider</a:t>
              </a:r>
            </a:p>
            <a:p>
              <a:pPr algn="ctr"/>
              <a:r>
                <a:rPr lang="en-US" sz="1200" dirty="0" err="1"/>
                <a:t>Fermilab</a:t>
              </a:r>
              <a:endParaRPr lang="en-US" sz="1050" dirty="0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5D73295C-4826-C64C-B421-1ACCA5E78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82386" y="4087237"/>
              <a:ext cx="747274" cy="1246292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EA88F52-7AE3-844C-8B6B-A47BB162A09E}"/>
                </a:ext>
              </a:extLst>
            </p:cNvPr>
            <p:cNvSpPr txBox="1"/>
            <p:nvPr/>
          </p:nvSpPr>
          <p:spPr>
            <a:xfrm>
              <a:off x="-82067" y="5264037"/>
              <a:ext cx="126176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Jonathan </a:t>
              </a:r>
              <a:r>
                <a:rPr lang="en-US" sz="1200" dirty="0" err="1"/>
                <a:t>Asaadi</a:t>
              </a:r>
              <a:endParaRPr lang="en-US" sz="1200" dirty="0"/>
            </a:p>
            <a:p>
              <a:pPr algn="ctr"/>
              <a:r>
                <a:rPr lang="en-US" sz="1200" dirty="0"/>
                <a:t>UT, Arlington</a:t>
              </a:r>
              <a:endParaRPr lang="en-US" sz="1050" dirty="0"/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D2F31D84-1871-A64B-9256-67C4467D1C66}"/>
              </a:ext>
            </a:extLst>
          </p:cNvPr>
          <p:cNvSpPr txBox="1"/>
          <p:nvPr/>
        </p:nvSpPr>
        <p:spPr>
          <a:xfrm rot="20160000">
            <a:off x="282506" y="2451962"/>
            <a:ext cx="4158831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Special special thanks go to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AB36D9-A6E0-3D4E-A536-A0622B78EE6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8533" t="22095" r="31313" b="26217"/>
          <a:stretch/>
        </p:blipFill>
        <p:spPr>
          <a:xfrm>
            <a:off x="2338192" y="4190512"/>
            <a:ext cx="935263" cy="12039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4A078EB-8D87-3843-A32E-06513C7EDCD8}"/>
              </a:ext>
            </a:extLst>
          </p:cNvPr>
          <p:cNvSpPr txBox="1"/>
          <p:nvPr/>
        </p:nvSpPr>
        <p:spPr>
          <a:xfrm>
            <a:off x="2224053" y="5374873"/>
            <a:ext cx="11424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Zoltan </a:t>
            </a:r>
            <a:r>
              <a:rPr lang="en-US" sz="1200" dirty="0" err="1"/>
              <a:t>Gecse</a:t>
            </a:r>
            <a:endParaRPr lang="en-US" sz="1200" dirty="0"/>
          </a:p>
          <a:p>
            <a:pPr algn="ctr"/>
            <a:r>
              <a:rPr lang="en-US" sz="1200" dirty="0" err="1"/>
              <a:t>Fermilab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87280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37E064F-2A50-544D-818F-190042E0B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U.S. Strategic Planning Process for Particle Physics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D5AD7A-7CC2-DB44-8CE6-C7DA68AE990A}"/>
              </a:ext>
            </a:extLst>
          </p:cNvPr>
          <p:cNvSpPr txBox="1"/>
          <p:nvPr/>
        </p:nvSpPr>
        <p:spPr>
          <a:xfrm>
            <a:off x="-64562" y="1091974"/>
            <a:ext cx="4359471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~year-long process</a:t>
            </a:r>
          </a:p>
          <a:p>
            <a:pPr algn="ctr"/>
            <a:r>
              <a:rPr lang="en-US" dirty="0"/>
              <a:t>Community-Wide </a:t>
            </a:r>
            <a:r>
              <a:rPr lang="en-US" dirty="0">
                <a:solidFill>
                  <a:srgbClr val="C00000"/>
                </a:solidFill>
              </a:rPr>
              <a:t>Science</a:t>
            </a:r>
            <a:r>
              <a:rPr lang="en-US" dirty="0"/>
              <a:t> Study </a:t>
            </a:r>
          </a:p>
          <a:p>
            <a:pPr algn="ctr"/>
            <a:r>
              <a:rPr lang="en-US" dirty="0"/>
              <a:t>(a.k.a. “Snowmass”)</a:t>
            </a:r>
          </a:p>
          <a:p>
            <a:pPr algn="ctr"/>
            <a:endParaRPr lang="en-US" sz="800" dirty="0"/>
          </a:p>
          <a:p>
            <a:pPr algn="ctr"/>
            <a:r>
              <a:rPr lang="en-US" sz="1600" dirty="0"/>
              <a:t>Define the most important questions for the field Identify promising opportunities to address them</a:t>
            </a:r>
          </a:p>
          <a:p>
            <a:pPr algn="ctr"/>
            <a:endParaRPr lang="en-US" sz="800" dirty="0"/>
          </a:p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Organized by DPF w/ APS DAP, DGRAV, DNP, DPB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6A5955-45BD-F049-AB43-5533487FE7A1}"/>
              </a:ext>
            </a:extLst>
          </p:cNvPr>
          <p:cNvSpPr txBox="1"/>
          <p:nvPr/>
        </p:nvSpPr>
        <p:spPr>
          <a:xfrm>
            <a:off x="5391744" y="1097085"/>
            <a:ext cx="385504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~year-long process</a:t>
            </a:r>
          </a:p>
          <a:p>
            <a:pPr algn="ctr"/>
            <a:r>
              <a:rPr lang="en-US" dirty="0"/>
              <a:t>Particle Physics 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Project</a:t>
            </a:r>
            <a:r>
              <a:rPr lang="en-US" dirty="0"/>
              <a:t> </a:t>
            </a:r>
            <a:r>
              <a:rPr lang="en-US" dirty="0">
                <a:solidFill>
                  <a:srgbClr val="C00000"/>
                </a:solidFill>
              </a:rPr>
              <a:t>Prioritization </a:t>
            </a:r>
            <a:r>
              <a:rPr lang="en-US" dirty="0"/>
              <a:t>Panel (“P5”)</a:t>
            </a:r>
          </a:p>
          <a:p>
            <a:pPr algn="ctr"/>
            <a:r>
              <a:rPr lang="en-US" sz="1600" dirty="0"/>
              <a:t>Formulate a 10-year execution plan </a:t>
            </a:r>
          </a:p>
          <a:p>
            <a:pPr algn="ctr"/>
            <a:r>
              <a:rPr lang="en-US" sz="1600" dirty="0"/>
              <a:t>(20 year vision) within funding constraints</a:t>
            </a:r>
            <a:br>
              <a:rPr lang="en-US" sz="1600" dirty="0"/>
            </a:b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Subpanel of High Energy Physics Advisory </a:t>
            </a:r>
          </a:p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Panel for DOE/NSF funding agencies</a:t>
            </a:r>
            <a:endParaRPr lang="en-US" sz="1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F3A8C7-AC38-5646-BE53-BF3283BC70F4}"/>
              </a:ext>
            </a:extLst>
          </p:cNvPr>
          <p:cNvSpPr/>
          <p:nvPr/>
        </p:nvSpPr>
        <p:spPr>
          <a:xfrm>
            <a:off x="1" y="5394966"/>
            <a:ext cx="915587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Particle Physics is not isolated:</a:t>
            </a:r>
          </a:p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Snowmass process involves communities and their strategies/plans from related fields </a:t>
            </a:r>
          </a:p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(Accelerator, Nuclear, Astro, Gravitational, AMO, …)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191C56-3AA4-6945-9CB9-4B10B5CBD881}"/>
              </a:ext>
            </a:extLst>
          </p:cNvPr>
          <p:cNvGrpSpPr/>
          <p:nvPr/>
        </p:nvGrpSpPr>
        <p:grpSpPr>
          <a:xfrm>
            <a:off x="4209824" y="1537062"/>
            <a:ext cx="1349016" cy="726286"/>
            <a:chOff x="3578802" y="1930086"/>
            <a:chExt cx="1349016" cy="726286"/>
          </a:xfrm>
        </p:grpSpPr>
        <p:sp>
          <p:nvSpPr>
            <p:cNvPr id="12" name="Striped Right Arrow 11">
              <a:extLst>
                <a:ext uri="{FF2B5EF4-FFF2-40B4-BE49-F238E27FC236}">
                  <a16:creationId xmlns:a16="http://schemas.microsoft.com/office/drawing/2014/main" id="{38F51606-B4E3-D04F-9B39-7F03381C8B01}"/>
                </a:ext>
              </a:extLst>
            </p:cNvPr>
            <p:cNvSpPr/>
            <p:nvPr/>
          </p:nvSpPr>
          <p:spPr>
            <a:xfrm>
              <a:off x="3670242" y="1930086"/>
              <a:ext cx="1201318" cy="726286"/>
            </a:xfrm>
            <a:prstGeom prst="stripedRightArrow">
              <a:avLst>
                <a:gd name="adj1" fmla="val 63945"/>
                <a:gd name="adj2" fmla="val 50000"/>
              </a:avLst>
            </a:prstGeom>
            <a:gradFill flip="none" rotWithShape="1">
              <a:gsLst>
                <a:gs pos="0">
                  <a:schemeClr val="accent3">
                    <a:lumMod val="75000"/>
                    <a:tint val="66000"/>
                    <a:satMod val="160000"/>
                  </a:schemeClr>
                </a:gs>
                <a:gs pos="50000">
                  <a:schemeClr val="accent3">
                    <a:lumMod val="75000"/>
                    <a:tint val="44500"/>
                    <a:satMod val="160000"/>
                  </a:schemeClr>
                </a:gs>
                <a:gs pos="100000">
                  <a:schemeClr val="accent3">
                    <a:lumMod val="75000"/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A15A141-261A-7C42-A374-85613B43A5B2}"/>
                </a:ext>
              </a:extLst>
            </p:cNvPr>
            <p:cNvSpPr txBox="1"/>
            <p:nvPr/>
          </p:nvSpPr>
          <p:spPr>
            <a:xfrm>
              <a:off x="3578802" y="2122910"/>
              <a:ext cx="13490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Input to P5</a:t>
              </a:r>
            </a:p>
          </p:txBody>
        </p:sp>
      </p:grpSp>
      <p:sp>
        <p:nvSpPr>
          <p:cNvPr id="21" name="Date Placeholder 2">
            <a:extLst>
              <a:ext uri="{FF2B5EF4-FFF2-40B4-BE49-F238E27FC236}">
                <a16:creationId xmlns:a16="http://schemas.microsoft.com/office/drawing/2014/main" id="{7CBD7348-E69C-4D41-B815-929DDD2015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74" y="6494403"/>
            <a:ext cx="2133600" cy="365125"/>
          </a:xfrm>
        </p:spPr>
        <p:txBody>
          <a:bodyPr/>
          <a:lstStyle/>
          <a:p>
            <a:r>
              <a:rPr lang="en-US" dirty="0"/>
              <a:t>Snowmass CPM: 2020-10-05</a:t>
            </a:r>
          </a:p>
        </p:txBody>
      </p:sp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57C461E7-A695-4747-A330-8C602F598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33751" y="6494403"/>
            <a:ext cx="5656217" cy="365125"/>
          </a:xfrm>
        </p:spPr>
        <p:txBody>
          <a:bodyPr/>
          <a:lstStyle/>
          <a:p>
            <a:r>
              <a:rPr lang="en-US" dirty="0"/>
              <a:t>Young-</a:t>
            </a:r>
            <a:r>
              <a:rPr lang="en-US" dirty="0" err="1"/>
              <a:t>Kee</a:t>
            </a:r>
            <a:r>
              <a:rPr lang="en-US" dirty="0"/>
              <a:t> Kim (</a:t>
            </a:r>
            <a:r>
              <a:rPr lang="en-US" dirty="0" err="1"/>
              <a:t>U.Chicago</a:t>
            </a:r>
            <a:r>
              <a:rPr lang="en-US" dirty="0"/>
              <a:t>), DPF Chair, for the Snowmass Organization Team</a:t>
            </a:r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0FD3A732-3917-844A-8C97-A3CA4C891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22277" y="6494403"/>
            <a:ext cx="2133600" cy="365125"/>
          </a:xfrm>
        </p:spPr>
        <p:txBody>
          <a:bodyPr/>
          <a:lstStyle/>
          <a:p>
            <a:fld id="{FB881E7D-5A17-EB4A-B013-04381A7C357D}" type="slidenum">
              <a:rPr lang="en-US" smtClean="0"/>
              <a:t>2</a:t>
            </a:fld>
            <a:endParaRPr lang="en-US" dirty="0"/>
          </a:p>
        </p:txBody>
      </p:sp>
      <p:sp>
        <p:nvSpPr>
          <p:cNvPr id="18" name="Google Shape;248;p36">
            <a:extLst>
              <a:ext uri="{FF2B5EF4-FFF2-40B4-BE49-F238E27FC236}">
                <a16:creationId xmlns:a16="http://schemas.microsoft.com/office/drawing/2014/main" id="{D7245FA6-7965-3340-BD70-5A1ECD8B803B}"/>
              </a:ext>
            </a:extLst>
          </p:cNvPr>
          <p:cNvSpPr/>
          <p:nvPr/>
        </p:nvSpPr>
        <p:spPr>
          <a:xfrm>
            <a:off x="2867892" y="3767555"/>
            <a:ext cx="4204632" cy="251412"/>
          </a:xfrm>
          <a:prstGeom prst="chevron">
            <a:avLst>
              <a:gd name="adj" fmla="val 50000"/>
            </a:avLst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2014 plan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29D42A8F-44AD-1A4A-8293-EC2B174BA5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3414687"/>
              </p:ext>
            </p:extLst>
          </p:nvPr>
        </p:nvGraphicFramePr>
        <p:xfrm>
          <a:off x="1349030" y="3384284"/>
          <a:ext cx="7897758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574">
                  <a:extLst>
                    <a:ext uri="{9D8B030D-6E8A-4147-A177-3AD203B41FA5}">
                      <a16:colId xmlns:a16="http://schemas.microsoft.com/office/drawing/2014/main" val="3370718653"/>
                    </a:ext>
                  </a:extLst>
                </a:gridCol>
                <a:gridCol w="464574">
                  <a:extLst>
                    <a:ext uri="{9D8B030D-6E8A-4147-A177-3AD203B41FA5}">
                      <a16:colId xmlns:a16="http://schemas.microsoft.com/office/drawing/2014/main" val="3834699344"/>
                    </a:ext>
                  </a:extLst>
                </a:gridCol>
                <a:gridCol w="464574">
                  <a:extLst>
                    <a:ext uri="{9D8B030D-6E8A-4147-A177-3AD203B41FA5}">
                      <a16:colId xmlns:a16="http://schemas.microsoft.com/office/drawing/2014/main" val="1728109270"/>
                    </a:ext>
                  </a:extLst>
                </a:gridCol>
                <a:gridCol w="464574">
                  <a:extLst>
                    <a:ext uri="{9D8B030D-6E8A-4147-A177-3AD203B41FA5}">
                      <a16:colId xmlns:a16="http://schemas.microsoft.com/office/drawing/2014/main" val="2992038267"/>
                    </a:ext>
                  </a:extLst>
                </a:gridCol>
                <a:gridCol w="464574">
                  <a:extLst>
                    <a:ext uri="{9D8B030D-6E8A-4147-A177-3AD203B41FA5}">
                      <a16:colId xmlns:a16="http://schemas.microsoft.com/office/drawing/2014/main" val="537212458"/>
                    </a:ext>
                  </a:extLst>
                </a:gridCol>
                <a:gridCol w="464574">
                  <a:extLst>
                    <a:ext uri="{9D8B030D-6E8A-4147-A177-3AD203B41FA5}">
                      <a16:colId xmlns:a16="http://schemas.microsoft.com/office/drawing/2014/main" val="2115067025"/>
                    </a:ext>
                  </a:extLst>
                </a:gridCol>
                <a:gridCol w="464574">
                  <a:extLst>
                    <a:ext uri="{9D8B030D-6E8A-4147-A177-3AD203B41FA5}">
                      <a16:colId xmlns:a16="http://schemas.microsoft.com/office/drawing/2014/main" val="1177974539"/>
                    </a:ext>
                  </a:extLst>
                </a:gridCol>
                <a:gridCol w="464574">
                  <a:extLst>
                    <a:ext uri="{9D8B030D-6E8A-4147-A177-3AD203B41FA5}">
                      <a16:colId xmlns:a16="http://schemas.microsoft.com/office/drawing/2014/main" val="3746851346"/>
                    </a:ext>
                  </a:extLst>
                </a:gridCol>
                <a:gridCol w="464574">
                  <a:extLst>
                    <a:ext uri="{9D8B030D-6E8A-4147-A177-3AD203B41FA5}">
                      <a16:colId xmlns:a16="http://schemas.microsoft.com/office/drawing/2014/main" val="3587150892"/>
                    </a:ext>
                  </a:extLst>
                </a:gridCol>
                <a:gridCol w="464574">
                  <a:extLst>
                    <a:ext uri="{9D8B030D-6E8A-4147-A177-3AD203B41FA5}">
                      <a16:colId xmlns:a16="http://schemas.microsoft.com/office/drawing/2014/main" val="303063181"/>
                    </a:ext>
                  </a:extLst>
                </a:gridCol>
                <a:gridCol w="464574">
                  <a:extLst>
                    <a:ext uri="{9D8B030D-6E8A-4147-A177-3AD203B41FA5}">
                      <a16:colId xmlns:a16="http://schemas.microsoft.com/office/drawing/2014/main" val="3104678577"/>
                    </a:ext>
                  </a:extLst>
                </a:gridCol>
                <a:gridCol w="464574">
                  <a:extLst>
                    <a:ext uri="{9D8B030D-6E8A-4147-A177-3AD203B41FA5}">
                      <a16:colId xmlns:a16="http://schemas.microsoft.com/office/drawing/2014/main" val="2688884560"/>
                    </a:ext>
                  </a:extLst>
                </a:gridCol>
                <a:gridCol w="464574">
                  <a:extLst>
                    <a:ext uri="{9D8B030D-6E8A-4147-A177-3AD203B41FA5}">
                      <a16:colId xmlns:a16="http://schemas.microsoft.com/office/drawing/2014/main" val="3305303524"/>
                    </a:ext>
                  </a:extLst>
                </a:gridCol>
                <a:gridCol w="464574">
                  <a:extLst>
                    <a:ext uri="{9D8B030D-6E8A-4147-A177-3AD203B41FA5}">
                      <a16:colId xmlns:a16="http://schemas.microsoft.com/office/drawing/2014/main" val="2462413080"/>
                    </a:ext>
                  </a:extLst>
                </a:gridCol>
                <a:gridCol w="464574">
                  <a:extLst>
                    <a:ext uri="{9D8B030D-6E8A-4147-A177-3AD203B41FA5}">
                      <a16:colId xmlns:a16="http://schemas.microsoft.com/office/drawing/2014/main" val="2851917086"/>
                    </a:ext>
                  </a:extLst>
                </a:gridCol>
                <a:gridCol w="464574">
                  <a:extLst>
                    <a:ext uri="{9D8B030D-6E8A-4147-A177-3AD203B41FA5}">
                      <a16:colId xmlns:a16="http://schemas.microsoft.com/office/drawing/2014/main" val="1870531235"/>
                    </a:ext>
                  </a:extLst>
                </a:gridCol>
                <a:gridCol w="464574">
                  <a:extLst>
                    <a:ext uri="{9D8B030D-6E8A-4147-A177-3AD203B41FA5}">
                      <a16:colId xmlns:a16="http://schemas.microsoft.com/office/drawing/2014/main" val="529300891"/>
                    </a:ext>
                  </a:extLst>
                </a:gridCol>
              </a:tblGrid>
              <a:tr h="271988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11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12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13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14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15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16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17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18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19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FFFF00"/>
                          </a:solidFill>
                        </a:rPr>
                        <a:t>20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FFFF00"/>
                          </a:solidFill>
                        </a:rPr>
                        <a:t>21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22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23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24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25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26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27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0377608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55681961-8DD5-8743-9B2C-C200EA33F232}"/>
              </a:ext>
            </a:extLst>
          </p:cNvPr>
          <p:cNvSpPr txBox="1"/>
          <p:nvPr/>
        </p:nvSpPr>
        <p:spPr>
          <a:xfrm>
            <a:off x="716293" y="3338847"/>
            <a:ext cx="586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Year</a:t>
            </a:r>
          </a:p>
        </p:txBody>
      </p:sp>
      <p:sp>
        <p:nvSpPr>
          <p:cNvPr id="32" name="Google Shape;248;p36">
            <a:extLst>
              <a:ext uri="{FF2B5EF4-FFF2-40B4-BE49-F238E27FC236}">
                <a16:creationId xmlns:a16="http://schemas.microsoft.com/office/drawing/2014/main" id="{9193DDAF-E675-4644-911F-6A5BABC2F224}"/>
              </a:ext>
            </a:extLst>
          </p:cNvPr>
          <p:cNvSpPr/>
          <p:nvPr/>
        </p:nvSpPr>
        <p:spPr>
          <a:xfrm>
            <a:off x="7024136" y="3765457"/>
            <a:ext cx="2424170" cy="251412"/>
          </a:xfrm>
          <a:prstGeom prst="chevron">
            <a:avLst>
              <a:gd name="adj" fmla="val 50000"/>
            </a:avLst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               2023 plan</a:t>
            </a:r>
            <a:endParaRPr sz="1400" b="0" i="0" u="none" strike="noStrike" cap="non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248;p36">
            <a:extLst>
              <a:ext uri="{FF2B5EF4-FFF2-40B4-BE49-F238E27FC236}">
                <a16:creationId xmlns:a16="http://schemas.microsoft.com/office/drawing/2014/main" id="{23C9CB56-E973-9B4B-945C-766AE653FE8A}"/>
              </a:ext>
            </a:extLst>
          </p:cNvPr>
          <p:cNvSpPr/>
          <p:nvPr/>
        </p:nvSpPr>
        <p:spPr>
          <a:xfrm>
            <a:off x="-38595" y="3766266"/>
            <a:ext cx="2962145" cy="251412"/>
          </a:xfrm>
          <a:prstGeom prst="chevron">
            <a:avLst>
              <a:gd name="adj" fmla="val 50000"/>
            </a:avLst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</a:t>
            </a:r>
            <a:r>
              <a:rPr lang="en-US" sz="16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2008 plan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718360-DE8D-BF49-96BB-019D1B57EE16}"/>
              </a:ext>
            </a:extLst>
          </p:cNvPr>
          <p:cNvSpPr txBox="1"/>
          <p:nvPr/>
        </p:nvSpPr>
        <p:spPr>
          <a:xfrm>
            <a:off x="-235527" y="3730117"/>
            <a:ext cx="95182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U.S.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0DEF31-259E-AF49-AB81-C0146CDF88CD}"/>
              </a:ext>
            </a:extLst>
          </p:cNvPr>
          <p:cNvSpPr txBox="1"/>
          <p:nvPr/>
        </p:nvSpPr>
        <p:spPr>
          <a:xfrm>
            <a:off x="5448002" y="3172697"/>
            <a:ext cx="14398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Snowmass 2021    P5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9CA6594-F4F6-7049-BE36-749002B73381}"/>
              </a:ext>
            </a:extLst>
          </p:cNvPr>
          <p:cNvGrpSpPr/>
          <p:nvPr/>
        </p:nvGrpSpPr>
        <p:grpSpPr>
          <a:xfrm>
            <a:off x="-64562" y="4090609"/>
            <a:ext cx="9235283" cy="1146786"/>
            <a:chOff x="-64562" y="4074893"/>
            <a:chExt cx="9235283" cy="1146786"/>
          </a:xfrm>
        </p:grpSpPr>
        <p:sp>
          <p:nvSpPr>
            <p:cNvPr id="24" name="Google Shape;251;p36">
              <a:extLst>
                <a:ext uri="{FF2B5EF4-FFF2-40B4-BE49-F238E27FC236}">
                  <a16:creationId xmlns:a16="http://schemas.microsoft.com/office/drawing/2014/main" id="{F3095CA3-F824-044B-A425-32F8BCA2346A}"/>
                </a:ext>
              </a:extLst>
            </p:cNvPr>
            <p:cNvSpPr/>
            <p:nvPr/>
          </p:nvSpPr>
          <p:spPr>
            <a:xfrm>
              <a:off x="2474144" y="4087851"/>
              <a:ext cx="3378182" cy="262659"/>
            </a:xfrm>
            <a:prstGeom prst="chevron">
              <a:avLst>
                <a:gd name="adj" fmla="val 50000"/>
              </a:avLst>
            </a:prstGeom>
            <a:solidFill>
              <a:srgbClr val="C00000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411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2013 plan </a:t>
              </a:r>
              <a:endParaRPr sz="16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51;p36">
              <a:extLst>
                <a:ext uri="{FF2B5EF4-FFF2-40B4-BE49-F238E27FC236}">
                  <a16:creationId xmlns:a16="http://schemas.microsoft.com/office/drawing/2014/main" id="{701360BE-D11B-AE44-9F72-0862B5FD0D58}"/>
                </a:ext>
              </a:extLst>
            </p:cNvPr>
            <p:cNvSpPr/>
            <p:nvPr/>
          </p:nvSpPr>
          <p:spPr>
            <a:xfrm>
              <a:off x="5794871" y="4086200"/>
              <a:ext cx="3375850" cy="262659"/>
            </a:xfrm>
            <a:prstGeom prst="chevron">
              <a:avLst>
                <a:gd name="adj" fmla="val 50000"/>
              </a:avLst>
            </a:prstGeom>
            <a:solidFill>
              <a:srgbClr val="C00000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411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 dirty="0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2020 plan</a:t>
              </a:r>
              <a:endParaRPr sz="1600" b="0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51;p36">
              <a:extLst>
                <a:ext uri="{FF2B5EF4-FFF2-40B4-BE49-F238E27FC236}">
                  <a16:creationId xmlns:a16="http://schemas.microsoft.com/office/drawing/2014/main" id="{C2F6F805-14CD-2942-8E68-E7459A9AC89E}"/>
                </a:ext>
              </a:extLst>
            </p:cNvPr>
            <p:cNvSpPr/>
            <p:nvPr/>
          </p:nvSpPr>
          <p:spPr>
            <a:xfrm>
              <a:off x="-38595" y="4086200"/>
              <a:ext cx="2572083" cy="262659"/>
            </a:xfrm>
            <a:prstGeom prst="chevron">
              <a:avLst>
                <a:gd name="adj" fmla="val 50000"/>
              </a:avLst>
            </a:prstGeom>
            <a:solidFill>
              <a:srgbClr val="C00000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411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              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2007 plan </a:t>
              </a:r>
              <a:endParaRPr sz="16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9767170-1975-B442-A332-504E85BBAB19}"/>
                </a:ext>
              </a:extLst>
            </p:cNvPr>
            <p:cNvSpPr/>
            <p:nvPr/>
          </p:nvSpPr>
          <p:spPr>
            <a:xfrm>
              <a:off x="11878" y="4606126"/>
              <a:ext cx="9143999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Particle Physics is global:</a:t>
              </a:r>
            </a:p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Snowmass process involves the international community and strategies/plans from other regions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9EA3753-1E15-F944-B405-38F695C2B099}"/>
                </a:ext>
              </a:extLst>
            </p:cNvPr>
            <p:cNvSpPr txBox="1"/>
            <p:nvPr/>
          </p:nvSpPr>
          <p:spPr>
            <a:xfrm>
              <a:off x="-64562" y="4074893"/>
              <a:ext cx="78085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/>
                <a:t>Europe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B276CF4D-EABA-5E42-A877-D029F3540BEC}"/>
              </a:ext>
            </a:extLst>
          </p:cNvPr>
          <p:cNvSpPr txBox="1"/>
          <p:nvPr/>
        </p:nvSpPr>
        <p:spPr>
          <a:xfrm>
            <a:off x="1671237" y="3172697"/>
            <a:ext cx="17219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Snowmass 2013    P5 2014</a:t>
            </a:r>
          </a:p>
        </p:txBody>
      </p:sp>
    </p:spTree>
    <p:extLst>
      <p:ext uri="{BB962C8B-B14F-4D97-AF65-F5344CB8AC3E}">
        <p14:creationId xmlns:p14="http://schemas.microsoft.com/office/powerpoint/2010/main" val="324334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 animBg="1"/>
      <p:bldP spid="27" grpId="0"/>
      <p:bldP spid="32" grpId="0" animBg="1"/>
      <p:bldP spid="33" grpId="0" animBg="1"/>
      <p:bldP spid="2" grpId="0" animBg="1"/>
      <p:bldP spid="7" grpId="0"/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37E064F-2A50-544D-818F-190042E0B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U.S. Strategic Planning Process for Particle Physics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1421518-3413-C147-86EB-2369BD9529B9}"/>
              </a:ext>
            </a:extLst>
          </p:cNvPr>
          <p:cNvGrpSpPr/>
          <p:nvPr/>
        </p:nvGrpSpPr>
        <p:grpSpPr>
          <a:xfrm>
            <a:off x="1577699" y="904714"/>
            <a:ext cx="7646851" cy="1485014"/>
            <a:chOff x="556623" y="3074513"/>
            <a:chExt cx="7646851" cy="148501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B3C2B4C-609E-3043-98CA-7A724309AB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9647"/>
            <a:stretch/>
          </p:blipFill>
          <p:spPr>
            <a:xfrm>
              <a:off x="556623" y="3074513"/>
              <a:ext cx="7646851" cy="439396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054AB67-C339-BB42-9D5A-9DD9D101B912}"/>
                </a:ext>
              </a:extLst>
            </p:cNvPr>
            <p:cNvSpPr/>
            <p:nvPr/>
          </p:nvSpPr>
          <p:spPr>
            <a:xfrm>
              <a:off x="1224578" y="3513909"/>
              <a:ext cx="3971109" cy="28738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Snowmass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27298B6-6FF6-9548-929D-4A634D2C7F78}"/>
                </a:ext>
              </a:extLst>
            </p:cNvPr>
            <p:cNvSpPr/>
            <p:nvPr/>
          </p:nvSpPr>
          <p:spPr>
            <a:xfrm>
              <a:off x="3096503" y="3841864"/>
              <a:ext cx="2924868" cy="28738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NAS reviews Particle Physics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D53D73A-1A63-2A42-A0B0-64A9BDFD484A}"/>
                </a:ext>
              </a:extLst>
            </p:cNvPr>
            <p:cNvSpPr txBox="1"/>
            <p:nvPr/>
          </p:nvSpPr>
          <p:spPr>
            <a:xfrm>
              <a:off x="3352800" y="4128640"/>
              <a:ext cx="240199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National Academy of Science (NAS) reviews each field every ~10 years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AA3C570-4DD2-A84D-92B2-F490372CBD0B}"/>
                </a:ext>
              </a:extLst>
            </p:cNvPr>
            <p:cNvSpPr/>
            <p:nvPr/>
          </p:nvSpPr>
          <p:spPr>
            <a:xfrm>
              <a:off x="5654977" y="4157735"/>
              <a:ext cx="2457057" cy="29682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P5</a:t>
              </a:r>
            </a:p>
          </p:txBody>
        </p:sp>
      </p:grpSp>
      <p:sp>
        <p:nvSpPr>
          <p:cNvPr id="25" name="Date Placeholder 2">
            <a:extLst>
              <a:ext uri="{FF2B5EF4-FFF2-40B4-BE49-F238E27FC236}">
                <a16:creationId xmlns:a16="http://schemas.microsoft.com/office/drawing/2014/main" id="{F70C3989-8A9F-AC4F-A9F3-B568B8E96A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74" y="6494403"/>
            <a:ext cx="2133600" cy="365125"/>
          </a:xfrm>
        </p:spPr>
        <p:txBody>
          <a:bodyPr/>
          <a:lstStyle/>
          <a:p>
            <a:r>
              <a:rPr lang="en-US" dirty="0"/>
              <a:t>Snowmass CPM: 2020-10-05</a:t>
            </a:r>
          </a:p>
        </p:txBody>
      </p:sp>
      <p:sp>
        <p:nvSpPr>
          <p:cNvPr id="26" name="Footer Placeholder 3">
            <a:extLst>
              <a:ext uri="{FF2B5EF4-FFF2-40B4-BE49-F238E27FC236}">
                <a16:creationId xmlns:a16="http://schemas.microsoft.com/office/drawing/2014/main" id="{03AB6E54-FC7B-F240-AD67-F75EF28A2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33751" y="6494403"/>
            <a:ext cx="5656217" cy="365125"/>
          </a:xfrm>
        </p:spPr>
        <p:txBody>
          <a:bodyPr/>
          <a:lstStyle/>
          <a:p>
            <a:r>
              <a:rPr lang="en-US" dirty="0"/>
              <a:t>Young-</a:t>
            </a:r>
            <a:r>
              <a:rPr lang="en-US" dirty="0" err="1"/>
              <a:t>Kee</a:t>
            </a:r>
            <a:r>
              <a:rPr lang="en-US" dirty="0"/>
              <a:t> Kim (</a:t>
            </a:r>
            <a:r>
              <a:rPr lang="en-US" dirty="0" err="1"/>
              <a:t>U.Chicago</a:t>
            </a:r>
            <a:r>
              <a:rPr lang="en-US" dirty="0"/>
              <a:t>), DPF Chair, for the Snowmass Organization Team</a:t>
            </a:r>
          </a:p>
        </p:txBody>
      </p:sp>
      <p:sp>
        <p:nvSpPr>
          <p:cNvPr id="27" name="Slide Number Placeholder 4">
            <a:extLst>
              <a:ext uri="{FF2B5EF4-FFF2-40B4-BE49-F238E27FC236}">
                <a16:creationId xmlns:a16="http://schemas.microsoft.com/office/drawing/2014/main" id="{B7516CC8-3E02-094D-A575-1F592D705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22277" y="6494403"/>
            <a:ext cx="2133600" cy="365125"/>
          </a:xfrm>
        </p:spPr>
        <p:txBody>
          <a:bodyPr/>
          <a:lstStyle/>
          <a:p>
            <a:fld id="{FB881E7D-5A17-EB4A-B013-04381A7C357D}" type="slidenum">
              <a:rPr lang="en-US" smtClean="0"/>
              <a:t>3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30A9171-E089-074E-B6D5-347CB62F6785}"/>
              </a:ext>
            </a:extLst>
          </p:cNvPr>
          <p:cNvGrpSpPr/>
          <p:nvPr/>
        </p:nvGrpSpPr>
        <p:grpSpPr>
          <a:xfrm>
            <a:off x="881028" y="4516164"/>
            <a:ext cx="7465266" cy="1815642"/>
            <a:chOff x="881028" y="4516164"/>
            <a:chExt cx="7465266" cy="1815642"/>
          </a:xfrm>
        </p:grpSpPr>
        <p:pic>
          <p:nvPicPr>
            <p:cNvPr id="21" name="Picture 2" descr="https://home.fnal.gov/~nsergei/index_files/image002.jpg">
              <a:extLst>
                <a:ext uri="{FF2B5EF4-FFF2-40B4-BE49-F238E27FC236}">
                  <a16:creationId xmlns:a16="http://schemas.microsoft.com/office/drawing/2014/main" id="{DEF833BD-221A-114C-AAFC-56AAF3BB0BC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73"/>
            <a:stretch/>
          </p:blipFill>
          <p:spPr bwMode="auto">
            <a:xfrm>
              <a:off x="881028" y="4516164"/>
              <a:ext cx="1515979" cy="18156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964BA21-BD03-4B42-80C9-2650EA594C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14215"/>
            <a:stretch/>
          </p:blipFill>
          <p:spPr>
            <a:xfrm>
              <a:off x="6788749" y="4516164"/>
              <a:ext cx="1557545" cy="1815641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617CF86-D611-3B48-8BEF-61351633B1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18607"/>
            <a:stretch/>
          </p:blipFill>
          <p:spPr>
            <a:xfrm>
              <a:off x="4737101" y="4516164"/>
              <a:ext cx="1589183" cy="181564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1314B9B-EC4F-EF47-9716-7C600EDDCE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3793"/>
            <a:stretch/>
          </p:blipFill>
          <p:spPr>
            <a:xfrm>
              <a:off x="2747015" y="4516164"/>
              <a:ext cx="1626917" cy="1746366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F3389-2FA9-5647-8DBC-08CEDEEE382D}"/>
              </a:ext>
            </a:extLst>
          </p:cNvPr>
          <p:cNvGrpSpPr/>
          <p:nvPr/>
        </p:nvGrpSpPr>
        <p:grpSpPr>
          <a:xfrm>
            <a:off x="881028" y="2490253"/>
            <a:ext cx="7465266" cy="1782972"/>
            <a:chOff x="703608" y="2417520"/>
            <a:chExt cx="8014871" cy="201971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1D518AD-266E-CA44-8A8D-DD658ED426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944"/>
            <a:stretch/>
          </p:blipFill>
          <p:spPr>
            <a:xfrm>
              <a:off x="703608" y="2419022"/>
              <a:ext cx="1625946" cy="2018212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4B4DBB2-5CE5-ED4B-AD0F-4735EFE71B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5594" r="23890" b="10607"/>
            <a:stretch/>
          </p:blipFill>
          <p:spPr>
            <a:xfrm>
              <a:off x="4843571" y="2424192"/>
              <a:ext cx="1706181" cy="2013042"/>
            </a:xfrm>
            <a:prstGeom prst="rect">
              <a:avLst/>
            </a:prstGeom>
          </p:spPr>
        </p:pic>
        <p:pic>
          <p:nvPicPr>
            <p:cNvPr id="1026" name="Picture 2" descr="Joel Butler elected next CMS spokesperson | News">
              <a:extLst>
                <a:ext uri="{FF2B5EF4-FFF2-40B4-BE49-F238E27FC236}">
                  <a16:creationId xmlns:a16="http://schemas.microsoft.com/office/drawing/2014/main" id="{69124957-C925-D04A-8821-81E0D94B5C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24" t="6925" r="16231"/>
            <a:stretch/>
          </p:blipFill>
          <p:spPr bwMode="auto">
            <a:xfrm>
              <a:off x="7046265" y="2417520"/>
              <a:ext cx="1672214" cy="187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ute, Girl, Smile, Woman, Anime, Comic, Waving - Asian Girl Clipart Cute -  Png Download (#5572203) - PinClipart">
              <a:extLst>
                <a:ext uri="{FF2B5EF4-FFF2-40B4-BE49-F238E27FC236}">
                  <a16:creationId xmlns:a16="http://schemas.microsoft.com/office/drawing/2014/main" id="{730F2169-0C79-3047-B526-2C9461ABBD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" r="21391"/>
            <a:stretch/>
          </p:blipFill>
          <p:spPr bwMode="auto">
            <a:xfrm>
              <a:off x="2709378" y="2417520"/>
              <a:ext cx="1747503" cy="2019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226138A-BFA0-EC40-9A89-155E0C89FF58}"/>
              </a:ext>
            </a:extLst>
          </p:cNvPr>
          <p:cNvSpPr txBox="1"/>
          <p:nvPr/>
        </p:nvSpPr>
        <p:spPr>
          <a:xfrm>
            <a:off x="292788" y="3841628"/>
            <a:ext cx="818512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DPF:              Past Chair                                   Chair                                    Chair Elect                               Vice Chair</a:t>
            </a:r>
          </a:p>
          <a:p>
            <a:r>
              <a:rPr lang="en-US" sz="1400" dirty="0"/>
              <a:t>                Prisca Cushman                     Young-</a:t>
            </a:r>
            <a:r>
              <a:rPr lang="en-US" sz="1400" dirty="0" err="1"/>
              <a:t>Kee</a:t>
            </a:r>
            <a:r>
              <a:rPr lang="en-US" sz="1400" dirty="0"/>
              <a:t> Kim                               Tao Han                                 Joel Butler         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5E721B-B518-DD44-A974-DB3563C3C7A1}"/>
              </a:ext>
            </a:extLst>
          </p:cNvPr>
          <p:cNvSpPr txBox="1"/>
          <p:nvPr/>
        </p:nvSpPr>
        <p:spPr>
          <a:xfrm>
            <a:off x="733272" y="5899333"/>
            <a:ext cx="774464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     DPB (Accelerator)                     DAP (Astro)                   DGRAV (Gravitational)                   DNP (Nuclear)  </a:t>
            </a:r>
          </a:p>
          <a:p>
            <a:r>
              <a:rPr lang="en-US" sz="1400" dirty="0"/>
              <a:t>      Sergei </a:t>
            </a:r>
            <a:r>
              <a:rPr lang="en-US" sz="1400" dirty="0" err="1"/>
              <a:t>Nagaitsev</a:t>
            </a:r>
            <a:r>
              <a:rPr lang="en-US" sz="1400" dirty="0"/>
              <a:t>                   </a:t>
            </a:r>
            <a:r>
              <a:rPr lang="en-US" sz="1400" dirty="0" err="1"/>
              <a:t>Glennys</a:t>
            </a:r>
            <a:r>
              <a:rPr lang="en-US" sz="1400" dirty="0"/>
              <a:t> Farrar                     Gabriela Gonzales                   </a:t>
            </a:r>
            <a:r>
              <a:rPr lang="en-US" sz="1400" dirty="0" err="1"/>
              <a:t>Yury</a:t>
            </a:r>
            <a:r>
              <a:rPr lang="en-US" sz="1400" dirty="0"/>
              <a:t> </a:t>
            </a:r>
            <a:r>
              <a:rPr lang="en-US" sz="1400" dirty="0" err="1"/>
              <a:t>Kolomensky</a:t>
            </a:r>
            <a:endParaRPr lang="en-US" sz="14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0B4A8BD-9246-A849-8D29-5D77DE205CD2}"/>
              </a:ext>
            </a:extLst>
          </p:cNvPr>
          <p:cNvSpPr/>
          <p:nvPr/>
        </p:nvSpPr>
        <p:spPr>
          <a:xfrm>
            <a:off x="-1" y="1344109"/>
            <a:ext cx="2233751" cy="28738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Snowmass Preparation</a:t>
            </a:r>
          </a:p>
        </p:txBody>
      </p:sp>
    </p:spTree>
    <p:extLst>
      <p:ext uri="{BB962C8B-B14F-4D97-AF65-F5344CB8AC3E}">
        <p14:creationId xmlns:p14="http://schemas.microsoft.com/office/powerpoint/2010/main" val="1931769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B1E0D-774C-6049-A617-15F5F2241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Snowmass Advisory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0B3C97-2820-BD40-B5B7-607564DF8E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0963" y="930758"/>
            <a:ext cx="4309820" cy="5126065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DPF Executive Committee</a:t>
            </a:r>
            <a:endParaRPr lang="en-US" dirty="0">
              <a:solidFill>
                <a:srgbClr val="0432FF"/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rgbClr val="0432FF"/>
              </a:solidFill>
            </a:endParaRPr>
          </a:p>
          <a:p>
            <a:pPr lvl="1"/>
            <a:r>
              <a:rPr lang="en-US" dirty="0">
                <a:solidFill>
                  <a:srgbClr val="0432FF"/>
                </a:solidFill>
              </a:rPr>
              <a:t>Chair: Young-</a:t>
            </a:r>
            <a:r>
              <a:rPr lang="en-US" dirty="0" err="1">
                <a:solidFill>
                  <a:srgbClr val="0432FF"/>
                </a:solidFill>
              </a:rPr>
              <a:t>Kee</a:t>
            </a:r>
            <a:r>
              <a:rPr lang="en-US" dirty="0">
                <a:solidFill>
                  <a:srgbClr val="0432FF"/>
                </a:solidFill>
              </a:rPr>
              <a:t> Kim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Chair-Elect: Tao Han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Vice Chair: Joel Butler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Past Chair: Prisca Cushman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Secretary/Treasurer: </a:t>
            </a:r>
            <a:r>
              <a:rPr lang="en-US" dirty="0" err="1"/>
              <a:t>Mirjam</a:t>
            </a:r>
            <a:r>
              <a:rPr lang="en-US" dirty="0"/>
              <a:t> </a:t>
            </a:r>
            <a:r>
              <a:rPr lang="en-US" dirty="0" err="1"/>
              <a:t>Cvetic</a:t>
            </a:r>
            <a:endParaRPr lang="en-US" dirty="0"/>
          </a:p>
          <a:p>
            <a:pPr lvl="1"/>
            <a:r>
              <a:rPr lang="en-US" dirty="0"/>
              <a:t>Councilor: Elizabeth Simmons</a:t>
            </a:r>
          </a:p>
          <a:p>
            <a:pPr lvl="1"/>
            <a:r>
              <a:rPr lang="en-US" dirty="0"/>
              <a:t>Member-at-Large: Rick Van </a:t>
            </a:r>
            <a:r>
              <a:rPr lang="en-US" dirty="0" err="1"/>
              <a:t>Kooten</a:t>
            </a:r>
            <a:endParaRPr lang="en-US" dirty="0"/>
          </a:p>
          <a:p>
            <a:pPr lvl="1"/>
            <a:r>
              <a:rPr lang="en-US" dirty="0"/>
              <a:t>Member-at-Large: Elizabeth Worcester</a:t>
            </a:r>
          </a:p>
          <a:p>
            <a:pPr lvl="1"/>
            <a:r>
              <a:rPr lang="en-US" dirty="0"/>
              <a:t>Member-at-Large: Natalia Toro</a:t>
            </a:r>
          </a:p>
          <a:p>
            <a:pPr lvl="1"/>
            <a:r>
              <a:rPr lang="en-US" dirty="0"/>
              <a:t>Member-at-Large: Andre de </a:t>
            </a:r>
            <a:r>
              <a:rPr lang="en-US" dirty="0" err="1"/>
              <a:t>Gouvea</a:t>
            </a:r>
            <a:endParaRPr lang="en-US" dirty="0"/>
          </a:p>
          <a:p>
            <a:pPr lvl="1"/>
            <a:r>
              <a:rPr lang="en-US" dirty="0"/>
              <a:t>Member-at-Large: Mary </a:t>
            </a:r>
            <a:r>
              <a:rPr lang="en-US" dirty="0" err="1"/>
              <a:t>Bishai</a:t>
            </a:r>
            <a:endParaRPr lang="en-US" dirty="0"/>
          </a:p>
          <a:p>
            <a:pPr lvl="1"/>
            <a:r>
              <a:rPr lang="en-US" dirty="0"/>
              <a:t>Member-at-Large: Lauren Tompkins</a:t>
            </a:r>
          </a:p>
          <a:p>
            <a:pPr lvl="1"/>
            <a:r>
              <a:rPr lang="en-US" dirty="0"/>
              <a:t>Early Career Member-at-Large: Sara Simon</a:t>
            </a:r>
          </a:p>
          <a:p>
            <a:pPr lvl="1"/>
            <a:endParaRPr lang="en-US" dirty="0"/>
          </a:p>
          <a:p>
            <a:r>
              <a:rPr lang="en-US" dirty="0"/>
              <a:t>Editor and Communication</a:t>
            </a:r>
          </a:p>
          <a:p>
            <a:pPr lvl="1"/>
            <a:r>
              <a:rPr lang="en-US" dirty="0"/>
              <a:t>Editor – Michael </a:t>
            </a:r>
            <a:r>
              <a:rPr lang="en-US" dirty="0" err="1"/>
              <a:t>Peskin</a:t>
            </a:r>
            <a:endParaRPr lang="en-US" dirty="0"/>
          </a:p>
          <a:p>
            <a:pPr lvl="1"/>
            <a:r>
              <a:rPr lang="en-US" dirty="0"/>
              <a:t>Communication – Bob Bernstein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91DA08-7E99-714F-A15D-83B1DD7E5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03183" y="930758"/>
            <a:ext cx="4038600" cy="5126065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Representatives from Related Divisions</a:t>
            </a:r>
            <a:endParaRPr lang="en-US" dirty="0">
              <a:solidFill>
                <a:srgbClr val="0432FF"/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rgbClr val="0432FF"/>
              </a:solidFill>
            </a:endParaRPr>
          </a:p>
          <a:p>
            <a:pPr lvl="1"/>
            <a:r>
              <a:rPr lang="en-US" dirty="0">
                <a:solidFill>
                  <a:srgbClr val="0432FF"/>
                </a:solidFill>
              </a:rPr>
              <a:t>DPB (accelerator): Sergei </a:t>
            </a:r>
            <a:r>
              <a:rPr lang="en-US" dirty="0" err="1">
                <a:solidFill>
                  <a:srgbClr val="0432FF"/>
                </a:solidFill>
              </a:rPr>
              <a:t>Nagaitsev</a:t>
            </a:r>
            <a:endParaRPr lang="en-US" dirty="0">
              <a:solidFill>
                <a:srgbClr val="0432FF"/>
              </a:solidFill>
            </a:endParaRPr>
          </a:p>
          <a:p>
            <a:pPr lvl="1"/>
            <a:r>
              <a:rPr lang="en-US" dirty="0">
                <a:solidFill>
                  <a:srgbClr val="0432FF"/>
                </a:solidFill>
              </a:rPr>
              <a:t>DNP (nuclear): </a:t>
            </a:r>
            <a:r>
              <a:rPr lang="en-US" dirty="0" err="1">
                <a:solidFill>
                  <a:srgbClr val="0432FF"/>
                </a:solidFill>
              </a:rPr>
              <a:t>Yury</a:t>
            </a:r>
            <a:r>
              <a:rPr lang="en-US" dirty="0">
                <a:solidFill>
                  <a:srgbClr val="0432FF"/>
                </a:solidFill>
              </a:rPr>
              <a:t> </a:t>
            </a:r>
            <a:r>
              <a:rPr lang="en-US" dirty="0" err="1">
                <a:solidFill>
                  <a:srgbClr val="0432FF"/>
                </a:solidFill>
              </a:rPr>
              <a:t>Kolomensky</a:t>
            </a:r>
            <a:endParaRPr lang="en-US" dirty="0">
              <a:solidFill>
                <a:srgbClr val="0432FF"/>
              </a:solidFill>
            </a:endParaRPr>
          </a:p>
          <a:p>
            <a:pPr lvl="1"/>
            <a:r>
              <a:rPr lang="en-US" dirty="0">
                <a:solidFill>
                  <a:srgbClr val="0432FF"/>
                </a:solidFill>
              </a:rPr>
              <a:t>DAP (</a:t>
            </a:r>
            <a:r>
              <a:rPr lang="en-US" dirty="0" err="1">
                <a:solidFill>
                  <a:srgbClr val="0432FF"/>
                </a:solidFill>
              </a:rPr>
              <a:t>astro</a:t>
            </a:r>
            <a:r>
              <a:rPr lang="en-US" dirty="0">
                <a:solidFill>
                  <a:srgbClr val="0432FF"/>
                </a:solidFill>
              </a:rPr>
              <a:t>): </a:t>
            </a:r>
            <a:r>
              <a:rPr lang="en-US" dirty="0" err="1">
                <a:solidFill>
                  <a:srgbClr val="0432FF"/>
                </a:solidFill>
              </a:rPr>
              <a:t>Glennys</a:t>
            </a:r>
            <a:r>
              <a:rPr lang="en-US" dirty="0">
                <a:solidFill>
                  <a:srgbClr val="0432FF"/>
                </a:solidFill>
              </a:rPr>
              <a:t> Farrar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DGRAV (gravitational): Gabriela Gonzales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Representatives from the Int. Community</a:t>
            </a:r>
          </a:p>
          <a:p>
            <a:pPr lvl="1"/>
            <a:r>
              <a:rPr lang="en-US" dirty="0"/>
              <a:t>Africa / Middle East</a:t>
            </a:r>
          </a:p>
          <a:p>
            <a:pPr lvl="2"/>
            <a:r>
              <a:rPr lang="en-US" sz="2400" dirty="0" err="1"/>
              <a:t>Azwinndini</a:t>
            </a:r>
            <a:r>
              <a:rPr lang="en-US" sz="2400" dirty="0"/>
              <a:t> </a:t>
            </a:r>
            <a:r>
              <a:rPr lang="en-US" sz="2400" dirty="0" err="1"/>
              <a:t>Muronga</a:t>
            </a:r>
            <a:r>
              <a:rPr lang="en-US" sz="2400" dirty="0"/>
              <a:t>, Nelson Mandela Metropolitan </a:t>
            </a:r>
            <a:r>
              <a:rPr lang="en-US" sz="2400" dirty="0" err="1"/>
              <a:t>Univ</a:t>
            </a:r>
            <a:r>
              <a:rPr lang="en-US" sz="2400" dirty="0"/>
              <a:t>, South Africa</a:t>
            </a:r>
          </a:p>
          <a:p>
            <a:pPr lvl="1"/>
            <a:r>
              <a:rPr lang="en-US" dirty="0"/>
              <a:t>Asia / Pacific</a:t>
            </a:r>
          </a:p>
          <a:p>
            <a:pPr lvl="2"/>
            <a:r>
              <a:rPr lang="en-US" sz="2400" dirty="0"/>
              <a:t>Atsuko Ichikawa, Kyoto University, Japan</a:t>
            </a:r>
          </a:p>
          <a:p>
            <a:pPr lvl="2"/>
            <a:r>
              <a:rPr lang="en-US" sz="2400" dirty="0" err="1"/>
              <a:t>Xinchou</a:t>
            </a:r>
            <a:r>
              <a:rPr lang="en-US" sz="2400" dirty="0"/>
              <a:t> Lou, IHEP, China</a:t>
            </a:r>
          </a:p>
          <a:p>
            <a:pPr lvl="1"/>
            <a:r>
              <a:rPr lang="en-US" dirty="0"/>
              <a:t>Canada</a:t>
            </a:r>
          </a:p>
          <a:p>
            <a:pPr lvl="2"/>
            <a:r>
              <a:rPr lang="en-US" sz="2400" dirty="0"/>
              <a:t>Heather Logan, Carleton University, Canada</a:t>
            </a:r>
          </a:p>
          <a:p>
            <a:pPr lvl="1"/>
            <a:r>
              <a:rPr lang="en-US" dirty="0"/>
              <a:t>Europe</a:t>
            </a:r>
          </a:p>
          <a:p>
            <a:pPr lvl="2"/>
            <a:r>
              <a:rPr lang="en-US" sz="2400" dirty="0"/>
              <a:t>Val Gibson, Cavendish Laboratory, UK</a:t>
            </a:r>
          </a:p>
          <a:p>
            <a:pPr lvl="2"/>
            <a:r>
              <a:rPr lang="en-US" sz="2400" dirty="0" err="1"/>
              <a:t>Berrie</a:t>
            </a:r>
            <a:r>
              <a:rPr lang="en-US" sz="2400" dirty="0"/>
              <a:t> </a:t>
            </a:r>
            <a:r>
              <a:rPr lang="en-US" sz="2400" dirty="0" err="1"/>
              <a:t>Giebels</a:t>
            </a:r>
            <a:r>
              <a:rPr lang="en-US" sz="2400" dirty="0"/>
              <a:t>, CNRS, France</a:t>
            </a:r>
          </a:p>
          <a:p>
            <a:pPr lvl="1"/>
            <a:r>
              <a:rPr lang="en-US" dirty="0"/>
              <a:t>Latin America</a:t>
            </a:r>
          </a:p>
          <a:p>
            <a:pPr lvl="2"/>
            <a:r>
              <a:rPr lang="en-US" sz="2400" dirty="0"/>
              <a:t>Claudio Dib, Universidad </a:t>
            </a:r>
            <a:r>
              <a:rPr lang="en-US" sz="2400" dirty="0" err="1"/>
              <a:t>Tecnica</a:t>
            </a:r>
            <a:r>
              <a:rPr lang="en-US" sz="2400" dirty="0"/>
              <a:t> Federico Santa Maria, Chile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0EF520F-C6E4-A54E-A1FC-48758DFE063E}"/>
              </a:ext>
            </a:extLst>
          </p:cNvPr>
          <p:cNvSpPr/>
          <p:nvPr/>
        </p:nvSpPr>
        <p:spPr>
          <a:xfrm>
            <a:off x="774915" y="1283347"/>
            <a:ext cx="7237709" cy="939153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Steering Group</a:t>
            </a:r>
          </a:p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F549F9-D09C-7540-9265-E5226695945A}"/>
              </a:ext>
            </a:extLst>
          </p:cNvPr>
          <p:cNvSpPr txBox="1"/>
          <p:nvPr/>
        </p:nvSpPr>
        <p:spPr>
          <a:xfrm>
            <a:off x="0" y="5640916"/>
            <a:ext cx="9144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432FF"/>
                </a:solidFill>
              </a:rPr>
              <a:t>Steering group meets weekly; Advisory group meets once every 4 weeks; </a:t>
            </a:r>
          </a:p>
          <a:p>
            <a:pPr algn="ctr"/>
            <a:r>
              <a:rPr lang="en-US" sz="1400" dirty="0">
                <a:solidFill>
                  <a:srgbClr val="0432FF"/>
                </a:solidFill>
              </a:rPr>
              <a:t>All Frontier conveners + Advisory group + CPM/CSS LOC co-chairs meet once every 4 weeks</a:t>
            </a:r>
          </a:p>
          <a:p>
            <a:pPr algn="ctr"/>
            <a:endParaRPr lang="en-US" sz="400" dirty="0">
              <a:solidFill>
                <a:srgbClr val="0432FF"/>
              </a:solidFill>
            </a:endParaRPr>
          </a:p>
          <a:p>
            <a:pPr algn="ctr"/>
            <a:r>
              <a:rPr lang="en-US" sz="1400" dirty="0">
                <a:solidFill>
                  <a:srgbClr val="0432FF"/>
                </a:solidFill>
              </a:rPr>
              <a:t>Monitoring the progress to make sure that all is moving forward smoothly to achieve the goals of the planning exercise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7CB2966-5D70-AF48-A39C-A3D8FB4B1648}"/>
              </a:ext>
            </a:extLst>
          </p:cNvPr>
          <p:cNvGrpSpPr/>
          <p:nvPr/>
        </p:nvGrpSpPr>
        <p:grpSpPr>
          <a:xfrm>
            <a:off x="3752504" y="2440647"/>
            <a:ext cx="5089279" cy="3121891"/>
            <a:chOff x="3752504" y="2440647"/>
            <a:chExt cx="5089279" cy="312189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04FDF09-1AAE-F445-9777-7CE8AE754731}"/>
                </a:ext>
              </a:extLst>
            </p:cNvPr>
            <p:cNvSpPr/>
            <p:nvPr/>
          </p:nvSpPr>
          <p:spPr>
            <a:xfrm>
              <a:off x="4991746" y="2440647"/>
              <a:ext cx="3850037" cy="3121891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11F5F1D-CA69-9148-8293-7F8D668DE728}"/>
                </a:ext>
              </a:extLst>
            </p:cNvPr>
            <p:cNvSpPr txBox="1"/>
            <p:nvPr/>
          </p:nvSpPr>
          <p:spPr>
            <a:xfrm rot="20160000">
              <a:off x="3752504" y="3090059"/>
              <a:ext cx="2289922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Special thanks to</a:t>
              </a:r>
            </a:p>
          </p:txBody>
        </p:sp>
      </p:grp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C679EEFE-5A82-134A-A488-2A73E72179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74" y="6494403"/>
            <a:ext cx="2133600" cy="365125"/>
          </a:xfrm>
        </p:spPr>
        <p:txBody>
          <a:bodyPr/>
          <a:lstStyle/>
          <a:p>
            <a:r>
              <a:rPr lang="en-US" dirty="0"/>
              <a:t>Snowmass CPM: 2020-10-05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D7FB7F31-88A4-4645-9248-97F90ACE3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33751" y="6494403"/>
            <a:ext cx="5656217" cy="365125"/>
          </a:xfrm>
        </p:spPr>
        <p:txBody>
          <a:bodyPr/>
          <a:lstStyle/>
          <a:p>
            <a:r>
              <a:rPr lang="en-US" dirty="0"/>
              <a:t>Young-</a:t>
            </a:r>
            <a:r>
              <a:rPr lang="en-US" dirty="0" err="1"/>
              <a:t>Kee</a:t>
            </a:r>
            <a:r>
              <a:rPr lang="en-US" dirty="0"/>
              <a:t> Kim (</a:t>
            </a:r>
            <a:r>
              <a:rPr lang="en-US" dirty="0" err="1"/>
              <a:t>U.Chicago</a:t>
            </a:r>
            <a:r>
              <a:rPr lang="en-US" dirty="0"/>
              <a:t>), DPF Chair, for the Snowmass Organization Team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0F460A39-44A4-C740-82D5-4C3AD8E3D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22277" y="6494403"/>
            <a:ext cx="2133600" cy="365125"/>
          </a:xfrm>
        </p:spPr>
        <p:txBody>
          <a:bodyPr/>
          <a:lstStyle/>
          <a:p>
            <a:fld id="{FB881E7D-5A17-EB4A-B013-04381A7C357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96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8B4A1-A146-984A-AEBF-06AAD49BB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Frontiers and Topical Groups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880C2C0-CAA1-DF4F-83CD-A7ED45E1F4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630278"/>
              </p:ext>
            </p:extLst>
          </p:nvPr>
        </p:nvGraphicFramePr>
        <p:xfrm>
          <a:off x="224725" y="1138715"/>
          <a:ext cx="8694549" cy="52527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35595">
                  <a:extLst>
                    <a:ext uri="{9D8B030D-6E8A-4147-A177-3AD203B41FA5}">
                      <a16:colId xmlns:a16="http://schemas.microsoft.com/office/drawing/2014/main" val="2413618683"/>
                    </a:ext>
                  </a:extLst>
                </a:gridCol>
                <a:gridCol w="6358954">
                  <a:extLst>
                    <a:ext uri="{9D8B030D-6E8A-4147-A177-3AD203B41FA5}">
                      <a16:colId xmlns:a16="http://schemas.microsoft.com/office/drawing/2014/main" val="3764693417"/>
                    </a:ext>
                  </a:extLst>
                </a:gridCol>
              </a:tblGrid>
              <a:tr h="267445">
                <a:tc>
                  <a:txBody>
                    <a:bodyPr/>
                    <a:lstStyle/>
                    <a:p>
                      <a:r>
                        <a:rPr lang="en-US" sz="1400" dirty="0"/>
                        <a:t>10 Frontiers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80 Topical Groups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245507"/>
                  </a:ext>
                </a:extLst>
              </a:tr>
              <a:tr h="481409">
                <a:tc>
                  <a:txBody>
                    <a:bodyPr/>
                    <a:lstStyle/>
                    <a:p>
                      <a:r>
                        <a:rPr lang="en-US" sz="1200" dirty="0"/>
                        <a:t>Energy Frontier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  <a:tabLst/>
                        <a:defRPr/>
                      </a:pP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Higgs Boson properties and couplings, Higgs Boson as a portal to new physics, Heavy flavor and top quark physics, </a:t>
                      </a:r>
                      <a:r>
                        <a:rPr lang="en-US" sz="1000" u="none" strike="noStrike" cap="none" dirty="0">
                          <a:latin typeface="+mn-lt"/>
                        </a:rPr>
                        <a:t>EW Precision Phys. &amp; constraining new phys., </a:t>
                      </a: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Precision QCD, Hadronic structure and forward QCD, Heavy Ions</a:t>
                      </a:r>
                      <a:r>
                        <a:rPr lang="en-US" sz="1000" u="none" strike="noStrike" cap="none" dirty="0">
                          <a:latin typeface="+mn-lt"/>
                        </a:rPr>
                        <a:t>, </a:t>
                      </a: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Model specific explorations, </a:t>
                      </a:r>
                      <a:r>
                        <a:rPr lang="en-US" sz="1000" u="none" strike="noStrike" cap="none" dirty="0">
                          <a:latin typeface="+mn-lt"/>
                        </a:rPr>
                        <a:t>More general explorations, </a:t>
                      </a: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Dark Matter at colliders</a:t>
                      </a:r>
                      <a:endParaRPr lang="en-US" sz="1000" u="none" strike="noStrike" cap="none" dirty="0"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3873798236"/>
                  </a:ext>
                </a:extLst>
              </a:tr>
              <a:tr h="4814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Frontiers in Neutrino Physics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+mj-lt"/>
                        </a:rPr>
                        <a:t>Neutrino Oscillations, </a:t>
                      </a:r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Sterile Neutrinos</a:t>
                      </a:r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Beyond the SM, Neutrinos from Natural Sources, Neutrino Properties, Neutrino Cross Sections, Nuclear Safeguards and Other Applications, Theory of Neutrino Physics, Artificial Neutrino Sources, Neutrino Detectors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2321315"/>
                  </a:ext>
                </a:extLst>
              </a:tr>
              <a:tr h="40116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Frontiers in Rare Processes &amp; Precision Measurements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+mn-lt"/>
                        </a:rPr>
                        <a:t>Weak Decays of b and c, Strange and Light Quarks, Fundamental Physics and Small Experiments. Baryon and Lepton Number Violation, Charged Lepton Flavor Violation, Dark Sector at Low Energies, Hadron spectroscopy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3270735"/>
                  </a:ext>
                </a:extLst>
              </a:tr>
              <a:tr h="49031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Cosmic Frontier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sym typeface="Helvetica Neue"/>
                        </a:rPr>
                        <a:t>Dark Matter: </a:t>
                      </a:r>
                      <a:r>
                        <a:rPr sz="1000" b="0" dirty="0">
                          <a:solidFill>
                            <a:schemeClr val="tx1"/>
                          </a:solidFill>
                          <a:sym typeface="Helvetica Neue"/>
                        </a:rPr>
                        <a:t>Particle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sym typeface="Helvetica Neue"/>
                        </a:rPr>
                        <a:t>-like, Dark Matter: Wave-like, Dark Matter: Cosmic Probes, Dark Energy &amp; Cosmic Acceleration: The Modern Universe, Dark Energy &amp; Cosmic Acceleration: Cosmic Dawn &amp; Before, Dark Energy &amp; Cosmic Acceleration: Complementarity of Probes and New Facilities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797454912"/>
                  </a:ext>
                </a:extLst>
              </a:tr>
              <a:tr h="4814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Theory Frontier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sz="1000" dirty="0"/>
                        <a:t>String theory, quantum gravity, black holes</a:t>
                      </a:r>
                      <a:r>
                        <a:rPr lang="en-US" sz="1000" dirty="0"/>
                        <a:t>, Effective field theory techniques, CFT and formal QFT, Scattering amplitudes, Lattice gauge theory, Theory techniques for precision physics, Collider phenomenology, BSM model building, Astro-particle physics and cosmology, Quantum information science, </a:t>
                      </a:r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Theory of Neutrino Physics</a:t>
                      </a:r>
                      <a:endParaRPr lang="en-US" sz="1000"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775466111"/>
                  </a:ext>
                </a:extLst>
              </a:tr>
              <a:tr h="4814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Accelerator Frontier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+mn-lt"/>
                        </a:rPr>
                        <a:t>Beam Physics and Accelerator Education, Accelerators for Neutrinos, Accelerators for Electroweak and Higgs Physics, Multi-</a:t>
                      </a:r>
                      <a:r>
                        <a:rPr lang="en-US" sz="1000" dirty="0" err="1">
                          <a:latin typeface="+mn-lt"/>
                        </a:rPr>
                        <a:t>TeV</a:t>
                      </a:r>
                      <a:r>
                        <a:rPr lang="en-US" sz="1000" dirty="0">
                          <a:latin typeface="+mn-lt"/>
                        </a:rPr>
                        <a:t> Colliders</a:t>
                      </a:r>
                      <a:r>
                        <a:rPr lang="en-US" sz="1000" b="0" dirty="0">
                          <a:latin typeface="+mn-lt"/>
                        </a:rPr>
                        <a:t>, </a:t>
                      </a:r>
                      <a:r>
                        <a:rPr lang="en-US" sz="1000" dirty="0">
                          <a:latin typeface="+mn-lt"/>
                        </a:rPr>
                        <a:t>Accelerators for Physics Beyond Colliders &amp; Rare Processes, Advanced Accelerator Concepts, Accelerator Technology R&amp;D</a:t>
                      </a:r>
                      <a:r>
                        <a:rPr lang="en-US" sz="1000" b="0" dirty="0">
                          <a:latin typeface="+mn-lt"/>
                        </a:rPr>
                        <a:t>: RF, Magnets, Targets/Sources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9096763"/>
                  </a:ext>
                </a:extLst>
              </a:tr>
              <a:tr h="34767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Instrumentation Frontier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+mn-lt"/>
                        </a:rPr>
                        <a:t>Quantum Sensors, Photon Detectors, Solid State Detectors &amp; Tracking, Trigger and DAQ, Micro Pattern Gas Detectors, Calorimetry, Electronics/ASICS, Noble Elements, Cross Cutting and System Integration, Radio Detection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03741884"/>
                  </a:ext>
                </a:extLst>
              </a:tr>
              <a:tr h="42788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Computational Frontier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000" dirty="0">
                          <a:latin typeface="+mn-lt"/>
                        </a:rPr>
                        <a:t>Experimental Algorithm Parallelization, </a:t>
                      </a:r>
                      <a:r>
                        <a:rPr lang="en-US" sz="1000" dirty="0">
                          <a:latin typeface="+mn-lt"/>
                        </a:rPr>
                        <a:t>Theoretical Calculations and Simulation, Machine Learning, Storage and processing resource access (Facility and Infrastructure R&amp;D), End user analysis</a:t>
                      </a: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2147497268"/>
                  </a:ext>
                </a:extLst>
              </a:tr>
              <a:tr h="40116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Underground Facilities and Infrastructure Frontier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000" dirty="0">
                          <a:latin typeface="+mn-lt"/>
                        </a:rPr>
                        <a:t>Underground Facilities for Neutrinos, </a:t>
                      </a:r>
                      <a:r>
                        <a:rPr lang="en-US" sz="1000" dirty="0">
                          <a:latin typeface="+mn-lt"/>
                        </a:rPr>
                        <a:t>Underground Facilities for Cosmic Frontier</a:t>
                      </a:r>
                      <a:r>
                        <a:rPr lang="en" sz="1000" dirty="0">
                          <a:latin typeface="+mn-lt"/>
                        </a:rPr>
                        <a:t>, </a:t>
                      </a:r>
                      <a:r>
                        <a:rPr lang="en-US" sz="1000" dirty="0">
                          <a:latin typeface="+mn-lt"/>
                        </a:rPr>
                        <a:t>Underground Detectors</a:t>
                      </a: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28485598"/>
                  </a:ext>
                </a:extLst>
              </a:tr>
              <a:tr h="34767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Community Engagement Frontier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u="none" strike="noStrike" kern="1200" dirty="0">
                          <a:effectLst/>
                        </a:rPr>
                        <a:t>Applications &amp; Industry, Career Pipeline &amp; Development</a:t>
                      </a: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000" u="none" strike="noStrike" kern="1200" dirty="0">
                          <a:effectLst/>
                        </a:rPr>
                        <a:t>Diversity &amp; Inclusion, Physics Education, Public Education &amp; Outreach</a:t>
                      </a: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000" u="none" strike="noStrike" kern="1200" dirty="0">
                          <a:effectLst/>
                        </a:rPr>
                        <a:t>Public Policy &amp; Government Engagement</a:t>
                      </a:r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374952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B5C957A-34B3-AF44-B8DD-4CB01054E255}"/>
              </a:ext>
            </a:extLst>
          </p:cNvPr>
          <p:cNvSpPr txBox="1"/>
          <p:nvPr/>
        </p:nvSpPr>
        <p:spPr>
          <a:xfrm>
            <a:off x="0" y="784005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30 Frontier conveners + ~250 Topical Group conveners + &gt;40 inter-frontier liaisons + ~25 early career liaisons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5883961-DEDE-E94A-A95A-2BA37925C207}"/>
              </a:ext>
            </a:extLst>
          </p:cNvPr>
          <p:cNvGrpSpPr/>
          <p:nvPr/>
        </p:nvGrpSpPr>
        <p:grpSpPr>
          <a:xfrm>
            <a:off x="818113" y="2434474"/>
            <a:ext cx="6945235" cy="2703065"/>
            <a:chOff x="818113" y="2434474"/>
            <a:chExt cx="6945235" cy="270306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61BAF99-F91C-2A47-8F9C-088D7B5C6408}"/>
                </a:ext>
              </a:extLst>
            </p:cNvPr>
            <p:cNvSpPr txBox="1"/>
            <p:nvPr/>
          </p:nvSpPr>
          <p:spPr>
            <a:xfrm rot="-1440000">
              <a:off x="818113" y="2434474"/>
              <a:ext cx="6945235" cy="1200329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30 Frontier conveners, ~250 Topical Group conveners, </a:t>
              </a:r>
            </a:p>
            <a:p>
              <a:pPr algn="ctr"/>
              <a:r>
                <a:rPr lang="en-US" sz="2400" dirty="0"/>
                <a:t>&gt;40 Inter-Frontier Liaisons, ~25 Early Career Liaisons:</a:t>
              </a:r>
            </a:p>
            <a:p>
              <a:pPr algn="ctr"/>
              <a:r>
                <a:rPr lang="en-US" sz="2400" dirty="0"/>
                <a:t>Thank you, community, for your nominations!!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7F50E53-5251-BE4F-81C5-8A2E1CA33B1A}"/>
                </a:ext>
              </a:extLst>
            </p:cNvPr>
            <p:cNvSpPr txBox="1"/>
            <p:nvPr/>
          </p:nvSpPr>
          <p:spPr>
            <a:xfrm rot="-1440000">
              <a:off x="2684631" y="3844877"/>
              <a:ext cx="4258858" cy="129266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Significant efforts being made: 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dirty="0"/>
                <a:t>Frontier conveners (since January 2020)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dirty="0"/>
                <a:t>TG conveners (since April 2020)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dirty="0"/>
                <a:t>Early Careers (since June 2020)</a:t>
              </a:r>
            </a:p>
          </p:txBody>
        </p:sp>
      </p:grp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0A4FB510-70BD-4949-A8F3-5CBE6E8938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74" y="6494403"/>
            <a:ext cx="2133600" cy="365125"/>
          </a:xfrm>
        </p:spPr>
        <p:txBody>
          <a:bodyPr/>
          <a:lstStyle/>
          <a:p>
            <a:r>
              <a:rPr lang="en-US" dirty="0"/>
              <a:t>Snowmass CPM: 2020-10-05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83753EF0-DEB6-3743-80C5-CE131D41B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33751" y="6494403"/>
            <a:ext cx="5656217" cy="365125"/>
          </a:xfrm>
        </p:spPr>
        <p:txBody>
          <a:bodyPr/>
          <a:lstStyle/>
          <a:p>
            <a:r>
              <a:rPr lang="en-US" dirty="0"/>
              <a:t>Young-</a:t>
            </a:r>
            <a:r>
              <a:rPr lang="en-US" dirty="0" err="1"/>
              <a:t>Kee</a:t>
            </a:r>
            <a:r>
              <a:rPr lang="en-US" dirty="0"/>
              <a:t> Kim (</a:t>
            </a:r>
            <a:r>
              <a:rPr lang="en-US" dirty="0" err="1"/>
              <a:t>U.Chicago</a:t>
            </a:r>
            <a:r>
              <a:rPr lang="en-US" dirty="0"/>
              <a:t>), DPF Chair, for the Snowmass Organization Team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CA04A718-CAF2-9242-AEEB-83D9971A6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22277" y="6494403"/>
            <a:ext cx="2133600" cy="365125"/>
          </a:xfrm>
        </p:spPr>
        <p:txBody>
          <a:bodyPr/>
          <a:lstStyle/>
          <a:p>
            <a:fld id="{FB881E7D-5A17-EB4A-B013-04381A7C357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87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0A4FB510-70BD-4949-A8F3-5CBE6E8938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74" y="6494403"/>
            <a:ext cx="2133600" cy="365125"/>
          </a:xfrm>
        </p:spPr>
        <p:txBody>
          <a:bodyPr/>
          <a:lstStyle/>
          <a:p>
            <a:r>
              <a:rPr lang="en-US" dirty="0"/>
              <a:t>Snowmass CPM: 2020-10-05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83753EF0-DEB6-3743-80C5-CE131D41B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33751" y="6494403"/>
            <a:ext cx="5656217" cy="365125"/>
          </a:xfrm>
        </p:spPr>
        <p:txBody>
          <a:bodyPr/>
          <a:lstStyle/>
          <a:p>
            <a:r>
              <a:rPr lang="en-US" dirty="0"/>
              <a:t>Young-</a:t>
            </a:r>
            <a:r>
              <a:rPr lang="en-US" dirty="0" err="1"/>
              <a:t>Kee</a:t>
            </a:r>
            <a:r>
              <a:rPr lang="en-US" dirty="0"/>
              <a:t> Kim (</a:t>
            </a:r>
            <a:r>
              <a:rPr lang="en-US" dirty="0" err="1"/>
              <a:t>U.Chicago</a:t>
            </a:r>
            <a:r>
              <a:rPr lang="en-US" dirty="0"/>
              <a:t>), DPF Chair, for the Snowmass Organization Team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CA04A718-CAF2-9242-AEEB-83D9971A6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22277" y="6494403"/>
            <a:ext cx="2133600" cy="365125"/>
          </a:xfrm>
        </p:spPr>
        <p:txBody>
          <a:bodyPr/>
          <a:lstStyle/>
          <a:p>
            <a:fld id="{FB881E7D-5A17-EB4A-B013-04381A7C357D}" type="slidenum">
              <a:rPr lang="en-US" smtClean="0"/>
              <a:t>6</a:t>
            </a:fld>
            <a:endParaRPr lang="en-US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72AC44C-2D59-744F-A308-3909E525AC32}"/>
              </a:ext>
            </a:extLst>
          </p:cNvPr>
          <p:cNvGrpSpPr/>
          <p:nvPr/>
        </p:nvGrpSpPr>
        <p:grpSpPr>
          <a:xfrm>
            <a:off x="787975" y="2713575"/>
            <a:ext cx="3461562" cy="1200487"/>
            <a:chOff x="326561" y="4255644"/>
            <a:chExt cx="3461562" cy="120048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351096C-3FD7-9044-B428-1855E73075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677" r="28181" b="16465"/>
            <a:stretch/>
          </p:blipFill>
          <p:spPr>
            <a:xfrm>
              <a:off x="556930" y="4255644"/>
              <a:ext cx="769230" cy="78811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C3F0888-2010-E94C-B7B6-8BEB9CF5093F}"/>
                </a:ext>
              </a:extLst>
            </p:cNvPr>
            <p:cNvSpPr txBox="1"/>
            <p:nvPr/>
          </p:nvSpPr>
          <p:spPr>
            <a:xfrm>
              <a:off x="326561" y="4950754"/>
              <a:ext cx="120584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Marina </a:t>
              </a:r>
              <a:r>
                <a:rPr lang="en-US" sz="1200" dirty="0" err="1"/>
                <a:t>Artuso</a:t>
              </a:r>
              <a:endParaRPr lang="en-US" sz="1200" dirty="0"/>
            </a:p>
            <a:p>
              <a:pPr algn="ctr"/>
              <a:r>
                <a:rPr lang="en-US" sz="1200" dirty="0"/>
                <a:t>(Syracuse U.)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1B8A88E-FB86-BE48-AC87-6A148C6FE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89553" y="4255644"/>
              <a:ext cx="937429" cy="91566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23B6919-D175-0148-B958-2A66E4876031}"/>
                </a:ext>
              </a:extLst>
            </p:cNvPr>
            <p:cNvSpPr txBox="1"/>
            <p:nvPr/>
          </p:nvSpPr>
          <p:spPr>
            <a:xfrm>
              <a:off x="2728410" y="4994466"/>
              <a:ext cx="105971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Bob Bernstein</a:t>
              </a:r>
            </a:p>
            <a:p>
              <a:pPr algn="ctr"/>
              <a:r>
                <a:rPr lang="en-US" sz="1200" dirty="0"/>
                <a:t>(FNAL)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EE4B78D-79AF-054E-B29F-F29D3DD9F9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950" t="11437" r="6152"/>
            <a:stretch/>
          </p:blipFill>
          <p:spPr>
            <a:xfrm>
              <a:off x="1694403" y="4255644"/>
              <a:ext cx="819778" cy="835548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7BCFFC2-B589-6F4C-9A0F-CE9B8FCB9092}"/>
                </a:ext>
              </a:extLst>
            </p:cNvPr>
            <p:cNvSpPr txBox="1"/>
            <p:nvPr/>
          </p:nvSpPr>
          <p:spPr>
            <a:xfrm>
              <a:off x="1502485" y="4985497"/>
              <a:ext cx="122515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Alexey Petrov </a:t>
              </a:r>
            </a:p>
            <a:p>
              <a:pPr algn="ctr"/>
              <a:r>
                <a:rPr lang="en-US" sz="1200" dirty="0"/>
                <a:t>(Wayne State U.)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19D167B-581B-CA4A-8939-F33DCD4C7316}"/>
              </a:ext>
            </a:extLst>
          </p:cNvPr>
          <p:cNvGrpSpPr/>
          <p:nvPr/>
        </p:nvGrpSpPr>
        <p:grpSpPr>
          <a:xfrm>
            <a:off x="662517" y="112976"/>
            <a:ext cx="3667186" cy="1199628"/>
            <a:chOff x="201103" y="1098454"/>
            <a:chExt cx="3667186" cy="119962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74CBE80-38D8-E849-A9F7-68DBE7DD5022}"/>
                </a:ext>
              </a:extLst>
            </p:cNvPr>
            <p:cNvGrpSpPr/>
            <p:nvPr/>
          </p:nvGrpSpPr>
          <p:grpSpPr>
            <a:xfrm>
              <a:off x="201103" y="1098454"/>
              <a:ext cx="3667186" cy="1199628"/>
              <a:chOff x="201103" y="1098454"/>
              <a:chExt cx="3667186" cy="1199628"/>
            </a:xfrm>
          </p:grpSpPr>
          <p:pic>
            <p:nvPicPr>
              <p:cNvPr id="33" name="Google Shape;186;p1">
                <a:extLst>
                  <a:ext uri="{FF2B5EF4-FFF2-40B4-BE49-F238E27FC236}">
                    <a16:creationId xmlns:a16="http://schemas.microsoft.com/office/drawing/2014/main" id="{F36E5B0A-8ABB-AD48-B2ED-1D463A2278D5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550451" y="1098454"/>
                <a:ext cx="790434" cy="9420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" name="Google Shape;195;p1">
                <a:extLst>
                  <a:ext uri="{FF2B5EF4-FFF2-40B4-BE49-F238E27FC236}">
                    <a16:creationId xmlns:a16="http://schemas.microsoft.com/office/drawing/2014/main" id="{03DFD63A-639F-9D44-8C63-CF0CCB317E25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1724131" y="1108979"/>
                <a:ext cx="760322" cy="934489"/>
              </a:xfrm>
              <a:prstGeom prst="rect">
                <a:avLst/>
              </a:prstGeom>
              <a:noFill/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509"/>
                  </a:srgbClr>
                </a:outerShdw>
              </a:effectLst>
            </p:spPr>
          </p:pic>
          <p:pic>
            <p:nvPicPr>
              <p:cNvPr id="35" name="Google Shape;193;p1">
                <a:extLst>
                  <a:ext uri="{FF2B5EF4-FFF2-40B4-BE49-F238E27FC236}">
                    <a16:creationId xmlns:a16="http://schemas.microsoft.com/office/drawing/2014/main" id="{463FA3A4-45DD-D242-A90E-2C2D256C64FE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2921677" y="1119267"/>
                <a:ext cx="576075" cy="934489"/>
              </a:xfrm>
              <a:prstGeom prst="rect">
                <a:avLst/>
              </a:prstGeom>
              <a:noFill/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509"/>
                  </a:srgbClr>
                </a:outerShdw>
              </a:effectLst>
            </p:spPr>
          </p:pic>
          <p:sp>
            <p:nvSpPr>
              <p:cNvPr id="37" name="Google Shape;197;p1">
                <a:extLst>
                  <a:ext uri="{FF2B5EF4-FFF2-40B4-BE49-F238E27FC236}">
                    <a16:creationId xmlns:a16="http://schemas.microsoft.com/office/drawing/2014/main" id="{EAD9D3C2-E625-8546-895E-19E8EDE850C4}"/>
                  </a:ext>
                </a:extLst>
              </p:cNvPr>
              <p:cNvSpPr/>
              <p:nvPr/>
            </p:nvSpPr>
            <p:spPr>
              <a:xfrm>
                <a:off x="201103" y="1835596"/>
                <a:ext cx="1382689" cy="4616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0" i="0" u="none" strike="noStrike" cap="none" dirty="0">
                    <a:ea typeface="Calibri"/>
                    <a:cs typeface="Calibri"/>
                    <a:sym typeface="Calibri"/>
                  </a:rPr>
                  <a:t>Meenakshi </a:t>
                </a:r>
                <a:r>
                  <a:rPr lang="en-US" sz="1200" b="0" i="0" u="none" strike="noStrike" cap="none" dirty="0" err="1">
                    <a:ea typeface="Calibri"/>
                    <a:cs typeface="Calibri"/>
                    <a:sym typeface="Calibri"/>
                  </a:rPr>
                  <a:t>Narain</a:t>
                </a:r>
                <a:r>
                  <a:rPr lang="en-US" sz="1200" b="0" i="0" u="none" strike="noStrike" cap="none" dirty="0">
                    <a:ea typeface="Calibri"/>
                    <a:cs typeface="Calibri"/>
                    <a:sym typeface="Calibri"/>
                  </a:rPr>
                  <a:t> </a:t>
                </a: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0" i="0" u="none" strike="noStrike" cap="none" dirty="0">
                    <a:ea typeface="Calibri"/>
                    <a:cs typeface="Calibri"/>
                    <a:sym typeface="Calibri"/>
                  </a:rPr>
                  <a:t>(Brown U)</a:t>
                </a:r>
                <a:endParaRPr sz="1200" b="0" i="0" u="none" strike="noStrike" cap="none" dirty="0"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8F5A632-5047-E64B-9A92-F659BDC466F1}"/>
                  </a:ext>
                </a:extLst>
              </p:cNvPr>
              <p:cNvSpPr txBox="1"/>
              <p:nvPr/>
            </p:nvSpPr>
            <p:spPr>
              <a:xfrm>
                <a:off x="2552416" y="1836417"/>
                <a:ext cx="1315873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/>
                  <a:t>Alessandro </a:t>
                </a:r>
                <a:r>
                  <a:rPr lang="en-US" sz="1200" dirty="0" err="1"/>
                  <a:t>Tricoli</a:t>
                </a:r>
                <a:r>
                  <a:rPr lang="en-US" sz="1200" dirty="0"/>
                  <a:t> </a:t>
                </a:r>
              </a:p>
              <a:p>
                <a:pPr algn="ctr"/>
                <a:r>
                  <a:rPr lang="en-US" sz="1200" dirty="0"/>
                  <a:t>(BNL)</a:t>
                </a: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B883B8F-0AC2-B147-9D8D-BC14261268FF}"/>
                </a:ext>
              </a:extLst>
            </p:cNvPr>
            <p:cNvSpPr txBox="1"/>
            <p:nvPr/>
          </p:nvSpPr>
          <p:spPr>
            <a:xfrm>
              <a:off x="1632488" y="1835555"/>
              <a:ext cx="90819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Laura Reina</a:t>
              </a:r>
            </a:p>
            <a:p>
              <a:pPr algn="ctr"/>
              <a:r>
                <a:rPr lang="en-US" sz="1200" dirty="0"/>
                <a:t>(FSU)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2FBA0A5-957A-5043-AED0-6EAA7BA4ECA4}"/>
              </a:ext>
            </a:extLst>
          </p:cNvPr>
          <p:cNvGrpSpPr/>
          <p:nvPr/>
        </p:nvGrpSpPr>
        <p:grpSpPr>
          <a:xfrm>
            <a:off x="886176" y="3942798"/>
            <a:ext cx="3345032" cy="1264242"/>
            <a:chOff x="1370946" y="1322069"/>
            <a:chExt cx="3345032" cy="1264242"/>
          </a:xfrm>
        </p:grpSpPr>
        <p:pic>
          <p:nvPicPr>
            <p:cNvPr id="45" name="Picture 2" descr="Fermilab scientists to look for dark matter using quantum ...">
              <a:extLst>
                <a:ext uri="{FF2B5EF4-FFF2-40B4-BE49-F238E27FC236}">
                  <a16:creationId xmlns:a16="http://schemas.microsoft.com/office/drawing/2014/main" id="{51C26603-DB6F-D84D-94B6-0142D3FA44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77" t="13394" b="32303"/>
            <a:stretch/>
          </p:blipFill>
          <p:spPr bwMode="auto">
            <a:xfrm>
              <a:off x="1490134" y="1350808"/>
              <a:ext cx="795159" cy="959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4" descr="Marcelle Soares-Santos Joins the Physics Department | Science at ...">
              <a:extLst>
                <a:ext uri="{FF2B5EF4-FFF2-40B4-BE49-F238E27FC236}">
                  <a16:creationId xmlns:a16="http://schemas.microsoft.com/office/drawing/2014/main" id="{68048B41-FE26-F648-BC4E-6ED96D7FB0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8615" y="1364743"/>
              <a:ext cx="943977" cy="9439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6" descr="Timothy Tait | UCI Physics and Astronomy">
              <a:extLst>
                <a:ext uri="{FF2B5EF4-FFF2-40B4-BE49-F238E27FC236}">
                  <a16:creationId xmlns:a16="http://schemas.microsoft.com/office/drawing/2014/main" id="{34C25548-6B98-724B-8679-5C75964719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25" r="7078" b="14594"/>
            <a:stretch/>
          </p:blipFill>
          <p:spPr bwMode="auto">
            <a:xfrm>
              <a:off x="3785819" y="1322069"/>
              <a:ext cx="902148" cy="959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CC64C8A-7232-A74D-8AF6-CB1B19E19216}"/>
                </a:ext>
              </a:extLst>
            </p:cNvPr>
            <p:cNvSpPr txBox="1"/>
            <p:nvPr/>
          </p:nvSpPr>
          <p:spPr>
            <a:xfrm>
              <a:off x="1370946" y="2096862"/>
              <a:ext cx="95481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Aaron Chou </a:t>
              </a:r>
            </a:p>
            <a:p>
              <a:pPr algn="ctr"/>
              <a:r>
                <a:rPr lang="en-US" sz="1200" dirty="0"/>
                <a:t>(</a:t>
              </a:r>
              <a:r>
                <a:rPr lang="en-US" sz="1200" dirty="0" err="1"/>
                <a:t>Fermilab</a:t>
              </a:r>
              <a:r>
                <a:rPr lang="en-US" sz="1200" dirty="0"/>
                <a:t>)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2AACE9B-04F4-7F42-9BB0-E62B4F02549F}"/>
                </a:ext>
              </a:extLst>
            </p:cNvPr>
            <p:cNvSpPr txBox="1"/>
            <p:nvPr/>
          </p:nvSpPr>
          <p:spPr>
            <a:xfrm>
              <a:off x="2309732" y="2124646"/>
              <a:ext cx="164262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Marcelle Soares-Santos</a:t>
              </a:r>
            </a:p>
            <a:p>
              <a:pPr algn="ctr"/>
              <a:r>
                <a:rPr lang="en-US" sz="1200" dirty="0"/>
                <a:t>(</a:t>
              </a:r>
              <a:r>
                <a:rPr lang="en-US" sz="1200" dirty="0" err="1"/>
                <a:t>U.Michigan</a:t>
              </a:r>
              <a:r>
                <a:rPr lang="en-US" sz="1200" dirty="0"/>
                <a:t>)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275C93F-5FB3-5A41-906B-40FEB62AD020}"/>
                </a:ext>
              </a:extLst>
            </p:cNvPr>
            <p:cNvSpPr txBox="1"/>
            <p:nvPr/>
          </p:nvSpPr>
          <p:spPr>
            <a:xfrm>
              <a:off x="3867861" y="2124646"/>
              <a:ext cx="84811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Tim Tait </a:t>
              </a:r>
            </a:p>
            <a:p>
              <a:pPr algn="ctr"/>
              <a:r>
                <a:rPr lang="en-US" sz="1200" dirty="0"/>
                <a:t>(UC Irvine)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614CD81-DCDC-6E4B-A557-E31DA6F8AFD7}"/>
              </a:ext>
            </a:extLst>
          </p:cNvPr>
          <p:cNvGrpSpPr/>
          <p:nvPr/>
        </p:nvGrpSpPr>
        <p:grpSpPr>
          <a:xfrm>
            <a:off x="873795" y="1360902"/>
            <a:ext cx="3578075" cy="1259645"/>
            <a:chOff x="412381" y="2346380"/>
            <a:chExt cx="3578075" cy="125964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C25E649-19E8-3849-9A76-322DCDEE6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746793" y="2346380"/>
              <a:ext cx="714998" cy="89854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D2771CF-C8A0-1447-9A71-2FE392474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871699" y="2348560"/>
              <a:ext cx="689648" cy="86206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E15E3F3-293B-6948-946E-0B796F234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43950" y="2348560"/>
              <a:ext cx="803436" cy="894182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600A7C7-8679-FF49-8199-845A0958641B}"/>
                </a:ext>
              </a:extLst>
            </p:cNvPr>
            <p:cNvSpPr txBox="1"/>
            <p:nvPr/>
          </p:nvSpPr>
          <p:spPr>
            <a:xfrm>
              <a:off x="412381" y="3092734"/>
              <a:ext cx="106657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Patrick Huber </a:t>
              </a:r>
            </a:p>
            <a:p>
              <a:pPr algn="ctr"/>
              <a:r>
                <a:rPr lang="en-US" sz="1200" dirty="0"/>
                <a:t>(Virginia Tech)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46EF24C-09BB-DD43-82D7-CF4B3C905EBC}"/>
                </a:ext>
              </a:extLst>
            </p:cNvPr>
            <p:cNvSpPr txBox="1"/>
            <p:nvPr/>
          </p:nvSpPr>
          <p:spPr>
            <a:xfrm>
              <a:off x="1490579" y="3135391"/>
              <a:ext cx="118712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Kate </a:t>
              </a:r>
              <a:r>
                <a:rPr lang="en-US" sz="1200" dirty="0" err="1"/>
                <a:t>Scholberg</a:t>
              </a:r>
              <a:r>
                <a:rPr lang="en-US" sz="1200" dirty="0"/>
                <a:t> </a:t>
              </a:r>
            </a:p>
            <a:p>
              <a:pPr algn="ctr"/>
              <a:r>
                <a:rPr lang="en-US" sz="1200" dirty="0"/>
                <a:t>(Duke U.)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17D8C46-612F-B84E-BFD8-BEED745FB9E8}"/>
                </a:ext>
              </a:extLst>
            </p:cNvPr>
            <p:cNvSpPr txBox="1"/>
            <p:nvPr/>
          </p:nvSpPr>
          <p:spPr>
            <a:xfrm>
              <a:off x="2526081" y="3144360"/>
              <a:ext cx="146437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Elizabeth Worcester </a:t>
              </a:r>
            </a:p>
            <a:p>
              <a:pPr algn="ctr"/>
              <a:r>
                <a:rPr lang="en-US" sz="1200" dirty="0"/>
                <a:t>(BNL)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9692D3D-2199-214A-BF2E-3CC7C1612691}"/>
              </a:ext>
            </a:extLst>
          </p:cNvPr>
          <p:cNvGrpSpPr/>
          <p:nvPr/>
        </p:nvGrpSpPr>
        <p:grpSpPr>
          <a:xfrm>
            <a:off x="826793" y="5299982"/>
            <a:ext cx="3275480" cy="1145128"/>
            <a:chOff x="1135865" y="976488"/>
            <a:chExt cx="4757892" cy="1882354"/>
          </a:xfrm>
        </p:grpSpPr>
        <p:pic>
          <p:nvPicPr>
            <p:cNvPr id="59" name="unknown.jpg" descr="unknown.jpg">
              <a:extLst>
                <a:ext uri="{FF2B5EF4-FFF2-40B4-BE49-F238E27FC236}">
                  <a16:creationId xmlns:a16="http://schemas.microsoft.com/office/drawing/2014/main" id="{AC314F12-BC33-7740-A18F-725EB259FF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/>
            </a:blip>
            <a:srcRect l="12861" t="6083" r="8457" b="39769"/>
            <a:stretch/>
          </p:blipFill>
          <p:spPr>
            <a:xfrm>
              <a:off x="1352634" y="976488"/>
              <a:ext cx="1296953" cy="134125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0" name="viewphoto.aspx.png" descr="viewphoto.aspx.png">
              <a:extLst>
                <a:ext uri="{FF2B5EF4-FFF2-40B4-BE49-F238E27FC236}">
                  <a16:creationId xmlns:a16="http://schemas.microsoft.com/office/drawing/2014/main" id="{8F6D936B-2325-D947-A502-7557555751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/>
            </a:blip>
            <a:srcRect b="18387"/>
            <a:stretch/>
          </p:blipFill>
          <p:spPr>
            <a:xfrm>
              <a:off x="4798131" y="976488"/>
              <a:ext cx="1095626" cy="134126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1" name="Image" descr="Image">
              <a:extLst>
                <a:ext uri="{FF2B5EF4-FFF2-40B4-BE49-F238E27FC236}">
                  <a16:creationId xmlns:a16="http://schemas.microsoft.com/office/drawing/2014/main" id="{A525C9AA-F301-CE43-A261-E4CC08A227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/>
            </a:blip>
            <a:srcRect l="13048" t="1" r="13048" b="44771"/>
            <a:stretch/>
          </p:blipFill>
          <p:spPr>
            <a:xfrm>
              <a:off x="3015261" y="977675"/>
              <a:ext cx="1247058" cy="134007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A4D1CFB-1076-9D41-BFB4-1E10DF47855F}"/>
                </a:ext>
              </a:extLst>
            </p:cNvPr>
            <p:cNvSpPr txBox="1"/>
            <p:nvPr/>
          </p:nvSpPr>
          <p:spPr>
            <a:xfrm>
              <a:off x="2953880" y="2099960"/>
              <a:ext cx="1325375" cy="75888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Csaba </a:t>
              </a:r>
              <a:r>
                <a:rPr lang="en-US" sz="1200" dirty="0" err="1"/>
                <a:t>Csaki</a:t>
              </a:r>
              <a:endParaRPr lang="en-US" sz="1200" dirty="0"/>
            </a:p>
            <a:p>
              <a:pPr algn="ctr"/>
              <a:r>
                <a:rPr lang="en-US" sz="1200" dirty="0"/>
                <a:t>(Cornell)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8AF150B-7B3A-754C-8D7E-AE82F54F726A}"/>
                </a:ext>
              </a:extLst>
            </p:cNvPr>
            <p:cNvSpPr txBox="1"/>
            <p:nvPr/>
          </p:nvSpPr>
          <p:spPr>
            <a:xfrm>
              <a:off x="1135865" y="2093770"/>
              <a:ext cx="1651736" cy="75888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Nathaniel Craig</a:t>
              </a:r>
            </a:p>
            <a:p>
              <a:pPr algn="ctr"/>
              <a:r>
                <a:rPr lang="en-US" sz="1200" dirty="0"/>
                <a:t>(UCSB)</a:t>
              </a:r>
            </a:p>
          </p:txBody>
        </p:sp>
      </p:grpSp>
      <p:sp>
        <p:nvSpPr>
          <p:cNvPr id="64" name="Aida El-Khadra…">
            <a:extLst>
              <a:ext uri="{FF2B5EF4-FFF2-40B4-BE49-F238E27FC236}">
                <a16:creationId xmlns:a16="http://schemas.microsoft.com/office/drawing/2014/main" id="{BC02AB7B-2F45-344C-BAC9-45CE8A45AB8C}"/>
              </a:ext>
            </a:extLst>
          </p:cNvPr>
          <p:cNvSpPr txBox="1"/>
          <p:nvPr/>
        </p:nvSpPr>
        <p:spPr>
          <a:xfrm>
            <a:off x="3135868" y="5977542"/>
            <a:ext cx="1141978" cy="4616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/>
          <a:p>
            <a:pPr algn="ctr">
              <a:defRPr sz="1600"/>
            </a:pPr>
            <a:r>
              <a:rPr sz="1200" dirty="0"/>
              <a:t>Aida El-Khadra</a:t>
            </a:r>
            <a:endParaRPr lang="en-US" sz="1200" dirty="0"/>
          </a:p>
          <a:p>
            <a:pPr algn="ctr">
              <a:defRPr sz="1600"/>
            </a:pPr>
            <a:r>
              <a:rPr lang="en-US" sz="1200" dirty="0"/>
              <a:t>(</a:t>
            </a:r>
            <a:r>
              <a:rPr sz="1200" dirty="0"/>
              <a:t>UIUC</a:t>
            </a:r>
            <a:r>
              <a:rPr lang="en-US" sz="1200" dirty="0"/>
              <a:t>)</a:t>
            </a:r>
            <a:r>
              <a:rPr sz="1200" dirty="0"/>
              <a:t> 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333E9B1-F3AD-F04F-9A98-05D32DE1761C}"/>
              </a:ext>
            </a:extLst>
          </p:cNvPr>
          <p:cNvGrpSpPr/>
          <p:nvPr/>
        </p:nvGrpSpPr>
        <p:grpSpPr>
          <a:xfrm>
            <a:off x="5522905" y="110465"/>
            <a:ext cx="3559497" cy="1037551"/>
            <a:chOff x="5156165" y="234339"/>
            <a:chExt cx="3559497" cy="1037551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1CFD4F51-10AA-5944-ABC3-EB375B5E7AAB}"/>
                </a:ext>
              </a:extLst>
            </p:cNvPr>
            <p:cNvGrpSpPr/>
            <p:nvPr/>
          </p:nvGrpSpPr>
          <p:grpSpPr>
            <a:xfrm>
              <a:off x="5446425" y="234339"/>
              <a:ext cx="2976778" cy="821809"/>
              <a:chOff x="2780331" y="978112"/>
              <a:chExt cx="4693302" cy="1345767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C229D65B-4D4A-2246-8770-FFE7E140C7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780331" y="980755"/>
                <a:ext cx="1174630" cy="1343124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131FE1C6-359C-E34B-85AF-751FF88939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674687" y="978112"/>
                <a:ext cx="1054475" cy="1345767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66141569-D6D9-2F4B-B765-D52DC10AA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385890" y="978112"/>
                <a:ext cx="1087743" cy="1345766"/>
              </a:xfrm>
              <a:prstGeom prst="rect">
                <a:avLst/>
              </a:prstGeom>
            </p:spPr>
          </p:pic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C82119A4-6CA8-C444-BECA-5E371D2FEAFE}"/>
                </a:ext>
              </a:extLst>
            </p:cNvPr>
            <p:cNvSpPr txBox="1"/>
            <p:nvPr/>
          </p:nvSpPr>
          <p:spPr>
            <a:xfrm>
              <a:off x="5156165" y="986873"/>
              <a:ext cx="1186992" cy="2819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Steve </a:t>
              </a:r>
              <a:r>
                <a:rPr lang="en-US" sz="1200" dirty="0" err="1"/>
                <a:t>Gourlay</a:t>
              </a:r>
              <a:endParaRPr lang="en-US" sz="1200" dirty="0"/>
            </a:p>
            <a:p>
              <a:pPr algn="ctr"/>
              <a:r>
                <a:rPr lang="en-US" sz="1200" dirty="0"/>
                <a:t>(LBNL)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F4623E32-B2FA-9947-9864-39EE448AE46B}"/>
                </a:ext>
              </a:extLst>
            </p:cNvPr>
            <p:cNvSpPr txBox="1"/>
            <p:nvPr/>
          </p:nvSpPr>
          <p:spPr>
            <a:xfrm>
              <a:off x="6197082" y="989969"/>
              <a:ext cx="1376569" cy="2819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Tor </a:t>
              </a:r>
              <a:r>
                <a:rPr lang="en-US" sz="1200" dirty="0" err="1"/>
                <a:t>Raubenheimer</a:t>
              </a:r>
              <a:endParaRPr lang="en-US" sz="1200" dirty="0"/>
            </a:p>
            <a:p>
              <a:pPr algn="ctr"/>
              <a:r>
                <a:rPr lang="en-US" sz="1200" dirty="0"/>
                <a:t>(SLAC)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6931463-0B98-DC49-8B60-E72A4F12A4E8}"/>
                </a:ext>
              </a:extLst>
            </p:cNvPr>
            <p:cNvSpPr txBox="1"/>
            <p:nvPr/>
          </p:nvSpPr>
          <p:spPr>
            <a:xfrm>
              <a:off x="7496248" y="986873"/>
              <a:ext cx="1219414" cy="2819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Vladimir </a:t>
              </a:r>
              <a:r>
                <a:rPr lang="en-US" sz="1200" dirty="0" err="1"/>
                <a:t>Shiltsev</a:t>
              </a:r>
              <a:endParaRPr lang="en-US" sz="1200" dirty="0"/>
            </a:p>
            <a:p>
              <a:pPr algn="ctr"/>
              <a:r>
                <a:rPr lang="en-US" sz="1200" dirty="0"/>
                <a:t>(FNAL)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006B261-58C3-A444-82C5-5510996DD901}"/>
              </a:ext>
            </a:extLst>
          </p:cNvPr>
          <p:cNvGrpSpPr/>
          <p:nvPr/>
        </p:nvGrpSpPr>
        <p:grpSpPr>
          <a:xfrm>
            <a:off x="5610172" y="1360902"/>
            <a:ext cx="3439190" cy="1206126"/>
            <a:chOff x="1244317" y="969871"/>
            <a:chExt cx="5628623" cy="2006729"/>
          </a:xfrm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57A08971-7471-1D43-850A-51283ACEA0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/>
            <a:srcRect l="29287" t="4969" r="16618" b="37279"/>
            <a:stretch/>
          </p:blipFill>
          <p:spPr>
            <a:xfrm>
              <a:off x="1549939" y="997548"/>
              <a:ext cx="1271129" cy="1357080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AE50E5F2-A5E2-F14F-B3AC-2A69F18C11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/>
            <a:srcRect b="7980"/>
            <a:stretch/>
          </p:blipFill>
          <p:spPr>
            <a:xfrm>
              <a:off x="3482858" y="969873"/>
              <a:ext cx="1224044" cy="1384756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BA9A213D-44B2-1143-B818-854452E7A6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/>
            <a:srcRect l="21238" b="18951"/>
            <a:stretch/>
          </p:blipFill>
          <p:spPr>
            <a:xfrm>
              <a:off x="5236979" y="969871"/>
              <a:ext cx="1345695" cy="1384756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5E27B0CA-87D3-9F40-80E9-3C88D3624261}"/>
                </a:ext>
              </a:extLst>
            </p:cNvPr>
            <p:cNvSpPr txBox="1"/>
            <p:nvPr/>
          </p:nvSpPr>
          <p:spPr>
            <a:xfrm>
              <a:off x="1244317" y="2208489"/>
              <a:ext cx="1703571" cy="7681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Phil </a:t>
              </a:r>
              <a:r>
                <a:rPr lang="en-US" sz="1200" dirty="0" err="1"/>
                <a:t>Barbeau</a:t>
              </a:r>
              <a:endParaRPr lang="en-US" sz="1200" dirty="0"/>
            </a:p>
            <a:p>
              <a:pPr algn="ctr"/>
              <a:r>
                <a:rPr lang="en-US" sz="1200" dirty="0"/>
                <a:t>(Duke)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470B3F8F-7C7A-F842-9F25-1EC17F00B1D7}"/>
                </a:ext>
              </a:extLst>
            </p:cNvPr>
            <p:cNvSpPr txBox="1"/>
            <p:nvPr/>
          </p:nvSpPr>
          <p:spPr>
            <a:xfrm>
              <a:off x="5062581" y="2208491"/>
              <a:ext cx="1810359" cy="7681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/>
                <a:t>Jinlong</a:t>
              </a:r>
              <a:r>
                <a:rPr lang="en-US" sz="1200" dirty="0"/>
                <a:t> Zhang</a:t>
              </a:r>
            </a:p>
            <a:p>
              <a:pPr algn="ctr"/>
              <a:r>
                <a:rPr lang="en-US" sz="1200" dirty="0"/>
                <a:t>(ANL)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0A9EBBF0-8D07-5C45-8B97-1200D0703C79}"/>
                </a:ext>
              </a:extLst>
            </p:cNvPr>
            <p:cNvSpPr txBox="1"/>
            <p:nvPr/>
          </p:nvSpPr>
          <p:spPr>
            <a:xfrm>
              <a:off x="3241096" y="2208491"/>
              <a:ext cx="1730324" cy="7681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Petra Merkel</a:t>
              </a:r>
            </a:p>
            <a:p>
              <a:pPr algn="ctr"/>
              <a:r>
                <a:rPr lang="en-US" sz="1200" dirty="0"/>
                <a:t>(FNAL)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B54A5DF4-B9F6-C34B-9C15-818D726F6B2A}"/>
              </a:ext>
            </a:extLst>
          </p:cNvPr>
          <p:cNvGrpSpPr/>
          <p:nvPr/>
        </p:nvGrpSpPr>
        <p:grpSpPr>
          <a:xfrm>
            <a:off x="5613926" y="2596092"/>
            <a:ext cx="3410426" cy="1236453"/>
            <a:chOff x="5655491" y="2596092"/>
            <a:chExt cx="3410426" cy="1236453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752663ED-910D-3548-B54F-94D8376060BC}"/>
                </a:ext>
              </a:extLst>
            </p:cNvPr>
            <p:cNvGrpSpPr/>
            <p:nvPr/>
          </p:nvGrpSpPr>
          <p:grpSpPr>
            <a:xfrm>
              <a:off x="5835413" y="2596092"/>
              <a:ext cx="3078156" cy="1175004"/>
              <a:chOff x="3153197" y="1049857"/>
              <a:chExt cx="3078156" cy="1175004"/>
            </a:xfrm>
          </p:grpSpPr>
          <p:pic>
            <p:nvPicPr>
              <p:cNvPr id="84" name="Google Shape;35;p5">
                <a:extLst>
                  <a:ext uri="{FF2B5EF4-FFF2-40B4-BE49-F238E27FC236}">
                    <a16:creationId xmlns:a16="http://schemas.microsoft.com/office/drawing/2014/main" id="{FDF14037-1E64-3940-810E-661A4C360742}"/>
                  </a:ext>
                </a:extLst>
              </p:cNvPr>
              <p:cNvPicPr preferRelativeResize="0"/>
              <p:nvPr/>
            </p:nvPicPr>
            <p:blipFill rotWithShape="1">
              <a:blip r:embed="rId23">
                <a:alphaModFix/>
              </a:blip>
              <a:srcRect l="37511" r="6326" b="28139"/>
              <a:stretch/>
            </p:blipFill>
            <p:spPr>
              <a:xfrm>
                <a:off x="3153197" y="1081524"/>
                <a:ext cx="760431" cy="98216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7" name="Google Shape;38;p5">
                <a:extLst>
                  <a:ext uri="{FF2B5EF4-FFF2-40B4-BE49-F238E27FC236}">
                    <a16:creationId xmlns:a16="http://schemas.microsoft.com/office/drawing/2014/main" id="{71B4192D-8220-8747-998A-E83A2225F34C}"/>
                  </a:ext>
                </a:extLst>
              </p:cNvPr>
              <p:cNvPicPr preferRelativeResize="0"/>
              <p:nvPr/>
            </p:nvPicPr>
            <p:blipFill rotWithShape="1">
              <a:blip r:embed="rId24">
                <a:alphaModFix/>
              </a:blip>
              <a:srcRect l="22089" t="9287" r="15148" b="33809"/>
              <a:stretch/>
            </p:blipFill>
            <p:spPr>
              <a:xfrm>
                <a:off x="5413787" y="1049857"/>
                <a:ext cx="817566" cy="117500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9" name="Google Shape;40;p5">
                <a:extLst>
                  <a:ext uri="{FF2B5EF4-FFF2-40B4-BE49-F238E27FC236}">
                    <a16:creationId xmlns:a16="http://schemas.microsoft.com/office/drawing/2014/main" id="{F2DE5846-3218-7542-908F-EF53D6622898}"/>
                  </a:ext>
                </a:extLst>
              </p:cNvPr>
              <p:cNvPicPr preferRelativeResize="0"/>
              <p:nvPr/>
            </p:nvPicPr>
            <p:blipFill rotWithShape="1">
              <a:blip r:embed="rId25">
                <a:alphaModFix/>
              </a:blip>
              <a:srcRect l="18038" t="7528" r="20682" b="19201"/>
              <a:stretch/>
            </p:blipFill>
            <p:spPr>
              <a:xfrm>
                <a:off x="4323999" y="1069182"/>
                <a:ext cx="780786" cy="99450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BA1C5826-8E5F-9640-90FD-218D65B63881}"/>
                </a:ext>
              </a:extLst>
            </p:cNvPr>
            <p:cNvSpPr txBox="1"/>
            <p:nvPr/>
          </p:nvSpPr>
          <p:spPr>
            <a:xfrm>
              <a:off x="5655491" y="3362045"/>
              <a:ext cx="114839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Steven Gottlieb</a:t>
              </a:r>
            </a:p>
            <a:p>
              <a:pPr algn="ctr"/>
              <a:r>
                <a:rPr lang="en-US" sz="1200" dirty="0"/>
                <a:t>(Indiana U.)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C3BD8102-E17E-D342-BE44-9B9DFC3E193B}"/>
                </a:ext>
              </a:extLst>
            </p:cNvPr>
            <p:cNvSpPr txBox="1"/>
            <p:nvPr/>
          </p:nvSpPr>
          <p:spPr>
            <a:xfrm>
              <a:off x="6910879" y="3369721"/>
              <a:ext cx="10567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Ben </a:t>
              </a:r>
              <a:r>
                <a:rPr lang="en-US" sz="1200" dirty="0" err="1"/>
                <a:t>Nachman</a:t>
              </a:r>
              <a:endParaRPr lang="en-US" sz="1200" dirty="0"/>
            </a:p>
            <a:p>
              <a:pPr algn="ctr"/>
              <a:r>
                <a:rPr lang="en-US" sz="1200" dirty="0"/>
                <a:t>(LBNL)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7698FA63-BB72-E84B-B6DF-5AC6019D360D}"/>
                </a:ext>
              </a:extLst>
            </p:cNvPr>
            <p:cNvSpPr txBox="1"/>
            <p:nvPr/>
          </p:nvSpPr>
          <p:spPr>
            <a:xfrm>
              <a:off x="7962602" y="3370880"/>
              <a:ext cx="110331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Oliver </a:t>
              </a:r>
              <a:r>
                <a:rPr lang="en-US" sz="1200" dirty="0" err="1"/>
                <a:t>Gutsche</a:t>
              </a:r>
              <a:endParaRPr lang="en-US" sz="1200" dirty="0"/>
            </a:p>
            <a:p>
              <a:pPr algn="ctr"/>
              <a:r>
                <a:rPr lang="en-US" sz="1200" dirty="0"/>
                <a:t>(FNAL)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EA66AD1E-CF46-E94E-86D1-ED8E84C43EFC}"/>
              </a:ext>
            </a:extLst>
          </p:cNvPr>
          <p:cNvGrpSpPr/>
          <p:nvPr/>
        </p:nvGrpSpPr>
        <p:grpSpPr>
          <a:xfrm>
            <a:off x="5522870" y="3926493"/>
            <a:ext cx="3642662" cy="1246648"/>
            <a:chOff x="5481305" y="4286715"/>
            <a:chExt cx="3642662" cy="1246648"/>
          </a:xfrm>
        </p:grpSpPr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CE643BAA-8190-4646-8BAB-4A0135C88E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506" r="24230"/>
            <a:stretch/>
          </p:blipFill>
          <p:spPr>
            <a:xfrm>
              <a:off x="6417363" y="4297966"/>
              <a:ext cx="846437" cy="874571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00CBF775-E7FC-2C4B-8485-773E44EE0A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528" r="9229"/>
            <a:stretch/>
          </p:blipFill>
          <p:spPr>
            <a:xfrm>
              <a:off x="8188130" y="4289870"/>
              <a:ext cx="897353" cy="90615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6" name="Picture 2" descr="Kevin LESKO | PhD | Lawrence Berkeley National Laboratory, CA ...">
              <a:extLst>
                <a:ext uri="{FF2B5EF4-FFF2-40B4-BE49-F238E27FC236}">
                  <a16:creationId xmlns:a16="http://schemas.microsoft.com/office/drawing/2014/main" id="{6CC450E4-0E8F-0A41-96BF-E373E3CB3E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9395" y="4286715"/>
              <a:ext cx="917170" cy="917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" name="Picture 2" descr="Laura Baudis contact">
              <a:extLst>
                <a:ext uri="{FF2B5EF4-FFF2-40B4-BE49-F238E27FC236}">
                  <a16:creationId xmlns:a16="http://schemas.microsoft.com/office/drawing/2014/main" id="{2E6D8A86-7C75-FF45-BA84-CFBB696C73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89" t="8843" r="10216" b="24947"/>
            <a:stretch/>
          </p:blipFill>
          <p:spPr bwMode="auto">
            <a:xfrm>
              <a:off x="5524501" y="4291248"/>
              <a:ext cx="892963" cy="888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252F679D-6F1F-7848-A40E-66E23B691376}"/>
                </a:ext>
              </a:extLst>
            </p:cNvPr>
            <p:cNvSpPr txBox="1"/>
            <p:nvPr/>
          </p:nvSpPr>
          <p:spPr>
            <a:xfrm>
              <a:off x="6405868" y="5069140"/>
              <a:ext cx="91344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Jeter Hall</a:t>
              </a:r>
            </a:p>
            <a:p>
              <a:pPr algn="ctr"/>
              <a:r>
                <a:rPr lang="en-US" sz="1200" dirty="0"/>
                <a:t>(SNOLAB)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20044FA4-05E9-7F45-B16A-985A831E9C08}"/>
                </a:ext>
              </a:extLst>
            </p:cNvPr>
            <p:cNvSpPr txBox="1"/>
            <p:nvPr/>
          </p:nvSpPr>
          <p:spPr>
            <a:xfrm>
              <a:off x="7268721" y="5069140"/>
              <a:ext cx="94742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Kevin Lesko</a:t>
              </a:r>
            </a:p>
            <a:p>
              <a:pPr algn="ctr"/>
              <a:r>
                <a:rPr lang="en-US" sz="1200" dirty="0"/>
                <a:t>(LBNL)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C390F7E6-0F4D-6345-8662-E8ECAAC09DB7}"/>
                </a:ext>
              </a:extLst>
            </p:cNvPr>
            <p:cNvSpPr txBox="1"/>
            <p:nvPr/>
          </p:nvSpPr>
          <p:spPr>
            <a:xfrm>
              <a:off x="8182840" y="5065821"/>
              <a:ext cx="94112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John </a:t>
              </a:r>
              <a:r>
                <a:rPr lang="en-US" sz="1200" dirty="0" err="1"/>
                <a:t>Orrell</a:t>
              </a:r>
              <a:endParaRPr lang="en-US" sz="1200" dirty="0"/>
            </a:p>
            <a:p>
              <a:pPr algn="ctr"/>
              <a:r>
                <a:rPr lang="en-US" sz="1200" dirty="0"/>
                <a:t>(PNNL)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E97FFE01-5F7F-0C45-B773-63BC5D819E57}"/>
                </a:ext>
              </a:extLst>
            </p:cNvPr>
            <p:cNvSpPr txBox="1"/>
            <p:nvPr/>
          </p:nvSpPr>
          <p:spPr>
            <a:xfrm>
              <a:off x="5481305" y="5071698"/>
              <a:ext cx="97501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Laura </a:t>
              </a:r>
              <a:r>
                <a:rPr lang="en-US" sz="1200" dirty="0" err="1"/>
                <a:t>Baudis</a:t>
              </a:r>
              <a:endParaRPr lang="en-US" sz="1200" dirty="0"/>
            </a:p>
            <a:p>
              <a:pPr algn="ctr"/>
              <a:r>
                <a:rPr lang="en-US" sz="1200" dirty="0"/>
                <a:t>(U. Zurich)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E4720BC4-C4F2-C14C-AFCF-94F9F34D66B3}"/>
              </a:ext>
            </a:extLst>
          </p:cNvPr>
          <p:cNvGrpSpPr/>
          <p:nvPr/>
        </p:nvGrpSpPr>
        <p:grpSpPr>
          <a:xfrm>
            <a:off x="6120176" y="5251462"/>
            <a:ext cx="2385950" cy="1173701"/>
            <a:chOff x="2483321" y="1212664"/>
            <a:chExt cx="4394161" cy="2154735"/>
          </a:xfrm>
        </p:grpSpPr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2CB83446-8FB5-0240-9A86-73001AEB9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2936566" y="1212664"/>
              <a:ext cx="1441071" cy="1466059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5FF5B7F8-8AFD-9040-8B41-CF797D37B38F}"/>
                </a:ext>
              </a:extLst>
            </p:cNvPr>
            <p:cNvSpPr txBox="1"/>
            <p:nvPr/>
          </p:nvSpPr>
          <p:spPr>
            <a:xfrm>
              <a:off x="2483321" y="2519853"/>
              <a:ext cx="2410901" cy="84754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err="1"/>
                <a:t>Kétévi</a:t>
              </a:r>
              <a:r>
                <a:rPr lang="en-US" sz="1200" dirty="0"/>
                <a:t> </a:t>
              </a:r>
              <a:r>
                <a:rPr lang="en-US" sz="1200" dirty="0" err="1"/>
                <a:t>Assamagan</a:t>
              </a:r>
              <a:endParaRPr lang="en-US" sz="1200" dirty="0"/>
            </a:p>
            <a:p>
              <a:pPr algn="ctr"/>
              <a:r>
                <a:rPr lang="en-US" sz="1200" dirty="0"/>
                <a:t>(BNL)</a:t>
              </a:r>
            </a:p>
          </p:txBody>
        </p:sp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9B8519F7-1D15-5443-9ACD-A14F9CC80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14" t="6313" r="3008" b="45734"/>
            <a:stretch/>
          </p:blipFill>
          <p:spPr>
            <a:xfrm>
              <a:off x="5207912" y="1212664"/>
              <a:ext cx="1449957" cy="1466059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60D503BC-AC3E-984D-B746-5B14303B9F0A}"/>
                </a:ext>
              </a:extLst>
            </p:cNvPr>
            <p:cNvSpPr txBox="1"/>
            <p:nvPr/>
          </p:nvSpPr>
          <p:spPr>
            <a:xfrm>
              <a:off x="4988295" y="2519853"/>
              <a:ext cx="1889187" cy="84754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Breese Quinn</a:t>
              </a:r>
            </a:p>
            <a:p>
              <a:pPr algn="ctr"/>
              <a:r>
                <a:rPr lang="en-US" sz="1200" dirty="0"/>
                <a:t>(Mississippi)</a:t>
              </a:r>
            </a:p>
          </p:txBody>
        </p: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2FBC125C-367C-D647-96B7-69DDBC1604ED}"/>
              </a:ext>
            </a:extLst>
          </p:cNvPr>
          <p:cNvSpPr txBox="1"/>
          <p:nvPr/>
        </p:nvSpPr>
        <p:spPr>
          <a:xfrm>
            <a:off x="32643" y="322141"/>
            <a:ext cx="102247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432FF"/>
                </a:solidFill>
              </a:rPr>
              <a:t>Energy</a:t>
            </a:r>
          </a:p>
          <a:p>
            <a:r>
              <a:rPr lang="en-US" sz="1200" b="1" dirty="0">
                <a:solidFill>
                  <a:srgbClr val="0432FF"/>
                </a:solidFill>
              </a:rPr>
              <a:t>Frontier</a:t>
            </a:r>
          </a:p>
          <a:p>
            <a:endParaRPr lang="en-US" sz="1200" b="1" dirty="0">
              <a:solidFill>
                <a:srgbClr val="0432FF"/>
              </a:solidFill>
            </a:endParaRPr>
          </a:p>
          <a:p>
            <a:endParaRPr lang="en-US" sz="1200" b="1" dirty="0">
              <a:solidFill>
                <a:srgbClr val="0432FF"/>
              </a:solidFill>
            </a:endParaRPr>
          </a:p>
          <a:p>
            <a:endParaRPr lang="en-US" sz="1200" b="1" dirty="0">
              <a:solidFill>
                <a:srgbClr val="0432FF"/>
              </a:solidFill>
            </a:endParaRPr>
          </a:p>
          <a:p>
            <a:endParaRPr lang="en-US" sz="1200" b="1" dirty="0">
              <a:solidFill>
                <a:srgbClr val="0432FF"/>
              </a:solidFill>
            </a:endParaRPr>
          </a:p>
          <a:p>
            <a:r>
              <a:rPr lang="en-US" sz="1200" b="1" dirty="0">
                <a:solidFill>
                  <a:srgbClr val="0432FF"/>
                </a:solidFill>
              </a:rPr>
              <a:t>Frontiers in</a:t>
            </a:r>
          </a:p>
          <a:p>
            <a:r>
              <a:rPr lang="en-US" sz="1200" b="1" dirty="0">
                <a:solidFill>
                  <a:srgbClr val="0432FF"/>
                </a:solidFill>
              </a:rPr>
              <a:t>Neutrinos</a:t>
            </a:r>
          </a:p>
          <a:p>
            <a:endParaRPr lang="en-US" sz="1200" b="1" dirty="0">
              <a:solidFill>
                <a:srgbClr val="0432FF"/>
              </a:solidFill>
            </a:endParaRPr>
          </a:p>
          <a:p>
            <a:endParaRPr lang="en-US" sz="1200" b="1" dirty="0">
              <a:solidFill>
                <a:srgbClr val="0432FF"/>
              </a:solidFill>
            </a:endParaRPr>
          </a:p>
          <a:p>
            <a:endParaRPr lang="en-US" sz="1200" b="1" dirty="0">
              <a:solidFill>
                <a:srgbClr val="0432FF"/>
              </a:solidFill>
            </a:endParaRPr>
          </a:p>
          <a:p>
            <a:endParaRPr lang="en-US" sz="1200" b="1" dirty="0">
              <a:solidFill>
                <a:srgbClr val="0432FF"/>
              </a:solidFill>
            </a:endParaRPr>
          </a:p>
          <a:p>
            <a:endParaRPr lang="en-US" sz="1200" b="1" dirty="0">
              <a:solidFill>
                <a:srgbClr val="0432FF"/>
              </a:solidFill>
            </a:endParaRPr>
          </a:p>
          <a:p>
            <a:r>
              <a:rPr lang="en-US" sz="1200" b="1" dirty="0">
                <a:solidFill>
                  <a:srgbClr val="0432FF"/>
                </a:solidFill>
              </a:rPr>
              <a:t>Frontiers in Rare Processes &amp; Precision </a:t>
            </a:r>
            <a:r>
              <a:rPr lang="en-US" sz="1200" b="1" dirty="0" err="1">
                <a:solidFill>
                  <a:srgbClr val="0432FF"/>
                </a:solidFill>
              </a:rPr>
              <a:t>Meas.s</a:t>
            </a:r>
            <a:endParaRPr lang="en-US" sz="1200" b="1" dirty="0">
              <a:solidFill>
                <a:srgbClr val="0432FF"/>
              </a:solidFill>
            </a:endParaRPr>
          </a:p>
          <a:p>
            <a:endParaRPr lang="en-US" sz="1200" b="1" dirty="0">
              <a:solidFill>
                <a:srgbClr val="0432FF"/>
              </a:solidFill>
            </a:endParaRPr>
          </a:p>
          <a:p>
            <a:endParaRPr lang="en-US" sz="1200" b="1" dirty="0">
              <a:solidFill>
                <a:srgbClr val="0432FF"/>
              </a:solidFill>
            </a:endParaRPr>
          </a:p>
          <a:p>
            <a:endParaRPr lang="en-US" sz="1200" b="1" dirty="0">
              <a:solidFill>
                <a:srgbClr val="0432FF"/>
              </a:solidFill>
            </a:endParaRPr>
          </a:p>
          <a:p>
            <a:r>
              <a:rPr lang="en-US" sz="1200" b="1" dirty="0">
                <a:solidFill>
                  <a:srgbClr val="0432FF"/>
                </a:solidFill>
              </a:rPr>
              <a:t>Cosmic Frontier</a:t>
            </a:r>
          </a:p>
          <a:p>
            <a:endParaRPr lang="en-US" sz="1200" b="1" dirty="0">
              <a:solidFill>
                <a:srgbClr val="0432FF"/>
              </a:solidFill>
            </a:endParaRPr>
          </a:p>
          <a:p>
            <a:endParaRPr lang="en-US" sz="1200" b="1" dirty="0">
              <a:solidFill>
                <a:srgbClr val="0432FF"/>
              </a:solidFill>
            </a:endParaRPr>
          </a:p>
          <a:p>
            <a:endParaRPr lang="en-US" sz="1200" b="1" dirty="0">
              <a:solidFill>
                <a:srgbClr val="0432FF"/>
              </a:solidFill>
            </a:endParaRPr>
          </a:p>
          <a:p>
            <a:endParaRPr lang="en-US" sz="1200" b="1" dirty="0">
              <a:solidFill>
                <a:srgbClr val="0432FF"/>
              </a:solidFill>
            </a:endParaRPr>
          </a:p>
          <a:p>
            <a:endParaRPr lang="en-US" sz="1200" b="1" dirty="0">
              <a:solidFill>
                <a:srgbClr val="0432FF"/>
              </a:solidFill>
            </a:endParaRPr>
          </a:p>
          <a:p>
            <a:r>
              <a:rPr lang="en-US" sz="1200" b="1" dirty="0">
                <a:solidFill>
                  <a:srgbClr val="0432FF"/>
                </a:solidFill>
              </a:rPr>
              <a:t>Theory Frontier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8388233-4A33-F343-92E9-BDAB4DBD0409}"/>
              </a:ext>
            </a:extLst>
          </p:cNvPr>
          <p:cNvSpPr txBox="1"/>
          <p:nvPr/>
        </p:nvSpPr>
        <p:spPr>
          <a:xfrm>
            <a:off x="4522752" y="322141"/>
            <a:ext cx="122793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432FF"/>
                </a:solidFill>
              </a:rPr>
              <a:t>Accelerator</a:t>
            </a:r>
          </a:p>
          <a:p>
            <a:r>
              <a:rPr lang="en-US" sz="1200" b="1" dirty="0">
                <a:solidFill>
                  <a:srgbClr val="0432FF"/>
                </a:solidFill>
              </a:rPr>
              <a:t>Frontier</a:t>
            </a:r>
          </a:p>
          <a:p>
            <a:endParaRPr lang="en-US" sz="1200" b="1" dirty="0">
              <a:solidFill>
                <a:srgbClr val="0432FF"/>
              </a:solidFill>
            </a:endParaRPr>
          </a:p>
          <a:p>
            <a:endParaRPr lang="en-US" sz="1200" b="1" dirty="0">
              <a:solidFill>
                <a:srgbClr val="0432FF"/>
              </a:solidFill>
            </a:endParaRPr>
          </a:p>
          <a:p>
            <a:endParaRPr lang="en-US" sz="1200" b="1" dirty="0">
              <a:solidFill>
                <a:srgbClr val="0432FF"/>
              </a:solidFill>
            </a:endParaRPr>
          </a:p>
          <a:p>
            <a:endParaRPr lang="en-US" sz="1200" b="1" dirty="0">
              <a:solidFill>
                <a:srgbClr val="0432FF"/>
              </a:solidFill>
            </a:endParaRPr>
          </a:p>
          <a:p>
            <a:r>
              <a:rPr lang="en-US" sz="1200" b="1" dirty="0">
                <a:solidFill>
                  <a:srgbClr val="0432FF"/>
                </a:solidFill>
              </a:rPr>
              <a:t>Instrumentation</a:t>
            </a:r>
          </a:p>
          <a:p>
            <a:r>
              <a:rPr lang="en-US" sz="1200" b="1" dirty="0">
                <a:solidFill>
                  <a:srgbClr val="0432FF"/>
                </a:solidFill>
              </a:rPr>
              <a:t>Frontier</a:t>
            </a:r>
          </a:p>
          <a:p>
            <a:endParaRPr lang="en-US" sz="1200" b="1" dirty="0">
              <a:solidFill>
                <a:srgbClr val="0432FF"/>
              </a:solidFill>
            </a:endParaRPr>
          </a:p>
          <a:p>
            <a:endParaRPr lang="en-US" sz="1200" b="1" dirty="0">
              <a:solidFill>
                <a:srgbClr val="0432FF"/>
              </a:solidFill>
            </a:endParaRPr>
          </a:p>
          <a:p>
            <a:endParaRPr lang="en-US" sz="1200" b="1" dirty="0">
              <a:solidFill>
                <a:srgbClr val="0432FF"/>
              </a:solidFill>
            </a:endParaRPr>
          </a:p>
          <a:p>
            <a:endParaRPr lang="en-US" sz="1200" b="1" dirty="0">
              <a:solidFill>
                <a:srgbClr val="0432FF"/>
              </a:solidFill>
            </a:endParaRPr>
          </a:p>
          <a:p>
            <a:endParaRPr lang="en-US" sz="1200" b="1" dirty="0">
              <a:solidFill>
                <a:srgbClr val="0432FF"/>
              </a:solidFill>
            </a:endParaRPr>
          </a:p>
          <a:p>
            <a:r>
              <a:rPr lang="en-US" sz="1200" b="1" dirty="0">
                <a:solidFill>
                  <a:srgbClr val="0432FF"/>
                </a:solidFill>
              </a:rPr>
              <a:t>Computational Frontier</a:t>
            </a:r>
          </a:p>
          <a:p>
            <a:endParaRPr lang="en-US" sz="1200" b="1" dirty="0">
              <a:solidFill>
                <a:srgbClr val="0432FF"/>
              </a:solidFill>
            </a:endParaRPr>
          </a:p>
          <a:p>
            <a:endParaRPr lang="en-US" sz="1200" b="1" dirty="0">
              <a:solidFill>
                <a:srgbClr val="0432FF"/>
              </a:solidFill>
            </a:endParaRPr>
          </a:p>
          <a:p>
            <a:endParaRPr lang="en-US" sz="1200" b="1" dirty="0">
              <a:solidFill>
                <a:srgbClr val="0432FF"/>
              </a:solidFill>
            </a:endParaRPr>
          </a:p>
          <a:p>
            <a:endParaRPr lang="en-US" sz="1200" b="1" dirty="0">
              <a:solidFill>
                <a:srgbClr val="0432FF"/>
              </a:solidFill>
            </a:endParaRPr>
          </a:p>
          <a:p>
            <a:endParaRPr lang="en-US" sz="1200" b="1" dirty="0">
              <a:solidFill>
                <a:srgbClr val="0432FF"/>
              </a:solidFill>
            </a:endParaRPr>
          </a:p>
          <a:p>
            <a:r>
              <a:rPr lang="en-US" sz="1200" b="1" dirty="0">
                <a:solidFill>
                  <a:srgbClr val="0432FF"/>
                </a:solidFill>
              </a:rPr>
              <a:t>Underground Facilities and Infrastructure Frontier</a:t>
            </a:r>
          </a:p>
          <a:p>
            <a:endParaRPr lang="en-US" sz="1200" b="1" dirty="0">
              <a:solidFill>
                <a:srgbClr val="0432FF"/>
              </a:solidFill>
            </a:endParaRPr>
          </a:p>
          <a:p>
            <a:endParaRPr lang="en-US" sz="1200" b="1" dirty="0">
              <a:solidFill>
                <a:srgbClr val="0432FF"/>
              </a:solidFill>
            </a:endParaRPr>
          </a:p>
          <a:p>
            <a:endParaRPr lang="en-US" sz="1200" b="1" dirty="0">
              <a:solidFill>
                <a:srgbClr val="0432FF"/>
              </a:solidFill>
            </a:endParaRPr>
          </a:p>
          <a:p>
            <a:r>
              <a:rPr lang="en-US" sz="1200" b="1" dirty="0">
                <a:solidFill>
                  <a:srgbClr val="0432FF"/>
                </a:solidFill>
              </a:rPr>
              <a:t>Community Engagement Frontier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FA8F6382-E0D5-8444-A89B-E0C8368382E3}"/>
              </a:ext>
            </a:extLst>
          </p:cNvPr>
          <p:cNvSpPr txBox="1"/>
          <p:nvPr/>
        </p:nvSpPr>
        <p:spPr>
          <a:xfrm rot="-1440000">
            <a:off x="-289939" y="2663573"/>
            <a:ext cx="9705734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This Thursday’s CPM Plenary Sessions</a:t>
            </a:r>
          </a:p>
          <a:p>
            <a:pPr algn="ctr"/>
            <a:r>
              <a:rPr lang="en-US" sz="2000" dirty="0"/>
              <a:t>Summary from Each Frontier</a:t>
            </a:r>
          </a:p>
          <a:p>
            <a:pPr algn="ctr"/>
            <a:r>
              <a:rPr lang="en-US" sz="2000" dirty="0"/>
              <a:t>Key questions, outcomes of CPM breakout sessions, and future plans between now and CSS</a:t>
            </a:r>
          </a:p>
        </p:txBody>
      </p:sp>
    </p:spTree>
    <p:extLst>
      <p:ext uri="{BB962C8B-B14F-4D97-AF65-F5344CB8AC3E}">
        <p14:creationId xmlns:p14="http://schemas.microsoft.com/office/powerpoint/2010/main" val="316314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8B4A1-A146-984A-AEBF-06AAD49BB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Snowmass Process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03F950B-5945-F647-B483-DECA07E8F39A}"/>
              </a:ext>
            </a:extLst>
          </p:cNvPr>
          <p:cNvSpPr txBox="1">
            <a:spLocks/>
          </p:cNvSpPr>
          <p:nvPr/>
        </p:nvSpPr>
        <p:spPr>
          <a:xfrm>
            <a:off x="457200" y="1181957"/>
            <a:ext cx="8229600" cy="5312445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Wiki (</a:t>
            </a:r>
            <a:r>
              <a:rPr lang="en-US" dirty="0">
                <a:hlinkClick r:id="rId2"/>
              </a:rPr>
              <a:t>https://snowmass21.org/</a:t>
            </a:r>
            <a:r>
              <a:rPr lang="en-US" dirty="0"/>
              <a:t>) – one-stop shop </a:t>
            </a:r>
          </a:p>
          <a:p>
            <a:pPr lvl="1"/>
            <a:r>
              <a:rPr lang="en-US" dirty="0"/>
              <a:t>Structure, Frontier/TG activities, Calendars, News, </a:t>
            </a:r>
          </a:p>
          <a:p>
            <a:pPr marL="457200" lvl="1" indent="0">
              <a:buNone/>
            </a:pPr>
            <a:r>
              <a:rPr lang="en-US" dirty="0"/>
              <a:t>      Community Input, Slack channels, …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Snowmass Early Career</a:t>
            </a:r>
          </a:p>
          <a:p>
            <a:pPr lvl="1"/>
            <a:r>
              <a:rPr lang="en-US" dirty="0"/>
              <a:t>Early career members actively engaging in the Snowmass 2021 process</a:t>
            </a:r>
          </a:p>
          <a:p>
            <a:pPr lvl="1"/>
            <a:r>
              <a:rPr lang="en-US" dirty="0"/>
              <a:t>This group will build a long-term particle-physics early career community that persists after the Snowmass process.</a:t>
            </a:r>
          </a:p>
          <a:p>
            <a:pPr lvl="1"/>
            <a:endParaRPr lang="en-US" dirty="0"/>
          </a:p>
          <a:p>
            <a:r>
              <a:rPr lang="en-US" dirty="0"/>
              <a:t>Ethics</a:t>
            </a:r>
          </a:p>
          <a:p>
            <a:pPr lvl="1"/>
            <a:r>
              <a:rPr lang="en-US" sz="2500" dirty="0"/>
              <a:t>Dynamic exchange of ideas across a large swath of the community in a variety of formats (slack channels, meetings, workshops). All community members should feel safe and supported in engaging in all exchanges. </a:t>
            </a:r>
          </a:p>
          <a:p>
            <a:pPr lvl="1"/>
            <a:r>
              <a:rPr lang="en-US" sz="2500" dirty="0"/>
              <a:t>DPF Ethics Task Force formed in April 2020 (</a:t>
            </a:r>
            <a:r>
              <a:rPr lang="en-US" sz="2500" dirty="0">
                <a:hlinkClick r:id="rId3"/>
              </a:rPr>
              <a:t>DPF Core Principles and Community Guidelines</a:t>
            </a:r>
            <a:r>
              <a:rPr lang="en-US" sz="2500" dirty="0"/>
              <a:t>), CP&amp;CG Response Team for CPM formed</a:t>
            </a:r>
          </a:p>
          <a:p>
            <a:pPr lvl="1"/>
            <a:r>
              <a:rPr lang="en-US" sz="2500" dirty="0"/>
              <a:t>Establishment of DPF Ethics Committee (November 2020)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FF6C05F-FC2A-BB4E-B8BE-FA1427763B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0337"/>
          <a:stretch/>
        </p:blipFill>
        <p:spPr>
          <a:xfrm>
            <a:off x="6525752" y="1249191"/>
            <a:ext cx="2144145" cy="1469802"/>
          </a:xfrm>
          <a:prstGeom prst="rect">
            <a:avLst/>
          </a:prstGeom>
        </p:spPr>
      </p:pic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A3A65F5E-C8AE-C04F-937F-C8AA9E229D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74" y="6494403"/>
            <a:ext cx="2133600" cy="365125"/>
          </a:xfrm>
        </p:spPr>
        <p:txBody>
          <a:bodyPr/>
          <a:lstStyle/>
          <a:p>
            <a:r>
              <a:rPr lang="en-US" dirty="0"/>
              <a:t>Snowmass CPM: 2020-10-05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6EAA0697-1347-CB41-8B4D-C39D5DA9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33751" y="6494403"/>
            <a:ext cx="5656217" cy="365125"/>
          </a:xfrm>
        </p:spPr>
        <p:txBody>
          <a:bodyPr/>
          <a:lstStyle/>
          <a:p>
            <a:r>
              <a:rPr lang="en-US" dirty="0"/>
              <a:t>Young-</a:t>
            </a:r>
            <a:r>
              <a:rPr lang="en-US" dirty="0" err="1"/>
              <a:t>Kee</a:t>
            </a:r>
            <a:r>
              <a:rPr lang="en-US" dirty="0"/>
              <a:t> Kim (</a:t>
            </a:r>
            <a:r>
              <a:rPr lang="en-US" dirty="0" err="1"/>
              <a:t>U.Chicago</a:t>
            </a:r>
            <a:r>
              <a:rPr lang="en-US" dirty="0"/>
              <a:t>), DPF Chair, for the Snowmass Organization Team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3A60C759-AB27-E142-AF01-0DA258C30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22277" y="6494403"/>
            <a:ext cx="2133600" cy="365125"/>
          </a:xfrm>
        </p:spPr>
        <p:txBody>
          <a:bodyPr/>
          <a:lstStyle/>
          <a:p>
            <a:fld id="{FB881E7D-5A17-EB4A-B013-04381A7C357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185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9C904-855C-D142-9520-45CFC0200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Snowmass Timeline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A34FBA3-0691-1848-8B56-EAC1321959F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0" y="1894865"/>
          <a:ext cx="9144000" cy="4974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337071865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83469934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72810927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992038267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537212458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11506702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17797453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74685134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58715089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0306318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104678577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688884560"/>
                    </a:ext>
                  </a:extLst>
                </a:gridCol>
              </a:tblGrid>
              <a:tr h="497465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11/19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12/19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1/20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2/20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3/20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accent6"/>
                          </a:solidFill>
                        </a:rPr>
                        <a:t>4/20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5/20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6/20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7/20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8/20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9/20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accent6"/>
                          </a:solidFill>
                        </a:rPr>
                        <a:t>10/20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0377608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E4D6BFC-EA54-C14D-A8CF-E7FFE0269D9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0" y="4882519"/>
          <a:ext cx="9144000" cy="4974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337071865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83469934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72810927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992038267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537212458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11506702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17797453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74685134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58715089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0306318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104678577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688884560"/>
                    </a:ext>
                  </a:extLst>
                </a:gridCol>
              </a:tblGrid>
              <a:tr h="497465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</a:rPr>
                        <a:t>11/20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12/20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1/21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2/21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3/21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accent6"/>
                          </a:solidFill>
                        </a:rPr>
                        <a:t>4/21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5/21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6/21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accent6"/>
                          </a:solidFill>
                        </a:rPr>
                        <a:t>7/21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8/21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9/21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accent6"/>
                          </a:solidFill>
                        </a:rPr>
                        <a:t>10/21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0377608"/>
                  </a:ext>
                </a:extLst>
              </a:tr>
            </a:tbl>
          </a:graphicData>
        </a:graphic>
      </p:graphicFrame>
      <p:sp>
        <p:nvSpPr>
          <p:cNvPr id="3" name="Left-Right Arrow 2">
            <a:extLst>
              <a:ext uri="{FF2B5EF4-FFF2-40B4-BE49-F238E27FC236}">
                <a16:creationId xmlns:a16="http://schemas.microsoft.com/office/drawing/2014/main" id="{F30D204B-519E-D349-AE6B-D1D1855720E4}"/>
              </a:ext>
            </a:extLst>
          </p:cNvPr>
          <p:cNvSpPr/>
          <p:nvPr/>
        </p:nvSpPr>
        <p:spPr>
          <a:xfrm>
            <a:off x="3846786" y="2409352"/>
            <a:ext cx="3799490" cy="475525"/>
          </a:xfrm>
          <a:prstGeom prst="left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Letters of Interest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B63D35-461E-5945-B317-4A79EF4EEE16}"/>
              </a:ext>
            </a:extLst>
          </p:cNvPr>
          <p:cNvSpPr txBox="1"/>
          <p:nvPr/>
        </p:nvSpPr>
        <p:spPr>
          <a:xfrm>
            <a:off x="7960737" y="541432"/>
            <a:ext cx="1223413" cy="132343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600" b="1" dirty="0">
                <a:solidFill>
                  <a:srgbClr val="C00000"/>
                </a:solidFill>
              </a:rPr>
              <a:t>Community </a:t>
            </a:r>
          </a:p>
          <a:p>
            <a:pPr algn="r"/>
            <a:r>
              <a:rPr lang="en-US" sz="1600" b="1" dirty="0">
                <a:solidFill>
                  <a:srgbClr val="C00000"/>
                </a:solidFill>
              </a:rPr>
              <a:t>Planning </a:t>
            </a:r>
          </a:p>
          <a:p>
            <a:pPr algn="r"/>
            <a:r>
              <a:rPr lang="en-US" sz="1600" b="1" dirty="0">
                <a:solidFill>
                  <a:srgbClr val="C00000"/>
                </a:solidFill>
              </a:rPr>
              <a:t>Meeting </a:t>
            </a:r>
          </a:p>
          <a:p>
            <a:pPr algn="r"/>
            <a:r>
              <a:rPr lang="en-US" sz="1600" b="1" dirty="0">
                <a:solidFill>
                  <a:srgbClr val="C00000"/>
                </a:solidFill>
              </a:rPr>
              <a:t>(CPM)</a:t>
            </a:r>
          </a:p>
          <a:p>
            <a:pPr algn="r"/>
            <a:r>
              <a:rPr lang="en-US" sz="1600" b="1" dirty="0">
                <a:solidFill>
                  <a:srgbClr val="C00000"/>
                </a:solidFill>
              </a:rPr>
              <a:t>Oct. 5-8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F2AFE9-83EC-404C-877A-700E5AA421D6}"/>
              </a:ext>
            </a:extLst>
          </p:cNvPr>
          <p:cNvSpPr txBox="1"/>
          <p:nvPr/>
        </p:nvSpPr>
        <p:spPr>
          <a:xfrm>
            <a:off x="8094143" y="4262124"/>
            <a:ext cx="10638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rgbClr val="C00000"/>
                </a:solidFill>
              </a:rPr>
              <a:t>Snowmass</a:t>
            </a:r>
          </a:p>
          <a:p>
            <a:pPr algn="r"/>
            <a:r>
              <a:rPr lang="en-US" sz="1600" dirty="0">
                <a:solidFill>
                  <a:srgbClr val="C00000"/>
                </a:solidFill>
              </a:rPr>
              <a:t>Report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EA6CBE66-9FB5-F540-8A72-0279A3E24E38}"/>
              </a:ext>
            </a:extLst>
          </p:cNvPr>
          <p:cNvSpPr/>
          <p:nvPr/>
        </p:nvSpPr>
        <p:spPr>
          <a:xfrm>
            <a:off x="0" y="5384056"/>
            <a:ext cx="6889531" cy="48380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Contributed (“white”) Papers</a:t>
            </a:r>
          </a:p>
        </p:txBody>
      </p:sp>
      <p:sp>
        <p:nvSpPr>
          <p:cNvPr id="16" name="Left Arrow 15">
            <a:extLst>
              <a:ext uri="{FF2B5EF4-FFF2-40B4-BE49-F238E27FC236}">
                <a16:creationId xmlns:a16="http://schemas.microsoft.com/office/drawing/2014/main" id="{CAF49128-5A70-614D-85A5-B2C283B8D36E}"/>
              </a:ext>
            </a:extLst>
          </p:cNvPr>
          <p:cNvSpPr/>
          <p:nvPr/>
        </p:nvSpPr>
        <p:spPr>
          <a:xfrm>
            <a:off x="3846786" y="2728017"/>
            <a:ext cx="5297214" cy="475525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Contributed (“white”) Papers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EFCED6-FAE8-DD4F-B4DA-95BF29569475}"/>
              </a:ext>
            </a:extLst>
          </p:cNvPr>
          <p:cNvSpPr txBox="1"/>
          <p:nvPr/>
        </p:nvSpPr>
        <p:spPr>
          <a:xfrm>
            <a:off x="3330874" y="1087868"/>
            <a:ext cx="16855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</a:rPr>
              <a:t>Virtual Kick-off </a:t>
            </a:r>
          </a:p>
          <a:p>
            <a:pPr algn="ctr"/>
            <a:r>
              <a:rPr lang="en-US" sz="1600" dirty="0">
                <a:solidFill>
                  <a:srgbClr val="C00000"/>
                </a:solidFill>
              </a:rPr>
              <a:t>Town Hall</a:t>
            </a:r>
          </a:p>
          <a:p>
            <a:pPr algn="ctr"/>
            <a:r>
              <a:rPr lang="en-US" sz="1600" dirty="0">
                <a:solidFill>
                  <a:srgbClr val="C00000"/>
                </a:solidFill>
              </a:rPr>
              <a:t>APS April Meeting</a:t>
            </a: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03149FA7-1C7A-6C4B-B721-CEE1814DB378}"/>
              </a:ext>
            </a:extLst>
          </p:cNvPr>
          <p:cNvSpPr/>
          <p:nvPr/>
        </p:nvSpPr>
        <p:spPr>
          <a:xfrm>
            <a:off x="0" y="2427961"/>
            <a:ext cx="3809947" cy="46499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Preparation</a:t>
            </a:r>
          </a:p>
        </p:txBody>
      </p:sp>
      <p:sp>
        <p:nvSpPr>
          <p:cNvPr id="22" name="Left Arrow 21">
            <a:extLst>
              <a:ext uri="{FF2B5EF4-FFF2-40B4-BE49-F238E27FC236}">
                <a16:creationId xmlns:a16="http://schemas.microsoft.com/office/drawing/2014/main" id="{C3E1F328-C343-7149-B513-B57D202BDC79}"/>
              </a:ext>
            </a:extLst>
          </p:cNvPr>
          <p:cNvSpPr/>
          <p:nvPr/>
        </p:nvSpPr>
        <p:spPr>
          <a:xfrm>
            <a:off x="4256690" y="3062478"/>
            <a:ext cx="4887310" cy="475525"/>
          </a:xfrm>
          <a:prstGeom prst="lef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10 Frontier &amp; 80 Topical Groups: Meetings &amp; Workshops</a:t>
            </a: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941E59B7-786A-0940-A346-16B4499E87F3}"/>
              </a:ext>
            </a:extLst>
          </p:cNvPr>
          <p:cNvSpPr/>
          <p:nvPr/>
        </p:nvSpPr>
        <p:spPr>
          <a:xfrm>
            <a:off x="0" y="5704040"/>
            <a:ext cx="5770179" cy="48380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10 Frontier &amp; 80 Topical Groups: Meetings &amp; Workshops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FF7841-9FD9-F54C-857F-361B1B6713B8}"/>
              </a:ext>
            </a:extLst>
          </p:cNvPr>
          <p:cNvSpPr txBox="1"/>
          <p:nvPr/>
        </p:nvSpPr>
        <p:spPr>
          <a:xfrm>
            <a:off x="3679783" y="4018256"/>
            <a:ext cx="9877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</a:rPr>
              <a:t>2021 </a:t>
            </a:r>
          </a:p>
          <a:p>
            <a:pPr algn="ctr"/>
            <a:r>
              <a:rPr lang="en-US" sz="1600" dirty="0">
                <a:solidFill>
                  <a:srgbClr val="C00000"/>
                </a:solidFill>
              </a:rPr>
              <a:t>APS April </a:t>
            </a:r>
          </a:p>
          <a:p>
            <a:pPr algn="ctr"/>
            <a:r>
              <a:rPr lang="en-US" sz="1600" dirty="0">
                <a:solidFill>
                  <a:srgbClr val="C00000"/>
                </a:solidFill>
              </a:rPr>
              <a:t>Meeting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94D6D7-C166-6943-8C2E-092FABD75D9F}"/>
              </a:ext>
            </a:extLst>
          </p:cNvPr>
          <p:cNvSpPr txBox="1"/>
          <p:nvPr/>
        </p:nvSpPr>
        <p:spPr>
          <a:xfrm>
            <a:off x="5058788" y="1079219"/>
            <a:ext cx="13239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European Strategy Update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FEBD36-508E-CA43-B36E-C7355B435F01}"/>
              </a:ext>
            </a:extLst>
          </p:cNvPr>
          <p:cNvSpPr txBox="1"/>
          <p:nvPr/>
        </p:nvSpPr>
        <p:spPr>
          <a:xfrm>
            <a:off x="5018226" y="3753710"/>
            <a:ext cx="28905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</a:rPr>
              <a:t>Community Summer Study (CSS)</a:t>
            </a:r>
          </a:p>
          <a:p>
            <a:pPr algn="ctr"/>
            <a:r>
              <a:rPr lang="en-US" sz="1600" dirty="0">
                <a:solidFill>
                  <a:srgbClr val="C00000"/>
                </a:solidFill>
              </a:rPr>
              <a:t>July 11-20, 2021</a:t>
            </a:r>
          </a:p>
          <a:p>
            <a:pPr algn="ctr"/>
            <a:r>
              <a:rPr lang="en-US" sz="1600" dirty="0">
                <a:solidFill>
                  <a:srgbClr val="C00000"/>
                </a:solidFill>
              </a:rPr>
              <a:t>+ DPF 2021</a:t>
            </a:r>
          </a:p>
          <a:p>
            <a:pPr algn="ctr"/>
            <a:r>
              <a:rPr lang="en-US" sz="1600" dirty="0">
                <a:solidFill>
                  <a:srgbClr val="C00000"/>
                </a:solidFill>
              </a:rPr>
              <a:t>(UW Seattle)</a:t>
            </a:r>
          </a:p>
        </p:txBody>
      </p:sp>
      <p:sp>
        <p:nvSpPr>
          <p:cNvPr id="20" name="Date Placeholder 2">
            <a:extLst>
              <a:ext uri="{FF2B5EF4-FFF2-40B4-BE49-F238E27FC236}">
                <a16:creationId xmlns:a16="http://schemas.microsoft.com/office/drawing/2014/main" id="{A7CDD767-600C-1349-B394-16AEFA5C70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74" y="6494403"/>
            <a:ext cx="2133600" cy="365125"/>
          </a:xfrm>
        </p:spPr>
        <p:txBody>
          <a:bodyPr/>
          <a:lstStyle/>
          <a:p>
            <a:r>
              <a:rPr lang="en-US" dirty="0"/>
              <a:t>Snowmass CPM: 2020-10-05</a:t>
            </a:r>
          </a:p>
        </p:txBody>
      </p:sp>
      <p:sp>
        <p:nvSpPr>
          <p:cNvPr id="26" name="Footer Placeholder 3">
            <a:extLst>
              <a:ext uri="{FF2B5EF4-FFF2-40B4-BE49-F238E27FC236}">
                <a16:creationId xmlns:a16="http://schemas.microsoft.com/office/drawing/2014/main" id="{7AD1F182-4F7A-D34C-83B6-AEF669D92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33751" y="6494403"/>
            <a:ext cx="5656217" cy="365125"/>
          </a:xfrm>
        </p:spPr>
        <p:txBody>
          <a:bodyPr/>
          <a:lstStyle/>
          <a:p>
            <a:r>
              <a:rPr lang="en-US" dirty="0"/>
              <a:t>Young-</a:t>
            </a:r>
            <a:r>
              <a:rPr lang="en-US" dirty="0" err="1"/>
              <a:t>Kee</a:t>
            </a:r>
            <a:r>
              <a:rPr lang="en-US" dirty="0"/>
              <a:t> Kim (</a:t>
            </a:r>
            <a:r>
              <a:rPr lang="en-US" dirty="0" err="1"/>
              <a:t>U.Chicago</a:t>
            </a:r>
            <a:r>
              <a:rPr lang="en-US" dirty="0"/>
              <a:t>), DPF Chair, for the Snowmass Organization Team</a:t>
            </a:r>
          </a:p>
        </p:txBody>
      </p:sp>
      <p:sp>
        <p:nvSpPr>
          <p:cNvPr id="27" name="Slide Number Placeholder 4">
            <a:extLst>
              <a:ext uri="{FF2B5EF4-FFF2-40B4-BE49-F238E27FC236}">
                <a16:creationId xmlns:a16="http://schemas.microsoft.com/office/drawing/2014/main" id="{6F21E56A-0515-044D-93FF-43FF3CC2B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22277" y="6494403"/>
            <a:ext cx="2133600" cy="365125"/>
          </a:xfrm>
        </p:spPr>
        <p:txBody>
          <a:bodyPr/>
          <a:lstStyle/>
          <a:p>
            <a:fld id="{FB881E7D-5A17-EB4A-B013-04381A7C357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417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9673AFE-42ED-6A4B-BA4D-FDE89DA6E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Letters of Interests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68289AA-3820-DA43-843F-CC979FBF1941}"/>
              </a:ext>
            </a:extLst>
          </p:cNvPr>
          <p:cNvGrpSpPr/>
          <p:nvPr/>
        </p:nvGrpSpPr>
        <p:grpSpPr>
          <a:xfrm>
            <a:off x="-46626" y="2107267"/>
            <a:ext cx="5229134" cy="4187699"/>
            <a:chOff x="3718925" y="1915015"/>
            <a:chExt cx="5229134" cy="418769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6D7B3FC-A950-224F-AC77-6474BBDAA3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666" r="7265"/>
            <a:stretch/>
          </p:blipFill>
          <p:spPr>
            <a:xfrm>
              <a:off x="3718925" y="1915015"/>
              <a:ext cx="5229134" cy="354313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03F15CF-9CDC-9E4E-A740-FFE0D410EACB}"/>
                </a:ext>
              </a:extLst>
            </p:cNvPr>
            <p:cNvSpPr txBox="1"/>
            <p:nvPr/>
          </p:nvSpPr>
          <p:spPr>
            <a:xfrm>
              <a:off x="4572000" y="2109943"/>
              <a:ext cx="17190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# of LOIs vs time</a:t>
              </a:r>
            </a:p>
          </p:txBody>
        </p:sp>
        <p:sp>
          <p:nvSpPr>
            <p:cNvPr id="6" name="Left-Right Arrow 5">
              <a:extLst>
                <a:ext uri="{FF2B5EF4-FFF2-40B4-BE49-F238E27FC236}">
                  <a16:creationId xmlns:a16="http://schemas.microsoft.com/office/drawing/2014/main" id="{24FD2808-6D04-4A4A-BB81-AAF4445CEA6E}"/>
                </a:ext>
              </a:extLst>
            </p:cNvPr>
            <p:cNvSpPr/>
            <p:nvPr/>
          </p:nvSpPr>
          <p:spPr>
            <a:xfrm>
              <a:off x="7875879" y="5449827"/>
              <a:ext cx="600892" cy="289505"/>
            </a:xfrm>
            <a:prstGeom prst="left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C2773F7-5C16-4A40-9B79-2D532625A634}"/>
                </a:ext>
              </a:extLst>
            </p:cNvPr>
            <p:cNvSpPr txBox="1"/>
            <p:nvPr/>
          </p:nvSpPr>
          <p:spPr>
            <a:xfrm>
              <a:off x="7674809" y="5733382"/>
              <a:ext cx="10030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432FF"/>
                  </a:solidFill>
                </a:rPr>
                <a:t>20 hours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3B64F02-030A-6342-8282-3FC7E3D7E4EC}"/>
              </a:ext>
            </a:extLst>
          </p:cNvPr>
          <p:cNvSpPr txBox="1"/>
          <p:nvPr/>
        </p:nvSpPr>
        <p:spPr>
          <a:xfrm>
            <a:off x="1" y="1000868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1,574 in total: submitted before August 31, 2020</a:t>
            </a:r>
          </a:p>
          <a:p>
            <a:pPr algn="ctr"/>
            <a:r>
              <a:rPr lang="en-US" dirty="0"/>
              <a:t>Many LOIs – multiple frontiers</a:t>
            </a:r>
          </a:p>
          <a:p>
            <a:pPr algn="ctr"/>
            <a:r>
              <a:rPr lang="en-US" dirty="0"/>
              <a:t>Frontier + TG conveners: tireless efforts to prepare the CPM using this information (Sept.)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C3664D3-0957-334D-8F82-7F5F6726CA12}"/>
              </a:ext>
            </a:extLst>
          </p:cNvPr>
          <p:cNvGrpSpPr/>
          <p:nvPr/>
        </p:nvGrpSpPr>
        <p:grpSpPr>
          <a:xfrm>
            <a:off x="5625972" y="2144294"/>
            <a:ext cx="3462564" cy="3471447"/>
            <a:chOff x="230235" y="1915015"/>
            <a:chExt cx="3462564" cy="347144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2856F76-8051-8B48-B830-80E1FC80B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0235" y="1915015"/>
              <a:ext cx="3462564" cy="3471447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5F94412-E407-DA42-8675-AAF2207D64EE}"/>
                </a:ext>
              </a:extLst>
            </p:cNvPr>
            <p:cNvSpPr txBox="1"/>
            <p:nvPr/>
          </p:nvSpPr>
          <p:spPr>
            <a:xfrm>
              <a:off x="2480495" y="1949805"/>
              <a:ext cx="963277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/>
                <a:t>Primary</a:t>
              </a:r>
              <a:r>
                <a:rPr lang="en-US" sz="1600" dirty="0"/>
                <a:t> </a:t>
              </a:r>
            </a:p>
            <a:p>
              <a:r>
                <a:rPr lang="en-US" sz="1600" dirty="0"/>
                <a:t>Frontiers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20C5B10-875C-6F48-ADDD-8F67A4A494EA}"/>
              </a:ext>
            </a:extLst>
          </p:cNvPr>
          <p:cNvSpPr txBox="1"/>
          <p:nvPr/>
        </p:nvSpPr>
        <p:spPr>
          <a:xfrm rot="-1440000">
            <a:off x="1755908" y="3387056"/>
            <a:ext cx="609461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Thank you, community, for your contributions!!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C737E1-ABBB-134B-AB25-77ED6314CFB7}"/>
              </a:ext>
            </a:extLst>
          </p:cNvPr>
          <p:cNvSpPr txBox="1"/>
          <p:nvPr/>
        </p:nvSpPr>
        <p:spPr>
          <a:xfrm>
            <a:off x="4539098" y="5240239"/>
            <a:ext cx="10369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(Aug. 31</a:t>
            </a:r>
          </a:p>
          <a:p>
            <a:pPr algn="r"/>
            <a:r>
              <a:rPr lang="en-US" sz="1400" dirty="0"/>
              <a:t>midnight in Hawaii)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C5EB09AA-4E9D-774F-B019-B1BB4443B0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74" y="6494403"/>
            <a:ext cx="2133600" cy="365125"/>
          </a:xfrm>
        </p:spPr>
        <p:txBody>
          <a:bodyPr/>
          <a:lstStyle/>
          <a:p>
            <a:r>
              <a:rPr lang="en-US" dirty="0"/>
              <a:t>Snowmass CPM: 2020-10-05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AE7D71F0-3039-DF44-8C07-EABEB2EB1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33751" y="6494403"/>
            <a:ext cx="5656217" cy="365125"/>
          </a:xfrm>
        </p:spPr>
        <p:txBody>
          <a:bodyPr/>
          <a:lstStyle/>
          <a:p>
            <a:r>
              <a:rPr lang="en-US" dirty="0"/>
              <a:t>Young-</a:t>
            </a:r>
            <a:r>
              <a:rPr lang="en-US" dirty="0" err="1"/>
              <a:t>Kee</a:t>
            </a:r>
            <a:r>
              <a:rPr lang="en-US" dirty="0"/>
              <a:t> Kim (</a:t>
            </a:r>
            <a:r>
              <a:rPr lang="en-US" dirty="0" err="1"/>
              <a:t>U.Chicago</a:t>
            </a:r>
            <a:r>
              <a:rPr lang="en-US" dirty="0"/>
              <a:t>), DPF Chair, for the Snowmass Organization Team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0E371480-95EF-864D-86D9-C33455EC4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22277" y="6494403"/>
            <a:ext cx="2133600" cy="365125"/>
          </a:xfrm>
        </p:spPr>
        <p:txBody>
          <a:bodyPr/>
          <a:lstStyle/>
          <a:p>
            <a:fld id="{FB881E7D-5A17-EB4A-B013-04381A7C357D}" type="slidenum">
              <a:rPr lang="en-US" smtClean="0"/>
              <a:t>9</a:t>
            </a:fld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EA5664-E8E5-4346-B958-AB9E0163B31D}"/>
              </a:ext>
            </a:extLst>
          </p:cNvPr>
          <p:cNvSpPr txBox="1"/>
          <p:nvPr/>
        </p:nvSpPr>
        <p:spPr>
          <a:xfrm>
            <a:off x="412434" y="5710699"/>
            <a:ext cx="19323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(Credit: Sam Hedges)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26CF5E-A49C-204B-BD82-8D3C203C7257}"/>
              </a:ext>
            </a:extLst>
          </p:cNvPr>
          <p:cNvSpPr txBox="1"/>
          <p:nvPr/>
        </p:nvSpPr>
        <p:spPr>
          <a:xfrm>
            <a:off x="7047135" y="5716413"/>
            <a:ext cx="20796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(Credit: Gordon Watts)</a:t>
            </a:r>
          </a:p>
        </p:txBody>
      </p:sp>
    </p:spTree>
    <p:extLst>
      <p:ext uri="{BB962C8B-B14F-4D97-AF65-F5344CB8AC3E}">
        <p14:creationId xmlns:p14="http://schemas.microsoft.com/office/powerpoint/2010/main" val="9449598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162885</TotalTime>
  <Words>2423</Words>
  <Application>Microsoft Macintosh PowerPoint</Application>
  <PresentationFormat>On-screen Show (4:3)</PresentationFormat>
  <Paragraphs>547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Helvetica Neue</vt:lpstr>
      <vt:lpstr>Office Theme</vt:lpstr>
      <vt:lpstr>Custom Design</vt:lpstr>
      <vt:lpstr>Snowmass Community Planning Meeting Snowmass Timeline</vt:lpstr>
      <vt:lpstr>U.S. Strategic Planning Process for Particle Physics</vt:lpstr>
      <vt:lpstr>U.S. Strategic Planning Process for Particle Physics</vt:lpstr>
      <vt:lpstr>Snowmass Advisory Group</vt:lpstr>
      <vt:lpstr>Frontiers and Topical Groups</vt:lpstr>
      <vt:lpstr>PowerPoint Presentation</vt:lpstr>
      <vt:lpstr>Snowmass Process</vt:lpstr>
      <vt:lpstr>Snowmass Timeline</vt:lpstr>
      <vt:lpstr>Letters of Interests</vt:lpstr>
      <vt:lpstr>Community Planning Meeting (CPM): Goals</vt:lpstr>
      <vt:lpstr>Preliminary Snowmass Timeline / Process</vt:lpstr>
      <vt:lpstr>Preliminary Snowmass Report Structure</vt:lpstr>
      <vt:lpstr>Community Planning Meeting: Program Committee</vt:lpstr>
      <vt:lpstr>CPM Local Organizing Committee</vt:lpstr>
    </vt:vector>
  </TitlesOfParts>
  <Company>The University of Chicago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 Highlights</dc:title>
  <dc:creator>Young-Kee Kim</dc:creator>
  <cp:lastModifiedBy>Microsoft Office User</cp:lastModifiedBy>
  <cp:revision>5191</cp:revision>
  <cp:lastPrinted>2020-10-04T20:42:23Z</cp:lastPrinted>
  <dcterms:created xsi:type="dcterms:W3CDTF">2014-06-24T05:51:31Z</dcterms:created>
  <dcterms:modified xsi:type="dcterms:W3CDTF">2020-10-05T14:59:03Z</dcterms:modified>
</cp:coreProperties>
</file>