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hserver1\raf\Ian\2020%20Shutdown%20Pocket%20Dosimeter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r>
              <a:rPr lang="en-US" sz="2100" b="0" i="0" u="none" strike="noStrike" baseline="0">
                <a:solidFill>
                  <a:srgbClr val="000000"/>
                </a:solidFill>
                <a:latin typeface="Tw Cen MT"/>
              </a:rPr>
              <a:t>Cumulative Effective Dose per Week of Shutdown</a:t>
            </a:r>
          </a:p>
        </c:rich>
      </c:tx>
      <c:layout>
        <c:manualLayout>
          <c:xMode val="edge"/>
          <c:yMode val="edge"/>
          <c:x val="0.20949340568344654"/>
          <c:y val="2.02012752961682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70036745406824E-2"/>
          <c:y val="9.3768503937007877E-2"/>
          <c:w val="0.89593112860892388"/>
          <c:h val="0.8158782152230971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'Plot Data'!$B$2:$B$20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xVal>
          <c:yVal>
            <c:numRef>
              <c:f>'Plot Data'!$E$2:$E$20</c:f>
              <c:numCache>
                <c:formatCode>0</c:formatCode>
                <c:ptCount val="19"/>
                <c:pt idx="0" formatCode="General">
                  <c:v>0</c:v>
                </c:pt>
                <c:pt idx="1">
                  <c:v>80</c:v>
                </c:pt>
                <c:pt idx="2">
                  <c:v>236</c:v>
                </c:pt>
                <c:pt idx="3">
                  <c:v>320</c:v>
                </c:pt>
                <c:pt idx="4">
                  <c:v>459</c:v>
                </c:pt>
                <c:pt idx="5">
                  <c:v>683</c:v>
                </c:pt>
                <c:pt idx="6">
                  <c:v>769</c:v>
                </c:pt>
                <c:pt idx="7">
                  <c:v>880</c:v>
                </c:pt>
                <c:pt idx="8">
                  <c:v>951</c:v>
                </c:pt>
                <c:pt idx="9">
                  <c:v>1027</c:v>
                </c:pt>
                <c:pt idx="10">
                  <c:v>1168</c:v>
                </c:pt>
                <c:pt idx="11">
                  <c:v>1488</c:v>
                </c:pt>
                <c:pt idx="12">
                  <c:v>1577</c:v>
                </c:pt>
                <c:pt idx="13">
                  <c:v>1819</c:v>
                </c:pt>
                <c:pt idx="14">
                  <c:v>2281</c:v>
                </c:pt>
                <c:pt idx="15">
                  <c:v>2281</c:v>
                </c:pt>
                <c:pt idx="16">
                  <c:v>2281</c:v>
                </c:pt>
                <c:pt idx="17">
                  <c:v>2281</c:v>
                </c:pt>
                <c:pt idx="18">
                  <c:v>2281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07D-4AB4-817F-C618EED71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735536"/>
        <c:axId val="287735144"/>
      </c:scatterChart>
      <c:valAx>
        <c:axId val="287735536"/>
        <c:scaling>
          <c:orientation val="minMax"/>
          <c:max val="1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Week of Shutdown</a:t>
                </a:r>
              </a:p>
            </c:rich>
          </c:tx>
          <c:layout>
            <c:manualLayout>
              <c:xMode val="edge"/>
              <c:yMode val="edge"/>
              <c:x val="0.44219201115485562"/>
              <c:y val="0.949896617089530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144"/>
        <c:crosses val="autoZero"/>
        <c:crossBetween val="midCat"/>
        <c:majorUnit val="1"/>
      </c:valAx>
      <c:valAx>
        <c:axId val="287735144"/>
        <c:scaling>
          <c:orientation val="minMax"/>
          <c:max val="23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Cumulative Eff. Dose</a:t>
                </a:r>
              </a:p>
              <a:p>
                <a:pPr algn="ctr">
                  <a:defRPr sz="1400" b="0" i="0" u="none" strike="noStrike" baseline="0">
                    <a:solidFill>
                      <a:srgbClr val="FF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sz="1400"/>
                  <a:t>(person-mrem)</a:t>
                </a:r>
              </a:p>
            </c:rich>
          </c:tx>
          <c:layout>
            <c:manualLayout>
              <c:xMode val="edge"/>
              <c:yMode val="edge"/>
              <c:x val="1.3196771969547002E-3"/>
              <c:y val="6.0206346011740302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w Cen MT"/>
                <a:ea typeface="Tw Cen MT"/>
                <a:cs typeface="Tw Cen MT"/>
              </a:defRPr>
            </a:pPr>
            <a:endParaRPr lang="en-US"/>
          </a:p>
        </c:txPr>
        <c:crossAx val="287735536"/>
        <c:crosses val="autoZero"/>
        <c:crossBetween val="midCat"/>
        <c:majorUnit val="100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ln w="19050">
      <a:solidFill>
        <a:sysClr val="windowText" lastClr="00000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w Cen MT"/>
          <a:ea typeface="Tw Cen MT"/>
          <a:cs typeface="Tw Cen M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9/24/2020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995300"/>
              </p:ext>
            </p:extLst>
          </p:nvPr>
        </p:nvGraphicFramePr>
        <p:xfrm>
          <a:off x="452437" y="903521"/>
          <a:ext cx="7617772" cy="5356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2020 Shutdown Pocket Dosimeter Reports – Week 14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09/24/20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I.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Hoppie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    AD Operation Meeting – 2020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6719" y="2486189"/>
            <a:ext cx="4911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Total shutdown dose estimate: 6759 person-mrem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298460" y="1427570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462</a:t>
            </a:r>
            <a:r>
              <a:rPr lang="en-US" sz="1100" dirty="0"/>
              <a:t> person-mrem</a:t>
            </a:r>
          </a:p>
          <a:p>
            <a:r>
              <a:rPr lang="en-US" dirty="0"/>
              <a:t>41 people reported some dose, with average dose of 11.27 mrem</a:t>
            </a:r>
          </a:p>
          <a:p>
            <a:endParaRPr lang="en-US" sz="1100" dirty="0"/>
          </a:p>
        </p:txBody>
      </p:sp>
      <p:sp>
        <p:nvSpPr>
          <p:cNvPr id="12" name="TextBox 1"/>
          <p:cNvSpPr txBox="1"/>
          <p:nvPr/>
        </p:nvSpPr>
        <p:spPr>
          <a:xfrm>
            <a:off x="1417868" y="1446358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14:</a:t>
            </a:r>
            <a:endParaRPr lang="en-US" dirty="0"/>
          </a:p>
          <a:p>
            <a:endParaRPr lang="en-US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2322171" y="1911003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2281 person-mrem</a:t>
            </a:r>
          </a:p>
          <a:p>
            <a:r>
              <a:rPr lang="en-US" dirty="0"/>
              <a:t>89 people reported some dose, with average dose of 25.63 mrem</a:t>
            </a:r>
          </a:p>
          <a:p>
            <a:endParaRPr lang="en-US" sz="1100" dirty="0"/>
          </a:p>
        </p:txBody>
      </p:sp>
      <p:sp>
        <p:nvSpPr>
          <p:cNvPr id="14" name="TextBox 1"/>
          <p:cNvSpPr txBox="1"/>
          <p:nvPr/>
        </p:nvSpPr>
        <p:spPr>
          <a:xfrm>
            <a:off x="1417868" y="1915393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7034270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1441</TotalTime>
  <Words>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Tw Cen MT</vt:lpstr>
      <vt:lpstr>FNAL_TemplateMac_060514</vt:lpstr>
      <vt:lpstr>Fermilab: Footer Only</vt:lpstr>
      <vt:lpstr>2020 Shutdown Pocket Dosimeter Reports – Week 14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Jayson W. Hext</cp:lastModifiedBy>
  <cp:revision>37</cp:revision>
  <cp:lastPrinted>2014-01-20T19:40:21Z</cp:lastPrinted>
  <dcterms:created xsi:type="dcterms:W3CDTF">2017-07-20T19:04:46Z</dcterms:created>
  <dcterms:modified xsi:type="dcterms:W3CDTF">2020-09-24T16:16:45Z</dcterms:modified>
</cp:coreProperties>
</file>