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
  </p:notesMasterIdLst>
  <p:handoutMasterIdLst>
    <p:handoutMasterId r:id="rId14"/>
  </p:handoutMasterIdLst>
  <p:sldIdLst>
    <p:sldId id="256" r:id="rId2"/>
    <p:sldId id="257" r:id="rId3"/>
    <p:sldId id="258" r:id="rId4"/>
    <p:sldId id="266" r:id="rId5"/>
    <p:sldId id="275" r:id="rId6"/>
    <p:sldId id="276" r:id="rId7"/>
    <p:sldId id="264" r:id="rId8"/>
    <p:sldId id="277" r:id="rId9"/>
    <p:sldId id="267" r:id="rId10"/>
    <p:sldId id="273" r:id="rId11"/>
    <p:sldId id="265" r:id="rId12"/>
  </p:sldIdLst>
  <p:sldSz cx="9144000" cy="6858000" type="screen4x3"/>
  <p:notesSz cx="6946900" cy="9220200"/>
  <p:defaultTextStyle>
    <a:defPPr>
      <a:defRPr lang="en-US"/>
    </a:defPPr>
    <a:lvl1pPr algn="l" rtl="0" fontAlgn="base">
      <a:spcBef>
        <a:spcPct val="20000"/>
      </a:spcBef>
      <a:spcAft>
        <a:spcPct val="0"/>
      </a:spcAft>
      <a:buFont typeface="Wingdings" pitchFamily="2" charset="2"/>
      <a:buChar char="•"/>
      <a:defRPr sz="3200" kern="1200">
        <a:solidFill>
          <a:schemeClr val="tx1"/>
        </a:solidFill>
        <a:latin typeface="Times New Roman" pitchFamily="18" charset="0"/>
        <a:ea typeface="+mn-ea"/>
        <a:cs typeface="+mn-cs"/>
      </a:defRPr>
    </a:lvl1pPr>
    <a:lvl2pPr marL="457200" algn="l" rtl="0" fontAlgn="base">
      <a:spcBef>
        <a:spcPct val="20000"/>
      </a:spcBef>
      <a:spcAft>
        <a:spcPct val="0"/>
      </a:spcAft>
      <a:buFont typeface="Wingdings" pitchFamily="2" charset="2"/>
      <a:buChar char="•"/>
      <a:defRPr sz="3200" kern="1200">
        <a:solidFill>
          <a:schemeClr val="tx1"/>
        </a:solidFill>
        <a:latin typeface="Times New Roman" pitchFamily="18" charset="0"/>
        <a:ea typeface="+mn-ea"/>
        <a:cs typeface="+mn-cs"/>
      </a:defRPr>
    </a:lvl2pPr>
    <a:lvl3pPr marL="914400" algn="l" rtl="0" fontAlgn="base">
      <a:spcBef>
        <a:spcPct val="20000"/>
      </a:spcBef>
      <a:spcAft>
        <a:spcPct val="0"/>
      </a:spcAft>
      <a:buFont typeface="Wingdings" pitchFamily="2" charset="2"/>
      <a:buChar char="•"/>
      <a:defRPr sz="3200" kern="1200">
        <a:solidFill>
          <a:schemeClr val="tx1"/>
        </a:solidFill>
        <a:latin typeface="Times New Roman" pitchFamily="18" charset="0"/>
        <a:ea typeface="+mn-ea"/>
        <a:cs typeface="+mn-cs"/>
      </a:defRPr>
    </a:lvl3pPr>
    <a:lvl4pPr marL="1371600" algn="l" rtl="0" fontAlgn="base">
      <a:spcBef>
        <a:spcPct val="20000"/>
      </a:spcBef>
      <a:spcAft>
        <a:spcPct val="0"/>
      </a:spcAft>
      <a:buFont typeface="Wingdings" pitchFamily="2" charset="2"/>
      <a:buChar char="•"/>
      <a:defRPr sz="3200" kern="1200">
        <a:solidFill>
          <a:schemeClr val="tx1"/>
        </a:solidFill>
        <a:latin typeface="Times New Roman" pitchFamily="18" charset="0"/>
        <a:ea typeface="+mn-ea"/>
        <a:cs typeface="+mn-cs"/>
      </a:defRPr>
    </a:lvl4pPr>
    <a:lvl5pPr marL="1828800" algn="l" rtl="0" fontAlgn="base">
      <a:spcBef>
        <a:spcPct val="20000"/>
      </a:spcBef>
      <a:spcAft>
        <a:spcPct val="0"/>
      </a:spcAft>
      <a:buFont typeface="Wingdings" pitchFamily="2" charset="2"/>
      <a:buChar char="•"/>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00"/>
    <a:srgbClr val="FF0000"/>
    <a:srgbClr val="006600"/>
    <a:srgbClr val="FF6600"/>
    <a:srgbClr val="663300"/>
    <a:srgbClr val="33CC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0" autoAdjust="0"/>
    <p:restoredTop sz="94492" autoAdjust="0"/>
  </p:normalViewPr>
  <p:slideViewPr>
    <p:cSldViewPr snapToGrid="0">
      <p:cViewPr>
        <p:scale>
          <a:sx n="75" d="100"/>
          <a:sy n="75" d="100"/>
        </p:scale>
        <p:origin x="-780" y="-39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spcBef>
                <a:spcPct val="0"/>
              </a:spcBef>
              <a:buFontTx/>
              <a:buNone/>
              <a:defRPr sz="1200"/>
            </a:lvl1pPr>
          </a:lstStyle>
          <a:p>
            <a:pPr>
              <a:defRPr/>
            </a:pPr>
            <a:endParaRPr lang="en-US"/>
          </a:p>
        </p:txBody>
      </p:sp>
      <p:sp>
        <p:nvSpPr>
          <p:cNvPr id="9219" name="Rectangle 3"/>
          <p:cNvSpPr>
            <a:spLocks noGrp="1" noChangeArrowheads="1"/>
          </p:cNvSpPr>
          <p:nvPr>
            <p:ph type="dt" sz="quarter" idx="1"/>
          </p:nvPr>
        </p:nvSpPr>
        <p:spPr bwMode="auto">
          <a:xfrm>
            <a:off x="3935413" y="0"/>
            <a:ext cx="3011487" cy="460375"/>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r" defTabSz="923925">
              <a:spcBef>
                <a:spcPct val="0"/>
              </a:spcBef>
              <a:buFontTx/>
              <a:buNone/>
              <a:defRPr sz="1200"/>
            </a:lvl1pPr>
          </a:lstStyle>
          <a:p>
            <a:pPr>
              <a:defRPr/>
            </a:pPr>
            <a:endParaRPr lang="en-US"/>
          </a:p>
        </p:txBody>
      </p:sp>
      <p:sp>
        <p:nvSpPr>
          <p:cNvPr id="9220" name="Rectangle 4"/>
          <p:cNvSpPr>
            <a:spLocks noGrp="1" noChangeArrowheads="1"/>
          </p:cNvSpPr>
          <p:nvPr>
            <p:ph type="ftr" sz="quarter" idx="2"/>
          </p:nvPr>
        </p:nvSpPr>
        <p:spPr bwMode="auto">
          <a:xfrm>
            <a:off x="0" y="8759825"/>
            <a:ext cx="3011488" cy="460375"/>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spcBef>
                <a:spcPct val="0"/>
              </a:spcBef>
              <a:buFontTx/>
              <a:buNone/>
              <a:defRPr sz="1200"/>
            </a:lvl1pPr>
          </a:lstStyle>
          <a:p>
            <a:pPr>
              <a:defRPr/>
            </a:pPr>
            <a:endParaRPr lang="en-US"/>
          </a:p>
        </p:txBody>
      </p:sp>
      <p:sp>
        <p:nvSpPr>
          <p:cNvPr id="9221" name="Rectangle 5"/>
          <p:cNvSpPr>
            <a:spLocks noGrp="1" noChangeArrowheads="1"/>
          </p:cNvSpPr>
          <p:nvPr>
            <p:ph type="sldNum" sz="quarter" idx="3"/>
          </p:nvPr>
        </p:nvSpPr>
        <p:spPr bwMode="auto">
          <a:xfrm>
            <a:off x="3935413" y="8759825"/>
            <a:ext cx="3011487" cy="460375"/>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r" defTabSz="923925">
              <a:spcBef>
                <a:spcPct val="0"/>
              </a:spcBef>
              <a:buFontTx/>
              <a:buNone/>
              <a:defRPr sz="1200"/>
            </a:lvl1pPr>
          </a:lstStyle>
          <a:p>
            <a:pPr>
              <a:defRPr/>
            </a:pPr>
            <a:fld id="{944F45FF-57DF-4A10-8019-0E3125C8FE8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spcBef>
                <a:spcPct val="0"/>
              </a:spcBef>
              <a:buFontTx/>
              <a:buNone/>
              <a:defRPr sz="1200"/>
            </a:lvl1pPr>
          </a:lstStyle>
          <a:p>
            <a:pPr>
              <a:defRPr/>
            </a:pPr>
            <a:endParaRPr lang="en-US"/>
          </a:p>
        </p:txBody>
      </p:sp>
      <p:sp>
        <p:nvSpPr>
          <p:cNvPr id="4099" name="Rectangle 3"/>
          <p:cNvSpPr>
            <a:spLocks noGrp="1" noChangeArrowheads="1"/>
          </p:cNvSpPr>
          <p:nvPr>
            <p:ph type="dt" idx="1"/>
          </p:nvPr>
        </p:nvSpPr>
        <p:spPr bwMode="auto">
          <a:xfrm>
            <a:off x="3935413" y="0"/>
            <a:ext cx="3011487" cy="460375"/>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r" defTabSz="923925">
              <a:spcBef>
                <a:spcPct val="0"/>
              </a:spcBef>
              <a:buFontTx/>
              <a:buNone/>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8400" y="692150"/>
            <a:ext cx="4608513" cy="3455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7100" y="4379913"/>
            <a:ext cx="5092700" cy="4148137"/>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9825"/>
            <a:ext cx="3011488" cy="460375"/>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spcBef>
                <a:spcPct val="0"/>
              </a:spcBef>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935413" y="8759825"/>
            <a:ext cx="3011487" cy="460375"/>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r" defTabSz="923925">
              <a:spcBef>
                <a:spcPct val="0"/>
              </a:spcBef>
              <a:buFontTx/>
              <a:buNone/>
              <a:defRPr sz="1200"/>
            </a:lvl1pPr>
          </a:lstStyle>
          <a:p>
            <a:pPr>
              <a:defRPr/>
            </a:pPr>
            <a:fld id="{E7670CE6-602B-4300-B415-D76731082C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FF8E111-BD0E-4A4E-820B-257F6D6F3773}"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9D2622ED-F68A-4BF9-8381-E4772DCB63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4DB004F9-C995-4DE7-9766-607C7067080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4E9CB82C-BE14-41A6-A9E8-3957A38A4F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B05E2C2F-18D3-4D67-BCD1-5EDA80E43A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AFAFDBF-523E-4739-AAF7-CD3429955B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800100"/>
            <a:ext cx="3810000"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00100"/>
            <a:ext cx="3810000"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C597AD21-3F34-46CC-967A-302EC92FFB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fld id="{20DCDB1B-A97C-41A2-91F8-9DDAA8A759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fld id="{57B8722C-BADD-4353-BF37-1A2EB2F32E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329A6916-432A-4B53-ADED-7247AD0446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CCF3D9A0-8D6D-4E71-B41E-53BE89C850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6B8A8FCA-03AF-4ACB-A1B5-C081FC30B4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1524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800100"/>
            <a:ext cx="777240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Line 4"/>
          <p:cNvSpPr>
            <a:spLocks noChangeShapeType="1"/>
          </p:cNvSpPr>
          <p:nvPr/>
        </p:nvSpPr>
        <p:spPr bwMode="auto">
          <a:xfrm>
            <a:off x="685800" y="6372225"/>
            <a:ext cx="7772400" cy="0"/>
          </a:xfrm>
          <a:prstGeom prst="line">
            <a:avLst/>
          </a:prstGeom>
          <a:noFill/>
          <a:ln w="76200">
            <a:solidFill>
              <a:srgbClr val="CC0000"/>
            </a:solidFill>
            <a:round/>
            <a:headEnd/>
            <a:tailEnd/>
          </a:ln>
          <a:effectLst/>
        </p:spPr>
        <p:txBody>
          <a:bodyPr/>
          <a:lstStyle/>
          <a:p>
            <a:pPr>
              <a:defRPr/>
            </a:pPr>
            <a:endParaRPr lang="en-US"/>
          </a:p>
        </p:txBody>
      </p:sp>
      <p:sp>
        <p:nvSpPr>
          <p:cNvPr id="3077" name="Line 5"/>
          <p:cNvSpPr>
            <a:spLocks noChangeShapeType="1"/>
          </p:cNvSpPr>
          <p:nvPr/>
        </p:nvSpPr>
        <p:spPr bwMode="auto">
          <a:xfrm>
            <a:off x="685800" y="714375"/>
            <a:ext cx="7772400" cy="0"/>
          </a:xfrm>
          <a:prstGeom prst="line">
            <a:avLst/>
          </a:prstGeom>
          <a:noFill/>
          <a:ln w="76200">
            <a:solidFill>
              <a:schemeClr val="accent2"/>
            </a:solidFill>
            <a:round/>
            <a:headEnd/>
            <a:tailEnd/>
          </a:ln>
          <a:effectLst/>
        </p:spPr>
        <p:txBody>
          <a:bodyPr/>
          <a:lstStyle/>
          <a:p>
            <a:pPr>
              <a:defRPr/>
            </a:pPr>
            <a:endParaRPr lang="en-US"/>
          </a:p>
        </p:txBody>
      </p:sp>
      <p:sp>
        <p:nvSpPr>
          <p:cNvPr id="3080" name="Rectangle 8"/>
          <p:cNvSpPr>
            <a:spLocks noGrp="1" noChangeArrowheads="1"/>
          </p:cNvSpPr>
          <p:nvPr>
            <p:ph type="ftr" sz="quarter" idx="3"/>
          </p:nvPr>
        </p:nvSpPr>
        <p:spPr bwMode="auto">
          <a:xfrm>
            <a:off x="2514600"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Comic Sans MS" pitchFamily="66" charset="0"/>
              </a:defRPr>
            </a:lvl1pPr>
          </a:lstStyle>
          <a:p>
            <a:pPr>
              <a:defRPr/>
            </a:pPr>
            <a:endParaRPr lang="en-US"/>
          </a:p>
        </p:txBody>
      </p:sp>
      <p:sp>
        <p:nvSpPr>
          <p:cNvPr id="3081" name="Rectangle 9"/>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Comic Sans MS" pitchFamily="66" charset="0"/>
              </a:defRPr>
            </a:lvl1pPr>
          </a:lstStyle>
          <a:p>
            <a:pPr>
              <a:defRPr/>
            </a:pPr>
            <a:fld id="{5A722275-E7A3-4F29-BF1D-AE9C7F1B36A3}" type="slidenum">
              <a:rPr lang="en-US"/>
              <a:pPr>
                <a:defRPr/>
              </a:pPr>
              <a:t>‹#›</a:t>
            </a:fld>
            <a:endParaRPr lang="en-US"/>
          </a:p>
        </p:txBody>
      </p:sp>
      <p:sp>
        <p:nvSpPr>
          <p:cNvPr id="3083"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buFontTx/>
              <a:buNone/>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2400">
          <a:solidFill>
            <a:srgbClr val="CC0000"/>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CC0000"/>
          </a:solidFill>
          <a:latin typeface="+mn-lt"/>
        </a:defRPr>
      </a:lvl3pPr>
      <a:lvl4pPr marL="1600200" indent="-228600" algn="l" rtl="0" eaLnBrk="0" fontAlgn="base" hangingPunct="0">
        <a:spcBef>
          <a:spcPct val="20000"/>
        </a:spcBef>
        <a:spcAft>
          <a:spcPct val="0"/>
        </a:spcAft>
        <a:buChar char="–"/>
        <a:defRPr>
          <a:solidFill>
            <a:srgbClr val="008000"/>
          </a:solidFill>
          <a:latin typeface="+mn-lt"/>
        </a:defRPr>
      </a:lvl4pPr>
      <a:lvl5pPr marL="2057400" indent="-228600" algn="l" rtl="0" eaLnBrk="0" fontAlgn="base" hangingPunct="0">
        <a:spcBef>
          <a:spcPct val="20000"/>
        </a:spcBef>
        <a:spcAft>
          <a:spcPct val="0"/>
        </a:spcAft>
        <a:buChar char="»"/>
        <a:defRPr sz="1600">
          <a:solidFill>
            <a:srgbClr val="CC0099"/>
          </a:solidFill>
          <a:latin typeface="+mn-lt"/>
        </a:defRPr>
      </a:lvl5pPr>
      <a:lvl6pPr marL="2514600" indent="-228600" algn="l" rtl="0" fontAlgn="base">
        <a:spcBef>
          <a:spcPct val="20000"/>
        </a:spcBef>
        <a:spcAft>
          <a:spcPct val="0"/>
        </a:spcAft>
        <a:buChar char="»"/>
        <a:defRPr sz="1600">
          <a:solidFill>
            <a:srgbClr val="CC0099"/>
          </a:solidFill>
          <a:latin typeface="+mn-lt"/>
        </a:defRPr>
      </a:lvl6pPr>
      <a:lvl7pPr marL="2971800" indent="-228600" algn="l" rtl="0" fontAlgn="base">
        <a:spcBef>
          <a:spcPct val="20000"/>
        </a:spcBef>
        <a:spcAft>
          <a:spcPct val="0"/>
        </a:spcAft>
        <a:buChar char="»"/>
        <a:defRPr sz="1600">
          <a:solidFill>
            <a:srgbClr val="CC0099"/>
          </a:solidFill>
          <a:latin typeface="+mn-lt"/>
        </a:defRPr>
      </a:lvl7pPr>
      <a:lvl8pPr marL="3429000" indent="-228600" algn="l" rtl="0" fontAlgn="base">
        <a:spcBef>
          <a:spcPct val="20000"/>
        </a:spcBef>
        <a:spcAft>
          <a:spcPct val="0"/>
        </a:spcAft>
        <a:buChar char="»"/>
        <a:defRPr sz="1600">
          <a:solidFill>
            <a:srgbClr val="CC0099"/>
          </a:solidFill>
          <a:latin typeface="+mn-lt"/>
        </a:defRPr>
      </a:lvl8pPr>
      <a:lvl9pPr marL="3886200" indent="-228600" algn="l" rtl="0" fontAlgn="base">
        <a:spcBef>
          <a:spcPct val="20000"/>
        </a:spcBef>
        <a:spcAft>
          <a:spcPct val="0"/>
        </a:spcAft>
        <a:buChar char="»"/>
        <a:defRPr sz="1600">
          <a:solidFill>
            <a:srgbClr val="CC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hs/fastats/injury.htm" TargetMode="External"/><Relationship Id="rId2" Type="http://schemas.openxmlformats.org/officeDocument/2006/relationships/hyperlink" Target="http://www.bls.gov/iif/oshwc/osh/os/pr076il.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h-docdb.fnal.gov/cgi-bin/ShowDocument?docid=478" TargetMode="External"/><Relationship Id="rId2" Type="http://schemas.openxmlformats.org/officeDocument/2006/relationships/hyperlink" Target="http://esh-docdb.fnal.gov/cgi-bin/ShowDocument?docid=432"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www.cyberdriveillinois.com/publications/pdf_publications/dsd_a112.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03325" y="885825"/>
            <a:ext cx="6848475" cy="1371600"/>
          </a:xfrm>
        </p:spPr>
        <p:txBody>
          <a:bodyPr/>
          <a:lstStyle/>
          <a:p>
            <a:pPr eaLnBrk="1" hangingPunct="1">
              <a:defRPr/>
            </a:pPr>
            <a:r>
              <a:rPr lang="en-US" sz="3600" dirty="0" smtClean="0"/>
              <a:t>Safety at Fermilab</a:t>
            </a:r>
            <a:endParaRPr lang="en-US" sz="2800" dirty="0" smtClean="0"/>
          </a:p>
        </p:txBody>
      </p:sp>
      <p:sp>
        <p:nvSpPr>
          <p:cNvPr id="2051" name="Rectangle 3"/>
          <p:cNvSpPr>
            <a:spLocks noGrp="1" noChangeArrowheads="1"/>
          </p:cNvSpPr>
          <p:nvPr>
            <p:ph type="subTitle" idx="1"/>
          </p:nvPr>
        </p:nvSpPr>
        <p:spPr>
          <a:xfrm>
            <a:off x="731838" y="2259013"/>
            <a:ext cx="7554912" cy="1670050"/>
          </a:xfrm>
        </p:spPr>
        <p:txBody>
          <a:bodyPr/>
          <a:lstStyle/>
          <a:p>
            <a:pPr eaLnBrk="1" hangingPunct="1">
              <a:lnSpc>
                <a:spcPct val="90000"/>
              </a:lnSpc>
            </a:pPr>
            <a:r>
              <a:rPr lang="en-US" dirty="0" smtClean="0"/>
              <a:t>PARTI Meeting</a:t>
            </a:r>
          </a:p>
          <a:p>
            <a:pPr eaLnBrk="1" hangingPunct="1">
              <a:lnSpc>
                <a:spcPct val="90000"/>
              </a:lnSpc>
            </a:pPr>
            <a:r>
              <a:rPr lang="en-US" dirty="0" smtClean="0"/>
              <a:t>June 29, 2011</a:t>
            </a:r>
          </a:p>
          <a:p>
            <a:pPr eaLnBrk="1" hangingPunct="1">
              <a:lnSpc>
                <a:spcPct val="90000"/>
              </a:lnSpc>
            </a:pPr>
            <a:endParaRPr lang="en-US" dirty="0" smtClean="0"/>
          </a:p>
          <a:p>
            <a:pPr eaLnBrk="1" hangingPunct="1">
              <a:lnSpc>
                <a:spcPct val="90000"/>
              </a:lnSpc>
            </a:pPr>
            <a:r>
              <a:rPr lang="en-US" dirty="0" smtClean="0"/>
              <a:t>A. Shemyakin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Everyday notes</a:t>
            </a:r>
            <a:endParaRPr lang="en-US" dirty="0"/>
          </a:p>
        </p:txBody>
      </p:sp>
      <p:sp>
        <p:nvSpPr>
          <p:cNvPr id="13315" name="Content Placeholder 2"/>
          <p:cNvSpPr>
            <a:spLocks noGrp="1"/>
          </p:cNvSpPr>
          <p:nvPr>
            <p:ph idx="1"/>
          </p:nvPr>
        </p:nvSpPr>
        <p:spPr/>
        <p:txBody>
          <a:bodyPr/>
          <a:lstStyle/>
          <a:p>
            <a:pPr marL="342900" lvl="1" indent="-342900">
              <a:buFont typeface="Wingdings" pitchFamily="2" charset="2"/>
              <a:buChar char="§"/>
            </a:pPr>
            <a:r>
              <a:rPr lang="en-US" dirty="0" smtClean="0"/>
              <a:t>Be attentive to equipment in </a:t>
            </a:r>
            <a:r>
              <a:rPr lang="en-US" dirty="0" smtClean="0"/>
              <a:t>houses </a:t>
            </a:r>
            <a:r>
              <a:rPr lang="en-US" dirty="0" smtClean="0">
                <a:solidFill>
                  <a:srgbClr val="FF0000"/>
                </a:solidFill>
              </a:rPr>
              <a:t>(</a:t>
            </a:r>
            <a:r>
              <a:rPr lang="en-US" dirty="0" smtClean="0">
                <a:solidFill>
                  <a:srgbClr val="FF0000"/>
                </a:solidFill>
              </a:rPr>
              <a:t>Based </a:t>
            </a:r>
            <a:r>
              <a:rPr lang="en-US" dirty="0" smtClean="0">
                <a:solidFill>
                  <a:srgbClr val="FF0000"/>
                </a:solidFill>
              </a:rPr>
              <a:t>on the past experience</a:t>
            </a:r>
            <a:r>
              <a:rPr lang="en-US" dirty="0" smtClean="0">
                <a:solidFill>
                  <a:srgbClr val="FF0000"/>
                </a:solidFill>
              </a:rPr>
              <a:t>!)</a:t>
            </a:r>
            <a:endParaRPr lang="en-US" dirty="0" smtClean="0">
              <a:solidFill>
                <a:srgbClr val="FF0000"/>
              </a:solidFill>
            </a:endParaRPr>
          </a:p>
          <a:p>
            <a:pPr lvl="1"/>
            <a:r>
              <a:rPr lang="en-US" dirty="0" smtClean="0"/>
              <a:t>Be </a:t>
            </a:r>
            <a:r>
              <a:rPr lang="en-US" dirty="0" smtClean="0"/>
              <a:t>careful with walls; they are fragile</a:t>
            </a:r>
          </a:p>
          <a:p>
            <a:pPr lvl="1"/>
            <a:r>
              <a:rPr lang="en-US" dirty="0" smtClean="0"/>
              <a:t>Towel hangers: don’t put any force</a:t>
            </a:r>
          </a:p>
          <a:p>
            <a:pPr lvl="1"/>
            <a:r>
              <a:rPr lang="en-US" dirty="0" smtClean="0"/>
              <a:t>Tell </a:t>
            </a:r>
            <a:r>
              <a:rPr lang="en-US" dirty="0" smtClean="0"/>
              <a:t>Housing Office about the damage as soon as it </a:t>
            </a:r>
            <a:r>
              <a:rPr lang="en-US" dirty="0" smtClean="0"/>
              <a:t>occurs</a:t>
            </a:r>
          </a:p>
          <a:p>
            <a:pPr lvl="1"/>
            <a:r>
              <a:rPr lang="en-US" dirty="0" smtClean="0"/>
              <a:t>Keep your dorm clean </a:t>
            </a:r>
          </a:p>
          <a:p>
            <a:pPr lvl="2"/>
            <a:r>
              <a:rPr lang="en-US" dirty="0" smtClean="0"/>
              <a:t>First of all, dishes</a:t>
            </a:r>
          </a:p>
          <a:p>
            <a:pPr lvl="1"/>
            <a:endParaRPr lang="en-US" dirty="0" smtClean="0"/>
          </a:p>
          <a:p>
            <a:endParaRPr lang="en-US" dirty="0" smtClean="0"/>
          </a:p>
          <a:p>
            <a:endParaRPr lang="en-US" dirty="0" smtClean="0">
              <a:solidFill>
                <a:schemeClr val="accent2"/>
              </a:solidFill>
            </a:endParaRPr>
          </a:p>
          <a:p>
            <a:pPr lvl="1"/>
            <a:endParaRPr lang="en-US" dirty="0" smtClean="0"/>
          </a:p>
        </p:txBody>
      </p:sp>
      <p:sp>
        <p:nvSpPr>
          <p:cNvPr id="13316" name="Slide Number Placeholder 3"/>
          <p:cNvSpPr>
            <a:spLocks noGrp="1"/>
          </p:cNvSpPr>
          <p:nvPr>
            <p:ph type="sldNum" sz="quarter" idx="11"/>
          </p:nvPr>
        </p:nvSpPr>
        <p:spPr>
          <a:noFill/>
        </p:spPr>
        <p:txBody>
          <a:bodyPr/>
          <a:lstStyle/>
          <a:p>
            <a:fld id="{162B397B-5A2C-47D6-A907-C2AF3498784F}" type="slidenum">
              <a:rPr lang="en-US" smtClean="0"/>
              <a:pPr/>
              <a:t>10</a:t>
            </a:fld>
            <a:endParaRPr lang="en-US" smtClean="0"/>
          </a:p>
        </p:txBody>
      </p:sp>
      <p:pic>
        <p:nvPicPr>
          <p:cNvPr id="1027" name="Picture 3"/>
          <p:cNvPicPr>
            <a:picLocks noChangeAspect="1" noChangeArrowheads="1"/>
          </p:cNvPicPr>
          <p:nvPr/>
        </p:nvPicPr>
        <p:blipFill>
          <a:blip r:embed="rId2" cstate="print"/>
          <a:srcRect/>
          <a:stretch>
            <a:fillRect/>
          </a:stretch>
        </p:blipFill>
        <p:spPr bwMode="auto">
          <a:xfrm>
            <a:off x="2355978" y="3053628"/>
            <a:ext cx="5797422" cy="322811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877BA905-E6A6-4E21-834A-D030957C2153}" type="slidenum">
              <a:rPr lang="en-US" smtClean="0"/>
              <a:pPr/>
              <a:t>11</a:t>
            </a:fld>
            <a:endParaRPr lang="en-US" smtClean="0"/>
          </a:p>
        </p:txBody>
      </p:sp>
      <p:sp>
        <p:nvSpPr>
          <p:cNvPr id="448514" name="Rectangle 2"/>
          <p:cNvSpPr>
            <a:spLocks noGrp="1" noChangeArrowheads="1"/>
          </p:cNvSpPr>
          <p:nvPr>
            <p:ph type="title"/>
          </p:nvPr>
        </p:nvSpPr>
        <p:spPr/>
        <p:txBody>
          <a:bodyPr/>
          <a:lstStyle/>
          <a:p>
            <a:pPr eaLnBrk="1" hangingPunct="1">
              <a:defRPr/>
            </a:pPr>
            <a:r>
              <a:rPr lang="en-US" dirty="0" smtClean="0"/>
              <a:t>Conclusion</a:t>
            </a:r>
          </a:p>
        </p:txBody>
      </p:sp>
      <p:sp>
        <p:nvSpPr>
          <p:cNvPr id="14340" name="Rectangle 3"/>
          <p:cNvSpPr>
            <a:spLocks noGrp="1" noChangeArrowheads="1"/>
          </p:cNvSpPr>
          <p:nvPr>
            <p:ph type="body" idx="1"/>
          </p:nvPr>
        </p:nvSpPr>
        <p:spPr/>
        <p:txBody>
          <a:bodyPr/>
          <a:lstStyle/>
          <a:p>
            <a:pPr eaLnBrk="1" hangingPunct="1"/>
            <a:endParaRPr lang="en-US" sz="2800" dirty="0" smtClean="0">
              <a:solidFill>
                <a:srgbClr val="33CC33"/>
              </a:solidFill>
            </a:endParaRPr>
          </a:p>
          <a:p>
            <a:pPr eaLnBrk="1" hangingPunct="1"/>
            <a:endParaRPr lang="en-US" sz="2800" dirty="0" smtClean="0">
              <a:solidFill>
                <a:srgbClr val="33CC33"/>
              </a:solidFill>
            </a:endParaRPr>
          </a:p>
          <a:p>
            <a:pPr eaLnBrk="1" hangingPunct="1"/>
            <a:endParaRPr lang="en-US" sz="2800" dirty="0" smtClean="0">
              <a:solidFill>
                <a:srgbClr val="33CC33"/>
              </a:solidFill>
            </a:endParaRPr>
          </a:p>
          <a:p>
            <a:pPr algn="ctr" eaLnBrk="1" hangingPunct="1">
              <a:buNone/>
            </a:pPr>
            <a:r>
              <a:rPr lang="en-US" sz="4000" dirty="0" smtClean="0">
                <a:solidFill>
                  <a:srgbClr val="33CC33"/>
                </a:solidFill>
              </a:rPr>
              <a:t>Stay safe and healthy!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08606AE0-6A9A-493A-BA25-A43703176AFE}" type="slidenum">
              <a:rPr lang="en-US" smtClean="0"/>
              <a:pPr/>
              <a:t>2</a:t>
            </a:fld>
            <a:endParaRPr lang="en-US" smtClean="0"/>
          </a:p>
        </p:txBody>
      </p:sp>
      <p:sp>
        <p:nvSpPr>
          <p:cNvPr id="440322" name="Rectangle 2"/>
          <p:cNvSpPr>
            <a:spLocks noGrp="1" noChangeArrowheads="1"/>
          </p:cNvSpPr>
          <p:nvPr>
            <p:ph type="title"/>
          </p:nvPr>
        </p:nvSpPr>
        <p:spPr/>
        <p:txBody>
          <a:bodyPr/>
          <a:lstStyle/>
          <a:p>
            <a:pPr eaLnBrk="1" hangingPunct="1">
              <a:defRPr/>
            </a:pPr>
            <a:r>
              <a:rPr lang="en-US" smtClean="0"/>
              <a:t>Safety at Fermilab</a:t>
            </a:r>
          </a:p>
        </p:txBody>
      </p:sp>
      <p:sp>
        <p:nvSpPr>
          <p:cNvPr id="7172" name="Rectangle 3"/>
          <p:cNvSpPr>
            <a:spLocks noGrp="1" noChangeArrowheads="1"/>
          </p:cNvSpPr>
          <p:nvPr>
            <p:ph type="body" idx="1"/>
          </p:nvPr>
        </p:nvSpPr>
        <p:spPr>
          <a:xfrm>
            <a:off x="685800" y="800100"/>
            <a:ext cx="7683500" cy="5410200"/>
          </a:xfrm>
        </p:spPr>
        <p:txBody>
          <a:bodyPr/>
          <a:lstStyle/>
          <a:p>
            <a:pPr eaLnBrk="1" hangingPunct="1">
              <a:lnSpc>
                <a:spcPct val="90000"/>
              </a:lnSpc>
            </a:pPr>
            <a:r>
              <a:rPr lang="en-US" dirty="0" smtClean="0"/>
              <a:t>Safety has one of the highest priorities at Fermilab</a:t>
            </a:r>
          </a:p>
          <a:p>
            <a:pPr lvl="1" eaLnBrk="1" hangingPunct="1">
              <a:lnSpc>
                <a:spcPct val="90000"/>
              </a:lnSpc>
            </a:pPr>
            <a:r>
              <a:rPr lang="en-US" dirty="0" smtClean="0"/>
              <a:t>On of the important criteria of the lab performance for </a:t>
            </a:r>
            <a:r>
              <a:rPr lang="en-US" dirty="0" err="1" smtClean="0"/>
              <a:t>DoE</a:t>
            </a:r>
            <a:endParaRPr lang="en-US" dirty="0" smtClean="0"/>
          </a:p>
          <a:p>
            <a:pPr lvl="2" eaLnBrk="1" hangingPunct="1">
              <a:lnSpc>
                <a:spcPct val="90000"/>
              </a:lnSpc>
            </a:pPr>
            <a:r>
              <a:rPr lang="en-US" dirty="0" smtClean="0"/>
              <a:t>A lot of attention and money</a:t>
            </a:r>
          </a:p>
          <a:p>
            <a:pPr lvl="1" eaLnBrk="1" hangingPunct="1">
              <a:lnSpc>
                <a:spcPct val="90000"/>
              </a:lnSpc>
            </a:pPr>
            <a:r>
              <a:rPr lang="en-US" dirty="0" smtClean="0"/>
              <a:t>Good safety is good for people and beneficial for the lab</a:t>
            </a:r>
          </a:p>
          <a:p>
            <a:pPr lvl="1" eaLnBrk="1" hangingPunct="1">
              <a:lnSpc>
                <a:spcPct val="90000"/>
              </a:lnSpc>
            </a:pPr>
            <a:r>
              <a:rPr lang="en-US" dirty="0" smtClean="0"/>
              <a:t>You have to fit into the Fermilab’s safety culture</a:t>
            </a:r>
          </a:p>
          <a:p>
            <a:pPr eaLnBrk="1" hangingPunct="1">
              <a:lnSpc>
                <a:spcPct val="90000"/>
              </a:lnSpc>
            </a:pPr>
            <a:r>
              <a:rPr lang="en-US" dirty="0" smtClean="0"/>
              <a:t>Performing at the present level of the safety goals is a really difficult task</a:t>
            </a:r>
          </a:p>
          <a:p>
            <a:pPr lvl="1" eaLnBrk="1" hangingPunct="1">
              <a:lnSpc>
                <a:spcPct val="90000"/>
              </a:lnSpc>
            </a:pPr>
            <a:r>
              <a:rPr lang="en-US" dirty="0" smtClean="0"/>
              <a:t>The rate of recordable injuries is required to be significantly lower that what happens at home</a:t>
            </a:r>
          </a:p>
          <a:p>
            <a:pPr lvl="1" eaLnBrk="1" hangingPunct="1">
              <a:lnSpc>
                <a:spcPct val="90000"/>
              </a:lnSpc>
            </a:pPr>
            <a:r>
              <a:rPr lang="en-US" dirty="0" smtClean="0"/>
              <a:t>At this rate, psychologically the environment is considered as absolutely safe</a:t>
            </a:r>
          </a:p>
          <a:p>
            <a:pPr lvl="2" eaLnBrk="1" hangingPunct="1">
              <a:lnSpc>
                <a:spcPct val="90000"/>
              </a:lnSpc>
            </a:pPr>
            <a:r>
              <a:rPr lang="en-US" dirty="0" smtClean="0"/>
              <a:t>Must be changed to succeed</a:t>
            </a:r>
          </a:p>
          <a:p>
            <a:pPr lvl="2" eaLnBrk="1" hangingPunct="1">
              <a:lnSpc>
                <a:spcPct val="90000"/>
              </a:lnSpc>
            </a:pPr>
            <a:endParaRPr lang="en-US" dirty="0" smtClean="0"/>
          </a:p>
          <a:p>
            <a:pPr lvl="1" eaLnBrk="1" hangingPunct="1">
              <a:lnSpc>
                <a:spcPct val="90000"/>
              </a:lnSpc>
              <a:buFont typeface="Wingdings" pitchFamily="2" charset="2"/>
              <a:buNone/>
            </a:pPr>
            <a:endParaRPr lang="en-US" dirty="0" smtClean="0"/>
          </a:p>
          <a:p>
            <a:pPr lvl="1" eaLnBrk="1" hangingPunct="1">
              <a:lnSpc>
                <a:spcPct val="90000"/>
              </a:lnSpc>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8E74591E-14E0-4DB9-8764-4A0B73EEACC3}" type="slidenum">
              <a:rPr lang="en-US" smtClean="0"/>
              <a:pPr/>
              <a:t>3</a:t>
            </a:fld>
            <a:endParaRPr lang="en-US" smtClean="0"/>
          </a:p>
        </p:txBody>
      </p:sp>
      <p:sp>
        <p:nvSpPr>
          <p:cNvPr id="441346" name="Rectangle 2"/>
          <p:cNvSpPr>
            <a:spLocks noGrp="1" noChangeArrowheads="1"/>
          </p:cNvSpPr>
          <p:nvPr>
            <p:ph type="title"/>
          </p:nvPr>
        </p:nvSpPr>
        <p:spPr/>
        <p:txBody>
          <a:bodyPr/>
          <a:lstStyle/>
          <a:p>
            <a:pPr eaLnBrk="1" hangingPunct="1">
              <a:defRPr/>
            </a:pPr>
            <a:r>
              <a:rPr lang="en-US" smtClean="0"/>
              <a:t>Safety goals</a:t>
            </a:r>
          </a:p>
        </p:txBody>
      </p:sp>
      <p:sp>
        <p:nvSpPr>
          <p:cNvPr id="8196" name="Rectangle 3"/>
          <p:cNvSpPr>
            <a:spLocks noGrp="1" noChangeArrowheads="1"/>
          </p:cNvSpPr>
          <p:nvPr>
            <p:ph type="body" idx="1"/>
          </p:nvPr>
        </p:nvSpPr>
        <p:spPr>
          <a:xfrm>
            <a:off x="685800" y="800100"/>
            <a:ext cx="4127500" cy="5435600"/>
          </a:xfrm>
        </p:spPr>
        <p:txBody>
          <a:bodyPr/>
          <a:lstStyle/>
          <a:p>
            <a:pPr eaLnBrk="1" hangingPunct="1"/>
            <a:r>
              <a:rPr lang="en-US" sz="2000" smtClean="0"/>
              <a:t>TRC = Total Recordable Cases </a:t>
            </a:r>
          </a:p>
          <a:p>
            <a:pPr lvl="1" eaLnBrk="1" hangingPunct="1"/>
            <a:r>
              <a:rPr lang="en-US" sz="1800" smtClean="0"/>
              <a:t> Work – related injury or illness serious enough to require a hospital visit or prescription drugs</a:t>
            </a:r>
          </a:p>
          <a:p>
            <a:pPr eaLnBrk="1" hangingPunct="1"/>
            <a:r>
              <a:rPr lang="en-US" sz="2000" smtClean="0"/>
              <a:t>TRC rate: </a:t>
            </a:r>
          </a:p>
          <a:p>
            <a:pPr lvl="1" eaLnBrk="1" hangingPunct="1"/>
            <a:r>
              <a:rPr lang="en-US" sz="1800" smtClean="0"/>
              <a:t>(Number of incidence * 2</a:t>
            </a:r>
            <a:r>
              <a:rPr lang="en-US" sz="1800" smtClean="0">
                <a:sym typeface="Symbol" pitchFamily="18" charset="2"/>
              </a:rPr>
              <a:t>10</a:t>
            </a:r>
            <a:r>
              <a:rPr lang="en-US" sz="1800" baseline="30000" smtClean="0">
                <a:sym typeface="Symbol" pitchFamily="18" charset="2"/>
              </a:rPr>
              <a:t>5)</a:t>
            </a:r>
            <a:r>
              <a:rPr lang="en-US" sz="1800" smtClean="0">
                <a:sym typeface="Symbol" pitchFamily="18" charset="2"/>
              </a:rPr>
              <a:t>/(Total number of worker * hours)  Number of incidents per 100 worker per year</a:t>
            </a:r>
          </a:p>
          <a:p>
            <a:pPr eaLnBrk="1" hangingPunct="1"/>
            <a:r>
              <a:rPr lang="en-US" sz="2000" smtClean="0">
                <a:sym typeface="Symbol" pitchFamily="18" charset="2"/>
              </a:rPr>
              <a:t>Fermilab goal</a:t>
            </a:r>
          </a:p>
          <a:p>
            <a:pPr lvl="1" eaLnBrk="1" hangingPunct="1"/>
            <a:r>
              <a:rPr lang="en-US" sz="1800" smtClean="0"/>
              <a:t>TRC = 0.65 </a:t>
            </a:r>
            <a:r>
              <a:rPr lang="en-US" sz="1800" smtClean="0">
                <a:sym typeface="Symbol" pitchFamily="18" charset="2"/>
              </a:rPr>
              <a:t> </a:t>
            </a:r>
            <a:r>
              <a:rPr lang="en-US" sz="1800" smtClean="0"/>
              <a:t>6.5</a:t>
            </a:r>
            <a:r>
              <a:rPr lang="en-US" sz="1800" smtClean="0">
                <a:sym typeface="Symbol" pitchFamily="18" charset="2"/>
              </a:rPr>
              <a:t>10</a:t>
            </a:r>
            <a:r>
              <a:rPr lang="en-US" sz="1800" baseline="30000" smtClean="0">
                <a:sym typeface="Symbol" pitchFamily="18" charset="2"/>
              </a:rPr>
              <a:t>-3</a:t>
            </a:r>
            <a:r>
              <a:rPr lang="en-US" sz="1800" smtClean="0">
                <a:sym typeface="Symbol" pitchFamily="18" charset="2"/>
              </a:rPr>
              <a:t> /(worker*year)</a:t>
            </a:r>
          </a:p>
          <a:p>
            <a:r>
              <a:rPr lang="en-US" sz="2000" smtClean="0">
                <a:sym typeface="Symbol" pitchFamily="18" charset="2"/>
              </a:rPr>
              <a:t>DART = </a:t>
            </a:r>
            <a:r>
              <a:rPr lang="en-US" sz="2000" smtClean="0"/>
              <a:t> Days Away Restricted Transferred </a:t>
            </a:r>
          </a:p>
          <a:p>
            <a:pPr lvl="1"/>
            <a:r>
              <a:rPr lang="en-US" sz="1800" smtClean="0"/>
              <a:t> means more than first aid treatment was given AND restrictions were job limiting or the employee could not work. </a:t>
            </a:r>
            <a:endParaRPr lang="en-US" sz="1800" smtClean="0">
              <a:sym typeface="Symbol" pitchFamily="18" charset="2"/>
            </a:endParaRPr>
          </a:p>
          <a:p>
            <a:pPr eaLnBrk="1" hangingPunct="1">
              <a:buFont typeface="Wingdings" pitchFamily="2" charset="2"/>
              <a:buNone/>
            </a:pPr>
            <a:endParaRPr lang="en-US" sz="2000" smtClean="0">
              <a:sym typeface="Symbol" pitchFamily="18" charset="2"/>
            </a:endParaRPr>
          </a:p>
        </p:txBody>
      </p:sp>
      <p:sp>
        <p:nvSpPr>
          <p:cNvPr id="8197" name="Text Box 5"/>
          <p:cNvSpPr txBox="1">
            <a:spLocks noChangeArrowheads="1"/>
          </p:cNvSpPr>
          <p:nvPr/>
        </p:nvSpPr>
        <p:spPr bwMode="auto">
          <a:xfrm>
            <a:off x="5816600" y="2781300"/>
            <a:ext cx="2628900" cy="854075"/>
          </a:xfrm>
          <a:prstGeom prst="rect">
            <a:avLst/>
          </a:prstGeom>
          <a:noFill/>
          <a:ln w="9525" algn="ctr">
            <a:noFill/>
            <a:miter lim="800000"/>
            <a:headEnd/>
            <a:tailEnd/>
          </a:ln>
        </p:spPr>
        <p:txBody>
          <a:bodyPr>
            <a:spAutoFit/>
          </a:bodyPr>
          <a:lstStyle/>
          <a:p>
            <a:pPr>
              <a:spcBef>
                <a:spcPct val="50000"/>
              </a:spcBef>
              <a:buFont typeface="Wingdings" pitchFamily="2" charset="2"/>
              <a:buNone/>
            </a:pPr>
            <a:endParaRPr lang="en-US" sz="2000">
              <a:sym typeface="Symbol" pitchFamily="18" charset="2"/>
            </a:endParaRPr>
          </a:p>
          <a:p>
            <a:pPr>
              <a:spcBef>
                <a:spcPct val="50000"/>
              </a:spcBef>
              <a:buFont typeface="Wingdings" pitchFamily="2" charset="2"/>
              <a:buNone/>
            </a:pPr>
            <a:endParaRPr lang="en-US" sz="2000">
              <a:sym typeface="Symbol" pitchFamily="18" charset="2"/>
            </a:endParaRPr>
          </a:p>
        </p:txBody>
      </p:sp>
      <p:pic>
        <p:nvPicPr>
          <p:cNvPr id="8201" name="Picture 9"/>
          <p:cNvPicPr>
            <a:picLocks noChangeAspect="1" noChangeArrowheads="1"/>
          </p:cNvPicPr>
          <p:nvPr/>
        </p:nvPicPr>
        <p:blipFill>
          <a:blip r:embed="rId2" cstate="print"/>
          <a:srcRect/>
          <a:stretch>
            <a:fillRect/>
          </a:stretch>
        </p:blipFill>
        <p:spPr bwMode="auto">
          <a:xfrm>
            <a:off x="5321300" y="711199"/>
            <a:ext cx="3244791" cy="5612015"/>
          </a:xfrm>
          <a:prstGeom prst="rect">
            <a:avLst/>
          </a:prstGeom>
          <a:noFill/>
          <a:ln w="9525" cap="flat" cmpd="sng" algn="ctr">
            <a:noFill/>
            <a:prstDash val="solid"/>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EC594491-08FD-48DA-8FBA-04551351880B}" type="slidenum">
              <a:rPr lang="en-US" smtClean="0"/>
              <a:pPr/>
              <a:t>4</a:t>
            </a:fld>
            <a:endParaRPr lang="en-US" smtClean="0"/>
          </a:p>
        </p:txBody>
      </p:sp>
      <p:sp>
        <p:nvSpPr>
          <p:cNvPr id="449538" name="Rectangle 2"/>
          <p:cNvSpPr>
            <a:spLocks noGrp="1" noChangeArrowheads="1"/>
          </p:cNvSpPr>
          <p:nvPr>
            <p:ph type="title"/>
          </p:nvPr>
        </p:nvSpPr>
        <p:spPr/>
        <p:txBody>
          <a:bodyPr/>
          <a:lstStyle/>
          <a:p>
            <a:pPr eaLnBrk="1" hangingPunct="1">
              <a:defRPr/>
            </a:pPr>
            <a:r>
              <a:rPr lang="en-US" smtClean="0"/>
              <a:t>Safety goals - comparison</a:t>
            </a:r>
          </a:p>
        </p:txBody>
      </p:sp>
      <p:sp>
        <p:nvSpPr>
          <p:cNvPr id="9220" name="Rectangle 3"/>
          <p:cNvSpPr>
            <a:spLocks noGrp="1" noChangeArrowheads="1"/>
          </p:cNvSpPr>
          <p:nvPr>
            <p:ph type="body" idx="1"/>
          </p:nvPr>
        </p:nvSpPr>
        <p:spPr>
          <a:xfrm>
            <a:off x="685800" y="800100"/>
            <a:ext cx="6731000" cy="5435600"/>
          </a:xfrm>
        </p:spPr>
        <p:txBody>
          <a:bodyPr/>
          <a:lstStyle/>
          <a:p>
            <a:pPr eaLnBrk="1" hangingPunct="1">
              <a:lnSpc>
                <a:spcPct val="90000"/>
              </a:lnSpc>
            </a:pPr>
            <a:r>
              <a:rPr lang="en-US" dirty="0" smtClean="0"/>
              <a:t>Fermilab TRC rate goal: </a:t>
            </a:r>
          </a:p>
          <a:p>
            <a:pPr lvl="1" eaLnBrk="1" hangingPunct="1">
              <a:lnSpc>
                <a:spcPct val="90000"/>
              </a:lnSpc>
            </a:pPr>
            <a:r>
              <a:rPr lang="en-US" dirty="0" smtClean="0"/>
              <a:t>0.65 ~ 6.5</a:t>
            </a:r>
            <a:r>
              <a:rPr lang="en-US" dirty="0" smtClean="0">
                <a:sym typeface="Symbol" pitchFamily="18" charset="2"/>
              </a:rPr>
              <a:t>10</a:t>
            </a:r>
            <a:r>
              <a:rPr lang="en-US" baseline="30000" dirty="0" smtClean="0">
                <a:sym typeface="Symbol" pitchFamily="18" charset="2"/>
              </a:rPr>
              <a:t>-3</a:t>
            </a:r>
            <a:r>
              <a:rPr lang="en-US" dirty="0" smtClean="0">
                <a:sym typeface="Symbol" pitchFamily="18" charset="2"/>
              </a:rPr>
              <a:t> /(worker*year)</a:t>
            </a:r>
          </a:p>
          <a:p>
            <a:pPr eaLnBrk="1" hangingPunct="1">
              <a:lnSpc>
                <a:spcPct val="90000"/>
              </a:lnSpc>
            </a:pPr>
            <a:r>
              <a:rPr lang="en-US" dirty="0" smtClean="0">
                <a:sym typeface="Symbol" pitchFamily="18" charset="2"/>
              </a:rPr>
              <a:t>For comparison: </a:t>
            </a:r>
          </a:p>
          <a:p>
            <a:pPr lvl="1" eaLnBrk="1" hangingPunct="1">
              <a:lnSpc>
                <a:spcPct val="90000"/>
              </a:lnSpc>
            </a:pPr>
            <a:r>
              <a:rPr lang="en-US" dirty="0" smtClean="0">
                <a:sym typeface="Symbol" pitchFamily="18" charset="2"/>
              </a:rPr>
              <a:t>All Illinois industries (2007): </a:t>
            </a:r>
            <a:r>
              <a:rPr lang="en-US" dirty="0" smtClean="0"/>
              <a:t>4.1</a:t>
            </a:r>
          </a:p>
          <a:p>
            <a:pPr lvl="2" eaLnBrk="1" hangingPunct="1">
              <a:lnSpc>
                <a:spcPct val="90000"/>
              </a:lnSpc>
            </a:pPr>
            <a:r>
              <a:rPr lang="en-US" dirty="0" smtClean="0">
                <a:solidFill>
                  <a:srgbClr val="FF0066"/>
                </a:solidFill>
                <a:sym typeface="Symbol" pitchFamily="18" charset="2"/>
                <a:hlinkClick r:id="rId2"/>
              </a:rPr>
              <a:t>http://www.bls.gov/iif/oshwc/osh/os/pr076il.pdf</a:t>
            </a:r>
            <a:endParaRPr lang="en-US" dirty="0" smtClean="0">
              <a:solidFill>
                <a:srgbClr val="FF0066"/>
              </a:solidFill>
              <a:sym typeface="Symbol" pitchFamily="18" charset="2"/>
            </a:endParaRPr>
          </a:p>
          <a:p>
            <a:pPr lvl="1" eaLnBrk="1" hangingPunct="1">
              <a:lnSpc>
                <a:spcPct val="90000"/>
              </a:lnSpc>
            </a:pPr>
            <a:r>
              <a:rPr lang="en-US" dirty="0" smtClean="0">
                <a:sym typeface="Symbol" pitchFamily="18" charset="2"/>
              </a:rPr>
              <a:t>Rate of medically attended injury and poisoning episodes: 115.7 per 1000 persons per year </a:t>
            </a:r>
            <a:r>
              <a:rPr lang="en-US" dirty="0" smtClean="0">
                <a:sym typeface="Symbol" pitchFamily="18" charset="2"/>
                <a:hlinkClick r:id="rId3"/>
              </a:rPr>
              <a:t>http://www.cdc.gov/nchs/fastats/injury.htm</a:t>
            </a:r>
            <a:endParaRPr lang="en-US" dirty="0" smtClean="0">
              <a:sym typeface="Symbol" pitchFamily="18" charset="2"/>
            </a:endParaRPr>
          </a:p>
          <a:p>
            <a:pPr lvl="2" eaLnBrk="1" hangingPunct="1">
              <a:lnSpc>
                <a:spcPct val="90000"/>
              </a:lnSpc>
            </a:pPr>
            <a:r>
              <a:rPr lang="en-US" dirty="0" smtClean="0">
                <a:sym typeface="Symbol" pitchFamily="18" charset="2"/>
              </a:rPr>
              <a:t>Let’s assume effective hours ~ (total hours) – (sleep 8 hrs/day) – (work hours)</a:t>
            </a:r>
          </a:p>
          <a:p>
            <a:pPr lvl="2" eaLnBrk="1" hangingPunct="1">
              <a:lnSpc>
                <a:spcPct val="90000"/>
              </a:lnSpc>
            </a:pPr>
            <a:r>
              <a:rPr lang="en-US" dirty="0" smtClean="0">
                <a:sym typeface="Symbol" pitchFamily="18" charset="2"/>
              </a:rPr>
              <a:t>The rate comparable to TRC definition is ~ 6</a:t>
            </a:r>
            <a:endParaRPr lang="en-US" baseline="30000" dirty="0" smtClean="0">
              <a:sym typeface="Symbol" pitchFamily="18" charset="2"/>
            </a:endParaRPr>
          </a:p>
          <a:p>
            <a:pPr lvl="1" eaLnBrk="1" hangingPunct="1">
              <a:lnSpc>
                <a:spcPct val="90000"/>
              </a:lnSpc>
            </a:pPr>
            <a:r>
              <a:rPr lang="en-US" dirty="0" smtClean="0">
                <a:sym typeface="Symbol" pitchFamily="18" charset="2"/>
              </a:rPr>
              <a:t>Info from AD/ES&amp;H:</a:t>
            </a:r>
          </a:p>
          <a:p>
            <a:pPr lvl="2" eaLnBrk="1" hangingPunct="1">
              <a:lnSpc>
                <a:spcPct val="90000"/>
              </a:lnSpc>
            </a:pPr>
            <a:r>
              <a:rPr lang="en-US" dirty="0" smtClean="0">
                <a:sym typeface="Symbol" pitchFamily="18" charset="2"/>
              </a:rPr>
              <a:t>Analog for home injuries ~2.2 </a:t>
            </a:r>
          </a:p>
          <a:p>
            <a:pPr lvl="3" eaLnBrk="1" hangingPunct="1">
              <a:lnSpc>
                <a:spcPct val="90000"/>
              </a:lnSpc>
            </a:pPr>
            <a:r>
              <a:rPr lang="en-US" dirty="0" smtClean="0">
                <a:sym typeface="Symbol" pitchFamily="18" charset="2"/>
              </a:rPr>
              <a:t>43% of them are from falls</a:t>
            </a:r>
          </a:p>
          <a:p>
            <a:pPr eaLnBrk="1" hangingPunct="1">
              <a:lnSpc>
                <a:spcPct val="90000"/>
              </a:lnSpc>
            </a:pPr>
            <a:r>
              <a:rPr lang="en-US" dirty="0" smtClean="0">
                <a:sym typeface="Symbol" pitchFamily="18" charset="2"/>
              </a:rPr>
              <a:t> The comparison means that you are required to behave in a much safer manner than your “natural” habits tell you</a:t>
            </a:r>
          </a:p>
          <a:p>
            <a:pPr eaLnBrk="1" hangingPunct="1">
              <a:lnSpc>
                <a:spcPct val="90000"/>
              </a:lnSpc>
            </a:pPr>
            <a:endParaRPr lang="en-US" dirty="0" smtClean="0">
              <a:sym typeface="Symbol" pitchFamily="18" charset="2"/>
            </a:endParaRPr>
          </a:p>
        </p:txBody>
      </p:sp>
      <p:sp>
        <p:nvSpPr>
          <p:cNvPr id="9221" name="Text Box 4"/>
          <p:cNvSpPr txBox="1">
            <a:spLocks noChangeArrowheads="1"/>
          </p:cNvSpPr>
          <p:nvPr/>
        </p:nvSpPr>
        <p:spPr bwMode="auto">
          <a:xfrm>
            <a:off x="5816600" y="2781300"/>
            <a:ext cx="2628900" cy="854075"/>
          </a:xfrm>
          <a:prstGeom prst="rect">
            <a:avLst/>
          </a:prstGeom>
          <a:noFill/>
          <a:ln w="9525" algn="ctr">
            <a:noFill/>
            <a:miter lim="800000"/>
            <a:headEnd/>
            <a:tailEnd/>
          </a:ln>
        </p:spPr>
        <p:txBody>
          <a:bodyPr>
            <a:spAutoFit/>
          </a:bodyPr>
          <a:lstStyle/>
          <a:p>
            <a:pPr>
              <a:spcBef>
                <a:spcPct val="50000"/>
              </a:spcBef>
              <a:buFont typeface="Wingdings" pitchFamily="2" charset="2"/>
              <a:buNone/>
            </a:pPr>
            <a:endParaRPr lang="en-US" sz="2000">
              <a:sym typeface="Symbol" pitchFamily="18" charset="2"/>
            </a:endParaRPr>
          </a:p>
          <a:p>
            <a:pPr>
              <a:spcBef>
                <a:spcPct val="50000"/>
              </a:spcBef>
              <a:buFont typeface="Wingdings" pitchFamily="2" charset="2"/>
              <a:buNone/>
            </a:pPr>
            <a:endParaRPr lang="en-US" sz="2000">
              <a:sym typeface="Symbol" pitchFamily="18" charset="2"/>
            </a:endParaRPr>
          </a:p>
        </p:txBody>
      </p:sp>
      <p:pic>
        <p:nvPicPr>
          <p:cNvPr id="6" name="Picture 5"/>
          <p:cNvPicPr>
            <a:picLocks noChangeAspect="1" noChangeArrowheads="1"/>
          </p:cNvPicPr>
          <p:nvPr/>
        </p:nvPicPr>
        <p:blipFill>
          <a:blip r:embed="rId4" cstate="print"/>
          <a:srcRect/>
          <a:stretch>
            <a:fillRect/>
          </a:stretch>
        </p:blipFill>
        <p:spPr bwMode="auto">
          <a:xfrm>
            <a:off x="6856412" y="764540"/>
            <a:ext cx="1603375" cy="2148523"/>
          </a:xfrm>
          <a:prstGeom prst="rect">
            <a:avLst/>
          </a:prstGeom>
          <a:noFill/>
          <a:ln w="9525" cap="flat" cmpd="sng" algn="ctr">
            <a:noFill/>
            <a:prstDash val="solid"/>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Many of Recordable Injuries are not directly related to Fermilab-specific hazards</a:t>
            </a:r>
          </a:p>
          <a:p>
            <a:pPr lvl="1"/>
            <a:r>
              <a:rPr lang="en-US" dirty="0" smtClean="0"/>
              <a:t>06/01/2011: The employee sat on a chair in the cafeteria and a weld on the chair broke. The employee rolled out the back of the chair causing an abrasion of the right upper thigh, as well as back, neck and left posterior knee pain. 	</a:t>
            </a:r>
          </a:p>
          <a:p>
            <a:pPr lvl="1"/>
            <a:r>
              <a:rPr lang="en-US" dirty="0" smtClean="0"/>
              <a:t>05/13/2011 : While walking from the Transfer Gallery in the parking lot to Wilson Hall, employee was distracted and tripped over the curb falling forward onto his face. </a:t>
            </a:r>
          </a:p>
          <a:p>
            <a:pPr lvl="1"/>
            <a:r>
              <a:rPr lang="en-US" dirty="0" smtClean="0"/>
              <a:t>………….	</a:t>
            </a:r>
          </a:p>
          <a:p>
            <a:pPr lvl="1"/>
            <a:r>
              <a:rPr lang="en-US" dirty="0" smtClean="0"/>
              <a:t>04/19/2011: an employee suffered a broken finger when hit by the door of a portable toilet blown open by wind. </a:t>
            </a:r>
          </a:p>
          <a:p>
            <a:r>
              <a:rPr lang="en-US" dirty="0" smtClean="0"/>
              <a:t>Insects, geese, falls…		</a:t>
            </a:r>
          </a:p>
          <a:p>
            <a:pPr lvl="1"/>
            <a:endParaRPr lang="en-US" dirty="0"/>
          </a:p>
        </p:txBody>
      </p:sp>
      <p:sp>
        <p:nvSpPr>
          <p:cNvPr id="4" name="Slide Number Placeholder 3"/>
          <p:cNvSpPr>
            <a:spLocks noGrp="1"/>
          </p:cNvSpPr>
          <p:nvPr>
            <p:ph type="sldNum" sz="quarter" idx="11"/>
          </p:nvPr>
        </p:nvSpPr>
        <p:spPr/>
        <p:txBody>
          <a:bodyPr/>
          <a:lstStyle/>
          <a:p>
            <a:pPr>
              <a:defRPr/>
            </a:pPr>
            <a:fld id="{B05E2C2F-18D3-4D67-BCD1-5EDA80E43A2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 experience</a:t>
            </a:r>
            <a:endParaRPr lang="en-US" dirty="0"/>
          </a:p>
        </p:txBody>
      </p:sp>
      <p:sp>
        <p:nvSpPr>
          <p:cNvPr id="3" name="Content Placeholder 2"/>
          <p:cNvSpPr>
            <a:spLocks noGrp="1"/>
          </p:cNvSpPr>
          <p:nvPr>
            <p:ph idx="1"/>
          </p:nvPr>
        </p:nvSpPr>
        <p:spPr/>
        <p:txBody>
          <a:bodyPr/>
          <a:lstStyle/>
          <a:p>
            <a:r>
              <a:rPr lang="en-US" dirty="0" smtClean="0"/>
              <a:t>So far, no recordable injuries</a:t>
            </a:r>
          </a:p>
          <a:p>
            <a:pPr lvl="1"/>
            <a:r>
              <a:rPr lang="en-US" dirty="0" smtClean="0"/>
              <a:t>All problems were in off hours</a:t>
            </a:r>
          </a:p>
          <a:p>
            <a:r>
              <a:rPr lang="en-US" dirty="0" smtClean="0"/>
              <a:t>Typically, one bike accident a year</a:t>
            </a:r>
          </a:p>
          <a:p>
            <a:pPr lvl="1"/>
            <a:r>
              <a:rPr lang="en-US" dirty="0" smtClean="0"/>
              <a:t>Mostly falls with scratches</a:t>
            </a:r>
          </a:p>
          <a:p>
            <a:r>
              <a:rPr lang="en-US" dirty="0" smtClean="0"/>
              <a:t>Car accidents</a:t>
            </a:r>
          </a:p>
          <a:p>
            <a:pPr lvl="1"/>
            <a:r>
              <a:rPr lang="en-US" dirty="0" smtClean="0"/>
              <a:t>Many small ones </a:t>
            </a:r>
            <a:r>
              <a:rPr lang="en-US" dirty="0" smtClean="0"/>
              <a:t>(scratches and bumps on car) </a:t>
            </a:r>
            <a:r>
              <a:rPr lang="en-US" dirty="0" smtClean="0"/>
              <a:t>and several bad</a:t>
            </a:r>
          </a:p>
          <a:p>
            <a:pPr>
              <a:defRPr/>
            </a:pPr>
            <a:r>
              <a:rPr lang="en-US" dirty="0" smtClean="0"/>
              <a:t>Sport injuries</a:t>
            </a:r>
          </a:p>
          <a:p>
            <a:pPr>
              <a:defRPr/>
            </a:pPr>
            <a:r>
              <a:rPr lang="en-US" dirty="0" smtClean="0"/>
              <a:t>Cold</a:t>
            </a:r>
          </a:p>
          <a:p>
            <a:pPr lvl="1"/>
            <a:r>
              <a:rPr lang="en-US" dirty="0" smtClean="0"/>
              <a:t>Air conditioning is blamed as a cause</a:t>
            </a:r>
            <a:endParaRPr lang="en-US" dirty="0" smtClean="0"/>
          </a:p>
          <a:p>
            <a:pPr lvl="1"/>
            <a:r>
              <a:rPr lang="en-US" dirty="0" smtClean="0"/>
              <a:t>Consider having an extra layer of clothes at your working </a:t>
            </a:r>
            <a:r>
              <a:rPr lang="en-US" dirty="0" smtClean="0"/>
              <a:t>place if you feel that AC is a problem</a:t>
            </a:r>
          </a:p>
          <a:p>
            <a:r>
              <a:rPr lang="en-US" dirty="0" smtClean="0"/>
              <a:t>Remember that medical service in US is extremely expensive</a:t>
            </a:r>
          </a:p>
          <a:p>
            <a:pPr lvl="1"/>
            <a:r>
              <a:rPr lang="en-US" dirty="0" smtClean="0"/>
              <a:t>Final responsibility to pay bills is yours</a:t>
            </a:r>
            <a:endParaRPr lang="en-US" dirty="0"/>
          </a:p>
        </p:txBody>
      </p:sp>
      <p:sp>
        <p:nvSpPr>
          <p:cNvPr id="4" name="Slide Number Placeholder 3"/>
          <p:cNvSpPr>
            <a:spLocks noGrp="1"/>
          </p:cNvSpPr>
          <p:nvPr>
            <p:ph type="sldNum" sz="quarter" idx="11"/>
          </p:nvPr>
        </p:nvSpPr>
        <p:spPr/>
        <p:txBody>
          <a:bodyPr/>
          <a:lstStyle/>
          <a:p>
            <a:pPr>
              <a:defRPr/>
            </a:pPr>
            <a:fld id="{B05E2C2F-18D3-4D67-BCD1-5EDA80E43A28}"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3C0F7008-59CA-48DC-8E3B-0DC0DC815451}" type="slidenum">
              <a:rPr lang="en-US" smtClean="0"/>
              <a:pPr/>
              <a:t>7</a:t>
            </a:fld>
            <a:endParaRPr lang="en-US" smtClean="0"/>
          </a:p>
        </p:txBody>
      </p:sp>
      <p:sp>
        <p:nvSpPr>
          <p:cNvPr id="447490" name="Rectangle 2"/>
          <p:cNvSpPr>
            <a:spLocks noGrp="1" noChangeArrowheads="1"/>
          </p:cNvSpPr>
          <p:nvPr>
            <p:ph type="title"/>
          </p:nvPr>
        </p:nvSpPr>
        <p:spPr/>
        <p:txBody>
          <a:bodyPr/>
          <a:lstStyle/>
          <a:p>
            <a:pPr eaLnBrk="1" hangingPunct="1">
              <a:defRPr/>
            </a:pPr>
            <a:r>
              <a:rPr lang="en-US" dirty="0" smtClean="0"/>
              <a:t>What you should do</a:t>
            </a:r>
          </a:p>
        </p:txBody>
      </p:sp>
      <p:sp>
        <p:nvSpPr>
          <p:cNvPr id="10244" name="Rectangle 3"/>
          <p:cNvSpPr>
            <a:spLocks noGrp="1" noChangeArrowheads="1"/>
          </p:cNvSpPr>
          <p:nvPr>
            <p:ph type="body" idx="1"/>
          </p:nvPr>
        </p:nvSpPr>
        <p:spPr/>
        <p:txBody>
          <a:bodyPr/>
          <a:lstStyle/>
          <a:p>
            <a:pPr eaLnBrk="1" hangingPunct="1"/>
            <a:r>
              <a:rPr lang="en-US" dirty="0" smtClean="0"/>
              <a:t>Remember about safety</a:t>
            </a:r>
          </a:p>
          <a:p>
            <a:pPr lvl="1" eaLnBrk="1" hangingPunct="1"/>
            <a:r>
              <a:rPr lang="en-US" dirty="0" smtClean="0"/>
              <a:t>Always think about possible safety implications of what you are planning </a:t>
            </a:r>
            <a:r>
              <a:rPr lang="en-US" dirty="0" smtClean="0"/>
              <a:t> </a:t>
            </a:r>
            <a:r>
              <a:rPr lang="en-US" dirty="0" smtClean="0"/>
              <a:t>- it’s all about lowering chances</a:t>
            </a:r>
            <a:endParaRPr lang="en-US" dirty="0" smtClean="0"/>
          </a:p>
          <a:p>
            <a:pPr lvl="2" eaLnBrk="1" hangingPunct="1"/>
            <a:r>
              <a:rPr lang="en-US" dirty="0" smtClean="0"/>
              <a:t>At work, at home, while driving  or biking…</a:t>
            </a:r>
          </a:p>
          <a:p>
            <a:pPr lvl="2" eaLnBrk="1" hangingPunct="1"/>
            <a:r>
              <a:rPr lang="en-US" dirty="0" smtClean="0"/>
              <a:t>More careful than you used to</a:t>
            </a:r>
          </a:p>
          <a:p>
            <a:pPr eaLnBrk="1" hangingPunct="1"/>
            <a:r>
              <a:rPr lang="en-US" dirty="0" smtClean="0"/>
              <a:t>Learn and follow safety procedures at your working place</a:t>
            </a:r>
          </a:p>
          <a:p>
            <a:pPr eaLnBrk="1" hangingPunct="1"/>
            <a:r>
              <a:rPr lang="en-US" dirty="0" smtClean="0"/>
              <a:t>Appreciate the fact that you likely belong to a high-risk group</a:t>
            </a:r>
          </a:p>
          <a:p>
            <a:pPr lvl="1" eaLnBrk="1" hangingPunct="1"/>
            <a:r>
              <a:rPr lang="en-US" dirty="0" smtClean="0"/>
              <a:t>Age</a:t>
            </a:r>
          </a:p>
          <a:p>
            <a:pPr lvl="2" eaLnBrk="1" hangingPunct="1"/>
            <a:r>
              <a:rPr lang="en-US" dirty="0" smtClean="0"/>
              <a:t>Auto insurance is higher for people under 25; reflects statistics</a:t>
            </a:r>
          </a:p>
          <a:p>
            <a:pPr lvl="3" eaLnBrk="1" hangingPunct="1"/>
            <a:r>
              <a:rPr lang="en-US" dirty="0" smtClean="0"/>
              <a:t>For example, sleepless nights are often considered acceptable </a:t>
            </a:r>
          </a:p>
          <a:p>
            <a:pPr lvl="1" eaLnBrk="1" hangingPunct="1"/>
            <a:r>
              <a:rPr lang="en-US" dirty="0" smtClean="0"/>
              <a:t>Newcomers</a:t>
            </a:r>
          </a:p>
          <a:p>
            <a:pPr lvl="1" eaLnBrk="1" hangingPunct="1"/>
            <a:r>
              <a:rPr lang="en-US" dirty="0" smtClean="0"/>
              <a:t>Origin </a:t>
            </a:r>
          </a:p>
          <a:p>
            <a:pPr lvl="2" eaLnBrk="1" hangingPunct="1"/>
            <a:r>
              <a:rPr lang="en-US" dirty="0" smtClean="0"/>
              <a:t>According to my experience, public and officials in Russia are more tolerable to safety violations and accidents</a:t>
            </a:r>
          </a:p>
          <a:p>
            <a:pPr eaLnBrk="1" hangingPunct="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do (cont.)</a:t>
            </a:r>
            <a:endParaRPr lang="en-US" dirty="0"/>
          </a:p>
        </p:txBody>
      </p:sp>
      <p:sp>
        <p:nvSpPr>
          <p:cNvPr id="3" name="Content Placeholder 2"/>
          <p:cNvSpPr>
            <a:spLocks noGrp="1"/>
          </p:cNvSpPr>
          <p:nvPr>
            <p:ph idx="1"/>
          </p:nvPr>
        </p:nvSpPr>
        <p:spPr/>
        <p:txBody>
          <a:bodyPr/>
          <a:lstStyle/>
          <a:p>
            <a:r>
              <a:rPr lang="en-US" dirty="0" smtClean="0"/>
              <a:t>Drive safely!</a:t>
            </a:r>
          </a:p>
          <a:p>
            <a:pPr lvl="1">
              <a:defRPr/>
            </a:pPr>
            <a:r>
              <a:rPr lang="en-US" dirty="0" smtClean="0"/>
              <a:t>FNAL’s Traffic Safety rules </a:t>
            </a:r>
          </a:p>
          <a:p>
            <a:pPr lvl="2">
              <a:defRPr/>
            </a:pPr>
            <a:r>
              <a:rPr lang="en-US" u="sng" dirty="0" smtClean="0">
                <a:solidFill>
                  <a:schemeClr val="tx1"/>
                </a:solidFill>
                <a:hlinkClick r:id="rId2"/>
              </a:rPr>
              <a:t>http://esh-docdb.fnal.gov/cgi-bin/ShowDocument?docid=432</a:t>
            </a:r>
            <a:r>
              <a:rPr lang="en-US" u="sng" dirty="0" smtClean="0">
                <a:solidFill>
                  <a:schemeClr val="tx1"/>
                </a:solidFill>
              </a:rPr>
              <a:t> </a:t>
            </a:r>
            <a:r>
              <a:rPr lang="en-US" dirty="0" smtClean="0">
                <a:solidFill>
                  <a:schemeClr val="tx1"/>
                </a:solidFill>
              </a:rPr>
              <a:t>or </a:t>
            </a:r>
            <a:r>
              <a:rPr lang="en-US" dirty="0" smtClean="0">
                <a:solidFill>
                  <a:schemeClr val="tx1"/>
                </a:solidFill>
                <a:hlinkClick r:id="rId3"/>
              </a:rPr>
              <a:t>http://esh-docdb.fnal.gov/cgi-bin/ShowDocument?docid=478</a:t>
            </a:r>
            <a:endParaRPr lang="en-US" dirty="0" smtClean="0">
              <a:solidFill>
                <a:schemeClr val="tx1"/>
              </a:solidFill>
            </a:endParaRPr>
          </a:p>
          <a:p>
            <a:pPr lvl="1">
              <a:defRPr/>
            </a:pPr>
            <a:r>
              <a:rPr lang="en-US" dirty="0" smtClean="0"/>
              <a:t>Illinois Rules of the Road</a:t>
            </a:r>
          </a:p>
          <a:p>
            <a:pPr lvl="2">
              <a:defRPr/>
            </a:pPr>
            <a:r>
              <a:rPr lang="en-US" dirty="0" smtClean="0">
                <a:hlinkClick r:id="rId4"/>
              </a:rPr>
              <a:t>http://www.cyberdriveillinois.com/publications/pdf_publications/dsd_a112.pdf</a:t>
            </a:r>
            <a:endParaRPr lang="en-US" dirty="0" smtClean="0"/>
          </a:p>
          <a:p>
            <a:pPr lvl="1">
              <a:defRPr/>
            </a:pPr>
            <a:r>
              <a:rPr lang="en-US" dirty="0" smtClean="0"/>
              <a:t>Lecture on driving safety on July 7 at 5 PM (with pizza!)</a:t>
            </a:r>
          </a:p>
          <a:p>
            <a:r>
              <a:rPr lang="en-US" dirty="0" smtClean="0"/>
              <a:t>Helmet is a must while riding FNAL bikes</a:t>
            </a:r>
          </a:p>
          <a:p>
            <a:pPr lvl="1"/>
            <a:r>
              <a:rPr lang="en-US" dirty="0" smtClean="0"/>
              <a:t>Bike is the government vehicle, and you have to follow the rules</a:t>
            </a:r>
          </a:p>
          <a:p>
            <a:r>
              <a:rPr lang="en-US" dirty="0" smtClean="0"/>
              <a:t>Be on a safe side while playing sports</a:t>
            </a:r>
          </a:p>
          <a:p>
            <a:pPr lvl="1"/>
            <a:r>
              <a:rPr lang="en-US" dirty="0" smtClean="0"/>
              <a:t>Visits to an emergency room may be very expensive</a:t>
            </a:r>
          </a:p>
          <a:p>
            <a:r>
              <a:rPr lang="en-US" dirty="0" smtClean="0"/>
              <a:t>Remember about air conditioning</a:t>
            </a:r>
          </a:p>
          <a:p>
            <a:pPr lvl="1"/>
            <a:r>
              <a:rPr lang="en-US" dirty="0" smtClean="0"/>
              <a:t>Common cause of a cold</a:t>
            </a:r>
          </a:p>
          <a:p>
            <a:pPr lvl="1"/>
            <a:r>
              <a:rPr lang="en-US" dirty="0" smtClean="0"/>
              <a:t>Consider having an extra layer of clothes at your working place</a:t>
            </a:r>
          </a:p>
          <a:p>
            <a:endParaRPr lang="en-US" dirty="0"/>
          </a:p>
        </p:txBody>
      </p:sp>
      <p:sp>
        <p:nvSpPr>
          <p:cNvPr id="4" name="Slide Number Placeholder 3"/>
          <p:cNvSpPr>
            <a:spLocks noGrp="1"/>
          </p:cNvSpPr>
          <p:nvPr>
            <p:ph type="sldNum" sz="quarter" idx="11"/>
          </p:nvPr>
        </p:nvSpPr>
        <p:spPr/>
        <p:txBody>
          <a:bodyPr/>
          <a:lstStyle/>
          <a:p>
            <a:pPr>
              <a:defRPr/>
            </a:pPr>
            <a:fld id="{B05E2C2F-18D3-4D67-BCD1-5EDA80E43A28}" type="slidenum">
              <a:rPr lang="en-US" smtClean="0"/>
              <a:pPr>
                <a:defRPr/>
              </a:pPr>
              <a:t>8</a:t>
            </a:fld>
            <a:endParaRPr lang="en-US"/>
          </a:p>
        </p:txBody>
      </p:sp>
      <p:pic>
        <p:nvPicPr>
          <p:cNvPr id="30722" name="Picture 2"/>
          <p:cNvPicPr>
            <a:picLocks noChangeAspect="1" noChangeArrowheads="1"/>
          </p:cNvPicPr>
          <p:nvPr/>
        </p:nvPicPr>
        <p:blipFill>
          <a:blip r:embed="rId5" cstate="print"/>
          <a:srcRect/>
          <a:stretch>
            <a:fillRect/>
          </a:stretch>
        </p:blipFill>
        <p:spPr bwMode="auto">
          <a:xfrm>
            <a:off x="6882565" y="4406899"/>
            <a:ext cx="2029660" cy="1524001"/>
          </a:xfrm>
          <a:prstGeom prst="rect">
            <a:avLst/>
          </a:prstGeom>
          <a:noFill/>
          <a:ln w="9525" cap="flat" cmpd="sng" algn="ctr">
            <a:noFill/>
            <a:prstDash val="solid"/>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3D2FA9F4-59CD-48CA-9137-1F1E5AD9DF79}" type="slidenum">
              <a:rPr lang="en-US" smtClean="0"/>
              <a:pPr/>
              <a:t>9</a:t>
            </a:fld>
            <a:endParaRPr lang="en-US" smtClean="0"/>
          </a:p>
        </p:txBody>
      </p:sp>
      <p:sp>
        <p:nvSpPr>
          <p:cNvPr id="450562" name="Rectangle 2"/>
          <p:cNvSpPr>
            <a:spLocks noGrp="1" noChangeArrowheads="1"/>
          </p:cNvSpPr>
          <p:nvPr>
            <p:ph type="title"/>
          </p:nvPr>
        </p:nvSpPr>
        <p:spPr/>
        <p:txBody>
          <a:bodyPr/>
          <a:lstStyle/>
          <a:p>
            <a:pPr eaLnBrk="1" hangingPunct="1">
              <a:defRPr/>
            </a:pPr>
            <a:r>
              <a:rPr lang="en-US" smtClean="0"/>
              <a:t>Computer security</a:t>
            </a:r>
          </a:p>
        </p:txBody>
      </p:sp>
      <p:sp>
        <p:nvSpPr>
          <p:cNvPr id="12292" name="Rectangle 3"/>
          <p:cNvSpPr>
            <a:spLocks noGrp="1" noChangeArrowheads="1"/>
          </p:cNvSpPr>
          <p:nvPr>
            <p:ph type="body" idx="1"/>
          </p:nvPr>
        </p:nvSpPr>
        <p:spPr/>
        <p:txBody>
          <a:bodyPr/>
          <a:lstStyle/>
          <a:p>
            <a:pPr eaLnBrk="1" hangingPunct="1"/>
            <a:r>
              <a:rPr lang="en-US" dirty="0" smtClean="0"/>
              <a:t>Do not install software on your Fermilab computer without mentor’s permission</a:t>
            </a:r>
          </a:p>
          <a:p>
            <a:pPr lvl="1" eaLnBrk="1" hangingPunct="1"/>
            <a:r>
              <a:rPr lang="en-US" dirty="0" smtClean="0"/>
              <a:t>Installing illegal copies can be very costly for Fermilab</a:t>
            </a:r>
          </a:p>
          <a:p>
            <a:pPr lvl="1" eaLnBrk="1" hangingPunct="1"/>
            <a:r>
              <a:rPr lang="en-US" dirty="0" smtClean="0"/>
              <a:t>Discuss with your mentor what software you need</a:t>
            </a:r>
          </a:p>
          <a:p>
            <a:pPr eaLnBrk="1" hangingPunct="1"/>
            <a:r>
              <a:rPr lang="en-US" dirty="0" smtClean="0"/>
              <a:t>Lock your computer when you leave</a:t>
            </a:r>
          </a:p>
          <a:p>
            <a:pPr lvl="1" eaLnBrk="1" hangingPunct="1"/>
            <a:r>
              <a:rPr lang="en-US" dirty="0" smtClean="0"/>
              <a:t>Computer can be taken away if found unlocked</a:t>
            </a:r>
          </a:p>
          <a:p>
            <a:pPr eaLnBrk="1" hangingPunct="1"/>
            <a:r>
              <a:rPr lang="en-US" dirty="0" smtClean="0"/>
              <a:t>Don’t share passwords and don’t open links and attachments in e-mails from unknown addresses</a:t>
            </a:r>
          </a:p>
          <a:p>
            <a:pPr lvl="1" eaLnBrk="1" hangingPunct="1"/>
            <a:r>
              <a:rPr lang="en-US" dirty="0" smtClean="0"/>
              <a:t>Ask your mentor or computer administrator in a case of doubts</a:t>
            </a:r>
          </a:p>
          <a:p>
            <a:pPr lvl="1" eaLnBrk="1" hangingPunct="1"/>
            <a:r>
              <a:rPr lang="en-US" dirty="0" smtClean="0"/>
              <a:t>The main reason for successful attacks </a:t>
            </a:r>
          </a:p>
          <a:p>
            <a:pPr lvl="2" eaLnBrk="1" hangingPunct="1"/>
            <a:r>
              <a:rPr lang="en-US" dirty="0" smtClean="0"/>
              <a:t>ORNL in April 2011</a:t>
            </a:r>
          </a:p>
        </p:txBody>
      </p:sp>
      <p:pic>
        <p:nvPicPr>
          <p:cNvPr id="12293" name="Picture 5"/>
          <p:cNvPicPr>
            <a:picLocks noChangeAspect="1" noChangeArrowheads="1"/>
          </p:cNvPicPr>
          <p:nvPr/>
        </p:nvPicPr>
        <p:blipFill>
          <a:blip r:embed="rId2" cstate="print"/>
          <a:srcRect/>
          <a:stretch>
            <a:fillRect/>
          </a:stretch>
        </p:blipFill>
        <p:spPr bwMode="auto">
          <a:xfrm>
            <a:off x="5969000" y="4332288"/>
            <a:ext cx="2260600" cy="1955419"/>
          </a:xfrm>
          <a:prstGeom prst="rect">
            <a:avLst/>
          </a:prstGeom>
          <a:noFill/>
          <a:ln w="9525" cap="flat" cmpd="sng" algn="ctr">
            <a:noFill/>
            <a:prstDash val="solid"/>
            <a:miter lim="800000"/>
            <a:headEnd/>
            <a:tailEnd/>
          </a:ln>
        </p:spPr>
      </p:pic>
    </p:spTree>
  </p:cSld>
  <p:clrMapOvr>
    <a:masterClrMapping/>
  </p:clrMapOvr>
</p:sld>
</file>

<file path=ppt/theme/theme1.xml><?xml version="1.0" encoding="utf-8"?>
<a:theme xmlns:a="http://schemas.openxmlformats.org/drawingml/2006/main" name="Ecool commissioning Update">
  <a:themeElements>
    <a:clrScheme name="Ecool commissioning 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ool commissioning Upd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cool commissioning Upd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ool commissioning 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ool commissioning Upd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ool commissioning Upd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ool commissioning Upd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ool commissioning Upd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ool commissioning Upd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Ecool commissioning Update</Template>
  <TotalTime>90995</TotalTime>
  <Words>811</Words>
  <Application>Microsoft Office PowerPoint</Application>
  <PresentationFormat>On-screen Show (4:3)</PresentationFormat>
  <Paragraphs>120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Ecool commissioning Update</vt:lpstr>
      <vt:lpstr>Safety at Fermilab</vt:lpstr>
      <vt:lpstr>Safety at Fermilab</vt:lpstr>
      <vt:lpstr>Safety goals</vt:lpstr>
      <vt:lpstr>Safety goals - comparison</vt:lpstr>
      <vt:lpstr>Examples</vt:lpstr>
      <vt:lpstr>PARTI experience</vt:lpstr>
      <vt:lpstr>What you should do</vt:lpstr>
      <vt:lpstr>What you should do (cont.)</vt:lpstr>
      <vt:lpstr>Computer security</vt:lpstr>
      <vt:lpstr>Everyday notes</vt:lpstr>
      <vt:lpstr>Conclusion</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Cooling Commissioning Update</dc:title>
  <dc:creator>Beams Division</dc:creator>
  <cp:lastModifiedBy>Shemyakin</cp:lastModifiedBy>
  <cp:revision>851</cp:revision>
  <dcterms:created xsi:type="dcterms:W3CDTF">2005-04-19T21:06:55Z</dcterms:created>
  <dcterms:modified xsi:type="dcterms:W3CDTF">2011-06-29T14:52:45Z</dcterms:modified>
</cp:coreProperties>
</file>