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9" r:id="rId1"/>
  </p:sldMasterIdLst>
  <p:notesMasterIdLst>
    <p:notesMasterId r:id="rId8"/>
  </p:notesMasterIdLst>
  <p:handoutMasterIdLst>
    <p:handoutMasterId r:id="rId9"/>
  </p:handoutMasterIdLst>
  <p:sldIdLst>
    <p:sldId id="260" r:id="rId2"/>
    <p:sldId id="262" r:id="rId3"/>
    <p:sldId id="261" r:id="rId4"/>
    <p:sldId id="257" r:id="rId5"/>
    <p:sldId id="258" r:id="rId6"/>
    <p:sldId id="259" r:id="rId7"/>
  </p:sldIdLst>
  <p:sldSz cx="9144000" cy="6858000" type="screen4x3"/>
  <p:notesSz cx="6946900" cy="9220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66"/>
    <a:srgbClr val="FFCC00"/>
    <a:srgbClr val="FF0000"/>
    <a:srgbClr val="006600"/>
    <a:srgbClr val="FF6600"/>
    <a:srgbClr val="663300"/>
    <a:srgbClr val="CC0000"/>
    <a:srgbClr val="FF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21807" autoAdjust="0"/>
    <p:restoredTop sz="94492" autoAdjust="0"/>
  </p:normalViewPr>
  <p:slideViewPr>
    <p:cSldViewPr snapToGrid="0">
      <p:cViewPr varScale="1">
        <p:scale>
          <a:sx n="120" d="100"/>
          <a:sy n="120" d="100"/>
        </p:scale>
        <p:origin x="-336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11488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68" tIns="46184" rIns="92368" bIns="46184" numCol="1" anchor="t" anchorCtr="0" compatLnSpc="1">
            <a:prstTxWarp prst="textNoShape">
              <a:avLst/>
            </a:prstTxWarp>
          </a:bodyPr>
          <a:lstStyle>
            <a:lvl1pPr defTabSz="923925">
              <a:defRPr sz="1200"/>
            </a:lvl1pPr>
          </a:lstStyle>
          <a:p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35413" y="0"/>
            <a:ext cx="3011487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68" tIns="46184" rIns="92368" bIns="46184" numCol="1" anchor="t" anchorCtr="0" compatLnSpc="1">
            <a:prstTxWarp prst="textNoShape">
              <a:avLst/>
            </a:prstTxWarp>
          </a:bodyPr>
          <a:lstStyle>
            <a:lvl1pPr algn="r" defTabSz="923925">
              <a:defRPr sz="1200"/>
            </a:lvl1pPr>
          </a:lstStyle>
          <a:p>
            <a:endParaRPr lang="en-US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59825"/>
            <a:ext cx="3011488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68" tIns="46184" rIns="92368" bIns="46184" numCol="1" anchor="b" anchorCtr="0" compatLnSpc="1">
            <a:prstTxWarp prst="textNoShape">
              <a:avLst/>
            </a:prstTxWarp>
          </a:bodyPr>
          <a:lstStyle>
            <a:lvl1pPr defTabSz="923925">
              <a:defRPr sz="1200"/>
            </a:lvl1pPr>
          </a:lstStyle>
          <a:p>
            <a:endParaRPr lang="en-US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35413" y="8759825"/>
            <a:ext cx="3011487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68" tIns="46184" rIns="92368" bIns="46184" numCol="1" anchor="b" anchorCtr="0" compatLnSpc="1">
            <a:prstTxWarp prst="textNoShape">
              <a:avLst/>
            </a:prstTxWarp>
          </a:bodyPr>
          <a:lstStyle>
            <a:lvl1pPr algn="r" defTabSz="923925">
              <a:defRPr sz="1200"/>
            </a:lvl1pPr>
          </a:lstStyle>
          <a:p>
            <a:fld id="{A4048A6E-1822-4BD2-A2A4-065AABDE0F0A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11488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68" tIns="46184" rIns="92368" bIns="46184" numCol="1" anchor="t" anchorCtr="0" compatLnSpc="1">
            <a:prstTxWarp prst="textNoShape">
              <a:avLst/>
            </a:prstTxWarp>
          </a:bodyPr>
          <a:lstStyle>
            <a:lvl1pPr defTabSz="923925">
              <a:defRPr sz="1200"/>
            </a:lvl1pPr>
          </a:lstStyle>
          <a:p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35413" y="0"/>
            <a:ext cx="3011487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68" tIns="46184" rIns="92368" bIns="46184" numCol="1" anchor="t" anchorCtr="0" compatLnSpc="1">
            <a:prstTxWarp prst="textNoShape">
              <a:avLst/>
            </a:prstTxWarp>
          </a:bodyPr>
          <a:lstStyle>
            <a:lvl1pPr algn="r" defTabSz="923925">
              <a:defRPr sz="1200"/>
            </a:lvl1pPr>
          </a:lstStyle>
          <a:p>
            <a:endParaRPr lang="en-US"/>
          </a:p>
        </p:txBody>
      </p:sp>
      <p:sp>
        <p:nvSpPr>
          <p:cNvPr id="4100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68400" y="692150"/>
            <a:ext cx="4608513" cy="3455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7100" y="4379913"/>
            <a:ext cx="5092700" cy="414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68" tIns="46184" rIns="92368" bIns="4618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59825"/>
            <a:ext cx="3011488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68" tIns="46184" rIns="92368" bIns="46184" numCol="1" anchor="b" anchorCtr="0" compatLnSpc="1">
            <a:prstTxWarp prst="textNoShape">
              <a:avLst/>
            </a:prstTxWarp>
          </a:bodyPr>
          <a:lstStyle>
            <a:lvl1pPr defTabSz="923925">
              <a:defRPr sz="1200"/>
            </a:lvl1pPr>
          </a:lstStyle>
          <a:p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35413" y="8759825"/>
            <a:ext cx="3011487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68" tIns="46184" rIns="92368" bIns="46184" numCol="1" anchor="b" anchorCtr="0" compatLnSpc="1">
            <a:prstTxWarp prst="textNoShape">
              <a:avLst/>
            </a:prstTxWarp>
          </a:bodyPr>
          <a:lstStyle>
            <a:lvl1pPr algn="r" defTabSz="923925">
              <a:defRPr sz="1200"/>
            </a:lvl1pPr>
          </a:lstStyle>
          <a:p>
            <a:fld id="{4DAC6AD8-850E-4F40-9C69-047A7100DE20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39A13C7-F085-4820-8601-B514C5530771}" type="slidenum">
              <a:rPr lang="en-US"/>
              <a:pPr/>
              <a:t>3</a:t>
            </a:fld>
            <a:endParaRPr lang="en-US"/>
          </a:p>
        </p:txBody>
      </p:sp>
      <p:sp>
        <p:nvSpPr>
          <p:cNvPr id="36249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24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8A98BB6-2476-4E5E-8972-E0DE9B2A801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1F22D24-C44F-4E2D-82BF-1BCFBA6C49E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152400"/>
            <a:ext cx="1943100" cy="6096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152400"/>
            <a:ext cx="5676900" cy="6096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D9A9A43-BF78-4D1A-B7A3-483BC7CBEB2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919EB8F-037F-4512-A183-EB96E74A7BF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82FA4DB-EF31-4CF3-88A8-88B513833F2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800100"/>
            <a:ext cx="3810000" cy="54483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800100"/>
            <a:ext cx="3810000" cy="54483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DB6755F-1A3D-4838-8AF4-982969071AD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9275E96-8248-4AF7-A26C-96572DF8DE9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C49782D-3757-4B46-8109-F63C5757EFD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43EE9DE-C3D3-480C-966E-AEBC107529F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C4F0750-1B63-44D2-AC0D-C951BB59623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1757E6C-712E-44E7-B413-D1F2E95D7C5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52400"/>
            <a:ext cx="7772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800100"/>
            <a:ext cx="7772400" cy="544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076" name="Line 4"/>
          <p:cNvSpPr>
            <a:spLocks noChangeShapeType="1"/>
          </p:cNvSpPr>
          <p:nvPr/>
        </p:nvSpPr>
        <p:spPr bwMode="auto">
          <a:xfrm>
            <a:off x="685800" y="6372225"/>
            <a:ext cx="7772400" cy="0"/>
          </a:xfrm>
          <a:prstGeom prst="line">
            <a:avLst/>
          </a:prstGeom>
          <a:noFill/>
          <a:ln w="76200">
            <a:solidFill>
              <a:srgbClr val="CC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077" name="Line 5"/>
          <p:cNvSpPr>
            <a:spLocks noChangeShapeType="1"/>
          </p:cNvSpPr>
          <p:nvPr/>
        </p:nvSpPr>
        <p:spPr bwMode="auto">
          <a:xfrm>
            <a:off x="685800" y="714375"/>
            <a:ext cx="7772400" cy="0"/>
          </a:xfrm>
          <a:prstGeom prst="line">
            <a:avLst/>
          </a:prstGeom>
          <a:noFill/>
          <a:ln w="76200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080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14600" y="6553200"/>
            <a:ext cx="4572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Comic Sans MS" pitchFamily="66" charset="0"/>
              </a:defRPr>
            </a:lvl1pPr>
          </a:lstStyle>
          <a:p>
            <a:endParaRPr lang="en-US"/>
          </a:p>
        </p:txBody>
      </p:sp>
      <p:sp>
        <p:nvSpPr>
          <p:cNvPr id="3081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05800" y="6477000"/>
            <a:ext cx="838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Comic Sans MS" pitchFamily="66" charset="0"/>
              </a:defRPr>
            </a:lvl1pPr>
          </a:lstStyle>
          <a:p>
            <a:fld id="{BE04DC1A-C82D-44E8-A617-47AD8D012A56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83" name="Text Box 11"/>
          <p:cNvSpPr txBox="1">
            <a:spLocks noChangeArrowheads="1"/>
          </p:cNvSpPr>
          <p:nvPr userDrawn="1"/>
        </p:nvSpPr>
        <p:spPr bwMode="auto">
          <a:xfrm>
            <a:off x="381000" y="6553200"/>
            <a:ext cx="1676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2400">
          <a:solidFill>
            <a:srgbClr val="CC0000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2400">
          <a:solidFill>
            <a:srgbClr val="CC0000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2400">
          <a:solidFill>
            <a:srgbClr val="CC0000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2400">
          <a:solidFill>
            <a:srgbClr val="CC0000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2400">
          <a:solidFill>
            <a:srgbClr val="CC0000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2400">
          <a:solidFill>
            <a:srgbClr val="CC0000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2400">
          <a:solidFill>
            <a:srgbClr val="CC0000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2400">
          <a:solidFill>
            <a:srgbClr val="CC0000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2400">
          <a:solidFill>
            <a:srgbClr val="CC0000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Wingdings" pitchFamily="2" charset="2"/>
        <a:buChar char="§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Wingdings" pitchFamily="2" charset="2"/>
        <a:buChar char="Ø"/>
        <a:defRPr sz="2000">
          <a:solidFill>
            <a:schemeClr val="accent2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>
          <a:solidFill>
            <a:srgbClr val="CC0000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>
          <a:solidFill>
            <a:srgbClr val="008000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rgbClr val="CC0099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rgbClr val="CC0099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rgbClr val="CC0099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rgbClr val="CC0099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rgbClr val="CC0099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FA0C00-8E00-410E-891A-85CFFCB78D92}" type="slidenum">
              <a:rPr lang="en-US"/>
              <a:pPr/>
              <a:t>1</a:t>
            </a:fld>
            <a:endParaRPr lang="en-US"/>
          </a:p>
        </p:txBody>
      </p:sp>
      <p:sp>
        <p:nvSpPr>
          <p:cNvPr id="3604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</a:t>
            </a:r>
            <a:r>
              <a:rPr lang="en-US" dirty="0" smtClean="0"/>
              <a:t>First Report</a:t>
            </a:r>
            <a:endParaRPr lang="en-US" dirty="0"/>
          </a:p>
        </p:txBody>
      </p:sp>
      <p:sp>
        <p:nvSpPr>
          <p:cNvPr id="3604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3163" y="800100"/>
            <a:ext cx="8004976" cy="54483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You need to present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The place of your group’s work in a larger  picture of </a:t>
            </a:r>
            <a:r>
              <a:rPr lang="en-US" dirty="0" err="1"/>
              <a:t>Fermilab’s</a:t>
            </a:r>
            <a:r>
              <a:rPr lang="en-US" dirty="0"/>
              <a:t> </a:t>
            </a:r>
            <a:r>
              <a:rPr lang="en-US" dirty="0" smtClean="0"/>
              <a:t>activities.</a:t>
            </a:r>
            <a:endParaRPr lang="en-US" dirty="0"/>
          </a:p>
          <a:p>
            <a:pPr lvl="2">
              <a:lnSpc>
                <a:spcPct val="90000"/>
              </a:lnSpc>
            </a:pPr>
            <a:r>
              <a:rPr lang="en-US" dirty="0"/>
              <a:t>The audience is supposed to have a general knowledge about </a:t>
            </a:r>
            <a:r>
              <a:rPr lang="en-US" dirty="0" smtClean="0"/>
              <a:t>Fermilab</a:t>
            </a:r>
          </a:p>
          <a:p>
            <a:pPr lvl="2">
              <a:lnSpc>
                <a:spcPct val="90000"/>
              </a:lnSpc>
              <a:buNone/>
            </a:pPr>
            <a:endParaRPr lang="en-US" dirty="0"/>
          </a:p>
          <a:p>
            <a:pPr lvl="1">
              <a:lnSpc>
                <a:spcPct val="90000"/>
              </a:lnSpc>
            </a:pPr>
            <a:r>
              <a:rPr lang="en-US" dirty="0" smtClean="0"/>
              <a:t>Briefly describe the physics of  phenomena you deal with</a:t>
            </a:r>
          </a:p>
          <a:p>
            <a:pPr marL="858838" lvl="1" indent="230188">
              <a:lnSpc>
                <a:spcPct val="90000"/>
              </a:lnSpc>
              <a:buFont typeface="Arial" pitchFamily="34" charset="0"/>
              <a:buChar char="•"/>
            </a:pPr>
            <a:r>
              <a:rPr lang="en-US" sz="1800" dirty="0" smtClean="0">
                <a:solidFill>
                  <a:srgbClr val="C00000"/>
                </a:solidFill>
              </a:rPr>
              <a:t>  The audience is supposed to have a general knowledge in physics</a:t>
            </a:r>
          </a:p>
          <a:p>
            <a:pPr lvl="1">
              <a:lnSpc>
                <a:spcPct val="90000"/>
              </a:lnSpc>
            </a:pPr>
            <a:endParaRPr lang="en-US" dirty="0" smtClean="0"/>
          </a:p>
          <a:p>
            <a:pPr lvl="1">
              <a:lnSpc>
                <a:spcPct val="90000"/>
              </a:lnSpc>
            </a:pPr>
            <a:r>
              <a:rPr lang="en-US" dirty="0" smtClean="0"/>
              <a:t>The </a:t>
            </a:r>
            <a:r>
              <a:rPr lang="en-US" dirty="0"/>
              <a:t>goal  of the project you participate in </a:t>
            </a:r>
            <a:endParaRPr lang="en-US" dirty="0" smtClean="0"/>
          </a:p>
          <a:p>
            <a:pPr marL="1144588" lvl="1">
              <a:lnSpc>
                <a:spcPct val="90000"/>
              </a:lnSpc>
              <a:buFont typeface="Arial" pitchFamily="34" charset="0"/>
              <a:buChar char="•"/>
            </a:pPr>
            <a:r>
              <a:rPr lang="en-US" sz="1800" dirty="0" smtClean="0">
                <a:solidFill>
                  <a:srgbClr val="C00000"/>
                </a:solidFill>
              </a:rPr>
              <a:t>Explain the importance of the </a:t>
            </a:r>
            <a:r>
              <a:rPr lang="en-US" sz="1800" dirty="0" smtClean="0">
                <a:solidFill>
                  <a:srgbClr val="C00000"/>
                </a:solidFill>
              </a:rPr>
              <a:t>project (if so)</a:t>
            </a:r>
          </a:p>
          <a:p>
            <a:pPr marL="1144588" lvl="1">
              <a:lnSpc>
                <a:spcPct val="90000"/>
              </a:lnSpc>
              <a:buFont typeface="Arial" pitchFamily="34" charset="0"/>
              <a:buChar char="•"/>
            </a:pPr>
            <a:r>
              <a:rPr lang="en-US" sz="1800" dirty="0" smtClean="0">
                <a:solidFill>
                  <a:srgbClr val="C00000"/>
                </a:solidFill>
              </a:rPr>
              <a:t>The time frame  of the project</a:t>
            </a:r>
            <a:endParaRPr lang="en-US" sz="1800" dirty="0" smtClean="0"/>
          </a:p>
          <a:p>
            <a:pPr lvl="1">
              <a:lnSpc>
                <a:spcPct val="90000"/>
              </a:lnSpc>
            </a:pPr>
            <a:endParaRPr lang="en-US" dirty="0"/>
          </a:p>
          <a:p>
            <a:pPr lvl="1">
              <a:lnSpc>
                <a:spcPct val="90000"/>
              </a:lnSpc>
            </a:pPr>
            <a:r>
              <a:rPr lang="en-US" dirty="0"/>
              <a:t>What do you expect to </a:t>
            </a:r>
            <a:r>
              <a:rPr lang="en-US" dirty="0" smtClean="0"/>
              <a:t>accomplish</a:t>
            </a:r>
          </a:p>
          <a:p>
            <a:pPr marL="1144588" lvl="1">
              <a:lnSpc>
                <a:spcPct val="90000"/>
              </a:lnSpc>
              <a:buFont typeface="Arial" pitchFamily="34" charset="0"/>
              <a:buChar char="•"/>
            </a:pPr>
            <a:r>
              <a:rPr lang="en-US" sz="1800" dirty="0" smtClean="0">
                <a:solidFill>
                  <a:srgbClr val="C00000"/>
                </a:solidFill>
              </a:rPr>
              <a:t>Try to be more specific  about your  personal goals</a:t>
            </a:r>
            <a:endParaRPr lang="en-US" sz="18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43EE9DE-C3D3-480C-966E-AEBC107529FB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685800" y="800100"/>
            <a:ext cx="7772400" cy="5448300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§"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 report should be prepared  in Power Point and presented in English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§"/>
              <a:tabLst/>
              <a:defRPr/>
            </a:pPr>
            <a:endParaRPr kumimoji="0" lang="en-US" sz="2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42950" marR="0" lvl="1" indent="-28575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+mn-lt"/>
              </a:rPr>
              <a:t>The total number of slides is not more than 5</a:t>
            </a:r>
          </a:p>
          <a:p>
            <a:pPr marL="742950" marR="0" lvl="1" indent="-28575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+mn-lt"/>
              </a:rPr>
              <a:t>The length of the presentation is not more than 5 min</a:t>
            </a:r>
          </a:p>
          <a:p>
            <a:pPr marL="742950" marR="0" lvl="1" indent="-28575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+mn-lt"/>
              </a:rPr>
              <a:t>The presentation is expected to be uninterrupted</a:t>
            </a:r>
          </a:p>
          <a:p>
            <a:pPr marL="1143000" marR="0" lvl="2" indent="-2286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+mn-lt"/>
              </a:rPr>
              <a:t>All questions follows the presentation</a:t>
            </a:r>
          </a:p>
          <a:p>
            <a:pPr marL="742950" marR="0" lvl="1" indent="-28575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+mn-lt"/>
              </a:rPr>
              <a:t>The report should be ready by 8 AM of the presentation day</a:t>
            </a:r>
          </a:p>
          <a:p>
            <a:pPr marL="742950" marR="0" lvl="1" indent="-28575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endParaRPr lang="en-US" sz="2000" kern="0" dirty="0">
              <a:solidFill>
                <a:schemeClr val="accent2"/>
              </a:solidFill>
              <a:latin typeface="+mn-lt"/>
            </a:endParaRPr>
          </a:p>
          <a:p>
            <a:pPr marL="742950" marR="0" lvl="1" indent="-28575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solidFill>
                <a:schemeClr val="accent2"/>
              </a:solidFill>
              <a:effectLst/>
              <a:uLnTx/>
              <a:uFillTx/>
              <a:latin typeface="+mn-lt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§"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This presentation can be included as the first part of your final report</a:t>
            </a: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685800" y="152400"/>
            <a:ext cx="7772400" cy="5334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smtClean="0">
                <a:ln>
                  <a:noFill/>
                </a:ln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The First Report</a:t>
            </a:r>
            <a:endParaRPr kumimoji="0" lang="en-US" sz="2400" b="0" i="0" u="none" strike="noStrike" kern="0" cap="none" spc="0" normalizeH="0" baseline="0" noProof="0" dirty="0" smtClean="0">
              <a:ln>
                <a:noFill/>
              </a:ln>
              <a:solidFill>
                <a:srgbClr val="CC0000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14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203325" y="1038225"/>
            <a:ext cx="6607175" cy="2667000"/>
          </a:xfrm>
        </p:spPr>
        <p:txBody>
          <a:bodyPr/>
          <a:lstStyle/>
          <a:p>
            <a:r>
              <a:rPr lang="en-US" sz="3600" dirty="0"/>
              <a:t>Drag rate measurements in the Recycler electron cooler</a:t>
            </a:r>
          </a:p>
        </p:txBody>
      </p:sp>
      <p:sp>
        <p:nvSpPr>
          <p:cNvPr id="3614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08038" y="3630613"/>
            <a:ext cx="7673975" cy="2476500"/>
          </a:xfrm>
        </p:spPr>
        <p:txBody>
          <a:bodyPr/>
          <a:lstStyle/>
          <a:p>
            <a:pPr marL="457200" indent="-457200"/>
            <a:r>
              <a:rPr lang="en-US" dirty="0"/>
              <a:t>Summer student meeting</a:t>
            </a:r>
          </a:p>
          <a:p>
            <a:pPr marL="457200" indent="-457200"/>
            <a:r>
              <a:rPr lang="en-US" dirty="0"/>
              <a:t>July </a:t>
            </a:r>
            <a:r>
              <a:rPr lang="en-US" dirty="0" smtClean="0"/>
              <a:t>13, 2011</a:t>
            </a:r>
            <a:endParaRPr lang="en-US" dirty="0"/>
          </a:p>
          <a:p>
            <a:pPr marL="457200" indent="-457200"/>
            <a:endParaRPr lang="en-US" dirty="0"/>
          </a:p>
          <a:p>
            <a:pPr marL="457200" indent="-457200">
              <a:buFont typeface="Wingdings" pitchFamily="2" charset="2"/>
              <a:buAutoNum type="alphaUcPeriod"/>
            </a:pPr>
            <a:r>
              <a:rPr lang="en-US" dirty="0" err="1" smtClean="0"/>
              <a:t>Ivanov</a:t>
            </a:r>
            <a:r>
              <a:rPr lang="en-US" dirty="0" smtClean="0"/>
              <a:t>, </a:t>
            </a:r>
            <a:r>
              <a:rPr lang="en-US" dirty="0"/>
              <a:t>Novosibirsk State University</a:t>
            </a:r>
          </a:p>
          <a:p>
            <a:pPr marL="457200" indent="-457200"/>
            <a:r>
              <a:rPr lang="en-US" dirty="0"/>
              <a:t>Supervisor: John Smith, AD/Recycler department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37D55E4-2F22-492A-9BBC-D1C5DB456CD7}" type="slidenum">
              <a:rPr lang="en-US"/>
              <a:pPr/>
              <a:t>4</a:t>
            </a:fld>
            <a:endParaRPr lang="en-US"/>
          </a:p>
        </p:txBody>
      </p:sp>
      <p:sp>
        <p:nvSpPr>
          <p:cNvPr id="3532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Electron cooling in the Recycler ring</a:t>
            </a:r>
          </a:p>
        </p:txBody>
      </p:sp>
      <p:sp>
        <p:nvSpPr>
          <p:cNvPr id="3532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49313" y="1079500"/>
            <a:ext cx="7099300" cy="208438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000"/>
              <a:t>The Recycler is a 8 GeV storage ring sharing the 3.3 km tunnel with the Main Injector</a:t>
            </a:r>
          </a:p>
          <a:p>
            <a:pPr lvl="1">
              <a:lnSpc>
                <a:spcPct val="90000"/>
              </a:lnSpc>
            </a:pPr>
            <a:r>
              <a:rPr lang="en-US" sz="1800"/>
              <a:t>Presently the role of the Recycler is to accumulate antiprotons coming form the Antiproton source and to cool them for the shots to the Tevatron</a:t>
            </a:r>
          </a:p>
          <a:p>
            <a:pPr lvl="1">
              <a:lnSpc>
                <a:spcPct val="90000"/>
              </a:lnSpc>
            </a:pPr>
            <a:r>
              <a:rPr lang="en-US" sz="1800"/>
              <a:t>Antiprotons are cooled by two methods, stochastic and electron cooling</a:t>
            </a:r>
          </a:p>
        </p:txBody>
      </p:sp>
      <p:pic>
        <p:nvPicPr>
          <p:cNvPr id="353286" name="Picture 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9600" y="3821113"/>
            <a:ext cx="3508375" cy="1598612"/>
          </a:xfrm>
          <a:prstGeom prst="rect">
            <a:avLst/>
          </a:prstGeom>
          <a:noFill/>
        </p:spPr>
      </p:pic>
      <p:sp>
        <p:nvSpPr>
          <p:cNvPr id="353287" name="Rectangle 7"/>
          <p:cNvSpPr>
            <a:spLocks noChangeArrowheads="1"/>
          </p:cNvSpPr>
          <p:nvPr/>
        </p:nvSpPr>
        <p:spPr bwMode="auto">
          <a:xfrm>
            <a:off x="4097338" y="3603625"/>
            <a:ext cx="4329112" cy="2357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Wingdings" pitchFamily="2" charset="2"/>
              <a:buChar char="§"/>
            </a:pPr>
            <a:r>
              <a:rPr lang="en-US" sz="2000"/>
              <a:t>Electron cooling is a process of a thermal exchange through Coulomb scattering between hot  heavy particles (antiprotons) and cold electrons</a:t>
            </a:r>
          </a:p>
          <a:p>
            <a:pPr marL="742950" lvl="1" indent="-285750">
              <a:lnSpc>
                <a:spcPct val="80000"/>
              </a:lnSpc>
              <a:spcBef>
                <a:spcPct val="20000"/>
              </a:spcBef>
              <a:buFont typeface="Wingdings" pitchFamily="2" charset="2"/>
              <a:buChar char="Ø"/>
            </a:pPr>
            <a:r>
              <a:rPr lang="en-US" sz="1800">
                <a:solidFill>
                  <a:schemeClr val="accent2"/>
                </a:solidFill>
              </a:rPr>
              <a:t>For cooling to be effective, </a:t>
            </a:r>
          </a:p>
          <a:p>
            <a:pPr marL="1143000" lvl="2" indent="-2286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600">
                <a:solidFill>
                  <a:srgbClr val="CC0000"/>
                </a:solidFill>
              </a:rPr>
              <a:t>the electron beam has to be cold</a:t>
            </a:r>
          </a:p>
          <a:p>
            <a:pPr marL="1143000" lvl="2" indent="-2286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600">
                <a:solidFill>
                  <a:srgbClr val="CC0000"/>
                </a:solidFill>
              </a:rPr>
              <a:t>average velocities of both beams should be precisely matched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E577232-749D-44DC-A1E8-C17D4B853324}" type="slidenum">
              <a:rPr lang="en-US"/>
              <a:pPr/>
              <a:t>5</a:t>
            </a:fld>
            <a:endParaRPr lang="en-US"/>
          </a:p>
        </p:txBody>
      </p:sp>
      <p:sp>
        <p:nvSpPr>
          <p:cNvPr id="354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Drag rate measurements</a:t>
            </a:r>
          </a:p>
        </p:txBody>
      </p:sp>
      <p:sp>
        <p:nvSpPr>
          <p:cNvPr id="3543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800100"/>
            <a:ext cx="4811713" cy="5273675"/>
          </a:xfrm>
        </p:spPr>
        <p:txBody>
          <a:bodyPr/>
          <a:lstStyle/>
          <a:p>
            <a:r>
              <a:rPr lang="en-US"/>
              <a:t>Cooling properties of the electron beam can be characterized by drag rate measurements</a:t>
            </a:r>
          </a:p>
          <a:p>
            <a:pPr lvl="1"/>
            <a:r>
              <a:rPr lang="en-US"/>
              <a:t>A coasting antiproton beam is cooled down to an equilibrium</a:t>
            </a:r>
          </a:p>
          <a:p>
            <a:pPr lvl="2"/>
            <a:r>
              <a:rPr lang="en-US"/>
              <a:t>RF is turned off, so that the only longitudinal force comes from electron cooling</a:t>
            </a:r>
          </a:p>
          <a:p>
            <a:pPr lvl="1"/>
            <a:r>
              <a:rPr lang="en-US"/>
              <a:t>Electron energy is shifted</a:t>
            </a:r>
          </a:p>
          <a:p>
            <a:pPr lvl="2"/>
            <a:r>
              <a:rPr lang="en-US"/>
              <a:t>In the rest frame, electrons start moving with respect to antiprotons and accelerate (“drag”) them </a:t>
            </a:r>
          </a:p>
          <a:p>
            <a:pPr lvl="1"/>
            <a:r>
              <a:rPr lang="en-US"/>
              <a:t>The drag rate is recorded as a time derivative of the average antiproton momentum after the electron energy jump</a:t>
            </a:r>
          </a:p>
          <a:p>
            <a:pPr lvl="1"/>
            <a:endParaRPr lang="en-US"/>
          </a:p>
        </p:txBody>
      </p:sp>
      <p:sp>
        <p:nvSpPr>
          <p:cNvPr id="354735" name="Text Box 431"/>
          <p:cNvSpPr txBox="1">
            <a:spLocks noChangeArrowheads="1"/>
          </p:cNvSpPr>
          <p:nvPr/>
        </p:nvSpPr>
        <p:spPr bwMode="auto">
          <a:xfrm>
            <a:off x="5588000" y="3225800"/>
            <a:ext cx="2882900" cy="1465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solidFill>
                  <a:srgbClr val="CC0000"/>
                </a:solidFill>
              </a:rPr>
              <a:t>Ve</a:t>
            </a:r>
            <a:r>
              <a:rPr lang="en-US" sz="1800"/>
              <a:t> and </a:t>
            </a:r>
            <a:r>
              <a:rPr lang="en-US" sz="1800">
                <a:solidFill>
                  <a:schemeClr val="accent2"/>
                </a:solidFill>
              </a:rPr>
              <a:t>Vp</a:t>
            </a:r>
            <a:r>
              <a:rPr lang="en-US" sz="1800"/>
              <a:t> are the average velocities of electrons and antiprotons, correspondingly, in the frame moving with the initial speed of beams.</a:t>
            </a:r>
          </a:p>
        </p:txBody>
      </p:sp>
      <p:grpSp>
        <p:nvGrpSpPr>
          <p:cNvPr id="354743" name="Group 439"/>
          <p:cNvGrpSpPr>
            <a:grpSpLocks/>
          </p:cNvGrpSpPr>
          <p:nvPr/>
        </p:nvGrpSpPr>
        <p:grpSpPr bwMode="auto">
          <a:xfrm>
            <a:off x="5867400" y="889000"/>
            <a:ext cx="2463800" cy="2360613"/>
            <a:chOff x="3576" y="424"/>
            <a:chExt cx="1552" cy="1487"/>
          </a:xfrm>
        </p:grpSpPr>
        <p:sp>
          <p:nvSpPr>
            <p:cNvPr id="354737" name="Line 433"/>
            <p:cNvSpPr>
              <a:spLocks noChangeShapeType="1"/>
            </p:cNvSpPr>
            <p:nvPr/>
          </p:nvSpPr>
          <p:spPr bwMode="auto">
            <a:xfrm>
              <a:off x="3584" y="1608"/>
              <a:ext cx="312" cy="0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grpSp>
          <p:nvGrpSpPr>
            <p:cNvPr id="354742" name="Group 438"/>
            <p:cNvGrpSpPr>
              <a:grpSpLocks/>
            </p:cNvGrpSpPr>
            <p:nvPr/>
          </p:nvGrpSpPr>
          <p:grpSpPr bwMode="auto">
            <a:xfrm>
              <a:off x="3576" y="424"/>
              <a:ext cx="1552" cy="1487"/>
              <a:chOff x="3432" y="528"/>
              <a:chExt cx="1552" cy="1487"/>
            </a:xfrm>
          </p:grpSpPr>
          <p:sp>
            <p:nvSpPr>
              <p:cNvPr id="354731" name="Line 427"/>
              <p:cNvSpPr>
                <a:spLocks noChangeShapeType="1"/>
              </p:cNvSpPr>
              <p:nvPr/>
            </p:nvSpPr>
            <p:spPr bwMode="auto">
              <a:xfrm flipH="1" flipV="1">
                <a:off x="3432" y="568"/>
                <a:ext cx="24" cy="117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54733" name="Line 429"/>
              <p:cNvSpPr>
                <a:spLocks noChangeShapeType="1"/>
              </p:cNvSpPr>
              <p:nvPr/>
            </p:nvSpPr>
            <p:spPr bwMode="auto">
              <a:xfrm flipV="1">
                <a:off x="3448" y="1728"/>
                <a:ext cx="1416" cy="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54734" name="Text Box 430"/>
              <p:cNvSpPr txBox="1">
                <a:spLocks noChangeArrowheads="1"/>
              </p:cNvSpPr>
              <p:nvPr/>
            </p:nvSpPr>
            <p:spPr bwMode="auto">
              <a:xfrm>
                <a:off x="4496" y="1784"/>
                <a:ext cx="488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marL="342900" indent="-342900">
                  <a:spcBef>
                    <a:spcPct val="50000"/>
                  </a:spcBef>
                </a:pPr>
                <a:r>
                  <a:rPr lang="en-US" sz="1800"/>
                  <a:t>Time</a:t>
                </a:r>
              </a:p>
            </p:txBody>
          </p:sp>
          <p:sp>
            <p:nvSpPr>
              <p:cNvPr id="354736" name="Text Box 432"/>
              <p:cNvSpPr txBox="1">
                <a:spLocks noChangeArrowheads="1"/>
              </p:cNvSpPr>
              <p:nvPr/>
            </p:nvSpPr>
            <p:spPr bwMode="auto">
              <a:xfrm>
                <a:off x="3504" y="528"/>
                <a:ext cx="608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marL="342900" indent="-342900">
                  <a:spcBef>
                    <a:spcPct val="50000"/>
                  </a:spcBef>
                </a:pPr>
                <a:r>
                  <a:rPr lang="en-US" sz="1800">
                    <a:solidFill>
                      <a:srgbClr val="CC0000"/>
                    </a:solidFill>
                  </a:rPr>
                  <a:t>Ve</a:t>
                </a:r>
                <a:r>
                  <a:rPr lang="en-US" sz="1800"/>
                  <a:t>, </a:t>
                </a:r>
                <a:r>
                  <a:rPr lang="en-US" sz="1800">
                    <a:solidFill>
                      <a:schemeClr val="accent2"/>
                    </a:solidFill>
                  </a:rPr>
                  <a:t>Vp</a:t>
                </a:r>
              </a:p>
            </p:txBody>
          </p:sp>
          <p:sp>
            <p:nvSpPr>
              <p:cNvPr id="354738" name="Line 434"/>
              <p:cNvSpPr>
                <a:spLocks noChangeShapeType="1"/>
              </p:cNvSpPr>
              <p:nvPr/>
            </p:nvSpPr>
            <p:spPr bwMode="auto">
              <a:xfrm rot="-5400000">
                <a:off x="3356" y="1324"/>
                <a:ext cx="816" cy="0"/>
              </a:xfrm>
              <a:prstGeom prst="line">
                <a:avLst/>
              </a:prstGeom>
              <a:noFill/>
              <a:ln w="28575">
                <a:solidFill>
                  <a:srgbClr val="CC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54739" name="Line 435"/>
              <p:cNvSpPr>
                <a:spLocks noChangeShapeType="1"/>
              </p:cNvSpPr>
              <p:nvPr/>
            </p:nvSpPr>
            <p:spPr bwMode="auto">
              <a:xfrm rot="-10800000">
                <a:off x="3756" y="908"/>
                <a:ext cx="816" cy="0"/>
              </a:xfrm>
              <a:prstGeom prst="line">
                <a:avLst/>
              </a:prstGeom>
              <a:noFill/>
              <a:ln w="28575">
                <a:solidFill>
                  <a:srgbClr val="CC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54740" name="Line 436"/>
              <p:cNvSpPr>
                <a:spLocks noChangeShapeType="1"/>
              </p:cNvSpPr>
              <p:nvPr/>
            </p:nvSpPr>
            <p:spPr bwMode="auto">
              <a:xfrm>
                <a:off x="3456" y="1696"/>
                <a:ext cx="312" cy="0"/>
              </a:xfrm>
              <a:prstGeom prst="line">
                <a:avLst/>
              </a:prstGeom>
              <a:noFill/>
              <a:ln w="38100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54741" name="Line 437"/>
              <p:cNvSpPr>
                <a:spLocks noChangeShapeType="1"/>
              </p:cNvSpPr>
              <p:nvPr/>
            </p:nvSpPr>
            <p:spPr bwMode="auto">
              <a:xfrm flipV="1">
                <a:off x="3768" y="1392"/>
                <a:ext cx="760" cy="296"/>
              </a:xfrm>
              <a:prstGeom prst="line">
                <a:avLst/>
              </a:prstGeom>
              <a:noFill/>
              <a:ln w="38100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354744" name="Oval 440"/>
          <p:cNvSpPr>
            <a:spLocks noChangeArrowheads="1"/>
          </p:cNvSpPr>
          <p:nvPr/>
        </p:nvSpPr>
        <p:spPr bwMode="auto">
          <a:xfrm>
            <a:off x="7239000" y="5397500"/>
            <a:ext cx="241300" cy="266700"/>
          </a:xfrm>
          <a:prstGeom prst="ellipse">
            <a:avLst/>
          </a:prstGeom>
          <a:solidFill>
            <a:srgbClr val="CC00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54747" name="Group 443"/>
          <p:cNvGrpSpPr>
            <a:grpSpLocks/>
          </p:cNvGrpSpPr>
          <p:nvPr/>
        </p:nvGrpSpPr>
        <p:grpSpPr bwMode="auto">
          <a:xfrm>
            <a:off x="5829300" y="5080000"/>
            <a:ext cx="749300" cy="139700"/>
            <a:chOff x="3672" y="3200"/>
            <a:chExt cx="472" cy="88"/>
          </a:xfrm>
        </p:grpSpPr>
        <p:sp>
          <p:nvSpPr>
            <p:cNvPr id="354745" name="Oval 441"/>
            <p:cNvSpPr>
              <a:spLocks noChangeArrowheads="1"/>
            </p:cNvSpPr>
            <p:nvPr/>
          </p:nvSpPr>
          <p:spPr bwMode="auto">
            <a:xfrm>
              <a:off x="3672" y="3200"/>
              <a:ext cx="80" cy="8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4746" name="Line 442"/>
            <p:cNvSpPr>
              <a:spLocks noChangeShapeType="1"/>
            </p:cNvSpPr>
            <p:nvPr/>
          </p:nvSpPr>
          <p:spPr bwMode="auto">
            <a:xfrm>
              <a:off x="3728" y="3240"/>
              <a:ext cx="416" cy="0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54748" name="Group 444"/>
          <p:cNvGrpSpPr>
            <a:grpSpLocks/>
          </p:cNvGrpSpPr>
          <p:nvPr/>
        </p:nvGrpSpPr>
        <p:grpSpPr bwMode="auto">
          <a:xfrm>
            <a:off x="5651500" y="5257800"/>
            <a:ext cx="749300" cy="139700"/>
            <a:chOff x="3672" y="3200"/>
            <a:chExt cx="472" cy="88"/>
          </a:xfrm>
        </p:grpSpPr>
        <p:sp>
          <p:nvSpPr>
            <p:cNvPr id="354749" name="Oval 445"/>
            <p:cNvSpPr>
              <a:spLocks noChangeArrowheads="1"/>
            </p:cNvSpPr>
            <p:nvPr/>
          </p:nvSpPr>
          <p:spPr bwMode="auto">
            <a:xfrm>
              <a:off x="3672" y="3200"/>
              <a:ext cx="80" cy="8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4750" name="Line 446"/>
            <p:cNvSpPr>
              <a:spLocks noChangeShapeType="1"/>
            </p:cNvSpPr>
            <p:nvPr/>
          </p:nvSpPr>
          <p:spPr bwMode="auto">
            <a:xfrm>
              <a:off x="3728" y="3240"/>
              <a:ext cx="416" cy="0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54751" name="Group 447"/>
          <p:cNvGrpSpPr>
            <a:grpSpLocks/>
          </p:cNvGrpSpPr>
          <p:nvPr/>
        </p:nvGrpSpPr>
        <p:grpSpPr bwMode="auto">
          <a:xfrm>
            <a:off x="6134100" y="5384800"/>
            <a:ext cx="749300" cy="139700"/>
            <a:chOff x="3672" y="3200"/>
            <a:chExt cx="472" cy="88"/>
          </a:xfrm>
        </p:grpSpPr>
        <p:sp>
          <p:nvSpPr>
            <p:cNvPr id="354752" name="Oval 448"/>
            <p:cNvSpPr>
              <a:spLocks noChangeArrowheads="1"/>
            </p:cNvSpPr>
            <p:nvPr/>
          </p:nvSpPr>
          <p:spPr bwMode="auto">
            <a:xfrm>
              <a:off x="3672" y="3200"/>
              <a:ext cx="80" cy="8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4753" name="Line 449"/>
            <p:cNvSpPr>
              <a:spLocks noChangeShapeType="1"/>
            </p:cNvSpPr>
            <p:nvPr/>
          </p:nvSpPr>
          <p:spPr bwMode="auto">
            <a:xfrm>
              <a:off x="3728" y="3240"/>
              <a:ext cx="416" cy="0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54754" name="Group 450"/>
          <p:cNvGrpSpPr>
            <a:grpSpLocks/>
          </p:cNvGrpSpPr>
          <p:nvPr/>
        </p:nvGrpSpPr>
        <p:grpSpPr bwMode="auto">
          <a:xfrm>
            <a:off x="5943600" y="5511800"/>
            <a:ext cx="749300" cy="139700"/>
            <a:chOff x="3672" y="3200"/>
            <a:chExt cx="472" cy="88"/>
          </a:xfrm>
        </p:grpSpPr>
        <p:sp>
          <p:nvSpPr>
            <p:cNvPr id="354755" name="Oval 451"/>
            <p:cNvSpPr>
              <a:spLocks noChangeArrowheads="1"/>
            </p:cNvSpPr>
            <p:nvPr/>
          </p:nvSpPr>
          <p:spPr bwMode="auto">
            <a:xfrm>
              <a:off x="3672" y="3200"/>
              <a:ext cx="80" cy="8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4756" name="Line 452"/>
            <p:cNvSpPr>
              <a:spLocks noChangeShapeType="1"/>
            </p:cNvSpPr>
            <p:nvPr/>
          </p:nvSpPr>
          <p:spPr bwMode="auto">
            <a:xfrm>
              <a:off x="3728" y="3240"/>
              <a:ext cx="416" cy="0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54757" name="Group 453"/>
          <p:cNvGrpSpPr>
            <a:grpSpLocks/>
          </p:cNvGrpSpPr>
          <p:nvPr/>
        </p:nvGrpSpPr>
        <p:grpSpPr bwMode="auto">
          <a:xfrm>
            <a:off x="5765800" y="5651500"/>
            <a:ext cx="749300" cy="139700"/>
            <a:chOff x="3672" y="3200"/>
            <a:chExt cx="472" cy="88"/>
          </a:xfrm>
        </p:grpSpPr>
        <p:sp>
          <p:nvSpPr>
            <p:cNvPr id="354758" name="Oval 454"/>
            <p:cNvSpPr>
              <a:spLocks noChangeArrowheads="1"/>
            </p:cNvSpPr>
            <p:nvPr/>
          </p:nvSpPr>
          <p:spPr bwMode="auto">
            <a:xfrm>
              <a:off x="3672" y="3200"/>
              <a:ext cx="80" cy="8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4759" name="Line 455"/>
            <p:cNvSpPr>
              <a:spLocks noChangeShapeType="1"/>
            </p:cNvSpPr>
            <p:nvPr/>
          </p:nvSpPr>
          <p:spPr bwMode="auto">
            <a:xfrm>
              <a:off x="3728" y="3240"/>
              <a:ext cx="416" cy="0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54760" name="Group 456"/>
          <p:cNvGrpSpPr>
            <a:grpSpLocks/>
          </p:cNvGrpSpPr>
          <p:nvPr/>
        </p:nvGrpSpPr>
        <p:grpSpPr bwMode="auto">
          <a:xfrm>
            <a:off x="6096000" y="5816600"/>
            <a:ext cx="749300" cy="139700"/>
            <a:chOff x="3672" y="3200"/>
            <a:chExt cx="472" cy="88"/>
          </a:xfrm>
        </p:grpSpPr>
        <p:sp>
          <p:nvSpPr>
            <p:cNvPr id="354761" name="Oval 457"/>
            <p:cNvSpPr>
              <a:spLocks noChangeArrowheads="1"/>
            </p:cNvSpPr>
            <p:nvPr/>
          </p:nvSpPr>
          <p:spPr bwMode="auto">
            <a:xfrm>
              <a:off x="3672" y="3200"/>
              <a:ext cx="80" cy="8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4762" name="Line 458"/>
            <p:cNvSpPr>
              <a:spLocks noChangeShapeType="1"/>
            </p:cNvSpPr>
            <p:nvPr/>
          </p:nvSpPr>
          <p:spPr bwMode="auto">
            <a:xfrm>
              <a:off x="3728" y="3240"/>
              <a:ext cx="416" cy="0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54763" name="Group 459"/>
          <p:cNvGrpSpPr>
            <a:grpSpLocks/>
          </p:cNvGrpSpPr>
          <p:nvPr/>
        </p:nvGrpSpPr>
        <p:grpSpPr bwMode="auto">
          <a:xfrm>
            <a:off x="5676900" y="5956300"/>
            <a:ext cx="749300" cy="139700"/>
            <a:chOff x="3672" y="3200"/>
            <a:chExt cx="472" cy="88"/>
          </a:xfrm>
        </p:grpSpPr>
        <p:sp>
          <p:nvSpPr>
            <p:cNvPr id="354764" name="Oval 460"/>
            <p:cNvSpPr>
              <a:spLocks noChangeArrowheads="1"/>
            </p:cNvSpPr>
            <p:nvPr/>
          </p:nvSpPr>
          <p:spPr bwMode="auto">
            <a:xfrm>
              <a:off x="3672" y="3200"/>
              <a:ext cx="80" cy="8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4765" name="Line 461"/>
            <p:cNvSpPr>
              <a:spLocks noChangeShapeType="1"/>
            </p:cNvSpPr>
            <p:nvPr/>
          </p:nvSpPr>
          <p:spPr bwMode="auto">
            <a:xfrm>
              <a:off x="3728" y="3240"/>
              <a:ext cx="416" cy="0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001D6E-1B29-4A7C-AE76-10D063EA5B53}" type="slidenum">
              <a:rPr lang="en-US"/>
              <a:pPr/>
              <a:t>6</a:t>
            </a:fld>
            <a:endParaRPr lang="en-US"/>
          </a:p>
        </p:txBody>
      </p:sp>
      <p:sp>
        <p:nvSpPr>
          <p:cNvPr id="3563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Goal</a:t>
            </a:r>
          </a:p>
        </p:txBody>
      </p:sp>
      <p:sp>
        <p:nvSpPr>
          <p:cNvPr id="3563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800100"/>
            <a:ext cx="7758113" cy="5381625"/>
          </a:xfrm>
        </p:spPr>
        <p:txBody>
          <a:bodyPr/>
          <a:lstStyle/>
          <a:p>
            <a:r>
              <a:rPr lang="en-US"/>
              <a:t>We plan repeat the drag rate measurements using a recently improved procedure and measure </a:t>
            </a:r>
          </a:p>
          <a:p>
            <a:pPr lvl="1"/>
            <a:r>
              <a:rPr lang="en-US"/>
              <a:t>Dependence of the drag rate as a function of the voltage jump amplitude</a:t>
            </a:r>
          </a:p>
          <a:p>
            <a:pPr lvl="1"/>
            <a:r>
              <a:rPr lang="en-US"/>
              <a:t>Drag rate at various positions across the electron beam</a:t>
            </a:r>
          </a:p>
          <a:p>
            <a:r>
              <a:rPr lang="en-US"/>
              <a:t>My personal goals are </a:t>
            </a:r>
          </a:p>
          <a:p>
            <a:pPr lvl="1"/>
            <a:r>
              <a:rPr lang="en-US"/>
              <a:t>Participate in the measurements</a:t>
            </a:r>
          </a:p>
          <a:p>
            <a:pPr lvl="1"/>
            <a:r>
              <a:rPr lang="en-US"/>
              <a:t>Write a MathCad program fitting the results to a model</a:t>
            </a:r>
          </a:p>
          <a:p>
            <a:pPr lvl="1"/>
            <a:r>
              <a:rPr lang="en-US"/>
              <a:t>Estimate measurement errors </a:t>
            </a:r>
          </a:p>
          <a:p>
            <a:pPr lvl="1"/>
            <a:r>
              <a:rPr lang="en-US"/>
              <a:t>Present my results at the Recycler departmental meeting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Ecool commissioning Update">
  <a:themeElements>
    <a:clrScheme name="Ecool commissioning Update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cool commissioning Updat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Ecool commissioning Update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ool commissioning Update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ool commissioning Update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ool commissioning Update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ool commissioning Updat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ool commissioning Updat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ool commissioning Updat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Ecool commissioning Update</Template>
  <TotalTime>42333</TotalTime>
  <Words>478</Words>
  <Application>Microsoft PowerPoint</Application>
  <PresentationFormat>On-screen Show (4:3)</PresentationFormat>
  <Paragraphs>64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Times New Roman</vt:lpstr>
      <vt:lpstr>Wingdings</vt:lpstr>
      <vt:lpstr>Comic Sans MS</vt:lpstr>
      <vt:lpstr>Ecool commissioning Update</vt:lpstr>
      <vt:lpstr>The First Report</vt:lpstr>
      <vt:lpstr>Slide 2</vt:lpstr>
      <vt:lpstr>Drag rate measurements in the Recycler electron cooler</vt:lpstr>
      <vt:lpstr>Electron cooling in the Recycler ring</vt:lpstr>
      <vt:lpstr>Drag rate measurements</vt:lpstr>
      <vt:lpstr>Goal</vt:lpstr>
    </vt:vector>
  </TitlesOfParts>
  <Company>FermiLab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Electron Cooling Commissioning Update</dc:title>
  <dc:creator>Beams Division</dc:creator>
  <cp:lastModifiedBy>lunin</cp:lastModifiedBy>
  <cp:revision>779</cp:revision>
  <dcterms:created xsi:type="dcterms:W3CDTF">2005-04-19T21:06:55Z</dcterms:created>
  <dcterms:modified xsi:type="dcterms:W3CDTF">2011-06-29T15:31:31Z</dcterms:modified>
</cp:coreProperties>
</file>