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19" d="100"/>
          <a:sy n="219" d="100"/>
        </p:scale>
        <p:origin x="-4844" y="-22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tasia Riley" userId="e2c6bb86-5b79-4823-9b3f-e6be52bcaf22" providerId="ADAL" clId="{9918DF4F-6C3A-4A7E-8F5F-E19892B778E5}"/>
    <pc:docChg chg="modSld">
      <pc:chgData name="Artasia Riley" userId="e2c6bb86-5b79-4823-9b3f-e6be52bcaf22" providerId="ADAL" clId="{9918DF4F-6C3A-4A7E-8F5F-E19892B778E5}" dt="2024-04-29T21:55:13.716" v="5" actId="207"/>
      <pc:docMkLst>
        <pc:docMk/>
      </pc:docMkLst>
      <pc:sldChg chg="modSp mod">
        <pc:chgData name="Artasia Riley" userId="e2c6bb86-5b79-4823-9b3f-e6be52bcaf22" providerId="ADAL" clId="{9918DF4F-6C3A-4A7E-8F5F-E19892B778E5}" dt="2024-04-29T21:55:13.716" v="5" actId="207"/>
        <pc:sldMkLst>
          <pc:docMk/>
          <pc:sldMk cId="0" sldId="256"/>
        </pc:sldMkLst>
        <pc:spChg chg="mod">
          <ac:chgData name="Artasia Riley" userId="e2c6bb86-5b79-4823-9b3f-e6be52bcaf22" providerId="ADAL" clId="{9918DF4F-6C3A-4A7E-8F5F-E19892B778E5}" dt="2024-04-29T21:55:13.716" v="5" actId="207"/>
          <ac:spMkLst>
            <pc:docMk/>
            <pc:sldMk cId="0" sldId="256"/>
            <ac:spMk id="2" creationId="{00000000-0000-0000-0000-000000000000}"/>
          </ac:spMkLst>
        </pc:spChg>
      </pc:sldChg>
    </pc:docChg>
  </pc:docChgLst>
  <pc:docChgLst>
    <pc:chgData name="Artasia Chambliss" userId="e2c6bb86-5b79-4823-9b3f-e6be52bcaf22" providerId="ADAL" clId="{9918DF4F-6C3A-4A7E-8F5F-E19892B778E5}"/>
    <pc:docChg chg="undo custSel modSld">
      <pc:chgData name="Artasia Chambliss" userId="e2c6bb86-5b79-4823-9b3f-e6be52bcaf22" providerId="ADAL" clId="{9918DF4F-6C3A-4A7E-8F5F-E19892B778E5}" dt="2024-07-08T16:40:41.760" v="219" actId="20577"/>
      <pc:docMkLst>
        <pc:docMk/>
      </pc:docMkLst>
      <pc:sldChg chg="delSp modSp mod">
        <pc:chgData name="Artasia Chambliss" userId="e2c6bb86-5b79-4823-9b3f-e6be52bcaf22" providerId="ADAL" clId="{9918DF4F-6C3A-4A7E-8F5F-E19892B778E5}" dt="2024-07-08T16:40:41.760" v="219" actId="20577"/>
        <pc:sldMkLst>
          <pc:docMk/>
          <pc:sldMk cId="0" sldId="256"/>
        </pc:sldMkLst>
        <pc:spChg chg="mod">
          <ac:chgData name="Artasia Chambliss" userId="e2c6bb86-5b79-4823-9b3f-e6be52bcaf22" providerId="ADAL" clId="{9918DF4F-6C3A-4A7E-8F5F-E19892B778E5}" dt="2024-06-07T14:28:51.219" v="137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Artasia Chambliss" userId="e2c6bb86-5b79-4823-9b3f-e6be52bcaf22" providerId="ADAL" clId="{9918DF4F-6C3A-4A7E-8F5F-E19892B778E5}" dt="2024-06-11T18:36:32.663" v="170" actId="5793"/>
          <ac:spMkLst>
            <pc:docMk/>
            <pc:sldMk cId="0" sldId="256"/>
            <ac:spMk id="34" creationId="{00000000-0000-0000-0000-000000000000}"/>
          </ac:spMkLst>
        </pc:spChg>
        <pc:spChg chg="mod">
          <ac:chgData name="Artasia Chambliss" userId="e2c6bb86-5b79-4823-9b3f-e6be52bcaf22" providerId="ADAL" clId="{9918DF4F-6C3A-4A7E-8F5F-E19892B778E5}" dt="2024-06-25T19:42:27.468" v="186" actId="20577"/>
          <ac:spMkLst>
            <pc:docMk/>
            <pc:sldMk cId="0" sldId="256"/>
            <ac:spMk id="42" creationId="{00000000-0000-0000-0000-000000000000}"/>
          </ac:spMkLst>
        </pc:spChg>
        <pc:spChg chg="mod">
          <ac:chgData name="Artasia Chambliss" userId="e2c6bb86-5b79-4823-9b3f-e6be52bcaf22" providerId="ADAL" clId="{9918DF4F-6C3A-4A7E-8F5F-E19892B778E5}" dt="2024-05-17T14:06:39.538" v="82" actId="20577"/>
          <ac:spMkLst>
            <pc:docMk/>
            <pc:sldMk cId="0" sldId="256"/>
            <ac:spMk id="44" creationId="{00000000-0000-0000-0000-000000000000}"/>
          </ac:spMkLst>
        </pc:spChg>
        <pc:spChg chg="mod">
          <ac:chgData name="Artasia Chambliss" userId="e2c6bb86-5b79-4823-9b3f-e6be52bcaf22" providerId="ADAL" clId="{9918DF4F-6C3A-4A7E-8F5F-E19892B778E5}" dt="2024-06-11T18:37:04.635" v="172" actId="14100"/>
          <ac:spMkLst>
            <pc:docMk/>
            <pc:sldMk cId="0" sldId="256"/>
            <ac:spMk id="60" creationId="{00000000-0000-0000-0000-000000000000}"/>
          </ac:spMkLst>
        </pc:spChg>
        <pc:spChg chg="mod">
          <ac:chgData name="Artasia Chambliss" userId="e2c6bb86-5b79-4823-9b3f-e6be52bcaf22" providerId="ADAL" clId="{9918DF4F-6C3A-4A7E-8F5F-E19892B778E5}" dt="2024-06-11T18:37:41.796" v="174" actId="14100"/>
          <ac:spMkLst>
            <pc:docMk/>
            <pc:sldMk cId="0" sldId="256"/>
            <ac:spMk id="63" creationId="{00000000-0000-0000-0000-000000000000}"/>
          </ac:spMkLst>
        </pc:spChg>
        <pc:spChg chg="mod">
          <ac:chgData name="Artasia Chambliss" userId="e2c6bb86-5b79-4823-9b3f-e6be52bcaf22" providerId="ADAL" clId="{9918DF4F-6C3A-4A7E-8F5F-E19892B778E5}" dt="2024-07-08T16:40:41.760" v="219" actId="20577"/>
          <ac:spMkLst>
            <pc:docMk/>
            <pc:sldMk cId="0" sldId="256"/>
            <ac:spMk id="66" creationId="{00000000-0000-0000-0000-000000000000}"/>
          </ac:spMkLst>
        </pc:spChg>
        <pc:spChg chg="del">
          <ac:chgData name="Artasia Chambliss" userId="e2c6bb86-5b79-4823-9b3f-e6be52bcaf22" providerId="ADAL" clId="{9918DF4F-6C3A-4A7E-8F5F-E19892B778E5}" dt="2024-06-11T18:36:01.593" v="139" actId="21"/>
          <ac:spMkLst>
            <pc:docMk/>
            <pc:sldMk cId="0" sldId="256"/>
            <ac:spMk id="75" creationId="{00000000-0000-0000-0000-000000000000}"/>
          </ac:spMkLst>
        </pc:spChg>
        <pc:spChg chg="del">
          <ac:chgData name="Artasia Chambliss" userId="e2c6bb86-5b79-4823-9b3f-e6be52bcaf22" providerId="ADAL" clId="{9918DF4F-6C3A-4A7E-8F5F-E19892B778E5}" dt="2024-06-11T18:35:57.390" v="138" actId="21"/>
          <ac:spMkLst>
            <pc:docMk/>
            <pc:sldMk cId="0" sldId="256"/>
            <ac:spMk id="76" creationId="{00000000-0000-0000-0000-000000000000}"/>
          </ac:spMkLst>
        </pc:spChg>
        <pc:grpChg chg="mod">
          <ac:chgData name="Artasia Chambliss" userId="e2c6bb86-5b79-4823-9b3f-e6be52bcaf22" providerId="ADAL" clId="{9918DF4F-6C3A-4A7E-8F5F-E19892B778E5}" dt="2024-06-11T18:36:49.903" v="171" actId="1076"/>
          <ac:grpSpMkLst>
            <pc:docMk/>
            <pc:sldMk cId="0" sldId="256"/>
            <ac:grpSpMk id="12" creationId="{00000000-0000-0000-0000-000000000000}"/>
          </ac:grpSpMkLst>
        </pc:grpChg>
        <pc:grpChg chg="mod">
          <ac:chgData name="Artasia Chambliss" userId="e2c6bb86-5b79-4823-9b3f-e6be52bcaf22" providerId="ADAL" clId="{9918DF4F-6C3A-4A7E-8F5F-E19892B778E5}" dt="2024-06-11T18:37:29.130" v="173" actId="1076"/>
          <ac:grpSpMkLst>
            <pc:docMk/>
            <pc:sldMk cId="0" sldId="256"/>
            <ac:grpSpMk id="16" creationId="{00000000-0000-0000-0000-000000000000}"/>
          </ac:grpSpMkLst>
        </pc:grpChg>
        <pc:picChg chg="del">
          <ac:chgData name="Artasia Chambliss" userId="e2c6bb86-5b79-4823-9b3f-e6be52bcaf22" providerId="ADAL" clId="{9918DF4F-6C3A-4A7E-8F5F-E19892B778E5}" dt="2024-06-11T18:36:05.671" v="140" actId="21"/>
          <ac:picMkLst>
            <pc:docMk/>
            <pc:sldMk cId="0" sldId="256"/>
            <ac:picMk id="74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1732" y="1526666"/>
            <a:ext cx="1780539" cy="1015663"/>
          </a:xfrm>
          <a:prstGeom prst="rect">
            <a:avLst/>
          </a:prstGeom>
          <a:ln w="25400">
            <a:solidFill>
              <a:srgbClr val="50505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 marL="34290">
              <a:lnSpc>
                <a:spcPct val="100000"/>
              </a:lnSpc>
              <a:spcBef>
                <a:spcPts val="20"/>
              </a:spcBef>
            </a:pPr>
            <a:r>
              <a:rPr sz="500" b="1" u="sng" spc="-3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Campus</a:t>
            </a:r>
            <a:r>
              <a:rPr sz="500" b="1" u="sng" spc="-9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1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Access</a:t>
            </a:r>
            <a:r>
              <a:rPr sz="500" b="1" u="sng" spc="8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1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Group</a:t>
            </a:r>
            <a:endParaRPr sz="500" dirty="0">
              <a:latin typeface="Arial"/>
              <a:cs typeface="Arial"/>
            </a:endParaRPr>
          </a:p>
          <a:p>
            <a:pPr marL="35560" marR="1185545">
              <a:lnSpc>
                <a:spcPct val="100000"/>
              </a:lnSpc>
            </a:pPr>
            <a:r>
              <a:rPr sz="500" dirty="0">
                <a:latin typeface="Arial"/>
                <a:cs typeface="Arial"/>
              </a:rPr>
              <a:t>Tim</a:t>
            </a:r>
            <a:r>
              <a:rPr sz="500" spc="-3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Wiley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,</a:t>
            </a:r>
            <a:r>
              <a:rPr sz="500" spc="1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b="1" spc="-10" dirty="0">
                <a:solidFill>
                  <a:srgbClr val="282828"/>
                </a:solidFill>
                <a:latin typeface="Arial"/>
                <a:cs typeface="Arial"/>
              </a:rPr>
              <a:t>Spvr.</a:t>
            </a:r>
            <a:r>
              <a:rPr sz="500" b="1" spc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Tyrone</a:t>
            </a:r>
            <a:r>
              <a:rPr sz="500" spc="-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>
                <a:solidFill>
                  <a:srgbClr val="282828"/>
                </a:solidFill>
                <a:latin typeface="Arial"/>
                <a:cs typeface="Arial"/>
              </a:rPr>
              <a:t>Killebrew</a:t>
            </a:r>
            <a:r>
              <a:rPr sz="500" spc="50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lang="en-US" sz="500" spc="50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500" spc="-20" dirty="0">
                <a:solidFill>
                  <a:srgbClr val="282828"/>
                </a:solidFill>
                <a:latin typeface="Arial"/>
                <a:cs typeface="Arial"/>
              </a:rPr>
              <a:t>Brenda</a:t>
            </a:r>
            <a:r>
              <a:rPr lang="en-US" sz="500" spc="1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lang="en-US" sz="500" spc="-10" dirty="0">
                <a:solidFill>
                  <a:srgbClr val="282828"/>
                </a:solidFill>
                <a:latin typeface="Arial"/>
                <a:cs typeface="Arial"/>
              </a:rPr>
              <a:t>Cervantes</a:t>
            </a:r>
            <a:r>
              <a:rPr lang="en-US" sz="500" spc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lang="en-US" sz="500" spc="-20" dirty="0">
                <a:latin typeface="Arial"/>
                <a:cs typeface="Arial"/>
              </a:rPr>
              <a:t>Joanna</a:t>
            </a:r>
            <a:r>
              <a:rPr lang="en-US" sz="500" spc="25" dirty="0">
                <a:latin typeface="Arial"/>
                <a:cs typeface="Arial"/>
              </a:rPr>
              <a:t> </a:t>
            </a:r>
            <a:r>
              <a:rPr lang="en-US" sz="500" spc="-10" dirty="0">
                <a:latin typeface="Arial"/>
                <a:cs typeface="Arial"/>
              </a:rPr>
              <a:t>Guzman</a:t>
            </a:r>
            <a:r>
              <a:rPr lang="en-US" sz="500" spc="500" dirty="0">
                <a:latin typeface="Arial"/>
                <a:cs typeface="Arial"/>
              </a:rPr>
              <a:t> </a:t>
            </a:r>
            <a:r>
              <a:rPr lang="en-US" sz="500" spc="-20" dirty="0">
                <a:latin typeface="Arial"/>
                <a:cs typeface="Arial"/>
              </a:rPr>
              <a:t>Katisha</a:t>
            </a:r>
            <a:r>
              <a:rPr lang="en-US" sz="500" spc="40" dirty="0">
                <a:latin typeface="Arial"/>
                <a:cs typeface="Arial"/>
              </a:rPr>
              <a:t> </a:t>
            </a:r>
            <a:r>
              <a:rPr lang="en-US" sz="500" spc="-20" dirty="0">
                <a:latin typeface="Arial"/>
                <a:cs typeface="Arial"/>
              </a:rPr>
              <a:t>Diaz</a:t>
            </a:r>
            <a:r>
              <a:rPr lang="en-US" sz="500" spc="500" dirty="0">
                <a:latin typeface="Arial"/>
                <a:cs typeface="Arial"/>
              </a:rPr>
              <a:t> </a:t>
            </a:r>
            <a:r>
              <a:rPr lang="en-US" sz="500" spc="-20" dirty="0">
                <a:latin typeface="Arial"/>
                <a:cs typeface="Arial"/>
              </a:rPr>
              <a:t>Jonathan</a:t>
            </a:r>
            <a:r>
              <a:rPr lang="en-US" sz="500" spc="45" dirty="0">
                <a:latin typeface="Arial"/>
                <a:cs typeface="Arial"/>
              </a:rPr>
              <a:t> </a:t>
            </a:r>
            <a:r>
              <a:rPr lang="en-US" sz="500" spc="-10" dirty="0">
                <a:latin typeface="Arial"/>
                <a:cs typeface="Arial"/>
              </a:rPr>
              <a:t>Nunez</a:t>
            </a:r>
            <a:r>
              <a:rPr lang="en-US" sz="500" spc="500" dirty="0">
                <a:latin typeface="Arial"/>
                <a:cs typeface="Arial"/>
              </a:rPr>
              <a:t> </a:t>
            </a:r>
            <a:r>
              <a:rPr lang="en-US" sz="500" spc="-25" dirty="0">
                <a:latin typeface="Arial"/>
                <a:cs typeface="Arial"/>
              </a:rPr>
              <a:t>Marsha</a:t>
            </a:r>
            <a:r>
              <a:rPr lang="en-US" sz="500" spc="-15" dirty="0">
                <a:latin typeface="Arial"/>
                <a:cs typeface="Arial"/>
              </a:rPr>
              <a:t> </a:t>
            </a:r>
            <a:r>
              <a:rPr lang="en-US" sz="500" spc="-20" dirty="0">
                <a:latin typeface="Arial"/>
                <a:cs typeface="Arial"/>
              </a:rPr>
              <a:t>Nichols</a:t>
            </a:r>
            <a:r>
              <a:rPr lang="en-US" sz="500" spc="60" dirty="0">
                <a:latin typeface="Arial"/>
                <a:cs typeface="Arial"/>
              </a:rPr>
              <a:t> </a:t>
            </a:r>
            <a:r>
              <a:rPr lang="en-US" sz="500" spc="-20" dirty="0">
                <a:latin typeface="Arial"/>
                <a:cs typeface="Arial"/>
              </a:rPr>
              <a:t>(SD)</a:t>
            </a:r>
            <a:endParaRPr lang="en-US" sz="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500" dirty="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</a:pPr>
            <a:r>
              <a:rPr sz="500" b="1" u="sng" spc="-2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FNAP</a:t>
            </a:r>
            <a:r>
              <a:rPr sz="500" b="1" u="sng" spc="-5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1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Group</a:t>
            </a:r>
            <a:endParaRPr sz="500" dirty="0">
              <a:latin typeface="Arial"/>
              <a:cs typeface="Arial"/>
            </a:endParaRPr>
          </a:p>
          <a:p>
            <a:pPr marL="33655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Beatriz</a:t>
            </a:r>
            <a:r>
              <a:rPr sz="500" spc="4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30" dirty="0">
                <a:solidFill>
                  <a:srgbClr val="282828"/>
                </a:solidFill>
                <a:latin typeface="Arial"/>
                <a:cs typeface="Arial"/>
              </a:rPr>
              <a:t>Rodriguez,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b="1" spc="-10" dirty="0">
                <a:solidFill>
                  <a:srgbClr val="282828"/>
                </a:solidFill>
                <a:latin typeface="Arial"/>
                <a:cs typeface="Arial"/>
              </a:rPr>
              <a:t>Spvr.</a:t>
            </a:r>
            <a:endParaRPr sz="500" dirty="0">
              <a:latin typeface="Arial"/>
              <a:cs typeface="Arial"/>
            </a:endParaRPr>
          </a:p>
          <a:p>
            <a:pPr marL="34925" marR="1363980">
              <a:lnSpc>
                <a:spcPct val="100000"/>
              </a:lnSpc>
            </a:pP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Brett</a:t>
            </a:r>
            <a:r>
              <a:rPr sz="500" spc="2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Johnson</a:t>
            </a:r>
            <a:r>
              <a:rPr sz="500" spc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505050"/>
                </a:solidFill>
                <a:latin typeface="Arial"/>
                <a:cs typeface="Arial"/>
              </a:rPr>
              <a:t>Jacob</a:t>
            </a:r>
            <a:r>
              <a:rPr sz="500" spc="10" dirty="0">
                <a:solidFill>
                  <a:srgbClr val="505050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505050"/>
                </a:solidFill>
                <a:latin typeface="Arial"/>
                <a:cs typeface="Arial"/>
              </a:rPr>
              <a:t>Rogers</a:t>
            </a:r>
            <a:endParaRPr sz="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28684" y="3088767"/>
            <a:ext cx="1786255" cy="358140"/>
          </a:xfrm>
          <a:prstGeom prst="rect">
            <a:avLst/>
          </a:prstGeom>
          <a:ln w="25400">
            <a:solidFill>
              <a:srgbClr val="505050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27305">
              <a:lnSpc>
                <a:spcPct val="100000"/>
              </a:lnSpc>
              <a:spcBef>
                <a:spcPts val="80"/>
              </a:spcBef>
            </a:pPr>
            <a:r>
              <a:rPr sz="500" b="1" u="sng" spc="-3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Housing</a:t>
            </a:r>
            <a:r>
              <a:rPr sz="500" b="1" u="sng" spc="-15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1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Office</a:t>
            </a:r>
            <a:endParaRPr sz="5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55"/>
              </a:spcBef>
            </a:pP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Jeanne</a:t>
            </a:r>
            <a:r>
              <a:rPr sz="500" spc="4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30" dirty="0">
                <a:solidFill>
                  <a:srgbClr val="282828"/>
                </a:solidFill>
                <a:latin typeface="Arial"/>
                <a:cs typeface="Arial"/>
              </a:rPr>
              <a:t>Lasusa</a:t>
            </a:r>
            <a:r>
              <a:rPr sz="500" spc="-6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,</a:t>
            </a:r>
            <a:r>
              <a:rPr sz="500" spc="-3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Lead</a:t>
            </a:r>
            <a:endParaRPr sz="500">
              <a:latin typeface="Arial"/>
              <a:cs typeface="Arial"/>
            </a:endParaRPr>
          </a:p>
          <a:p>
            <a:pPr marL="25400" marR="1316990" indent="1905">
              <a:lnSpc>
                <a:spcPct val="120000"/>
              </a:lnSpc>
            </a:pPr>
            <a:r>
              <a:rPr sz="500" spc="-10" dirty="0">
                <a:solidFill>
                  <a:srgbClr val="505050"/>
                </a:solidFill>
                <a:latin typeface="Arial"/>
                <a:cs typeface="Arial"/>
              </a:rPr>
              <a:t>Jessica</a:t>
            </a:r>
            <a:r>
              <a:rPr sz="500" spc="-25" dirty="0">
                <a:solidFill>
                  <a:srgbClr val="505050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505050"/>
                </a:solidFill>
                <a:latin typeface="Arial"/>
                <a:cs typeface="Arial"/>
              </a:rPr>
              <a:t>Jensen</a:t>
            </a:r>
            <a:r>
              <a:rPr sz="500" spc="500" dirty="0">
                <a:solidFill>
                  <a:srgbClr val="505050"/>
                </a:solidFill>
                <a:latin typeface="Arial"/>
                <a:cs typeface="Arial"/>
              </a:rPr>
              <a:t> </a:t>
            </a:r>
            <a:r>
              <a:rPr sz="500" spc="-20" dirty="0">
                <a:latin typeface="Arial"/>
                <a:cs typeface="Arial"/>
              </a:rPr>
              <a:t>Sandra</a:t>
            </a:r>
            <a:r>
              <a:rPr sz="500" spc="25" dirty="0">
                <a:latin typeface="Arial"/>
                <a:cs typeface="Arial"/>
              </a:rPr>
              <a:t> </a:t>
            </a:r>
            <a:r>
              <a:rPr sz="500" spc="-20" dirty="0">
                <a:latin typeface="Arial"/>
                <a:cs typeface="Arial"/>
              </a:rPr>
              <a:t>Pavlovic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638422" y="152272"/>
            <a:ext cx="1865630" cy="574040"/>
            <a:chOff x="3638422" y="152272"/>
            <a:chExt cx="1865630" cy="574040"/>
          </a:xfrm>
        </p:grpSpPr>
        <p:sp>
          <p:nvSpPr>
            <p:cNvPr id="5" name="object 5"/>
            <p:cNvSpPr/>
            <p:nvPr/>
          </p:nvSpPr>
          <p:spPr>
            <a:xfrm>
              <a:off x="3651122" y="164972"/>
              <a:ext cx="1840230" cy="548640"/>
            </a:xfrm>
            <a:custGeom>
              <a:avLst/>
              <a:gdLst/>
              <a:ahLst/>
              <a:cxnLst/>
              <a:rect l="l" t="t" r="r" b="b"/>
              <a:pathLst>
                <a:path w="1840229" h="548640">
                  <a:moveTo>
                    <a:pt x="0" y="0"/>
                  </a:moveTo>
                  <a:lnTo>
                    <a:pt x="1839976" y="0"/>
                  </a:lnTo>
                  <a:lnTo>
                    <a:pt x="1839976" y="548195"/>
                  </a:lnTo>
                  <a:lnTo>
                    <a:pt x="0" y="548195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505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657599" y="198881"/>
              <a:ext cx="1828164" cy="469900"/>
            </a:xfrm>
            <a:custGeom>
              <a:avLst/>
              <a:gdLst/>
              <a:ahLst/>
              <a:cxnLst/>
              <a:rect l="l" t="t" r="r" b="b"/>
              <a:pathLst>
                <a:path w="1828164" h="469900">
                  <a:moveTo>
                    <a:pt x="1827911" y="0"/>
                  </a:moveTo>
                  <a:lnTo>
                    <a:pt x="0" y="0"/>
                  </a:lnTo>
                  <a:lnTo>
                    <a:pt x="0" y="469646"/>
                  </a:lnTo>
                  <a:lnTo>
                    <a:pt x="1827911" y="469646"/>
                  </a:lnTo>
                  <a:lnTo>
                    <a:pt x="1827911" y="0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754343" y="167968"/>
            <a:ext cx="1593215" cy="49275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>
              <a:lnSpc>
                <a:spcPct val="109400"/>
              </a:lnSpc>
              <a:spcBef>
                <a:spcPts val="120"/>
              </a:spcBef>
            </a:pPr>
            <a:r>
              <a:rPr sz="600" b="1" u="sng" spc="-3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Security</a:t>
            </a:r>
            <a:r>
              <a:rPr sz="600" b="1" u="sng" spc="-65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600" b="1" u="sng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&amp;</a:t>
            </a:r>
            <a:r>
              <a:rPr sz="600" b="1" u="sng" spc="-25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600" b="1" u="sng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Emergency</a:t>
            </a:r>
            <a:r>
              <a:rPr sz="600" b="1" u="sng" spc="2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600" b="1" u="sng" spc="-1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Management</a:t>
            </a:r>
            <a:r>
              <a:rPr sz="600" b="1" u="sng" spc="1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600" b="1" u="sng" spc="-1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Division</a:t>
            </a:r>
            <a:r>
              <a:rPr sz="600" b="1" spc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Joe</a:t>
            </a:r>
            <a:r>
              <a:rPr sz="500" spc="1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Rogers,</a:t>
            </a:r>
            <a:r>
              <a:rPr sz="500" spc="2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(Interim</a:t>
            </a:r>
            <a:r>
              <a:rPr sz="500" spc="5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Senior</a:t>
            </a:r>
            <a:r>
              <a:rPr sz="500" spc="10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Director</a:t>
            </a:r>
            <a:r>
              <a:rPr sz="500" spc="-6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/</a:t>
            </a:r>
            <a:r>
              <a:rPr sz="500" spc="3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Interim 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FSO)</a:t>
            </a:r>
            <a:r>
              <a:rPr sz="500" spc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Griselda</a:t>
            </a:r>
            <a:r>
              <a:rPr sz="500" spc="-5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Lopez,</a:t>
            </a:r>
            <a:r>
              <a:rPr sz="500" spc="6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Associate</a:t>
            </a:r>
            <a:r>
              <a:rPr sz="500" spc="2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Head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Artasia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Riley,</a:t>
            </a:r>
            <a:r>
              <a:rPr sz="500" spc="-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Division</a:t>
            </a:r>
            <a:r>
              <a:rPr sz="500" spc="-1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Administration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Trey</a:t>
            </a:r>
            <a:r>
              <a:rPr sz="500" spc="-1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Shipman,</a:t>
            </a:r>
            <a:r>
              <a:rPr sz="500" spc="3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Physical</a:t>
            </a:r>
            <a:r>
              <a:rPr sz="500" spc="8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Security</a:t>
            </a:r>
            <a:r>
              <a:rPr sz="500" spc="1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30" dirty="0">
                <a:solidFill>
                  <a:srgbClr val="282828"/>
                </a:solidFill>
                <a:latin typeface="Arial"/>
                <a:cs typeface="Arial"/>
              </a:rPr>
              <a:t>Manager</a:t>
            </a:r>
            <a:r>
              <a:rPr sz="500" spc="-5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(SD)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93598" y="931036"/>
            <a:ext cx="1745614" cy="431800"/>
            <a:chOff x="93598" y="931036"/>
            <a:chExt cx="1745614" cy="431800"/>
          </a:xfrm>
        </p:grpSpPr>
        <p:sp>
          <p:nvSpPr>
            <p:cNvPr id="9" name="object 9"/>
            <p:cNvSpPr/>
            <p:nvPr/>
          </p:nvSpPr>
          <p:spPr>
            <a:xfrm>
              <a:off x="105917" y="943355"/>
              <a:ext cx="1720214" cy="406400"/>
            </a:xfrm>
            <a:custGeom>
              <a:avLst/>
              <a:gdLst/>
              <a:ahLst/>
              <a:cxnLst/>
              <a:rect l="l" t="t" r="r" b="b"/>
              <a:pathLst>
                <a:path w="1720214" h="406400">
                  <a:moveTo>
                    <a:pt x="1720214" y="0"/>
                  </a:moveTo>
                  <a:lnTo>
                    <a:pt x="0" y="0"/>
                  </a:lnTo>
                  <a:lnTo>
                    <a:pt x="0" y="405891"/>
                  </a:lnTo>
                  <a:lnTo>
                    <a:pt x="1720214" y="405891"/>
                  </a:lnTo>
                  <a:lnTo>
                    <a:pt x="1720214" y="0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6298" y="943736"/>
              <a:ext cx="1720214" cy="406400"/>
            </a:xfrm>
            <a:custGeom>
              <a:avLst/>
              <a:gdLst/>
              <a:ahLst/>
              <a:cxnLst/>
              <a:rect l="l" t="t" r="r" b="b"/>
              <a:pathLst>
                <a:path w="1720214" h="406400">
                  <a:moveTo>
                    <a:pt x="0" y="0"/>
                  </a:moveTo>
                  <a:lnTo>
                    <a:pt x="1720214" y="0"/>
                  </a:lnTo>
                  <a:lnTo>
                    <a:pt x="1720214" y="405891"/>
                  </a:lnTo>
                  <a:lnTo>
                    <a:pt x="0" y="405891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505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43101" y="934863"/>
            <a:ext cx="1316355" cy="41973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u="sng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Cyber</a:t>
            </a:r>
            <a:r>
              <a:rPr sz="500" b="1" u="sng" spc="5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3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Security</a:t>
            </a:r>
            <a:r>
              <a:rPr sz="500" b="1" u="sng" spc="-4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1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Departmen</a:t>
            </a:r>
            <a:r>
              <a:rPr sz="500" b="1" spc="-10" dirty="0">
                <a:solidFill>
                  <a:srgbClr val="282828"/>
                </a:solidFill>
                <a:latin typeface="Arial"/>
                <a:cs typeface="Arial"/>
              </a:rPr>
              <a:t>t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500" spc="-15" dirty="0">
                <a:solidFill>
                  <a:srgbClr val="282828"/>
                </a:solidFill>
                <a:latin typeface="Arial"/>
                <a:cs typeface="Arial"/>
              </a:rPr>
              <a:t>Matt</a:t>
            </a:r>
            <a:r>
              <a:rPr sz="500" spc="-5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Kwiatowski,</a:t>
            </a:r>
            <a:r>
              <a:rPr sz="500" spc="1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CISO,</a:t>
            </a:r>
            <a:r>
              <a:rPr sz="500" spc="17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Manager</a:t>
            </a:r>
            <a:endParaRPr sz="5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John</a:t>
            </a:r>
            <a:r>
              <a:rPr sz="500" spc="2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Galvan,Deputy</a:t>
            </a:r>
            <a:r>
              <a:rPr sz="500" spc="7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40" dirty="0">
                <a:solidFill>
                  <a:srgbClr val="282828"/>
                </a:solidFill>
                <a:latin typeface="Arial"/>
                <a:cs typeface="Arial"/>
              </a:rPr>
              <a:t>CISO/Cyber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 IR</a:t>
            </a:r>
            <a:r>
              <a:rPr sz="500" spc="-3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Coordinator</a:t>
            </a:r>
            <a:r>
              <a:rPr sz="500" spc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Art Lee,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Sr.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Architect/ 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ISSO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10" dirty="0">
                <a:latin typeface="Arial"/>
                <a:cs typeface="Arial"/>
              </a:rPr>
              <a:t>Thomas</a:t>
            </a:r>
            <a:r>
              <a:rPr sz="500" spc="-65" dirty="0">
                <a:latin typeface="Arial"/>
                <a:cs typeface="Arial"/>
              </a:rPr>
              <a:t> </a:t>
            </a:r>
            <a:r>
              <a:rPr sz="500" spc="-20" dirty="0">
                <a:latin typeface="Arial"/>
                <a:cs typeface="Arial"/>
              </a:rPr>
              <a:t>Gorodetskiy,</a:t>
            </a:r>
            <a:r>
              <a:rPr sz="500" spc="50" dirty="0"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InfoSec</a:t>
            </a:r>
            <a:r>
              <a:rPr sz="500" spc="3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Analyst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940859" y="900702"/>
            <a:ext cx="2127885" cy="321310"/>
            <a:chOff x="1940686" y="927988"/>
            <a:chExt cx="2127885" cy="321310"/>
          </a:xfrm>
        </p:grpSpPr>
        <p:sp>
          <p:nvSpPr>
            <p:cNvPr id="13" name="object 13"/>
            <p:cNvSpPr/>
            <p:nvPr/>
          </p:nvSpPr>
          <p:spPr>
            <a:xfrm>
              <a:off x="1953005" y="940307"/>
              <a:ext cx="2102485" cy="295910"/>
            </a:xfrm>
            <a:custGeom>
              <a:avLst/>
              <a:gdLst/>
              <a:ahLst/>
              <a:cxnLst/>
              <a:rect l="l" t="t" r="r" b="b"/>
              <a:pathLst>
                <a:path w="2102485" h="295909">
                  <a:moveTo>
                    <a:pt x="2102104" y="0"/>
                  </a:moveTo>
                  <a:lnTo>
                    <a:pt x="0" y="0"/>
                  </a:lnTo>
                  <a:lnTo>
                    <a:pt x="0" y="295401"/>
                  </a:lnTo>
                  <a:lnTo>
                    <a:pt x="2102104" y="295401"/>
                  </a:lnTo>
                  <a:lnTo>
                    <a:pt x="2102104" y="0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953386" y="940688"/>
              <a:ext cx="2102485" cy="295910"/>
            </a:xfrm>
            <a:custGeom>
              <a:avLst/>
              <a:gdLst/>
              <a:ahLst/>
              <a:cxnLst/>
              <a:rect l="l" t="t" r="r" b="b"/>
              <a:pathLst>
                <a:path w="2102485" h="295909">
                  <a:moveTo>
                    <a:pt x="0" y="0"/>
                  </a:moveTo>
                  <a:lnTo>
                    <a:pt x="2102104" y="0"/>
                  </a:lnTo>
                  <a:lnTo>
                    <a:pt x="2102104" y="295401"/>
                  </a:lnTo>
                  <a:lnTo>
                    <a:pt x="0" y="295401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505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510466" y="913266"/>
            <a:ext cx="970915" cy="274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9385" marR="5080" indent="-147320">
              <a:lnSpc>
                <a:spcPct val="109000"/>
              </a:lnSpc>
              <a:spcBef>
                <a:spcPts val="100"/>
              </a:spcBef>
            </a:pPr>
            <a:r>
              <a:rPr sz="500" b="1" u="sng" spc="-3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Emergency</a:t>
            </a:r>
            <a:r>
              <a:rPr sz="500" b="1" u="sng" spc="-7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Services</a:t>
            </a:r>
            <a:r>
              <a:rPr sz="500" b="1" u="sng" spc="4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1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Departmen</a:t>
            </a:r>
            <a:r>
              <a:rPr sz="500" b="1" spc="-10" dirty="0">
                <a:solidFill>
                  <a:srgbClr val="282828"/>
                </a:solidFill>
                <a:latin typeface="Arial"/>
                <a:cs typeface="Arial"/>
              </a:rPr>
              <a:t>t</a:t>
            </a:r>
            <a:r>
              <a:rPr sz="500" b="1" spc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Steve</a:t>
            </a:r>
            <a:r>
              <a:rPr sz="500" spc="8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30" dirty="0">
                <a:solidFill>
                  <a:srgbClr val="282828"/>
                </a:solidFill>
                <a:latin typeface="Arial"/>
                <a:cs typeface="Arial"/>
              </a:rPr>
              <a:t>Hernandez,</a:t>
            </a:r>
            <a:r>
              <a:rPr sz="500" spc="-5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Manager</a:t>
            </a:r>
            <a:r>
              <a:rPr sz="500" spc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Jorge</a:t>
            </a:r>
            <a:r>
              <a:rPr sz="500" spc="-6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35" dirty="0">
                <a:solidFill>
                  <a:srgbClr val="282828"/>
                </a:solidFill>
                <a:latin typeface="Arial"/>
                <a:cs typeface="Arial"/>
              </a:rPr>
              <a:t>Cortez,</a:t>
            </a:r>
            <a:r>
              <a:rPr sz="500" spc="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35" dirty="0">
                <a:solidFill>
                  <a:srgbClr val="282828"/>
                </a:solidFill>
                <a:latin typeface="Arial"/>
                <a:cs typeface="Arial"/>
              </a:rPr>
              <a:t>Deputy</a:t>
            </a:r>
            <a:r>
              <a:rPr sz="500" spc="-1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Fire</a:t>
            </a:r>
            <a:r>
              <a:rPr sz="500" spc="-4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Chief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8515513" y="897373"/>
            <a:ext cx="1805939" cy="544195"/>
            <a:chOff x="8511413" y="921892"/>
            <a:chExt cx="1805939" cy="544195"/>
          </a:xfrm>
        </p:grpSpPr>
        <p:sp>
          <p:nvSpPr>
            <p:cNvPr id="17" name="object 17"/>
            <p:cNvSpPr/>
            <p:nvPr/>
          </p:nvSpPr>
          <p:spPr>
            <a:xfrm>
              <a:off x="8523732" y="934211"/>
              <a:ext cx="1780539" cy="531495"/>
            </a:xfrm>
            <a:custGeom>
              <a:avLst/>
              <a:gdLst/>
              <a:ahLst/>
              <a:cxnLst/>
              <a:rect l="l" t="t" r="r" b="b"/>
              <a:pathLst>
                <a:path w="1780540" h="531494">
                  <a:moveTo>
                    <a:pt x="1780285" y="0"/>
                  </a:moveTo>
                  <a:lnTo>
                    <a:pt x="0" y="0"/>
                  </a:lnTo>
                  <a:lnTo>
                    <a:pt x="0" y="531469"/>
                  </a:lnTo>
                  <a:lnTo>
                    <a:pt x="1780285" y="531469"/>
                  </a:lnTo>
                  <a:lnTo>
                    <a:pt x="1780285" y="0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524113" y="934592"/>
              <a:ext cx="1780539" cy="453390"/>
            </a:xfrm>
            <a:custGeom>
              <a:avLst/>
              <a:gdLst/>
              <a:ahLst/>
              <a:cxnLst/>
              <a:rect l="l" t="t" r="r" b="b"/>
              <a:pathLst>
                <a:path w="1780540" h="453390">
                  <a:moveTo>
                    <a:pt x="0" y="0"/>
                  </a:moveTo>
                  <a:lnTo>
                    <a:pt x="1780286" y="0"/>
                  </a:lnTo>
                  <a:lnTo>
                    <a:pt x="1780286" y="453047"/>
                  </a:lnTo>
                  <a:lnTo>
                    <a:pt x="0" y="453047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505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8558490" y="900702"/>
            <a:ext cx="1310640" cy="473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487045">
              <a:lnSpc>
                <a:spcPct val="126499"/>
              </a:lnSpc>
              <a:spcBef>
                <a:spcPts val="95"/>
              </a:spcBef>
            </a:pPr>
            <a:r>
              <a:rPr sz="500" b="1" u="sng" spc="-25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Global</a:t>
            </a:r>
            <a:r>
              <a:rPr sz="500" b="1" u="sng" spc="-65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1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Services</a:t>
            </a:r>
            <a:r>
              <a:rPr sz="500" b="1" u="sng" spc="35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1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Departmen</a:t>
            </a:r>
            <a:r>
              <a:rPr sz="500" b="1" spc="-10" dirty="0">
                <a:solidFill>
                  <a:srgbClr val="282828"/>
                </a:solidFill>
                <a:latin typeface="Arial"/>
                <a:cs typeface="Arial"/>
              </a:rPr>
              <a:t>t</a:t>
            </a:r>
            <a:r>
              <a:rPr sz="500" b="1" spc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Melissa</a:t>
            </a:r>
            <a:r>
              <a:rPr sz="500" spc="8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Ormond</a:t>
            </a:r>
            <a:r>
              <a:rPr sz="500" b="1" spc="-25" dirty="0">
                <a:solidFill>
                  <a:srgbClr val="282828"/>
                </a:solidFill>
                <a:latin typeface="Arial"/>
                <a:cs typeface="Arial"/>
              </a:rPr>
              <a:t>,</a:t>
            </a:r>
            <a:r>
              <a:rPr sz="500" b="1" spc="-6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Manager</a:t>
            </a:r>
            <a:r>
              <a:rPr sz="500" spc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Kim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30" dirty="0">
                <a:solidFill>
                  <a:srgbClr val="282828"/>
                </a:solidFill>
                <a:latin typeface="Arial"/>
                <a:cs typeface="Arial"/>
              </a:rPr>
              <a:t>Pearce,</a:t>
            </a:r>
            <a:r>
              <a:rPr sz="500" spc="-7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Deputy</a:t>
            </a:r>
            <a:r>
              <a:rPr sz="500" spc="1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Manager</a:t>
            </a:r>
            <a:endParaRPr sz="500" dirty="0">
              <a:latin typeface="Arial"/>
              <a:cs typeface="Arial"/>
            </a:endParaRPr>
          </a:p>
          <a:p>
            <a:pPr marL="12700" marR="5080" indent="-635">
              <a:lnSpc>
                <a:spcPct val="100000"/>
              </a:lnSpc>
              <a:spcBef>
                <a:spcPts val="50"/>
              </a:spcBef>
            </a:pPr>
            <a:r>
              <a:rPr sz="500" spc="-10" dirty="0">
                <a:latin typeface="Arial"/>
                <a:cs typeface="Arial"/>
              </a:rPr>
              <a:t>Jose</a:t>
            </a:r>
            <a:r>
              <a:rPr sz="500" spc="-3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Rodriguez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,</a:t>
            </a:r>
            <a:r>
              <a:rPr sz="500" spc="-3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Personnel</a:t>
            </a:r>
            <a:r>
              <a:rPr sz="500" spc="4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Security</a:t>
            </a:r>
            <a:r>
              <a:rPr sz="500" spc="1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Coordinator</a:t>
            </a:r>
            <a:r>
              <a:rPr sz="500" spc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Jessica</a:t>
            </a:r>
            <a:r>
              <a:rPr sz="500" spc="4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Christansen,</a:t>
            </a:r>
            <a:r>
              <a:rPr sz="500" spc="5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Events</a:t>
            </a:r>
            <a:r>
              <a:rPr sz="500" spc="5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Coordinator</a:t>
            </a:r>
            <a:endParaRPr sz="500" dirty="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7800467" y="185038"/>
            <a:ext cx="1205230" cy="528320"/>
            <a:chOff x="7800467" y="185038"/>
            <a:chExt cx="1205230" cy="528320"/>
          </a:xfrm>
        </p:grpSpPr>
        <p:sp>
          <p:nvSpPr>
            <p:cNvPr id="21" name="object 21"/>
            <p:cNvSpPr/>
            <p:nvPr/>
          </p:nvSpPr>
          <p:spPr>
            <a:xfrm>
              <a:off x="7812786" y="197357"/>
              <a:ext cx="1179830" cy="502920"/>
            </a:xfrm>
            <a:custGeom>
              <a:avLst/>
              <a:gdLst/>
              <a:ahLst/>
              <a:cxnLst/>
              <a:rect l="l" t="t" r="r" b="b"/>
              <a:pathLst>
                <a:path w="1179829" h="502920">
                  <a:moveTo>
                    <a:pt x="1179322" y="0"/>
                  </a:moveTo>
                  <a:lnTo>
                    <a:pt x="0" y="0"/>
                  </a:lnTo>
                  <a:lnTo>
                    <a:pt x="0" y="502920"/>
                  </a:lnTo>
                  <a:lnTo>
                    <a:pt x="1179322" y="502920"/>
                  </a:lnTo>
                  <a:lnTo>
                    <a:pt x="1179322" y="0"/>
                  </a:lnTo>
                  <a:close/>
                </a:path>
              </a:pathLst>
            </a:custGeom>
            <a:solidFill>
              <a:srgbClr val="505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813167" y="197738"/>
              <a:ext cx="1179830" cy="502920"/>
            </a:xfrm>
            <a:custGeom>
              <a:avLst/>
              <a:gdLst/>
              <a:ahLst/>
              <a:cxnLst/>
              <a:rect l="l" t="t" r="r" b="b"/>
              <a:pathLst>
                <a:path w="1179829" h="502920">
                  <a:moveTo>
                    <a:pt x="0" y="0"/>
                  </a:moveTo>
                  <a:lnTo>
                    <a:pt x="1179322" y="0"/>
                  </a:lnTo>
                  <a:lnTo>
                    <a:pt x="1179322" y="502920"/>
                  </a:lnTo>
                  <a:lnTo>
                    <a:pt x="0" y="50292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838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8001686" y="221993"/>
            <a:ext cx="808355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5725" marR="62865" indent="635" algn="ctr">
              <a:lnSpc>
                <a:spcPct val="100000"/>
              </a:lnSpc>
              <a:spcBef>
                <a:spcPts val="95"/>
              </a:spcBef>
            </a:pPr>
            <a:r>
              <a:rPr sz="500" b="1" spc="-25" dirty="0">
                <a:solidFill>
                  <a:srgbClr val="FFFFFF"/>
                </a:solidFill>
                <a:latin typeface="Arial"/>
                <a:cs typeface="Arial"/>
              </a:rPr>
              <a:t>Division</a:t>
            </a:r>
            <a:r>
              <a:rPr sz="5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00" b="1" spc="-10" dirty="0">
                <a:solidFill>
                  <a:srgbClr val="FFFFFF"/>
                </a:solidFill>
                <a:latin typeface="Arial"/>
                <a:cs typeface="Arial"/>
              </a:rPr>
              <a:t>Support</a:t>
            </a:r>
            <a:r>
              <a:rPr sz="500" b="1" spc="5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FFFFFF"/>
                </a:solidFill>
                <a:latin typeface="Arial"/>
                <a:cs typeface="Arial"/>
              </a:rPr>
              <a:t>Monica</a:t>
            </a:r>
            <a:r>
              <a:rPr sz="5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FFFFFF"/>
                </a:solidFill>
                <a:latin typeface="Arial"/>
                <a:cs typeface="Arial"/>
              </a:rPr>
              <a:t>Alverez,</a:t>
            </a:r>
            <a:r>
              <a:rPr sz="5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FFFFFF"/>
                </a:solidFill>
                <a:latin typeface="Arial"/>
                <a:cs typeface="Arial"/>
              </a:rPr>
              <a:t>DSO</a:t>
            </a:r>
            <a:r>
              <a:rPr sz="500" spc="5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FFFFFF"/>
                </a:solidFill>
                <a:latin typeface="Arial"/>
                <a:cs typeface="Arial"/>
              </a:rPr>
              <a:t>Chauncey</a:t>
            </a:r>
            <a:r>
              <a:rPr sz="5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00" spc="-30" dirty="0">
                <a:solidFill>
                  <a:srgbClr val="FFFFFF"/>
                </a:solidFill>
                <a:latin typeface="Arial"/>
                <a:cs typeface="Arial"/>
              </a:rPr>
              <a:t>Armstrong,HR</a:t>
            </a:r>
            <a:r>
              <a:rPr sz="500" spc="5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FFFFFF"/>
                </a:solidFill>
                <a:latin typeface="Arial"/>
                <a:cs typeface="Arial"/>
              </a:rPr>
              <a:t>Jennifer</a:t>
            </a:r>
            <a:r>
              <a:rPr sz="5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Arial"/>
                <a:cs typeface="Arial"/>
              </a:rPr>
              <a:t>Goldberg,</a:t>
            </a:r>
            <a:r>
              <a:rPr sz="5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FFFFFF"/>
                </a:solidFill>
                <a:latin typeface="Arial"/>
                <a:cs typeface="Arial"/>
              </a:rPr>
              <a:t>FFM</a:t>
            </a:r>
            <a:endParaRPr sz="5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500" spc="-40" dirty="0">
                <a:solidFill>
                  <a:srgbClr val="FFFFFF"/>
                </a:solidFill>
                <a:latin typeface="Arial"/>
                <a:cs typeface="Arial"/>
              </a:rPr>
              <a:t>Elizabeth</a:t>
            </a:r>
            <a:r>
              <a:rPr sz="5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FFFFFF"/>
                </a:solidFill>
                <a:latin typeface="Arial"/>
                <a:cs typeface="Arial"/>
              </a:rPr>
              <a:t>Moss,</a:t>
            </a:r>
            <a:r>
              <a:rPr sz="5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FFFFFF"/>
                </a:solidFill>
                <a:latin typeface="Arial"/>
                <a:cs typeface="Arial"/>
              </a:rPr>
              <a:t>Procurement</a:t>
            </a:r>
            <a:r>
              <a:rPr sz="500" spc="5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FFFFFF"/>
                </a:solidFill>
                <a:latin typeface="Arial"/>
                <a:cs typeface="Arial"/>
              </a:rPr>
              <a:t>Samantha</a:t>
            </a:r>
            <a:r>
              <a:rPr sz="5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FFFFFF"/>
                </a:solidFill>
                <a:latin typeface="Arial"/>
                <a:cs typeface="Arial"/>
              </a:rPr>
              <a:t>Seiffert,</a:t>
            </a:r>
            <a:r>
              <a:rPr sz="5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FFFFFF"/>
                </a:solidFill>
                <a:latin typeface="Arial"/>
                <a:cs typeface="Arial"/>
              </a:rPr>
              <a:t>QA</a:t>
            </a:r>
            <a:endParaRPr sz="5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953386" y="1310258"/>
            <a:ext cx="973455" cy="2540635"/>
          </a:xfrm>
          <a:custGeom>
            <a:avLst/>
            <a:gdLst/>
            <a:ahLst/>
            <a:cxnLst/>
            <a:rect l="l" t="t" r="r" b="b"/>
            <a:pathLst>
              <a:path w="973455" h="2540635">
                <a:moveTo>
                  <a:pt x="0" y="0"/>
                </a:moveTo>
                <a:lnTo>
                  <a:pt x="973074" y="0"/>
                </a:lnTo>
                <a:lnTo>
                  <a:pt x="973074" y="2540508"/>
                </a:lnTo>
                <a:lnTo>
                  <a:pt x="0" y="2540508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973451" y="1310003"/>
            <a:ext cx="48577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u="sng" spc="-25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Fire</a:t>
            </a:r>
            <a:r>
              <a:rPr sz="500" b="1" u="sng" spc="-15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1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Departmen</a:t>
            </a:r>
            <a:r>
              <a:rPr sz="500" b="1" spc="-10" dirty="0">
                <a:solidFill>
                  <a:srgbClr val="282828"/>
                </a:solidFill>
                <a:latin typeface="Arial"/>
                <a:cs typeface="Arial"/>
              </a:rPr>
              <a:t>t</a:t>
            </a:r>
            <a:endParaRPr sz="5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73435" y="1390768"/>
            <a:ext cx="79121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Steve</a:t>
            </a:r>
            <a:r>
              <a:rPr sz="500" spc="-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Hernandez,</a:t>
            </a:r>
            <a:r>
              <a:rPr sz="500" spc="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Fire</a:t>
            </a:r>
            <a:r>
              <a:rPr sz="500" spc="-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Chief</a:t>
            </a:r>
            <a:endParaRPr sz="5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973372" y="1466663"/>
            <a:ext cx="791845" cy="1533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just">
              <a:lnSpc>
                <a:spcPct val="115999"/>
              </a:lnSpc>
              <a:spcBef>
                <a:spcPts val="100"/>
              </a:spcBef>
            </a:pP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Jorge</a:t>
            </a:r>
            <a:r>
              <a:rPr sz="500" spc="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Cortez,</a:t>
            </a:r>
            <a:r>
              <a:rPr sz="500" spc="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Deputy</a:t>
            </a:r>
            <a:r>
              <a:rPr sz="500" spc="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Chief</a:t>
            </a:r>
            <a:r>
              <a:rPr sz="500" spc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Chris</a:t>
            </a:r>
            <a:r>
              <a:rPr sz="500" spc="4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Hurst</a:t>
            </a:r>
            <a:r>
              <a:rPr sz="500" spc="5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Battalion</a:t>
            </a:r>
            <a:r>
              <a:rPr sz="500" spc="4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Chief</a:t>
            </a:r>
            <a:r>
              <a:rPr sz="500" spc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b="1" u="sng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Black</a:t>
            </a:r>
            <a:r>
              <a:rPr sz="500" b="1" u="sng" spc="-2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1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Shift–</a:t>
            </a:r>
            <a:r>
              <a:rPr sz="500" b="1" u="sng" spc="-25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5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A</a:t>
            </a:r>
            <a:endParaRPr sz="500" dirty="0">
              <a:latin typeface="Arial"/>
              <a:cs typeface="Arial"/>
            </a:endParaRPr>
          </a:p>
          <a:p>
            <a:pPr marL="12700" marR="254000" algn="just">
              <a:lnSpc>
                <a:spcPct val="109000"/>
              </a:lnSpc>
              <a:spcBef>
                <a:spcPts val="105"/>
              </a:spcBef>
            </a:pP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Brian</a:t>
            </a:r>
            <a:r>
              <a:rPr sz="500" spc="5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Schopp</a:t>
            </a:r>
            <a:r>
              <a:rPr sz="500" spc="4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B/C</a:t>
            </a:r>
            <a:r>
              <a:rPr sz="500" spc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Eric</a:t>
            </a:r>
            <a:r>
              <a:rPr sz="500" spc="7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30" dirty="0">
                <a:solidFill>
                  <a:srgbClr val="282828"/>
                </a:solidFill>
                <a:latin typeface="Arial"/>
                <a:cs typeface="Arial"/>
              </a:rPr>
              <a:t>Poss,</a:t>
            </a:r>
            <a:r>
              <a:rPr sz="500" spc="-7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Lt.</a:t>
            </a:r>
            <a:endParaRPr sz="500" dirty="0">
              <a:latin typeface="Arial"/>
              <a:cs typeface="Arial"/>
            </a:endParaRPr>
          </a:p>
          <a:p>
            <a:pPr marL="12700" marR="290195" algn="just">
              <a:lnSpc>
                <a:spcPts val="700"/>
              </a:lnSpc>
              <a:spcBef>
                <a:spcPts val="30"/>
              </a:spcBef>
            </a:pP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Dick</a:t>
            </a:r>
            <a:r>
              <a:rPr sz="500" spc="1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30" dirty="0">
                <a:solidFill>
                  <a:srgbClr val="282828"/>
                </a:solidFill>
                <a:latin typeface="Arial"/>
                <a:cs typeface="Arial"/>
              </a:rPr>
              <a:t>Graff,</a:t>
            </a:r>
            <a:r>
              <a:rPr sz="500" spc="-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FF</a:t>
            </a:r>
            <a:r>
              <a:rPr sz="500" spc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Chris</a:t>
            </a:r>
            <a:r>
              <a:rPr sz="500" spc="7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50" dirty="0">
                <a:solidFill>
                  <a:srgbClr val="282828"/>
                </a:solidFill>
                <a:latin typeface="Arial"/>
                <a:cs typeface="Arial"/>
              </a:rPr>
              <a:t>Chiapinni,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35" dirty="0">
                <a:solidFill>
                  <a:srgbClr val="282828"/>
                </a:solidFill>
                <a:latin typeface="Arial"/>
                <a:cs typeface="Arial"/>
              </a:rPr>
              <a:t>FF</a:t>
            </a:r>
            <a:endParaRPr sz="500" dirty="0">
              <a:latin typeface="Arial"/>
              <a:cs typeface="Arial"/>
            </a:endParaRPr>
          </a:p>
          <a:p>
            <a:pPr marL="12700" marR="339090">
              <a:lnSpc>
                <a:spcPts val="700"/>
              </a:lnSpc>
              <a:spcBef>
                <a:spcPts val="5"/>
              </a:spcBef>
            </a:pP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Joel</a:t>
            </a:r>
            <a:r>
              <a:rPr sz="500" spc="2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30" dirty="0">
                <a:solidFill>
                  <a:srgbClr val="282828"/>
                </a:solidFill>
                <a:latin typeface="Arial"/>
                <a:cs typeface="Arial"/>
              </a:rPr>
              <a:t>Mcnally,</a:t>
            </a:r>
            <a:r>
              <a:rPr sz="500" spc="-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35" dirty="0">
                <a:solidFill>
                  <a:srgbClr val="282828"/>
                </a:solidFill>
                <a:latin typeface="Arial"/>
                <a:cs typeface="Arial"/>
              </a:rPr>
              <a:t>FF</a:t>
            </a:r>
            <a:r>
              <a:rPr sz="500" spc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Nick</a:t>
            </a:r>
            <a:r>
              <a:rPr sz="500" spc="-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Rossi,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FF</a:t>
            </a:r>
            <a:endParaRPr sz="500" dirty="0">
              <a:latin typeface="Arial"/>
              <a:cs typeface="Arial"/>
            </a:endParaRPr>
          </a:p>
          <a:p>
            <a:pPr marL="17145" marR="323850" indent="-1270">
              <a:lnSpc>
                <a:spcPct val="120000"/>
              </a:lnSpc>
              <a:spcBef>
                <a:spcPts val="250"/>
              </a:spcBef>
            </a:pPr>
            <a:r>
              <a:rPr sz="500" b="1" u="sng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Red</a:t>
            </a:r>
            <a:r>
              <a:rPr sz="500" b="1" u="sng" spc="1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25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Shift</a:t>
            </a:r>
            <a:r>
              <a:rPr sz="500" b="1" u="sng" spc="-8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–</a:t>
            </a:r>
            <a:r>
              <a:rPr sz="500" b="1" u="sng" spc="15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5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B</a:t>
            </a:r>
            <a:r>
              <a:rPr sz="500" b="1" spc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Don</a:t>
            </a:r>
            <a:r>
              <a:rPr sz="500" spc="-9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Kerbs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B/C</a:t>
            </a:r>
            <a:r>
              <a:rPr sz="500" spc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ChrisFioretto,</a:t>
            </a:r>
            <a:r>
              <a:rPr sz="500" spc="9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Lt.</a:t>
            </a:r>
            <a:endParaRPr sz="500" dirty="0">
              <a:latin typeface="Arial"/>
              <a:cs typeface="Arial"/>
            </a:endParaRPr>
          </a:p>
          <a:p>
            <a:pPr marL="22860" marR="260350">
              <a:lnSpc>
                <a:spcPct val="120000"/>
              </a:lnSpc>
            </a:pP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Dave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Sabatino,</a:t>
            </a:r>
            <a:r>
              <a:rPr sz="500" spc="6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FF</a:t>
            </a:r>
            <a:r>
              <a:rPr sz="500" spc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Bob</a:t>
            </a:r>
            <a:r>
              <a:rPr sz="500" spc="2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Wyant,</a:t>
            </a:r>
            <a:r>
              <a:rPr sz="500" spc="-5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35" dirty="0">
                <a:solidFill>
                  <a:srgbClr val="282828"/>
                </a:solidFill>
                <a:latin typeface="Arial"/>
                <a:cs typeface="Arial"/>
              </a:rPr>
              <a:t>FF</a:t>
            </a:r>
            <a:r>
              <a:rPr sz="500" spc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Caitlin</a:t>
            </a:r>
            <a:r>
              <a:rPr sz="500" spc="-15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Bryant,</a:t>
            </a:r>
            <a:r>
              <a:rPr sz="500" spc="30" dirty="0"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FF</a:t>
            </a:r>
            <a:endParaRPr sz="500" dirty="0">
              <a:latin typeface="Arial"/>
              <a:cs typeface="Arial"/>
            </a:endParaRPr>
          </a:p>
          <a:p>
            <a:pPr marL="22860">
              <a:lnSpc>
                <a:spcPct val="100000"/>
              </a:lnSpc>
              <a:spcBef>
                <a:spcPts val="365"/>
              </a:spcBef>
            </a:pPr>
            <a:r>
              <a:rPr sz="500" spc="-40" dirty="0">
                <a:solidFill>
                  <a:srgbClr val="282828"/>
                </a:solidFill>
                <a:latin typeface="Arial"/>
                <a:cs typeface="Arial"/>
              </a:rPr>
              <a:t>Justin</a:t>
            </a:r>
            <a:r>
              <a:rPr sz="500" spc="1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45" dirty="0">
                <a:solidFill>
                  <a:srgbClr val="282828"/>
                </a:solidFill>
                <a:latin typeface="Arial"/>
                <a:cs typeface="Arial"/>
              </a:rPr>
              <a:t>Lewandowski,</a:t>
            </a:r>
            <a:r>
              <a:rPr sz="500" spc="7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FF</a:t>
            </a:r>
            <a:endParaRPr sz="500" dirty="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984123" y="3038105"/>
            <a:ext cx="544830" cy="70993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200"/>
              </a:spcBef>
            </a:pPr>
            <a:r>
              <a:rPr sz="500" b="1" u="sng" spc="-1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Gold</a:t>
            </a:r>
            <a:r>
              <a:rPr sz="500" b="1" u="sng" spc="-5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3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Shift</a:t>
            </a:r>
            <a:r>
              <a:rPr sz="500" b="1" u="sng" spc="-5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–</a:t>
            </a:r>
            <a:r>
              <a:rPr sz="500" b="1" u="sng" spc="7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5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C</a:t>
            </a:r>
            <a:endParaRPr sz="5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Chris</a:t>
            </a:r>
            <a:r>
              <a:rPr sz="500" spc="2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Williams,</a:t>
            </a:r>
            <a:r>
              <a:rPr sz="500" spc="-3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B/C</a:t>
            </a:r>
            <a:endParaRPr sz="500">
              <a:latin typeface="Arial"/>
              <a:cs typeface="Arial"/>
            </a:endParaRPr>
          </a:p>
          <a:p>
            <a:pPr marL="12700" marR="31115">
              <a:lnSpc>
                <a:spcPct val="115999"/>
              </a:lnSpc>
              <a:spcBef>
                <a:spcPts val="240"/>
              </a:spcBef>
            </a:pP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Joel</a:t>
            </a:r>
            <a:r>
              <a:rPr sz="500" spc="-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Rissman,</a:t>
            </a:r>
            <a:r>
              <a:rPr sz="500" spc="2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Lt.</a:t>
            </a:r>
            <a:r>
              <a:rPr sz="500" spc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40" dirty="0">
                <a:solidFill>
                  <a:srgbClr val="282828"/>
                </a:solidFill>
                <a:latin typeface="Arial"/>
                <a:cs typeface="Arial"/>
              </a:rPr>
              <a:t>Eliseo</a:t>
            </a:r>
            <a:r>
              <a:rPr sz="500" spc="-6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Anaya,</a:t>
            </a:r>
            <a:r>
              <a:rPr sz="500" spc="7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35" dirty="0">
                <a:solidFill>
                  <a:srgbClr val="282828"/>
                </a:solidFill>
                <a:latin typeface="Arial"/>
                <a:cs typeface="Arial"/>
              </a:rPr>
              <a:t>FF</a:t>
            </a:r>
            <a:r>
              <a:rPr sz="500" spc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Frank</a:t>
            </a:r>
            <a:r>
              <a:rPr sz="500" spc="-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Schimpf,</a:t>
            </a:r>
            <a:r>
              <a:rPr sz="500" spc="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FF</a:t>
            </a:r>
            <a:r>
              <a:rPr sz="500" spc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Matt</a:t>
            </a:r>
            <a:r>
              <a:rPr sz="500" spc="-7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Williams</a:t>
            </a:r>
            <a:r>
              <a:rPr sz="500" spc="1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FF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500" spc="-45" dirty="0">
                <a:solidFill>
                  <a:srgbClr val="282828"/>
                </a:solidFill>
                <a:latin typeface="Arial"/>
                <a:cs typeface="Arial"/>
              </a:rPr>
              <a:t>Alex</a:t>
            </a:r>
            <a:r>
              <a:rPr sz="500" spc="-5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30" dirty="0">
                <a:solidFill>
                  <a:srgbClr val="282828"/>
                </a:solidFill>
                <a:latin typeface="Arial"/>
                <a:cs typeface="Arial"/>
              </a:rPr>
              <a:t>Pepper,</a:t>
            </a:r>
            <a:r>
              <a:rPr sz="500" spc="4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FF</a:t>
            </a:r>
            <a:endParaRPr sz="5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077336" y="1310258"/>
            <a:ext cx="978535" cy="517525"/>
          </a:xfrm>
          <a:custGeom>
            <a:avLst/>
            <a:gdLst/>
            <a:ahLst/>
            <a:cxnLst/>
            <a:rect l="l" t="t" r="r" b="b"/>
            <a:pathLst>
              <a:path w="978535" h="517525">
                <a:moveTo>
                  <a:pt x="0" y="0"/>
                </a:moveTo>
                <a:lnTo>
                  <a:pt x="978408" y="0"/>
                </a:lnTo>
                <a:lnTo>
                  <a:pt x="978408" y="517398"/>
                </a:lnTo>
                <a:lnTo>
                  <a:pt x="0" y="517398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093591" y="1298065"/>
            <a:ext cx="76898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u="sng" spc="-1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Emergency</a:t>
            </a:r>
            <a:r>
              <a:rPr sz="500" b="1" u="sng" spc="6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25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Management</a:t>
            </a:r>
            <a:r>
              <a:rPr sz="500" b="1" spc="-4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b="1" spc="-50" dirty="0">
                <a:solidFill>
                  <a:srgbClr val="282828"/>
                </a:solidFill>
                <a:latin typeface="Arial"/>
                <a:cs typeface="Arial"/>
              </a:rPr>
              <a:t>/</a:t>
            </a:r>
            <a:endParaRPr sz="5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93631" y="1381107"/>
            <a:ext cx="88900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u="sng" spc="-1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Emergency</a:t>
            </a:r>
            <a:r>
              <a:rPr sz="500" b="1" u="sng" spc="5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2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Operations</a:t>
            </a:r>
            <a:r>
              <a:rPr sz="500" b="1" u="sng" spc="-75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1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Center</a:t>
            </a:r>
            <a:endParaRPr sz="5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93631" y="1464165"/>
            <a:ext cx="71056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20" dirty="0">
                <a:latin typeface="Arial"/>
                <a:cs typeface="Arial"/>
              </a:rPr>
              <a:t>Dave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-20" dirty="0">
                <a:latin typeface="Arial"/>
                <a:cs typeface="Arial"/>
              </a:rPr>
              <a:t>Esterquest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,</a:t>
            </a:r>
            <a:r>
              <a:rPr sz="500" spc="6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Planner</a:t>
            </a:r>
            <a:endParaRPr sz="500" dirty="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093631" y="1623096"/>
            <a:ext cx="725805" cy="20256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500" b="1" u="sng" spc="-1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Continuityof</a:t>
            </a:r>
            <a:r>
              <a:rPr sz="500" b="1" u="sng" spc="25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1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Operations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25" dirty="0">
                <a:latin typeface="Arial"/>
                <a:cs typeface="Arial"/>
              </a:rPr>
              <a:t>Corey</a:t>
            </a:r>
            <a:r>
              <a:rPr sz="500" spc="-20" dirty="0">
                <a:latin typeface="Arial"/>
                <a:cs typeface="Arial"/>
              </a:rPr>
              <a:t> Mulryan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,</a:t>
            </a:r>
            <a:r>
              <a:rPr sz="500" spc="5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Planner</a:t>
            </a:r>
            <a:endParaRPr sz="5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96138" y="765872"/>
            <a:ext cx="657225" cy="8912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30" dirty="0">
                <a:latin typeface="Arial"/>
                <a:cs typeface="Arial"/>
              </a:rPr>
              <a:t>Approve</a:t>
            </a:r>
            <a:r>
              <a:rPr lang="en-US" sz="500" spc="-30" dirty="0">
                <a:latin typeface="Arial"/>
                <a:cs typeface="Arial"/>
              </a:rPr>
              <a:t>d – June</a:t>
            </a:r>
            <a:r>
              <a:rPr lang="en-US" sz="500" spc="190" dirty="0">
                <a:latin typeface="Arial"/>
                <a:cs typeface="Arial"/>
              </a:rPr>
              <a:t> </a:t>
            </a:r>
            <a:r>
              <a:rPr sz="500" spc="-20" dirty="0">
                <a:latin typeface="Arial"/>
                <a:cs typeface="Arial"/>
              </a:rPr>
              <a:t>2024</a:t>
            </a:r>
            <a:endParaRPr sz="500" dirty="0">
              <a:latin typeface="Arial"/>
              <a:cs typeface="Arial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101536" y="181229"/>
            <a:ext cx="6803390" cy="548640"/>
            <a:chOff x="101536" y="181229"/>
            <a:chExt cx="6803390" cy="548640"/>
          </a:xfrm>
        </p:grpSpPr>
        <p:sp>
          <p:nvSpPr>
            <p:cNvPr id="36" name="object 36"/>
            <p:cNvSpPr/>
            <p:nvPr/>
          </p:nvSpPr>
          <p:spPr>
            <a:xfrm>
              <a:off x="106298" y="717423"/>
              <a:ext cx="1219835" cy="0"/>
            </a:xfrm>
            <a:custGeom>
              <a:avLst/>
              <a:gdLst/>
              <a:ahLst/>
              <a:cxnLst/>
              <a:rect l="l" t="t" r="r" b="b"/>
              <a:pathLst>
                <a:path w="1219835">
                  <a:moveTo>
                    <a:pt x="0" y="0"/>
                  </a:moveTo>
                  <a:lnTo>
                    <a:pt x="1219720" y="0"/>
                  </a:lnTo>
                </a:path>
              </a:pathLst>
            </a:custGeom>
            <a:ln w="9525">
              <a:solidFill>
                <a:srgbClr val="4E4E4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1416" y="596646"/>
              <a:ext cx="113525" cy="114299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5609463" y="193929"/>
              <a:ext cx="1282700" cy="523240"/>
            </a:xfrm>
            <a:custGeom>
              <a:avLst/>
              <a:gdLst/>
              <a:ahLst/>
              <a:cxnLst/>
              <a:rect l="l" t="t" r="r" b="b"/>
              <a:pathLst>
                <a:path w="1282700" h="523240">
                  <a:moveTo>
                    <a:pt x="0" y="0"/>
                  </a:moveTo>
                  <a:lnTo>
                    <a:pt x="1282191" y="0"/>
                  </a:lnTo>
                  <a:lnTo>
                    <a:pt x="1282191" y="523113"/>
                  </a:lnTo>
                  <a:lnTo>
                    <a:pt x="0" y="523113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505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5630570" y="160792"/>
            <a:ext cx="1000125" cy="44704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500" b="1" u="sng" spc="-2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Projects</a:t>
            </a:r>
            <a:r>
              <a:rPr sz="500" b="1" u="sng" spc="15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1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Office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500" dirty="0">
                <a:latin typeface="Arial"/>
                <a:cs typeface="Arial"/>
              </a:rPr>
              <a:t>Melissa</a:t>
            </a:r>
            <a:r>
              <a:rPr sz="500" spc="90" dirty="0">
                <a:latin typeface="Arial"/>
                <a:cs typeface="Arial"/>
              </a:rPr>
              <a:t> </a:t>
            </a:r>
            <a:r>
              <a:rPr sz="500" spc="-20" dirty="0">
                <a:latin typeface="Arial"/>
                <a:cs typeface="Arial"/>
              </a:rPr>
              <a:t>Huedem,</a:t>
            </a:r>
            <a:r>
              <a:rPr sz="500" spc="-5" dirty="0">
                <a:latin typeface="Arial"/>
                <a:cs typeface="Arial"/>
              </a:rPr>
              <a:t> </a:t>
            </a:r>
            <a:r>
              <a:rPr sz="500" b="1" spc="-10" dirty="0">
                <a:latin typeface="Arial"/>
                <a:cs typeface="Arial"/>
              </a:rPr>
              <a:t>Spvr.</a:t>
            </a:r>
            <a:endParaRPr sz="500">
              <a:latin typeface="Arial"/>
              <a:cs typeface="Arial"/>
            </a:endParaRPr>
          </a:p>
          <a:p>
            <a:pPr marL="12700" marR="5080">
              <a:lnSpc>
                <a:spcPts val="860"/>
              </a:lnSpc>
              <a:spcBef>
                <a:spcPts val="65"/>
              </a:spcBef>
            </a:pPr>
            <a:r>
              <a:rPr sz="500" spc="-35" dirty="0">
                <a:latin typeface="Arial"/>
                <a:cs typeface="Arial"/>
              </a:rPr>
              <a:t>Kristen</a:t>
            </a:r>
            <a:r>
              <a:rPr sz="500" spc="-50" dirty="0">
                <a:latin typeface="Arial"/>
                <a:cs typeface="Arial"/>
              </a:rPr>
              <a:t> </a:t>
            </a:r>
            <a:r>
              <a:rPr sz="500" spc="-35" dirty="0">
                <a:latin typeface="Arial"/>
                <a:cs typeface="Arial"/>
              </a:rPr>
              <a:t>Bond,</a:t>
            </a:r>
            <a:r>
              <a:rPr sz="500" spc="-10" dirty="0">
                <a:latin typeface="Arial"/>
                <a:cs typeface="Arial"/>
              </a:rPr>
              <a:t> </a:t>
            </a:r>
            <a:r>
              <a:rPr sz="500" spc="-35" dirty="0">
                <a:latin typeface="Arial"/>
                <a:cs typeface="Arial"/>
              </a:rPr>
              <a:t>Global</a:t>
            </a:r>
            <a:r>
              <a:rPr sz="500" spc="-40" dirty="0">
                <a:latin typeface="Arial"/>
                <a:cs typeface="Arial"/>
              </a:rPr>
              <a:t> </a:t>
            </a:r>
            <a:r>
              <a:rPr sz="500" spc="-20" dirty="0">
                <a:latin typeface="Arial"/>
                <a:cs typeface="Arial"/>
              </a:rPr>
              <a:t>Services</a:t>
            </a:r>
            <a:r>
              <a:rPr sz="500" spc="-3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Projects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Administrator</a:t>
            </a:r>
            <a:endParaRPr sz="5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334886" y="1653158"/>
            <a:ext cx="1045210" cy="253365"/>
          </a:xfrm>
          <a:prstGeom prst="rect">
            <a:avLst/>
          </a:prstGeom>
          <a:ln w="25400">
            <a:solidFill>
              <a:srgbClr val="505050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 marL="17780">
              <a:lnSpc>
                <a:spcPct val="100000"/>
              </a:lnSpc>
              <a:spcBef>
                <a:spcPts val="55"/>
              </a:spcBef>
            </a:pPr>
            <a:r>
              <a:rPr sz="500" b="1" u="sng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Lock</a:t>
            </a:r>
            <a:r>
              <a:rPr sz="500" b="1" u="sng" spc="-2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Shop</a:t>
            </a:r>
            <a:endParaRPr sz="50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</a:pPr>
            <a:r>
              <a:rPr sz="500" spc="-25" dirty="0">
                <a:solidFill>
                  <a:srgbClr val="505050"/>
                </a:solidFill>
                <a:latin typeface="Arial"/>
                <a:cs typeface="Arial"/>
              </a:rPr>
              <a:t>Lonnie</a:t>
            </a:r>
            <a:r>
              <a:rPr sz="500" spc="-35" dirty="0">
                <a:solidFill>
                  <a:srgbClr val="505050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505050"/>
                </a:solidFill>
                <a:latin typeface="Arial"/>
                <a:cs typeface="Arial"/>
              </a:rPr>
              <a:t>LaSourd</a:t>
            </a:r>
            <a:r>
              <a:rPr sz="500" spc="-10" dirty="0">
                <a:latin typeface="Arial"/>
                <a:cs typeface="Arial"/>
              </a:rPr>
              <a:t>,</a:t>
            </a:r>
            <a:r>
              <a:rPr sz="500" spc="45" dirty="0">
                <a:latin typeface="Arial"/>
                <a:cs typeface="Arial"/>
              </a:rPr>
              <a:t> </a:t>
            </a:r>
            <a:r>
              <a:rPr sz="500" b="1" spc="-10" dirty="0">
                <a:solidFill>
                  <a:srgbClr val="282828"/>
                </a:solidFill>
                <a:latin typeface="Arial"/>
                <a:cs typeface="Arial"/>
              </a:rPr>
              <a:t>Spvr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.</a:t>
            </a:r>
            <a:endParaRPr sz="50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Andy</a:t>
            </a:r>
            <a:r>
              <a:rPr sz="500" spc="-2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Turner</a:t>
            </a:r>
            <a:r>
              <a:rPr sz="500" spc="-10" dirty="0">
                <a:solidFill>
                  <a:srgbClr val="505050"/>
                </a:solidFill>
                <a:latin typeface="Arial"/>
                <a:cs typeface="Arial"/>
              </a:rPr>
              <a:t>,</a:t>
            </a:r>
            <a:r>
              <a:rPr sz="500" spc="-100" dirty="0">
                <a:solidFill>
                  <a:srgbClr val="505050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505050"/>
                </a:solidFill>
                <a:latin typeface="Arial"/>
                <a:cs typeface="Arial"/>
              </a:rPr>
              <a:t>Locksmith</a:t>
            </a:r>
            <a:endParaRPr sz="5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284851" y="1666875"/>
            <a:ext cx="972819" cy="177800"/>
          </a:xfrm>
          <a:prstGeom prst="rect">
            <a:avLst/>
          </a:prstGeom>
          <a:ln w="25400">
            <a:solidFill>
              <a:srgbClr val="50505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70"/>
              </a:spcBef>
            </a:pPr>
            <a:r>
              <a:rPr sz="500" b="1" u="sng" spc="-25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Protective</a:t>
            </a:r>
            <a:r>
              <a:rPr sz="500" b="1" u="sng" spc="-3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1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Force</a:t>
            </a:r>
            <a:r>
              <a:rPr sz="500" b="1" u="sng" spc="45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1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Operations</a:t>
            </a:r>
            <a:endParaRPr sz="500">
              <a:latin typeface="Arial"/>
              <a:cs typeface="Arial"/>
            </a:endParaRPr>
          </a:p>
          <a:p>
            <a:pPr marL="19685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Aaron</a:t>
            </a:r>
            <a:r>
              <a:rPr sz="500" spc="15" dirty="0">
                <a:latin typeface="Arial"/>
                <a:cs typeface="Arial"/>
              </a:rPr>
              <a:t> </a:t>
            </a:r>
            <a:r>
              <a:rPr sz="500" spc="-20" dirty="0">
                <a:latin typeface="Arial"/>
                <a:cs typeface="Arial"/>
              </a:rPr>
              <a:t>Ramos</a:t>
            </a:r>
            <a:r>
              <a:rPr sz="500" b="1" spc="-20" dirty="0">
                <a:latin typeface="Arial"/>
                <a:cs typeface="Arial"/>
              </a:rPr>
              <a:t>,</a:t>
            </a:r>
            <a:r>
              <a:rPr sz="500" b="1" dirty="0">
                <a:latin typeface="Arial"/>
                <a:cs typeface="Arial"/>
              </a:rPr>
              <a:t> </a:t>
            </a:r>
            <a:r>
              <a:rPr sz="500" b="1" spc="-10" dirty="0">
                <a:latin typeface="Arial"/>
                <a:cs typeface="Arial"/>
              </a:rPr>
              <a:t>Spvr.</a:t>
            </a:r>
            <a:endParaRPr sz="5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06298" y="1466469"/>
            <a:ext cx="1720850" cy="538480"/>
          </a:xfrm>
          <a:prstGeom prst="rect">
            <a:avLst/>
          </a:prstGeom>
          <a:ln w="25400">
            <a:solidFill>
              <a:srgbClr val="50505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155"/>
              </a:spcBef>
            </a:pPr>
            <a:r>
              <a:rPr sz="500" b="1" u="sng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Cyber</a:t>
            </a:r>
            <a:r>
              <a:rPr sz="500" b="1" u="sng" spc="4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3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Security</a:t>
            </a:r>
            <a:r>
              <a:rPr sz="500" b="1" u="sng" spc="-7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Prog.</a:t>
            </a:r>
            <a:r>
              <a:rPr sz="500" b="1" u="sng" spc="45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&amp;</a:t>
            </a:r>
            <a:r>
              <a:rPr sz="500" b="1" u="sng" spc="5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3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Policy</a:t>
            </a:r>
            <a:r>
              <a:rPr sz="500" b="1" u="sng" spc="-95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2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Group</a:t>
            </a:r>
            <a:endParaRPr sz="500" dirty="0">
              <a:latin typeface="Arial"/>
              <a:cs typeface="Arial"/>
            </a:endParaRPr>
          </a:p>
          <a:p>
            <a:pPr marL="65405">
              <a:lnSpc>
                <a:spcPct val="100000"/>
              </a:lnSpc>
              <a:spcBef>
                <a:spcPts val="195"/>
              </a:spcBef>
            </a:pP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Jessie</a:t>
            </a:r>
            <a:r>
              <a:rPr sz="500" spc="5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30" dirty="0">
                <a:solidFill>
                  <a:srgbClr val="282828"/>
                </a:solidFill>
                <a:latin typeface="Arial"/>
                <a:cs typeface="Arial"/>
              </a:rPr>
              <a:t>Pudaelek,</a:t>
            </a:r>
            <a:r>
              <a:rPr sz="500" spc="-5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Group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b="1" spc="-10" dirty="0">
                <a:solidFill>
                  <a:srgbClr val="282828"/>
                </a:solidFill>
                <a:latin typeface="Arial"/>
                <a:cs typeface="Arial"/>
              </a:rPr>
              <a:t>Spvr.</a:t>
            </a:r>
            <a:endParaRPr sz="500" dirty="0">
              <a:latin typeface="Arial"/>
              <a:cs typeface="Arial"/>
            </a:endParaRPr>
          </a:p>
          <a:p>
            <a:pPr marL="55880" marR="662940" indent="8255">
              <a:lnSpc>
                <a:spcPct val="100000"/>
              </a:lnSpc>
              <a:spcBef>
                <a:spcPts val="204"/>
              </a:spcBef>
            </a:pP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Bernadette</a:t>
            </a:r>
            <a:r>
              <a:rPr sz="500" spc="6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Tabor,</a:t>
            </a:r>
            <a:r>
              <a:rPr sz="500" spc="-3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Certification</a:t>
            </a:r>
            <a:r>
              <a:rPr sz="500" spc="-1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Agent</a:t>
            </a:r>
            <a:r>
              <a:rPr sz="500" spc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30" dirty="0">
                <a:solidFill>
                  <a:srgbClr val="282828"/>
                </a:solidFill>
                <a:latin typeface="Arial"/>
                <a:cs typeface="Arial"/>
              </a:rPr>
              <a:t>Dominque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30" dirty="0">
                <a:solidFill>
                  <a:srgbClr val="282828"/>
                </a:solidFill>
                <a:latin typeface="Arial"/>
                <a:cs typeface="Arial"/>
              </a:rPr>
              <a:t>Buterbaugh,</a:t>
            </a:r>
            <a:r>
              <a:rPr sz="500" spc="-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Risk</a:t>
            </a:r>
            <a:r>
              <a:rPr sz="500" spc="22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Analyst</a:t>
            </a:r>
            <a:r>
              <a:rPr sz="500" spc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0" dirty="0">
                <a:latin typeface="Arial"/>
                <a:cs typeface="Arial"/>
              </a:rPr>
              <a:t>Mine </a:t>
            </a:r>
            <a:r>
              <a:rPr sz="500" spc="-30" dirty="0">
                <a:latin typeface="Arial"/>
                <a:cs typeface="Arial"/>
              </a:rPr>
              <a:t>Altunay</a:t>
            </a:r>
            <a:r>
              <a:rPr sz="500" spc="-30" dirty="0">
                <a:solidFill>
                  <a:srgbClr val="282828"/>
                </a:solidFill>
                <a:latin typeface="Arial"/>
                <a:cs typeface="Arial"/>
              </a:rPr>
              <a:t>,</a:t>
            </a:r>
            <a:r>
              <a:rPr sz="500" spc="-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SCD</a:t>
            </a:r>
            <a:r>
              <a:rPr sz="500" spc="7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Liaison</a:t>
            </a:r>
            <a:endParaRPr sz="500" dirty="0">
              <a:latin typeface="Arial"/>
              <a:cs typeface="Arial"/>
            </a:endParaRPr>
          </a:p>
          <a:p>
            <a:pPr marL="55880">
              <a:lnSpc>
                <a:spcPct val="100000"/>
              </a:lnSpc>
            </a:pPr>
            <a:r>
              <a:rPr lang="en-US" sz="500">
                <a:solidFill>
                  <a:srgbClr val="FF0000"/>
                </a:solidFill>
                <a:latin typeface="Arial"/>
                <a:cs typeface="Arial"/>
              </a:rPr>
              <a:t>Vacant</a:t>
            </a:r>
            <a:endParaRPr sz="5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06298" y="2132457"/>
            <a:ext cx="1720850" cy="699770"/>
          </a:xfrm>
          <a:prstGeom prst="rect">
            <a:avLst/>
          </a:prstGeom>
          <a:ln w="25400">
            <a:solidFill>
              <a:srgbClr val="50505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67945">
              <a:lnSpc>
                <a:spcPct val="100000"/>
              </a:lnSpc>
              <a:spcBef>
                <a:spcPts val="120"/>
              </a:spcBef>
            </a:pPr>
            <a:r>
              <a:rPr sz="500" b="1" u="sng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Cyber</a:t>
            </a:r>
            <a:r>
              <a:rPr sz="500" b="1" u="sng" spc="5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3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Security</a:t>
            </a:r>
            <a:r>
              <a:rPr sz="500" b="1" u="sng" spc="-4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1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Operations</a:t>
            </a:r>
            <a:endParaRPr sz="500">
              <a:latin typeface="Arial"/>
              <a:cs typeface="Arial"/>
            </a:endParaRPr>
          </a:p>
          <a:p>
            <a:pPr marL="70485">
              <a:lnSpc>
                <a:spcPct val="100000"/>
              </a:lnSpc>
              <a:spcBef>
                <a:spcPts val="300"/>
              </a:spcBef>
            </a:pP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Jeny</a:t>
            </a:r>
            <a:r>
              <a:rPr sz="500" spc="6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Teheran,Group</a:t>
            </a:r>
            <a:r>
              <a:rPr sz="500" spc="1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Lead</a:t>
            </a:r>
            <a:endParaRPr sz="500">
              <a:latin typeface="Arial"/>
              <a:cs typeface="Arial"/>
            </a:endParaRPr>
          </a:p>
          <a:p>
            <a:pPr marL="70485" marR="589280">
              <a:lnSpc>
                <a:spcPct val="100000"/>
              </a:lnSpc>
            </a:pP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Wayne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Baisley,</a:t>
            </a:r>
            <a:r>
              <a:rPr sz="500" spc="114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Cybersecurity</a:t>
            </a:r>
            <a:r>
              <a:rPr sz="500" spc="2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Architect</a:t>
            </a:r>
            <a:r>
              <a:rPr sz="500" spc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Rebecca</a:t>
            </a:r>
            <a:r>
              <a:rPr sz="500" spc="-3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Bensinger,</a:t>
            </a:r>
            <a:r>
              <a:rPr sz="500" spc="1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Cyber</a:t>
            </a:r>
            <a:r>
              <a:rPr sz="500" spc="10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Analyst</a:t>
            </a:r>
            <a:r>
              <a:rPr sz="500" spc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Angela</a:t>
            </a:r>
            <a:r>
              <a:rPr sz="500" spc="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Correa,</a:t>
            </a:r>
            <a:r>
              <a:rPr sz="500" spc="-3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Cyber</a:t>
            </a:r>
            <a:r>
              <a:rPr sz="500" spc="5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Analyst</a:t>
            </a:r>
            <a:endParaRPr sz="500">
              <a:latin typeface="Arial"/>
              <a:cs typeface="Arial"/>
            </a:endParaRPr>
          </a:p>
          <a:p>
            <a:pPr marL="70485" marR="547370">
              <a:lnSpc>
                <a:spcPct val="100000"/>
              </a:lnSpc>
            </a:pP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Yesenia</a:t>
            </a:r>
            <a:r>
              <a:rPr sz="500" spc="7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40" dirty="0">
                <a:solidFill>
                  <a:srgbClr val="282828"/>
                </a:solidFill>
                <a:latin typeface="Arial"/>
                <a:cs typeface="Arial"/>
              </a:rPr>
              <a:t>Corbitt-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Gonzalez,</a:t>
            </a:r>
            <a:r>
              <a:rPr sz="500" spc="-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Cyber</a:t>
            </a:r>
            <a:r>
              <a:rPr sz="500" spc="10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Analyst</a:t>
            </a:r>
            <a:r>
              <a:rPr sz="500" spc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Kevin</a:t>
            </a:r>
            <a:r>
              <a:rPr sz="500" spc="3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Hill,</a:t>
            </a:r>
            <a:r>
              <a:rPr sz="500" spc="6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30" dirty="0">
                <a:solidFill>
                  <a:srgbClr val="282828"/>
                </a:solidFill>
                <a:latin typeface="Arial"/>
                <a:cs typeface="Arial"/>
              </a:rPr>
              <a:t>Cybersecurity</a:t>
            </a:r>
            <a:r>
              <a:rPr sz="500" spc="-5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Architect</a:t>
            </a:r>
            <a:endParaRPr sz="500">
              <a:latin typeface="Arial"/>
              <a:cs typeface="Arial"/>
            </a:endParaRPr>
          </a:p>
          <a:p>
            <a:pPr marL="70485">
              <a:lnSpc>
                <a:spcPct val="100000"/>
              </a:lnSpc>
            </a:pP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Jason</a:t>
            </a:r>
            <a:r>
              <a:rPr sz="500" spc="8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Ormes,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30" dirty="0">
                <a:solidFill>
                  <a:srgbClr val="282828"/>
                </a:solidFill>
                <a:latin typeface="Arial"/>
                <a:cs typeface="Arial"/>
              </a:rPr>
              <a:t>Cybersecurity</a:t>
            </a:r>
            <a:r>
              <a:rPr sz="500" spc="2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Architect</a:t>
            </a:r>
            <a:endParaRPr sz="5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22801" y="1674475"/>
            <a:ext cx="1045210" cy="1819281"/>
          </a:xfrm>
          <a:prstGeom prst="rect">
            <a:avLst/>
          </a:prstGeom>
          <a:ln w="25400">
            <a:solidFill>
              <a:srgbClr val="50505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 marL="27305" marR="154940" indent="-1905">
              <a:lnSpc>
                <a:spcPts val="650"/>
              </a:lnSpc>
              <a:spcBef>
                <a:spcPts val="15"/>
              </a:spcBef>
            </a:pPr>
            <a:r>
              <a:rPr sz="500" b="1" u="sng" spc="-25" dirty="0">
                <a:uFill>
                  <a:solidFill>
                    <a:srgbClr val="505050"/>
                  </a:solidFill>
                </a:uFill>
                <a:latin typeface="Arial"/>
                <a:cs typeface="Arial"/>
              </a:rPr>
              <a:t>Physical</a:t>
            </a:r>
            <a:r>
              <a:rPr sz="500" b="1" u="sng" spc="5" dirty="0">
                <a:uFill>
                  <a:solidFill>
                    <a:srgbClr val="505050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25" dirty="0">
                <a:uFill>
                  <a:solidFill>
                    <a:srgbClr val="505050"/>
                  </a:solidFill>
                </a:uFill>
                <a:latin typeface="Arial"/>
                <a:cs typeface="Arial"/>
              </a:rPr>
              <a:t>Protection</a:t>
            </a:r>
            <a:r>
              <a:rPr sz="500" b="1" u="sng" spc="-45" dirty="0">
                <a:uFill>
                  <a:solidFill>
                    <a:srgbClr val="505050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10" dirty="0">
                <a:uFill>
                  <a:solidFill>
                    <a:srgbClr val="505050"/>
                  </a:solidFill>
                </a:uFill>
                <a:latin typeface="Arial"/>
                <a:cs typeface="Arial"/>
              </a:rPr>
              <a:t>Program</a:t>
            </a:r>
            <a:r>
              <a:rPr sz="500" b="1" u="sng" spc="125" dirty="0">
                <a:uFill>
                  <a:solidFill>
                    <a:srgbClr val="505050"/>
                  </a:solidFill>
                </a:uFill>
                <a:latin typeface="Arial"/>
                <a:cs typeface="Arial"/>
              </a:rPr>
              <a:t> </a:t>
            </a:r>
            <a:r>
              <a:rPr sz="500" b="1" spc="-50" dirty="0">
                <a:latin typeface="Arial"/>
                <a:cs typeface="Arial"/>
              </a:rPr>
              <a:t>/</a:t>
            </a:r>
            <a:r>
              <a:rPr sz="500" b="1" spc="500" dirty="0">
                <a:latin typeface="Arial"/>
                <a:cs typeface="Arial"/>
              </a:rPr>
              <a:t> </a:t>
            </a:r>
            <a:r>
              <a:rPr sz="500" b="1" u="sng" spc="-10" dirty="0">
                <a:uFill>
                  <a:solidFill>
                    <a:srgbClr val="505050"/>
                  </a:solidFill>
                </a:uFill>
                <a:latin typeface="Arial"/>
                <a:cs typeface="Arial"/>
              </a:rPr>
              <a:t>Security</a:t>
            </a:r>
            <a:r>
              <a:rPr sz="500" b="1" u="sng" spc="100" dirty="0">
                <a:uFill>
                  <a:solidFill>
                    <a:srgbClr val="505050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30" dirty="0">
                <a:uFill>
                  <a:solidFill>
                    <a:srgbClr val="505050"/>
                  </a:solidFill>
                </a:uFill>
                <a:latin typeface="Arial"/>
                <a:cs typeface="Arial"/>
              </a:rPr>
              <a:t>Operations</a:t>
            </a:r>
            <a:r>
              <a:rPr sz="500" b="1" u="sng" spc="-60" dirty="0">
                <a:uFill>
                  <a:solidFill>
                    <a:srgbClr val="505050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10" dirty="0">
                <a:uFill>
                  <a:solidFill>
                    <a:srgbClr val="505050"/>
                  </a:solidFill>
                </a:uFill>
                <a:latin typeface="Arial"/>
                <a:cs typeface="Arial"/>
              </a:rPr>
              <a:t>Cente</a:t>
            </a:r>
            <a:r>
              <a:rPr sz="500" b="1" spc="-10" dirty="0">
                <a:latin typeface="Arial"/>
                <a:cs typeface="Arial"/>
              </a:rPr>
              <a:t>r</a:t>
            </a:r>
            <a:r>
              <a:rPr sz="500" b="1" spc="500" dirty="0"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505050"/>
                </a:solidFill>
                <a:latin typeface="Arial"/>
                <a:cs typeface="Arial"/>
              </a:rPr>
              <a:t>Chali</a:t>
            </a:r>
            <a:r>
              <a:rPr sz="500" spc="-45" dirty="0">
                <a:solidFill>
                  <a:srgbClr val="505050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505050"/>
                </a:solidFill>
                <a:latin typeface="Arial"/>
                <a:cs typeface="Arial"/>
              </a:rPr>
              <a:t>Dina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,</a:t>
            </a:r>
            <a:r>
              <a:rPr sz="500" spc="1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Spvr.</a:t>
            </a:r>
            <a:endParaRPr sz="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0"/>
              </a:spcBef>
            </a:pPr>
            <a:endParaRPr sz="500" dirty="0">
              <a:latin typeface="Arial"/>
              <a:cs typeface="Arial"/>
            </a:endParaRPr>
          </a:p>
          <a:p>
            <a:pPr marL="27305">
              <a:lnSpc>
                <a:spcPct val="100000"/>
              </a:lnSpc>
            </a:pPr>
            <a:r>
              <a:rPr sz="500" dirty="0">
                <a:latin typeface="Arial"/>
                <a:cs typeface="Arial"/>
              </a:rPr>
              <a:t>Stacey</a:t>
            </a:r>
            <a:r>
              <a:rPr sz="500" spc="25" dirty="0">
                <a:latin typeface="Arial"/>
                <a:cs typeface="Arial"/>
              </a:rPr>
              <a:t> </a:t>
            </a:r>
            <a:r>
              <a:rPr sz="500" spc="-20" dirty="0">
                <a:latin typeface="Arial"/>
                <a:cs typeface="Arial"/>
              </a:rPr>
              <a:t>Lindeman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,Access</a:t>
            </a:r>
            <a:r>
              <a:rPr sz="500" spc="4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Specialist</a:t>
            </a:r>
            <a:endParaRPr sz="500" dirty="0">
              <a:latin typeface="Arial"/>
              <a:cs typeface="Arial"/>
            </a:endParaRPr>
          </a:p>
          <a:p>
            <a:pPr marL="27940" marR="591820" indent="-1905">
              <a:lnSpc>
                <a:spcPct val="120000"/>
              </a:lnSpc>
              <a:spcBef>
                <a:spcPts val="234"/>
              </a:spcBef>
            </a:pPr>
            <a:r>
              <a:rPr sz="500" b="1" u="sng" spc="-1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1st</a:t>
            </a:r>
            <a:r>
              <a:rPr sz="500" b="1" u="sng" spc="-35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1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Shif</a:t>
            </a:r>
            <a:r>
              <a:rPr sz="500" b="1" spc="-10" dirty="0">
                <a:solidFill>
                  <a:srgbClr val="282828"/>
                </a:solidFill>
                <a:latin typeface="Arial"/>
                <a:cs typeface="Arial"/>
              </a:rPr>
              <a:t>t</a:t>
            </a:r>
            <a:r>
              <a:rPr sz="500" b="1" spc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Renee</a:t>
            </a:r>
            <a:r>
              <a:rPr sz="500" spc="1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Stewart</a:t>
            </a:r>
            <a:r>
              <a:rPr sz="500" spc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Nathan</a:t>
            </a:r>
            <a:r>
              <a:rPr sz="500" spc="2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Gentili</a:t>
            </a:r>
            <a:r>
              <a:rPr sz="500" spc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Anthony</a:t>
            </a:r>
            <a:r>
              <a:rPr sz="500" spc="1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Herron</a:t>
            </a:r>
            <a:endParaRPr sz="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90"/>
              </a:spcBef>
            </a:pPr>
            <a:endParaRPr sz="500" dirty="0">
              <a:latin typeface="Arial"/>
              <a:cs typeface="Arial"/>
            </a:endParaRPr>
          </a:p>
          <a:p>
            <a:pPr marL="40005">
              <a:lnSpc>
                <a:spcPct val="100000"/>
              </a:lnSpc>
            </a:pPr>
            <a:r>
              <a:rPr sz="500" b="1" u="sng" spc="-1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2nd</a:t>
            </a:r>
            <a:r>
              <a:rPr sz="500" b="1" u="sng" spc="-55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1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Shif</a:t>
            </a:r>
            <a:r>
              <a:rPr sz="500" b="1" spc="-10" dirty="0">
                <a:solidFill>
                  <a:srgbClr val="282828"/>
                </a:solidFill>
                <a:latin typeface="Arial"/>
                <a:cs typeface="Arial"/>
              </a:rPr>
              <a:t>t</a:t>
            </a:r>
            <a:endParaRPr sz="500" dirty="0">
              <a:latin typeface="Arial"/>
              <a:cs typeface="Arial"/>
            </a:endParaRPr>
          </a:p>
          <a:p>
            <a:pPr marL="39370">
              <a:lnSpc>
                <a:spcPct val="100000"/>
              </a:lnSpc>
              <a:spcBef>
                <a:spcPts val="30"/>
              </a:spcBef>
            </a:pP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Michael</a:t>
            </a:r>
            <a:r>
              <a:rPr sz="500" spc="7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Liscano,</a:t>
            </a:r>
            <a:r>
              <a:rPr sz="500" spc="7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Lead</a:t>
            </a:r>
            <a:endParaRPr sz="500" dirty="0">
              <a:latin typeface="Arial"/>
              <a:cs typeface="Arial"/>
            </a:endParaRPr>
          </a:p>
          <a:p>
            <a:pPr marL="40005" marR="351155">
              <a:lnSpc>
                <a:spcPct val="114999"/>
              </a:lnSpc>
            </a:pP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Cortez</a:t>
            </a:r>
            <a:r>
              <a:rPr sz="500" spc="12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Ragland,</a:t>
            </a:r>
            <a:r>
              <a:rPr sz="500" spc="13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Lead</a:t>
            </a:r>
            <a:r>
              <a:rPr sz="500" spc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endParaRPr lang="en-US" sz="500" spc="-2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40005" marR="351155">
              <a:lnSpc>
                <a:spcPct val="114999"/>
              </a:lnSpc>
            </a:pPr>
            <a:r>
              <a:rPr lang="en-US" sz="500" spc="-20">
                <a:solidFill>
                  <a:srgbClr val="FF0000"/>
                </a:solidFill>
                <a:latin typeface="Arial"/>
                <a:cs typeface="Arial"/>
              </a:rPr>
              <a:t>Vacant</a:t>
            </a:r>
            <a:endParaRPr sz="500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80"/>
              </a:spcBef>
            </a:pPr>
            <a:endParaRPr sz="500" dirty="0">
              <a:latin typeface="Arial"/>
              <a:cs typeface="Arial"/>
            </a:endParaRPr>
          </a:p>
          <a:p>
            <a:pPr marL="40005">
              <a:lnSpc>
                <a:spcPct val="100000"/>
              </a:lnSpc>
            </a:pPr>
            <a:r>
              <a:rPr sz="500" b="1" u="sng" spc="-2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3rd</a:t>
            </a:r>
            <a:r>
              <a:rPr sz="500" b="1" u="sng" spc="-1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Shif</a:t>
            </a:r>
            <a:r>
              <a:rPr sz="500" b="1" spc="-10" dirty="0">
                <a:solidFill>
                  <a:srgbClr val="282828"/>
                </a:solidFill>
                <a:latin typeface="Arial"/>
                <a:cs typeface="Arial"/>
              </a:rPr>
              <a:t>t</a:t>
            </a:r>
            <a:endParaRPr sz="500" dirty="0">
              <a:latin typeface="Arial"/>
              <a:cs typeface="Arial"/>
            </a:endParaRPr>
          </a:p>
          <a:p>
            <a:pPr marL="39370">
              <a:lnSpc>
                <a:spcPct val="100000"/>
              </a:lnSpc>
              <a:spcBef>
                <a:spcPts val="40"/>
              </a:spcBef>
            </a:pPr>
            <a:r>
              <a:rPr sz="500" spc="-30" dirty="0">
                <a:solidFill>
                  <a:srgbClr val="282828"/>
                </a:solidFill>
                <a:latin typeface="Arial"/>
                <a:cs typeface="Arial"/>
              </a:rPr>
              <a:t>Charles</a:t>
            </a:r>
            <a:r>
              <a:rPr sz="500" spc="-7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Shaw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,</a:t>
            </a:r>
            <a:r>
              <a:rPr sz="500" spc="8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Lead</a:t>
            </a:r>
            <a:endParaRPr sz="500" dirty="0">
              <a:latin typeface="Arial"/>
              <a:cs typeface="Arial"/>
            </a:endParaRPr>
          </a:p>
          <a:p>
            <a:pPr marL="40005" marR="587375">
              <a:lnSpc>
                <a:spcPct val="114999"/>
              </a:lnSpc>
            </a:pP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Darby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Fisher</a:t>
            </a:r>
            <a:r>
              <a:rPr sz="500" spc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Angela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Moreno</a:t>
            </a:r>
            <a:endParaRPr lang="en-US" sz="500" spc="-10" dirty="0">
              <a:solidFill>
                <a:srgbClr val="282828"/>
              </a:solidFill>
              <a:latin typeface="Arial"/>
              <a:cs typeface="Arial"/>
            </a:endParaRPr>
          </a:p>
          <a:p>
            <a:pPr marL="40005" marR="587375">
              <a:lnSpc>
                <a:spcPct val="114999"/>
              </a:lnSpc>
            </a:pPr>
            <a:endParaRPr sz="500" dirty="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892426" y="244220"/>
            <a:ext cx="1649730" cy="471170"/>
          </a:xfrm>
          <a:custGeom>
            <a:avLst/>
            <a:gdLst/>
            <a:ahLst/>
            <a:cxnLst/>
            <a:rect l="l" t="t" r="r" b="b"/>
            <a:pathLst>
              <a:path w="1649729" h="471170">
                <a:moveTo>
                  <a:pt x="0" y="0"/>
                </a:moveTo>
                <a:lnTo>
                  <a:pt x="1649729" y="0"/>
                </a:lnTo>
                <a:lnTo>
                  <a:pt x="1649729" y="470662"/>
                </a:lnTo>
                <a:lnTo>
                  <a:pt x="0" y="470662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940671" y="269906"/>
            <a:ext cx="1487805" cy="436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u="sng" spc="-25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Matrixed</a:t>
            </a:r>
            <a:r>
              <a:rPr sz="500" b="1" u="sng" spc="-55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1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Security</a:t>
            </a:r>
            <a:r>
              <a:rPr sz="500" b="1" u="sng" spc="75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1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Functions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500" spc="-35" dirty="0">
                <a:latin typeface="Arial"/>
                <a:cs typeface="Arial"/>
              </a:rPr>
              <a:t>Kevin</a:t>
            </a:r>
            <a:r>
              <a:rPr sz="500" spc="-30" dirty="0">
                <a:latin typeface="Arial"/>
                <a:cs typeface="Arial"/>
              </a:rPr>
              <a:t> Coppert,</a:t>
            </a:r>
            <a:r>
              <a:rPr sz="500" spc="-15" dirty="0">
                <a:latin typeface="Arial"/>
                <a:cs typeface="Arial"/>
              </a:rPr>
              <a:t> </a:t>
            </a:r>
            <a:r>
              <a:rPr sz="500" spc="-30" dirty="0">
                <a:solidFill>
                  <a:srgbClr val="282828"/>
                </a:solidFill>
                <a:latin typeface="Arial"/>
                <a:cs typeface="Arial"/>
              </a:rPr>
              <a:t>Security</a:t>
            </a:r>
            <a:r>
              <a:rPr sz="500" spc="-1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Asset</a:t>
            </a:r>
            <a:r>
              <a:rPr sz="500" spc="9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&amp;</a:t>
            </a:r>
            <a:r>
              <a:rPr sz="500" spc="8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30" dirty="0">
                <a:solidFill>
                  <a:srgbClr val="282828"/>
                </a:solidFill>
                <a:latin typeface="Arial"/>
                <a:cs typeface="Arial"/>
              </a:rPr>
              <a:t>Accountability</a:t>
            </a:r>
            <a:r>
              <a:rPr sz="500" spc="2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Manager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500" dirty="0">
                <a:latin typeface="Arial"/>
                <a:cs typeface="Arial"/>
              </a:rPr>
              <a:t>Kathy</a:t>
            </a:r>
            <a:r>
              <a:rPr sz="500" spc="-35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Graden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,MC&amp;A (ES&amp;H)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Paul</a:t>
            </a:r>
            <a:r>
              <a:rPr sz="500" spc="2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Ellison,</a:t>
            </a:r>
            <a:r>
              <a:rPr sz="500" spc="4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Export</a:t>
            </a:r>
            <a:r>
              <a:rPr sz="500" spc="-5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Control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 (OGC)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25" dirty="0">
                <a:solidFill>
                  <a:srgbClr val="FF0000"/>
                </a:solidFill>
                <a:latin typeface="Arial"/>
                <a:cs typeface="Arial"/>
              </a:rPr>
              <a:t>Vacant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,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Property</a:t>
            </a:r>
            <a:r>
              <a:rPr sz="500" spc="8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30" dirty="0">
                <a:solidFill>
                  <a:srgbClr val="282828"/>
                </a:solidFill>
                <a:latin typeface="Arial"/>
                <a:cs typeface="Arial"/>
              </a:rPr>
              <a:t>Control</a:t>
            </a:r>
            <a:r>
              <a:rPr sz="500" spc="-5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(ISD)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27432" y="179070"/>
            <a:ext cx="8374380" cy="1038860"/>
            <a:chOff x="27432" y="179070"/>
            <a:chExt cx="8374380" cy="1038860"/>
          </a:xfrm>
        </p:grpSpPr>
        <p:pic>
          <p:nvPicPr>
            <p:cNvPr id="48" name="object 4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432" y="179070"/>
              <a:ext cx="1441703" cy="315466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3536825" y="504063"/>
              <a:ext cx="106680" cy="0"/>
            </a:xfrm>
            <a:custGeom>
              <a:avLst/>
              <a:gdLst/>
              <a:ahLst/>
              <a:cxnLst/>
              <a:rect l="l" t="t" r="r" b="b"/>
              <a:pathLst>
                <a:path w="106679">
                  <a:moveTo>
                    <a:pt x="106235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498971" y="458343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5">
                  <a:moveTo>
                    <a:pt x="101841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616577" y="708277"/>
              <a:ext cx="0" cy="102870"/>
            </a:xfrm>
            <a:custGeom>
              <a:avLst/>
              <a:gdLst/>
              <a:ahLst/>
              <a:cxnLst/>
              <a:rect l="l" t="t" r="r" b="b"/>
              <a:pathLst>
                <a:path h="102870">
                  <a:moveTo>
                    <a:pt x="0" y="102717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384934" y="810386"/>
              <a:ext cx="5915660" cy="0"/>
            </a:xfrm>
            <a:custGeom>
              <a:avLst/>
              <a:gdLst/>
              <a:ahLst/>
              <a:cxnLst/>
              <a:rect l="l" t="t" r="r" b="b"/>
              <a:pathLst>
                <a:path w="5915659">
                  <a:moveTo>
                    <a:pt x="0" y="0"/>
                  </a:moveTo>
                  <a:lnTo>
                    <a:pt x="591535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295768" y="803528"/>
              <a:ext cx="0" cy="136525"/>
            </a:xfrm>
            <a:custGeom>
              <a:avLst/>
              <a:gdLst/>
              <a:ahLst/>
              <a:cxnLst/>
              <a:rect l="l" t="t" r="r" b="b"/>
              <a:pathLst>
                <a:path h="136525">
                  <a:moveTo>
                    <a:pt x="0" y="0"/>
                  </a:moveTo>
                  <a:lnTo>
                    <a:pt x="0" y="1361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123943" y="938784"/>
              <a:ext cx="4264660" cy="266065"/>
            </a:xfrm>
            <a:custGeom>
              <a:avLst/>
              <a:gdLst/>
              <a:ahLst/>
              <a:cxnLst/>
              <a:rect l="l" t="t" r="r" b="b"/>
              <a:pathLst>
                <a:path w="4264659" h="266065">
                  <a:moveTo>
                    <a:pt x="4264406" y="0"/>
                  </a:moveTo>
                  <a:lnTo>
                    <a:pt x="0" y="0"/>
                  </a:lnTo>
                  <a:lnTo>
                    <a:pt x="0" y="265684"/>
                  </a:lnTo>
                  <a:lnTo>
                    <a:pt x="4264406" y="265684"/>
                  </a:lnTo>
                  <a:lnTo>
                    <a:pt x="4264406" y="0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124324" y="939164"/>
              <a:ext cx="4264660" cy="266065"/>
            </a:xfrm>
            <a:custGeom>
              <a:avLst/>
              <a:gdLst/>
              <a:ahLst/>
              <a:cxnLst/>
              <a:rect l="l" t="t" r="r" b="b"/>
              <a:pathLst>
                <a:path w="4264659" h="266065">
                  <a:moveTo>
                    <a:pt x="0" y="0"/>
                  </a:moveTo>
                  <a:lnTo>
                    <a:pt x="4264406" y="0"/>
                  </a:lnTo>
                  <a:lnTo>
                    <a:pt x="4264406" y="265684"/>
                  </a:lnTo>
                  <a:lnTo>
                    <a:pt x="0" y="265684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505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7427594" y="1653158"/>
            <a:ext cx="955675" cy="323215"/>
          </a:xfrm>
          <a:prstGeom prst="rect">
            <a:avLst/>
          </a:prstGeom>
          <a:ln w="25400">
            <a:solidFill>
              <a:srgbClr val="505050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27305">
              <a:lnSpc>
                <a:spcPct val="100000"/>
              </a:lnSpc>
              <a:spcBef>
                <a:spcPts val="80"/>
              </a:spcBef>
            </a:pPr>
            <a:r>
              <a:rPr sz="5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Tech</a:t>
            </a:r>
            <a:r>
              <a:rPr sz="500" b="1" u="sng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Shop</a:t>
            </a:r>
            <a:endParaRPr sz="500">
              <a:latin typeface="Arial"/>
              <a:cs typeface="Arial"/>
            </a:endParaRPr>
          </a:p>
          <a:p>
            <a:pPr marL="27305" marR="21590">
              <a:lnSpc>
                <a:spcPct val="100000"/>
              </a:lnSpc>
            </a:pPr>
            <a:r>
              <a:rPr sz="500" dirty="0">
                <a:latin typeface="Arial"/>
                <a:cs typeface="Arial"/>
              </a:rPr>
              <a:t>Brian</a:t>
            </a:r>
            <a:r>
              <a:rPr sz="500" spc="65" dirty="0">
                <a:latin typeface="Arial"/>
                <a:cs typeface="Arial"/>
              </a:rPr>
              <a:t> </a:t>
            </a:r>
            <a:r>
              <a:rPr sz="500" spc="-20" dirty="0">
                <a:latin typeface="Arial"/>
                <a:cs typeface="Arial"/>
              </a:rPr>
              <a:t>Petersohn,Technical,</a:t>
            </a:r>
            <a:r>
              <a:rPr sz="500" spc="55" dirty="0">
                <a:latin typeface="Arial"/>
                <a:cs typeface="Arial"/>
              </a:rPr>
              <a:t> </a:t>
            </a:r>
            <a:r>
              <a:rPr sz="500" b="1" spc="-20" dirty="0">
                <a:latin typeface="Arial"/>
                <a:cs typeface="Arial"/>
              </a:rPr>
              <a:t>Spvr</a:t>
            </a:r>
            <a:r>
              <a:rPr sz="500" spc="-20" dirty="0">
                <a:latin typeface="Arial"/>
                <a:cs typeface="Arial"/>
              </a:rPr>
              <a:t>.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30" dirty="0">
                <a:latin typeface="Arial"/>
                <a:cs typeface="Arial"/>
              </a:rPr>
              <a:t>Kunal</a:t>
            </a:r>
            <a:r>
              <a:rPr sz="500" spc="-15" dirty="0">
                <a:latin typeface="Arial"/>
                <a:cs typeface="Arial"/>
              </a:rPr>
              <a:t> </a:t>
            </a:r>
            <a:r>
              <a:rPr sz="500" spc="-20" dirty="0">
                <a:latin typeface="Arial"/>
                <a:cs typeface="Arial"/>
              </a:rPr>
              <a:t>Rami</a:t>
            </a:r>
            <a:endParaRPr sz="500">
              <a:latin typeface="Arial"/>
              <a:cs typeface="Arial"/>
            </a:endParaRPr>
          </a:p>
          <a:p>
            <a:pPr marL="27305">
              <a:lnSpc>
                <a:spcPct val="100000"/>
              </a:lnSpc>
            </a:pPr>
            <a:r>
              <a:rPr sz="500" spc="-20" dirty="0">
                <a:latin typeface="Arial"/>
                <a:cs typeface="Arial"/>
              </a:rPr>
              <a:t>Joe</a:t>
            </a:r>
            <a:r>
              <a:rPr sz="500" spc="-45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Flores</a:t>
            </a:r>
            <a:endParaRPr sz="5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534548" y="917649"/>
            <a:ext cx="1314450" cy="29210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398780">
              <a:lnSpc>
                <a:spcPct val="100000"/>
              </a:lnSpc>
              <a:spcBef>
                <a:spcPts val="200"/>
              </a:spcBef>
            </a:pPr>
            <a:r>
              <a:rPr sz="500" b="1" u="sng" spc="-2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Security</a:t>
            </a:r>
            <a:r>
              <a:rPr sz="500" b="1" u="sng" spc="15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1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Department</a:t>
            </a:r>
            <a:endParaRPr sz="500">
              <a:latin typeface="Arial"/>
              <a:cs typeface="Arial"/>
            </a:endParaRPr>
          </a:p>
          <a:p>
            <a:pPr marL="12700" marR="5080" indent="116839">
              <a:lnSpc>
                <a:spcPct val="115999"/>
              </a:lnSpc>
              <a:spcBef>
                <a:spcPts val="5"/>
              </a:spcBef>
            </a:pP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Donna</a:t>
            </a:r>
            <a:r>
              <a:rPr sz="500" spc="-3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Iraci,</a:t>
            </a:r>
            <a:r>
              <a:rPr sz="500" spc="-3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Physical</a:t>
            </a:r>
            <a:r>
              <a:rPr sz="500" spc="14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Security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Manager</a:t>
            </a:r>
            <a:r>
              <a:rPr sz="500" spc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Lori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Limberg,Deputy</a:t>
            </a:r>
            <a:r>
              <a:rPr sz="500" spc="-4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Physical</a:t>
            </a:r>
            <a:r>
              <a:rPr sz="500" spc="114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Security</a:t>
            </a:r>
            <a:r>
              <a:rPr sz="500" spc="1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Manager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621791" y="512064"/>
            <a:ext cx="8797670" cy="976629"/>
            <a:chOff x="621791" y="512064"/>
            <a:chExt cx="8797670" cy="976629"/>
          </a:xfrm>
        </p:grpSpPr>
        <p:sp>
          <p:nvSpPr>
            <p:cNvPr id="59" name="object 59"/>
            <p:cNvSpPr/>
            <p:nvPr/>
          </p:nvSpPr>
          <p:spPr>
            <a:xfrm>
              <a:off x="1384172" y="805051"/>
              <a:ext cx="0" cy="139700"/>
            </a:xfrm>
            <a:custGeom>
              <a:avLst/>
              <a:gdLst/>
              <a:ahLst/>
              <a:cxnLst/>
              <a:rect l="l" t="t" r="r" b="b"/>
              <a:pathLst>
                <a:path h="139700">
                  <a:moveTo>
                    <a:pt x="0" y="139204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 flipH="1">
              <a:off x="2998852" y="812671"/>
              <a:ext cx="45719" cy="88030"/>
            </a:xfrm>
            <a:custGeom>
              <a:avLst/>
              <a:gdLst/>
              <a:ahLst/>
              <a:cxnLst/>
              <a:rect l="l" t="t" r="r" b="b"/>
              <a:pathLst>
                <a:path h="133350">
                  <a:moveTo>
                    <a:pt x="0" y="133273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235320" y="816484"/>
              <a:ext cx="0" cy="129539"/>
            </a:xfrm>
            <a:custGeom>
              <a:avLst/>
              <a:gdLst/>
              <a:ahLst/>
              <a:cxnLst/>
              <a:rect l="l" t="t" r="r" b="b"/>
              <a:pathLst>
                <a:path h="129540">
                  <a:moveTo>
                    <a:pt x="0" y="129286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7288148" y="812672"/>
              <a:ext cx="2085975" cy="0"/>
            </a:xfrm>
            <a:custGeom>
              <a:avLst/>
              <a:gdLst/>
              <a:ahLst/>
              <a:cxnLst/>
              <a:rect l="l" t="t" r="r" b="b"/>
              <a:pathLst>
                <a:path w="2085975">
                  <a:moveTo>
                    <a:pt x="0" y="0"/>
                  </a:moveTo>
                  <a:lnTo>
                    <a:pt x="208589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9373742" y="812671"/>
              <a:ext cx="45719" cy="97021"/>
            </a:xfrm>
            <a:custGeom>
              <a:avLst/>
              <a:gdLst/>
              <a:ahLst/>
              <a:cxnLst/>
              <a:rect l="l" t="t" r="r" b="b"/>
              <a:pathLst>
                <a:path h="133350">
                  <a:moveTo>
                    <a:pt x="0" y="133286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4" name="object 6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1791" y="512064"/>
              <a:ext cx="188975" cy="189737"/>
            </a:xfrm>
            <a:prstGeom prst="rect">
              <a:avLst/>
            </a:prstGeom>
          </p:spPr>
        </p:pic>
        <p:sp>
          <p:nvSpPr>
            <p:cNvPr id="65" name="object 65"/>
            <p:cNvSpPr/>
            <p:nvPr/>
          </p:nvSpPr>
          <p:spPr>
            <a:xfrm>
              <a:off x="4122801" y="1310258"/>
              <a:ext cx="2134870" cy="178435"/>
            </a:xfrm>
            <a:custGeom>
              <a:avLst/>
              <a:gdLst/>
              <a:ahLst/>
              <a:cxnLst/>
              <a:rect l="l" t="t" r="r" b="b"/>
              <a:pathLst>
                <a:path w="2134870" h="178434">
                  <a:moveTo>
                    <a:pt x="0" y="0"/>
                  </a:moveTo>
                  <a:lnTo>
                    <a:pt x="2134362" y="0"/>
                  </a:lnTo>
                  <a:lnTo>
                    <a:pt x="2134362" y="178308"/>
                  </a:lnTo>
                  <a:lnTo>
                    <a:pt x="0" y="178308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505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/>
          <p:nvPr/>
        </p:nvSpPr>
        <p:spPr>
          <a:xfrm>
            <a:off x="5284851" y="1906523"/>
            <a:ext cx="973455" cy="1694053"/>
          </a:xfrm>
          <a:prstGeom prst="rect">
            <a:avLst/>
          </a:prstGeom>
          <a:ln w="25400">
            <a:solidFill>
              <a:srgbClr val="50505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L="15875" marR="440055">
              <a:lnSpc>
                <a:spcPts val="600"/>
              </a:lnSpc>
              <a:spcBef>
                <a:spcPts val="10"/>
              </a:spcBef>
            </a:pPr>
            <a:r>
              <a:rPr sz="5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Security</a:t>
            </a:r>
            <a:r>
              <a:rPr sz="500" b="1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Officers</a:t>
            </a:r>
            <a:r>
              <a:rPr sz="500" b="1" spc="500" dirty="0">
                <a:latin typeface="Arial"/>
                <a:cs typeface="Arial"/>
              </a:rPr>
              <a:t> </a:t>
            </a:r>
            <a:r>
              <a:rPr sz="500" spc="-20" dirty="0">
                <a:latin typeface="Arial"/>
                <a:cs typeface="Arial"/>
              </a:rPr>
              <a:t>Marco</a:t>
            </a:r>
            <a:r>
              <a:rPr sz="500" spc="-4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Silva.</a:t>
            </a:r>
            <a:r>
              <a:rPr sz="500" spc="6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Lt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Lisa</a:t>
            </a:r>
            <a:r>
              <a:rPr sz="500" spc="-25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Villagomez.</a:t>
            </a:r>
            <a:r>
              <a:rPr sz="500" dirty="0">
                <a:latin typeface="Arial"/>
                <a:cs typeface="Arial"/>
              </a:rPr>
              <a:t> </a:t>
            </a:r>
            <a:r>
              <a:rPr sz="500" spc="-25">
                <a:latin typeface="Arial"/>
                <a:cs typeface="Arial"/>
              </a:rPr>
              <a:t>Lt</a:t>
            </a:r>
            <a:r>
              <a:rPr sz="500" spc="500">
                <a:latin typeface="Arial"/>
                <a:cs typeface="Arial"/>
              </a:rPr>
              <a:t>  </a:t>
            </a:r>
            <a:r>
              <a:rPr sz="500" dirty="0">
                <a:latin typeface="Arial"/>
                <a:cs typeface="Arial"/>
              </a:rPr>
              <a:t>Troy</a:t>
            </a:r>
            <a:r>
              <a:rPr sz="500" spc="-55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Ross, </a:t>
            </a:r>
            <a:r>
              <a:rPr sz="500" spc="-25" dirty="0">
                <a:latin typeface="Arial"/>
                <a:cs typeface="Arial"/>
              </a:rPr>
              <a:t>Lt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Derek</a:t>
            </a:r>
            <a:r>
              <a:rPr sz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Hansen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Pierre Lucero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20" dirty="0">
                <a:latin typeface="Arial"/>
                <a:cs typeface="Arial"/>
              </a:rPr>
              <a:t>Angela</a:t>
            </a:r>
            <a:r>
              <a:rPr sz="500" spc="3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Campbell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Gary</a:t>
            </a:r>
            <a:r>
              <a:rPr sz="500" spc="-2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VanDerMolen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David Hulbert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Jacob</a:t>
            </a:r>
            <a:r>
              <a:rPr sz="500" spc="-2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Krause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Livan</a:t>
            </a:r>
            <a:r>
              <a:rPr sz="500" spc="-15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Rodriguez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Ricky Sanchez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Riche</a:t>
            </a:r>
            <a:r>
              <a:rPr sz="500" spc="-2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Marchuk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20" dirty="0">
                <a:latin typeface="Arial"/>
                <a:cs typeface="Arial"/>
              </a:rPr>
              <a:t>Cindy</a:t>
            </a:r>
            <a:r>
              <a:rPr sz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Castro</a:t>
            </a:r>
            <a:endParaRPr sz="500" dirty="0">
              <a:latin typeface="Arial"/>
              <a:cs typeface="Arial"/>
            </a:endParaRPr>
          </a:p>
          <a:p>
            <a:pPr marL="15875" marR="557530">
              <a:lnSpc>
                <a:spcPts val="600"/>
              </a:lnSpc>
            </a:pPr>
            <a:r>
              <a:rPr sz="500" spc="-20" dirty="0">
                <a:latin typeface="Arial"/>
                <a:cs typeface="Arial"/>
              </a:rPr>
              <a:t>Brett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Cipra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20" dirty="0">
                <a:latin typeface="Arial"/>
                <a:cs typeface="Arial"/>
              </a:rPr>
              <a:t>Karl</a:t>
            </a:r>
            <a:r>
              <a:rPr sz="500" spc="1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Reidsema</a:t>
            </a:r>
            <a:endParaRPr sz="500" dirty="0">
              <a:latin typeface="Arial"/>
              <a:cs typeface="Arial"/>
            </a:endParaRPr>
          </a:p>
          <a:p>
            <a:pPr marL="15875" marR="394335">
              <a:lnSpc>
                <a:spcPts val="600"/>
              </a:lnSpc>
            </a:pPr>
            <a:r>
              <a:rPr sz="500" spc="-25" dirty="0">
                <a:latin typeface="Arial"/>
                <a:cs typeface="Arial"/>
              </a:rPr>
              <a:t>Nicholas</a:t>
            </a:r>
            <a:r>
              <a:rPr sz="500" spc="-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Wolotowsky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Scott</a:t>
            </a:r>
            <a:r>
              <a:rPr sz="500" spc="-10" dirty="0">
                <a:latin typeface="Arial"/>
                <a:cs typeface="Arial"/>
              </a:rPr>
              <a:t> Waslo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30" dirty="0">
                <a:latin typeface="Arial"/>
                <a:cs typeface="Arial"/>
              </a:rPr>
              <a:t>Angelina</a:t>
            </a:r>
            <a:r>
              <a:rPr sz="500" spc="3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Orjales</a:t>
            </a:r>
            <a:endParaRPr lang="en-US" sz="500" spc="-10" dirty="0">
              <a:latin typeface="Arial"/>
              <a:cs typeface="Arial"/>
            </a:endParaRPr>
          </a:p>
          <a:p>
            <a:pPr marL="15875" marR="394335">
              <a:lnSpc>
                <a:spcPts val="600"/>
              </a:lnSpc>
            </a:pPr>
            <a:r>
              <a:rPr lang="en-US" sz="500" spc="-10" dirty="0">
                <a:latin typeface="Arial"/>
                <a:cs typeface="Arial"/>
              </a:rPr>
              <a:t>Mariana Gonzalez</a:t>
            </a:r>
          </a:p>
          <a:p>
            <a:pPr marL="15875" marR="394335">
              <a:lnSpc>
                <a:spcPts val="600"/>
              </a:lnSpc>
            </a:pPr>
            <a:r>
              <a:rPr lang="en-US" sz="500" spc="-10" dirty="0">
                <a:latin typeface="Arial"/>
                <a:cs typeface="Arial"/>
              </a:rPr>
              <a:t>Damarion Thomas</a:t>
            </a:r>
          </a:p>
          <a:p>
            <a:pPr marL="15875" marR="394335">
              <a:lnSpc>
                <a:spcPts val="600"/>
              </a:lnSpc>
            </a:pPr>
            <a:r>
              <a:rPr lang="en-US" sz="500" spc="-10" dirty="0">
                <a:latin typeface="Arial"/>
                <a:cs typeface="Arial"/>
              </a:rPr>
              <a:t>Casey Ciolino</a:t>
            </a:r>
            <a:endParaRPr sz="500" dirty="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801138" y="1307463"/>
            <a:ext cx="59817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u="sng" spc="-2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Security</a:t>
            </a:r>
            <a:r>
              <a:rPr sz="500" b="1" u="sng" spc="5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1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Operations</a:t>
            </a:r>
            <a:endParaRPr sz="5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596890" y="1396640"/>
            <a:ext cx="94361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10" dirty="0">
                <a:solidFill>
                  <a:srgbClr val="282828"/>
                </a:solidFill>
                <a:latin typeface="Arial"/>
                <a:cs typeface="Arial"/>
              </a:rPr>
              <a:t>Miguel</a:t>
            </a:r>
            <a:r>
              <a:rPr sz="500" b="1" spc="-5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b="1" spc="-25" dirty="0">
                <a:solidFill>
                  <a:srgbClr val="282828"/>
                </a:solidFill>
                <a:latin typeface="Arial"/>
                <a:cs typeface="Arial"/>
              </a:rPr>
              <a:t>Lopez,</a:t>
            </a:r>
            <a:r>
              <a:rPr sz="500" b="1" spc="-4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b="1" dirty="0">
                <a:solidFill>
                  <a:srgbClr val="282828"/>
                </a:solidFill>
                <a:latin typeface="Arial"/>
                <a:cs typeface="Arial"/>
              </a:rPr>
              <a:t>Sn.</a:t>
            </a:r>
            <a:r>
              <a:rPr sz="500" b="1" spc="2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b="1" spc="-25" dirty="0">
                <a:solidFill>
                  <a:srgbClr val="282828"/>
                </a:solidFill>
                <a:latin typeface="Arial"/>
                <a:cs typeface="Arial"/>
              </a:rPr>
              <a:t>Security</a:t>
            </a:r>
            <a:r>
              <a:rPr sz="500" b="1" spc="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b="1" spc="-10" dirty="0">
                <a:solidFill>
                  <a:srgbClr val="282828"/>
                </a:solidFill>
                <a:latin typeface="Arial"/>
                <a:cs typeface="Arial"/>
              </a:rPr>
              <a:t>Spvr.</a:t>
            </a:r>
            <a:endParaRPr sz="5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6322695" y="1314830"/>
            <a:ext cx="2060575" cy="257810"/>
          </a:xfrm>
          <a:custGeom>
            <a:avLst/>
            <a:gdLst/>
            <a:ahLst/>
            <a:cxnLst/>
            <a:rect l="l" t="t" r="r" b="b"/>
            <a:pathLst>
              <a:path w="2060575" h="257809">
                <a:moveTo>
                  <a:pt x="0" y="0"/>
                </a:moveTo>
                <a:lnTo>
                  <a:pt x="2060448" y="0"/>
                </a:lnTo>
                <a:lnTo>
                  <a:pt x="2060448" y="257555"/>
                </a:lnTo>
                <a:lnTo>
                  <a:pt x="0" y="257555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505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6951629" y="1311275"/>
            <a:ext cx="62738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u="sng" spc="-2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Security</a:t>
            </a:r>
            <a:r>
              <a:rPr sz="500" b="1" u="sng" spc="5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1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Engineering</a:t>
            </a:r>
            <a:endParaRPr sz="5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537845" y="1400451"/>
            <a:ext cx="139954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b="1" spc="-20" dirty="0">
                <a:solidFill>
                  <a:srgbClr val="282828"/>
                </a:solidFill>
                <a:latin typeface="Arial"/>
                <a:cs typeface="Arial"/>
              </a:rPr>
              <a:t>Lori</a:t>
            </a:r>
            <a:r>
              <a:rPr sz="500" b="1" spc="1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b="1" spc="-25" dirty="0">
                <a:solidFill>
                  <a:srgbClr val="282828"/>
                </a:solidFill>
                <a:latin typeface="Arial"/>
                <a:cs typeface="Arial"/>
              </a:rPr>
              <a:t>Limberg,</a:t>
            </a:r>
            <a:r>
              <a:rPr sz="500" b="1" spc="1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b="1" spc="-25" dirty="0">
                <a:solidFill>
                  <a:srgbClr val="282828"/>
                </a:solidFill>
                <a:latin typeface="Arial"/>
                <a:cs typeface="Arial"/>
              </a:rPr>
              <a:t>Deputy</a:t>
            </a:r>
            <a:r>
              <a:rPr sz="500" b="1" spc="-20" dirty="0">
                <a:solidFill>
                  <a:srgbClr val="282828"/>
                </a:solidFill>
                <a:latin typeface="Arial"/>
                <a:cs typeface="Arial"/>
              </a:rPr>
              <a:t> Physical</a:t>
            </a:r>
            <a:r>
              <a:rPr sz="500" b="1" spc="5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b="1" spc="-20" dirty="0">
                <a:solidFill>
                  <a:srgbClr val="282828"/>
                </a:solidFill>
                <a:latin typeface="Arial"/>
                <a:cs typeface="Arial"/>
              </a:rPr>
              <a:t>Security</a:t>
            </a:r>
            <a:r>
              <a:rPr sz="500" b="1" spc="2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b="1" spc="-10" dirty="0">
                <a:solidFill>
                  <a:srgbClr val="282828"/>
                </a:solidFill>
                <a:latin typeface="Arial"/>
                <a:cs typeface="Arial"/>
              </a:rPr>
              <a:t>Manager</a:t>
            </a:r>
            <a:endParaRPr sz="5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15043" y="614142"/>
            <a:ext cx="45720" cy="71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" spc="-10" dirty="0">
                <a:latin typeface="Arial"/>
                <a:cs typeface="Arial"/>
              </a:rPr>
              <a:t>-</a:t>
            </a:r>
            <a:r>
              <a:rPr sz="300" spc="-50" dirty="0">
                <a:latin typeface="Arial"/>
                <a:cs typeface="Arial"/>
              </a:rPr>
              <a:t>'</a:t>
            </a:r>
            <a:endParaRPr sz="3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8524113" y="2739008"/>
            <a:ext cx="1786255" cy="265430"/>
          </a:xfrm>
          <a:prstGeom prst="rect">
            <a:avLst/>
          </a:prstGeom>
          <a:ln w="25400">
            <a:solidFill>
              <a:srgbClr val="505050"/>
            </a:solidFill>
          </a:ln>
        </p:spPr>
        <p:txBody>
          <a:bodyPr vert="horz" wrap="square" lIns="0" tIns="9525" rIns="0" bIns="0" rtlCol="0">
            <a:spAutoFit/>
          </a:bodyPr>
          <a:lstStyle/>
          <a:p>
            <a:pPr marL="27305">
              <a:lnSpc>
                <a:spcPct val="100000"/>
              </a:lnSpc>
              <a:spcBef>
                <a:spcPts val="75"/>
              </a:spcBef>
            </a:pPr>
            <a:r>
              <a:rPr sz="500" b="1" u="sng" spc="-3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Visa</a:t>
            </a:r>
            <a:r>
              <a:rPr sz="500" b="1" u="sng" spc="-2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spc="-10" dirty="0">
                <a:solidFill>
                  <a:srgbClr val="282828"/>
                </a:solidFill>
                <a:uFill>
                  <a:solidFill>
                    <a:srgbClr val="282828"/>
                  </a:solidFill>
                </a:uFill>
                <a:latin typeface="Arial"/>
                <a:cs typeface="Arial"/>
              </a:rPr>
              <a:t>Group</a:t>
            </a:r>
            <a:endParaRPr sz="5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55"/>
              </a:spcBef>
            </a:pPr>
            <a:r>
              <a:rPr sz="500" spc="-10" dirty="0">
                <a:solidFill>
                  <a:srgbClr val="282828"/>
                </a:solidFill>
                <a:latin typeface="Arial"/>
                <a:cs typeface="Arial"/>
              </a:rPr>
              <a:t>Valery</a:t>
            </a:r>
            <a:r>
              <a:rPr sz="50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Stanley,</a:t>
            </a:r>
            <a:r>
              <a:rPr sz="500" spc="2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b="1" spc="-10" dirty="0">
                <a:solidFill>
                  <a:srgbClr val="282828"/>
                </a:solidFill>
                <a:latin typeface="Arial"/>
                <a:cs typeface="Arial"/>
              </a:rPr>
              <a:t>Spvr.</a:t>
            </a:r>
            <a:endParaRPr sz="5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120"/>
              </a:spcBef>
            </a:pPr>
            <a:r>
              <a:rPr sz="500" spc="-20" dirty="0">
                <a:solidFill>
                  <a:srgbClr val="282828"/>
                </a:solidFill>
                <a:latin typeface="Arial"/>
                <a:cs typeface="Arial"/>
              </a:rPr>
              <a:t>Heather</a:t>
            </a:r>
            <a:r>
              <a:rPr sz="500" spc="3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500" spc="-25" dirty="0">
                <a:solidFill>
                  <a:srgbClr val="282828"/>
                </a:solidFill>
                <a:latin typeface="Arial"/>
                <a:cs typeface="Arial"/>
              </a:rPr>
              <a:t>Foy</a:t>
            </a:r>
            <a:endParaRPr sz="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11098</TotalTime>
  <Words>584</Words>
  <Application>Microsoft Office PowerPoint</Application>
  <PresentationFormat>Widescreen</PresentationFormat>
  <Paragraphs>94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Kunal Rami</dc:creator>
  <cp:lastModifiedBy>Artasia Chambliss</cp:lastModifiedBy>
  <cp:revision>1</cp:revision>
  <dcterms:created xsi:type="dcterms:W3CDTF">2024-04-26T13:35:57Z</dcterms:created>
  <dcterms:modified xsi:type="dcterms:W3CDTF">2024-07-08T16:40:44Z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2024-04-25T00:00:00Z</vt:filetime>
  </property>
  <property fmtid="{D5CDD505-2E9C-101B-9397-08002B2CF9AE}" pid="3" name="Creator">
    <vt:lpwstr>Acrobat PDFMaker 23 for PowerPoint</vt:lpwstr>
  </property>
  <property fmtid="{D5CDD505-2E9C-101B-9397-08002B2CF9AE}" pid="4" name="LastSaved">
    <vt:filetime>2024-04-26T00:00:00Z</vt:filetime>
  </property>
  <property fmtid="{D5CDD505-2E9C-101B-9397-08002B2CF9AE}" pid="5" name="Producer">
    <vt:lpwstr>Adobe PDF Library 23.8.197</vt:lpwstr>
  </property>
</Properties>
</file>