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2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152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604">
          <p15:clr>
            <a:srgbClr val="A4A3A4"/>
          </p15:clr>
        </p15:guide>
        <p15:guide id="7" pos="5616">
          <p15:clr>
            <a:srgbClr val="A4A3A4"/>
          </p15:clr>
        </p15:guide>
        <p15:guide id="8" pos="136">
          <p15:clr>
            <a:srgbClr val="A4A3A4"/>
          </p15:clr>
        </p15:guide>
        <p15:guide id="9" pos="589">
          <p15:clr>
            <a:srgbClr val="A4A3A4"/>
          </p15:clr>
        </p15:guide>
        <p15:guide id="10" pos="4453">
          <p15:clr>
            <a:srgbClr val="A4A3A4"/>
          </p15:clr>
        </p15:guide>
        <p15:guide id="11" pos="5163">
          <p15:clr>
            <a:srgbClr val="A4A3A4"/>
          </p15:clr>
        </p15:guide>
        <p15:guide id="12" pos="4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0432FF"/>
    <a:srgbClr val="505050"/>
    <a:srgbClr val="003087"/>
    <a:srgbClr val="50504E"/>
    <a:srgbClr val="4E4E4E"/>
    <a:srgbClr val="404040"/>
    <a:srgbClr val="004C97"/>
    <a:srgbClr val="63666A"/>
    <a:srgbClr val="99D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8" autoAdjust="0"/>
    <p:restoredTop sz="94585"/>
  </p:normalViewPr>
  <p:slideViewPr>
    <p:cSldViewPr snapToGrid="0" snapToObjects="1" showGuides="1">
      <p:cViewPr varScale="1">
        <p:scale>
          <a:sx n="104" d="100"/>
          <a:sy n="104" d="100"/>
        </p:scale>
        <p:origin x="1896" y="192"/>
      </p:cViewPr>
      <p:guideLst>
        <p:guide orient="horz" pos="4142"/>
        <p:guide orient="horz" pos="4027"/>
        <p:guide orient="horz" pos="1698"/>
        <p:guide orient="horz" pos="152"/>
        <p:guide orient="horz" pos="2790"/>
        <p:guide orient="horz" pos="604"/>
        <p:guide pos="5616"/>
        <p:guide pos="136"/>
        <p:guide pos="589"/>
        <p:guide pos="4453"/>
        <p:guide pos="5163"/>
        <p:guide pos="46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9/30/20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9/30/20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10/1/20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News, Ray and Brendan</a:t>
            </a: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2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10/1/20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News, Ray and Brendan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8849"/>
            <a:ext cx="3027894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2" y="958850"/>
            <a:ext cx="5347605" cy="50226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36827" y="6504213"/>
            <a:ext cx="675368" cy="241300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10/1/20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1" y="6504213"/>
            <a:ext cx="6262119" cy="250031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News, Ray and Brendan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4026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10/1/20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News, Ray and Brendan</a:t>
            </a:r>
            <a:endParaRPr lang="en-US" b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1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6827" y="6504213"/>
            <a:ext cx="675368" cy="241300"/>
          </a:xfrm>
        </p:spPr>
        <p:txBody>
          <a:bodyPr/>
          <a:lstStyle/>
          <a:p>
            <a:pPr>
              <a:defRPr/>
            </a:pPr>
            <a:r>
              <a:rPr lang="en-US"/>
              <a:t>10/1/20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2" y="6504213"/>
            <a:ext cx="6260399" cy="242873"/>
          </a:xfrm>
        </p:spPr>
        <p:txBody>
          <a:bodyPr/>
          <a:lstStyle/>
          <a:p>
            <a:pPr>
              <a:defRPr/>
            </a:pPr>
            <a:r>
              <a:rPr lang="en-US"/>
              <a:t>News, Ray and Brendan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254000"/>
            <a:ext cx="8675688" cy="5802923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8222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10/1/20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3" y="6504213"/>
            <a:ext cx="6272278" cy="242873"/>
          </a:xfrm>
        </p:spPr>
        <p:txBody>
          <a:bodyPr/>
          <a:lstStyle/>
          <a:p>
            <a:pPr>
              <a:defRPr/>
            </a:pPr>
            <a:r>
              <a:rPr lang="en-US"/>
              <a:t>News, Ray and Brendan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6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10/1/20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News, Ray and Brendan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  <p:sldLayoutId id="2147484105" r:id="rId3"/>
    <p:sldLayoutId id="2147484120" r:id="rId4"/>
    <p:sldLayoutId id="2147484103" r:id="rId5"/>
    <p:sldLayoutId id="2147484122" r:id="rId6"/>
    <p:sldLayoutId id="2147484116" r:id="rId7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7E2F8F-4365-4C4D-9CAC-46B1E06FCE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Ray and Brendan</a:t>
            </a:r>
          </a:p>
          <a:p>
            <a:r>
              <a:rPr lang="en-US" dirty="0"/>
              <a:t>10/1/20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8D9B5-2DB0-3444-AC26-3DF37109D9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News</a:t>
            </a:r>
          </a:p>
        </p:txBody>
      </p:sp>
    </p:spTree>
    <p:extLst>
      <p:ext uri="{BB962C8B-B14F-4D97-AF65-F5344CB8AC3E}">
        <p14:creationId xmlns:p14="http://schemas.microsoft.com/office/powerpoint/2010/main" val="3475979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69C3D7-D83C-004B-AE88-4610B5526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899318"/>
            <a:ext cx="8672513" cy="50593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FY20 started with muon being 5 FTE over budget</a:t>
            </a:r>
          </a:p>
          <a:p>
            <a:endParaRPr lang="en-US" dirty="0"/>
          </a:p>
          <a:p>
            <a:r>
              <a:rPr lang="en-US" dirty="0"/>
              <a:t>FY20 ends with 5 more scientists in the program</a:t>
            </a:r>
          </a:p>
          <a:p>
            <a:pPr lvl="1"/>
            <a:r>
              <a:rPr lang="en-US" dirty="0"/>
              <a:t>Tammy, </a:t>
            </a:r>
            <a:r>
              <a:rPr lang="en-US" dirty="0" err="1"/>
              <a:t>Sudeshna</a:t>
            </a:r>
            <a:r>
              <a:rPr lang="en-US" dirty="0"/>
              <a:t>, James M, </a:t>
            </a:r>
            <a:r>
              <a:rPr lang="en-US" dirty="0" err="1"/>
              <a:t>Vivan</a:t>
            </a:r>
            <a:r>
              <a:rPr lang="en-US" dirty="0"/>
              <a:t>, Bob T</a:t>
            </a:r>
          </a:p>
          <a:p>
            <a:endParaRPr lang="en-US" dirty="0"/>
          </a:p>
          <a:p>
            <a:r>
              <a:rPr lang="en-US" dirty="0"/>
              <a:t>This is thanks to a lot of help from many people</a:t>
            </a:r>
          </a:p>
          <a:p>
            <a:pPr lvl="1"/>
            <a:r>
              <a:rPr lang="en-US" dirty="0"/>
              <a:t>We made a strategic plan</a:t>
            </a:r>
          </a:p>
          <a:p>
            <a:pPr lvl="1"/>
            <a:r>
              <a:rPr lang="en-US" dirty="0"/>
              <a:t>DOE kicked in more money</a:t>
            </a:r>
          </a:p>
          <a:p>
            <a:pPr lvl="1"/>
            <a:r>
              <a:rPr lang="en-US" dirty="0"/>
              <a:t>Lab and PPD management made sure the money came to us</a:t>
            </a:r>
          </a:p>
          <a:p>
            <a:pPr lvl="1"/>
            <a:r>
              <a:rPr lang="en-US" dirty="0"/>
              <a:t>SCD, AD, Directorate all kicking in large fractions for individuals</a:t>
            </a:r>
          </a:p>
          <a:p>
            <a:pPr lvl="1"/>
            <a:r>
              <a:rPr lang="en-US" dirty="0"/>
              <a:t>Individuals getting external funding (LDRDs)</a:t>
            </a:r>
          </a:p>
          <a:p>
            <a:pPr lvl="1"/>
            <a:r>
              <a:rPr lang="en-US" dirty="0"/>
              <a:t>Individuals shifting some fraction of their time to operations, other experiments, other lab activities</a:t>
            </a:r>
          </a:p>
          <a:p>
            <a:endParaRPr lang="en-US" dirty="0"/>
          </a:p>
          <a:p>
            <a:r>
              <a:rPr lang="en-US" dirty="0"/>
              <a:t>FY21 will be another tight year where required growth is likely larger than the available budget.  </a:t>
            </a:r>
          </a:p>
          <a:p>
            <a:pPr lvl="1"/>
            <a:r>
              <a:rPr lang="en-US" dirty="0"/>
              <a:t>We will need people to continue to be flexible about what they are working on and will need people to be more aggressive about getting external funding.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18C6E2D-CE5D-B442-9321-F98D6B2E9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in FY21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4BE1E-DEA0-624B-B50A-5EBBD129F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News, Ray and Brendan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2BBA7-FA4F-D542-887E-1EE8CE234D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E616AC-6EB9-7149-B79B-72C341A0BE5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02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854EF8-6601-9445-AA33-21EEFE8F5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reviews are available in </a:t>
            </a:r>
            <a:r>
              <a:rPr lang="en-US" dirty="0" err="1"/>
              <a:t>Fermiworks</a:t>
            </a:r>
            <a:endParaRPr lang="en-US" dirty="0"/>
          </a:p>
          <a:p>
            <a:pPr lvl="1"/>
            <a:r>
              <a:rPr lang="en-US" dirty="0"/>
              <a:t>Ray and Brendan will be setting up appointments with people to discuss them</a:t>
            </a:r>
          </a:p>
          <a:p>
            <a:endParaRPr lang="en-US" dirty="0"/>
          </a:p>
          <a:p>
            <a:r>
              <a:rPr lang="en-US" dirty="0"/>
              <a:t>Raises are also available (maybe?)</a:t>
            </a:r>
          </a:p>
          <a:p>
            <a:pPr lvl="1"/>
            <a:r>
              <a:rPr lang="en-US" dirty="0"/>
              <a:t>This is supposed to be discussed at the town hall tomorrow</a:t>
            </a:r>
          </a:p>
          <a:p>
            <a:pPr lvl="1"/>
            <a:endParaRPr lang="en-US" dirty="0"/>
          </a:p>
          <a:p>
            <a:r>
              <a:rPr lang="en-US" dirty="0"/>
              <a:t>Time to start articulating your FY21 goals and discussing them with your supervisor</a:t>
            </a:r>
          </a:p>
          <a:p>
            <a:pPr lvl="1"/>
            <a:r>
              <a:rPr lang="en-US"/>
              <a:t>g-2 scientist’s </a:t>
            </a:r>
            <a:r>
              <a:rPr lang="en-US" dirty="0"/>
              <a:t>(not postdocs) goals need to include transition plans and possibly backup plans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3B1D53-976A-9D46-BFF7-FAD3E6FFD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FY20 Performance / FY21 Goals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FCD501-A069-F54D-BDF5-FD7AEF0C01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News, Ray and Brendan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D45682-3DE5-214B-A959-6B0BAA057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0F1EC-7728-C749-8D99-5E768B7AC8E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69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7953A7-A171-194A-AEE1-AF1F84DBB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COVID19 continues to be a deadly disease, affecting communities of color disproportionately, and has affected some of us directly including loosing loved ones.</a:t>
            </a:r>
          </a:p>
          <a:p>
            <a:pPr lvl="1"/>
            <a:r>
              <a:rPr lang="en-US" dirty="0"/>
              <a:t>Remember when we are discussing it that this is personal.</a:t>
            </a:r>
          </a:p>
          <a:p>
            <a:pPr lvl="1"/>
            <a:endParaRPr lang="en-US" dirty="0"/>
          </a:p>
          <a:p>
            <a:r>
              <a:rPr lang="en-US" dirty="0"/>
              <a:t>Continued vigilance is a must both on and off site. </a:t>
            </a:r>
          </a:p>
          <a:p>
            <a:pPr lvl="1"/>
            <a:r>
              <a:rPr lang="en-US" dirty="0"/>
              <a:t>We haven’t had any problems with people contracting the virus working at the muon campus but people are coming in contact with it at home.</a:t>
            </a:r>
          </a:p>
          <a:p>
            <a:pPr lvl="1"/>
            <a:endParaRPr lang="en-US" dirty="0"/>
          </a:p>
          <a:p>
            <a:r>
              <a:rPr lang="en-US" dirty="0"/>
              <a:t>The lab expects to be at the current stage for a while.  Let Ray and Brendan know if you need to spend some time working on 9.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FA98BA6-D0D9-8149-9059-CEE39444D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97F06-5FAE-AB46-A988-C38FBDA5C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News, Ray and Brendan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9BD29E-26C1-4346-9CF6-75DB1908C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ED69FE-2B7E-7545-8E2B-BB14DFDF15C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097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FC8947-6438-8C4A-A032-F49DEE2E1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Highlights:</a:t>
            </a:r>
          </a:p>
          <a:p>
            <a:pPr lvl="1"/>
            <a:r>
              <a:rPr lang="en-US" dirty="0"/>
              <a:t>It’s OK for people to fly to Fermilab but you should quarantine when you get here.  If you can’t, that’s OK, but you can’t work close to anyone no matter what.</a:t>
            </a:r>
          </a:p>
          <a:p>
            <a:pPr lvl="2"/>
            <a:r>
              <a:rPr lang="en-US" dirty="0"/>
              <a:t>Like all work, we will treat this on a case by case basis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It’s OK to take personal travel</a:t>
            </a:r>
          </a:p>
          <a:p>
            <a:pPr lvl="2"/>
            <a:r>
              <a:rPr lang="en-US" dirty="0"/>
              <a:t>Please quarantine when you get back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Not in the policy but the lab is starting to process work travel requests</a:t>
            </a:r>
          </a:p>
          <a:p>
            <a:pPr lvl="2"/>
            <a:r>
              <a:rPr lang="en-US" dirty="0"/>
              <a:t>Basically need approval from the Directorate before even starting the TA</a:t>
            </a:r>
          </a:p>
          <a:p>
            <a:pPr lvl="2"/>
            <a:r>
              <a:rPr lang="en-US" dirty="0"/>
              <a:t>Still needs to go through the site office and get approved by the Head of the Office of Science</a:t>
            </a:r>
          </a:p>
          <a:p>
            <a:pPr lvl="2"/>
            <a:r>
              <a:rPr lang="en-US" dirty="0"/>
              <a:t>But at least one trip has been approved and one is in the approval process so if you need to travel for work, let us know.</a:t>
            </a:r>
          </a:p>
          <a:p>
            <a:pPr lvl="2"/>
            <a:endParaRPr lang="en-US" dirty="0"/>
          </a:p>
          <a:p>
            <a:r>
              <a:rPr lang="en-US" dirty="0"/>
              <a:t>No one is obligated to travel</a:t>
            </a:r>
          </a:p>
          <a:p>
            <a:pPr lvl="2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B90FFF-FCB5-A144-BD4B-AA5B9722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travel policy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29C606-674D-7E48-9DD4-6425FF543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News, Ray and Brendan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02E286-BAD5-8746-9E01-029616E1C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1D2972-6EA4-A441-B3E7-423CDF0462C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917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69754E-0B2E-244F-8FF9-F05284149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810912"/>
            <a:ext cx="8672513" cy="50593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Everyone should wear their ID, either clipped on or with a breakaway lanyard</a:t>
            </a:r>
          </a:p>
          <a:p>
            <a:endParaRPr lang="en-US" dirty="0"/>
          </a:p>
          <a:p>
            <a:r>
              <a:rPr lang="en-US" dirty="0"/>
              <a:t>Guests need to be escorted</a:t>
            </a:r>
          </a:p>
          <a:p>
            <a:endParaRPr lang="en-US" dirty="0"/>
          </a:p>
          <a:p>
            <a:r>
              <a:rPr lang="en-US" dirty="0"/>
              <a:t>Buildings should be locked</a:t>
            </a:r>
          </a:p>
          <a:p>
            <a:pPr lvl="1"/>
            <a:r>
              <a:rPr lang="en-US" dirty="0"/>
              <a:t>This is the biggest difference and right now you need a key to walk through the </a:t>
            </a:r>
            <a:r>
              <a:rPr lang="en-US" dirty="0" err="1"/>
              <a:t>linac</a:t>
            </a:r>
            <a:r>
              <a:rPr lang="en-US" dirty="0"/>
              <a:t> or use the Booster Tower bathrooms or go to someone’s office or a meeting in AD.  We do all of these a lot.</a:t>
            </a:r>
          </a:p>
          <a:p>
            <a:pPr lvl="1"/>
            <a:r>
              <a:rPr lang="en-US" dirty="0"/>
              <a:t>We will see how this unfolds in practice.</a:t>
            </a:r>
          </a:p>
          <a:p>
            <a:endParaRPr lang="en-US" dirty="0"/>
          </a:p>
          <a:p>
            <a:r>
              <a:rPr lang="en-US" dirty="0"/>
              <a:t>These were already the rules for ‘property protection’ areas like MC-1 and Mu2e.  They are now the rules everywhere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F49ADE3-0566-D84C-8E4A-6D0BE4F04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ID/lock policy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C5F09-2324-BF4B-874B-51693230CB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News, Ray and Brendan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29951A-200C-A947-A02C-B0167F940D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684E67-CB8D-CC4C-B606-943570A5C7F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702652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_PPT_0908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ermilab  -  Read-Only" id="{1A61E460-69C1-5C47-8A1F-C0F1628F06BD}" vid="{58F86324-3A72-294A-AB8A-96D9BB58B7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Fermilab_PPT_090815</Template>
  <TotalTime>10368</TotalTime>
  <Words>604</Words>
  <Application>Microsoft Macintosh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Fermilab_PPT_090815</vt:lpstr>
      <vt:lpstr>PowerPoint Presentation</vt:lpstr>
      <vt:lpstr>Now in FY21</vt:lpstr>
      <vt:lpstr>FY20 Performance / FY21 Goals</vt:lpstr>
      <vt:lpstr>COVID19</vt:lpstr>
      <vt:lpstr>New travel policy</vt:lpstr>
      <vt:lpstr>New ID/lock policy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Rakness</dc:creator>
  <cp:lastModifiedBy>Brendan C Casey</cp:lastModifiedBy>
  <cp:revision>629</cp:revision>
  <cp:lastPrinted>2020-09-01T21:36:13Z</cp:lastPrinted>
  <dcterms:created xsi:type="dcterms:W3CDTF">2020-01-09T15:14:09Z</dcterms:created>
  <dcterms:modified xsi:type="dcterms:W3CDTF">2020-09-30T22:32:41Z</dcterms:modified>
</cp:coreProperties>
</file>