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18"/>
  </p:notesMasterIdLst>
  <p:handoutMasterIdLst>
    <p:handoutMasterId r:id="rId19"/>
  </p:handoutMasterIdLst>
  <p:sldIdLst>
    <p:sldId id="263" r:id="rId5"/>
    <p:sldId id="272" r:id="rId6"/>
    <p:sldId id="265" r:id="rId7"/>
    <p:sldId id="277" r:id="rId8"/>
    <p:sldId id="266" r:id="rId9"/>
    <p:sldId id="274" r:id="rId10"/>
    <p:sldId id="281" r:id="rId11"/>
    <p:sldId id="280" r:id="rId12"/>
    <p:sldId id="283" r:id="rId13"/>
    <p:sldId id="284" r:id="rId14"/>
    <p:sldId id="279" r:id="rId15"/>
    <p:sldId id="278" r:id="rId16"/>
    <p:sldId id="282" r:id="rId17"/>
  </p:sldIdLst>
  <p:sldSz cx="9144000" cy="6858000" type="screen4x3"/>
  <p:notesSz cx="6954838" cy="9240838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80">
          <p15:clr>
            <a:srgbClr val="A4A3A4"/>
          </p15:clr>
        </p15:guide>
        <p15:guide id="2" pos="2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iorgio Ambrosio" initials="GA" lastIdx="8" clrIdx="0">
    <p:extLst>
      <p:ext uri="{19B8F6BF-5375-455C-9EA6-DF929625EA0E}">
        <p15:presenceInfo xmlns:p15="http://schemas.microsoft.com/office/powerpoint/2012/main" userId="Giorgio Ambrosio" providerId="None"/>
      </p:ext>
    </p:extLst>
  </p:cmAuthor>
  <p:cmAuthor id="2" name="soren.prestemon@me.com" initials="s" lastIdx="3" clrIdx="1">
    <p:extLst>
      <p:ext uri="{19B8F6BF-5375-455C-9EA6-DF929625EA0E}">
        <p15:presenceInfo xmlns:p15="http://schemas.microsoft.com/office/powerpoint/2012/main" userId="52f6d2a7b4eaabf6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699"/>
    <a:srgbClr val="FFCC00"/>
    <a:srgbClr val="009900"/>
    <a:srgbClr val="B4C6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848" autoAdjust="0"/>
    <p:restoredTop sz="96407" autoAdjust="0"/>
  </p:normalViewPr>
  <p:slideViewPr>
    <p:cSldViewPr snapToObjects="1" showGuides="1">
      <p:cViewPr varScale="1">
        <p:scale>
          <a:sx n="76" d="100"/>
          <a:sy n="76" d="100"/>
        </p:scale>
        <p:origin x="114" y="114"/>
      </p:cViewPr>
      <p:guideLst>
        <p:guide orient="horz" pos="4080"/>
        <p:guide pos="2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notesViewPr>
    <p:cSldViewPr snapToObjects="1">
      <p:cViewPr varScale="1">
        <p:scale>
          <a:sx n="59" d="100"/>
          <a:sy n="59" d="100"/>
        </p:scale>
        <p:origin x="2213" y="8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engcifs1\allusers\k\klray\Hi-Lumi\Spatial%20Analyzer\small-coils%20pions.xls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engcifs1\allusers\k\klray\Hi-Lumi\Spatial%20Analyzer\small-coils%20pions.xls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/>
              <a:t>Difference between</a:t>
            </a:r>
            <a:r>
              <a:rPr lang="en-US" sz="1600" baseline="0"/>
              <a:t> clamped and not</a:t>
            </a:r>
            <a:endParaRPr lang="en-US" sz="160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Sheet2!$H$15</c:f>
              <c:strCache>
                <c:ptCount val="1"/>
                <c:pt idx="0">
                  <c:v>delam-xsec2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Sheet2!$I$14:$K$14</c:f>
              <c:strCache>
                <c:ptCount val="3"/>
                <c:pt idx="0">
                  <c:v>Min</c:v>
                </c:pt>
                <c:pt idx="1">
                  <c:v>Avg</c:v>
                </c:pt>
                <c:pt idx="2">
                  <c:v>Max</c:v>
                </c:pt>
              </c:strCache>
            </c:strRef>
          </c:cat>
          <c:val>
            <c:numRef>
              <c:f>Sheet2!$I$15:$K$15</c:f>
              <c:numCache>
                <c:formatCode>General</c:formatCode>
                <c:ptCount val="3"/>
                <c:pt idx="0">
                  <c:v>-0.16700000000000001</c:v>
                </c:pt>
                <c:pt idx="1">
                  <c:v>-0.14000000000000001</c:v>
                </c:pt>
                <c:pt idx="2">
                  <c:v>-0.11600000000000001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D0E-4A28-B2B7-0D70A75FAAE5}"/>
            </c:ext>
          </c:extLst>
        </c:ser>
        <c:ser>
          <c:idx val="1"/>
          <c:order val="1"/>
          <c:tx>
            <c:strRef>
              <c:f>Sheet2!$H$16</c:f>
              <c:strCache>
                <c:ptCount val="1"/>
                <c:pt idx="0">
                  <c:v>clamp-xsec2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Sheet2!$I$14:$K$14</c:f>
              <c:strCache>
                <c:ptCount val="3"/>
                <c:pt idx="0">
                  <c:v>Min</c:v>
                </c:pt>
                <c:pt idx="1">
                  <c:v>Avg</c:v>
                </c:pt>
                <c:pt idx="2">
                  <c:v>Max</c:v>
                </c:pt>
              </c:strCache>
            </c:strRef>
          </c:cat>
          <c:val>
            <c:numRef>
              <c:f>Sheet2!$I$16:$K$16</c:f>
              <c:numCache>
                <c:formatCode>General</c:formatCode>
                <c:ptCount val="3"/>
                <c:pt idx="0">
                  <c:v>-0.156</c:v>
                </c:pt>
                <c:pt idx="1">
                  <c:v>-0.13200000000000001</c:v>
                </c:pt>
                <c:pt idx="2">
                  <c:v>-0.104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D0E-4A28-B2B7-0D70A75FAA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031200"/>
        <c:axId val="10034464"/>
      </c:barChart>
      <c:catAx>
        <c:axId val="100312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high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034464"/>
        <c:crosses val="autoZero"/>
        <c:auto val="1"/>
        <c:lblAlgn val="ctr"/>
        <c:lblOffset val="100"/>
        <c:noMultiLvlLbl val="0"/>
      </c:catAx>
      <c:valAx>
        <c:axId val="100344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0312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Pion </a:t>
            </a:r>
            <a:r>
              <a:rPr lang="en-US" dirty="0" smtClean="0"/>
              <a:t>Location Difference</a:t>
            </a:r>
            <a:r>
              <a:rPr lang="en-US" baseline="0" dirty="0" smtClean="0"/>
              <a:t> from Nominal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Sheet2!$I$20</c:f>
              <c:strCache>
                <c:ptCount val="1"/>
                <c:pt idx="0">
                  <c:v>Min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8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strRef>
              <c:f>Sheet2!$H$21:$H$26</c:f>
              <c:strCache>
                <c:ptCount val="6"/>
                <c:pt idx="0">
                  <c:v>delam-xsec1</c:v>
                </c:pt>
                <c:pt idx="1">
                  <c:v>delam-xsec6</c:v>
                </c:pt>
                <c:pt idx="2">
                  <c:v>delam-xsec2</c:v>
                </c:pt>
                <c:pt idx="3">
                  <c:v>iffy-xsec3</c:v>
                </c:pt>
                <c:pt idx="4">
                  <c:v>lam-xsec4</c:v>
                </c:pt>
                <c:pt idx="5">
                  <c:v>lam-xsec5</c:v>
                </c:pt>
              </c:strCache>
            </c:strRef>
          </c:xVal>
          <c:yVal>
            <c:numRef>
              <c:f>Sheet2!$I$21:$I$26</c:f>
              <c:numCache>
                <c:formatCode>General</c:formatCode>
                <c:ptCount val="6"/>
                <c:pt idx="0">
                  <c:v>-0.18099999999999999</c:v>
                </c:pt>
                <c:pt idx="1">
                  <c:v>-0.189</c:v>
                </c:pt>
                <c:pt idx="2">
                  <c:v>-0.16700000000000001</c:v>
                </c:pt>
                <c:pt idx="3">
                  <c:v>-0.22800000000000001</c:v>
                </c:pt>
                <c:pt idx="4">
                  <c:v>-0.22700000000000001</c:v>
                </c:pt>
                <c:pt idx="5">
                  <c:v>-0.182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F7C9-45BC-BBAB-26AF734849FF}"/>
            </c:ext>
          </c:extLst>
        </c:ser>
        <c:ser>
          <c:idx val="1"/>
          <c:order val="1"/>
          <c:tx>
            <c:strRef>
              <c:f>Sheet2!$J$20</c:f>
              <c:strCache>
                <c:ptCount val="1"/>
                <c:pt idx="0">
                  <c:v>Avg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8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strRef>
              <c:f>Sheet2!$H$21:$H$26</c:f>
              <c:strCache>
                <c:ptCount val="6"/>
                <c:pt idx="0">
                  <c:v>delam-xsec1</c:v>
                </c:pt>
                <c:pt idx="1">
                  <c:v>delam-xsec6</c:v>
                </c:pt>
                <c:pt idx="2">
                  <c:v>delam-xsec2</c:v>
                </c:pt>
                <c:pt idx="3">
                  <c:v>iffy-xsec3</c:v>
                </c:pt>
                <c:pt idx="4">
                  <c:v>lam-xsec4</c:v>
                </c:pt>
                <c:pt idx="5">
                  <c:v>lam-xsec5</c:v>
                </c:pt>
              </c:strCache>
            </c:strRef>
          </c:xVal>
          <c:yVal>
            <c:numRef>
              <c:f>Sheet2!$J$21:$J$26</c:f>
              <c:numCache>
                <c:formatCode>General</c:formatCode>
                <c:ptCount val="6"/>
                <c:pt idx="0">
                  <c:v>-0.14199999999999999</c:v>
                </c:pt>
                <c:pt idx="1">
                  <c:v>-0.14199999999999999</c:v>
                </c:pt>
                <c:pt idx="2">
                  <c:v>-0.14000000000000001</c:v>
                </c:pt>
                <c:pt idx="3">
                  <c:v>-0.20899999999999999</c:v>
                </c:pt>
                <c:pt idx="4">
                  <c:v>-0.21199999999999999</c:v>
                </c:pt>
                <c:pt idx="5">
                  <c:v>-0.16300000000000001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F7C9-45BC-BBAB-26AF734849FF}"/>
            </c:ext>
          </c:extLst>
        </c:ser>
        <c:ser>
          <c:idx val="2"/>
          <c:order val="2"/>
          <c:tx>
            <c:strRef>
              <c:f>Sheet2!$K$20</c:f>
              <c:strCache>
                <c:ptCount val="1"/>
                <c:pt idx="0">
                  <c:v>Max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8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strRef>
              <c:f>Sheet2!$H$21:$H$26</c:f>
              <c:strCache>
                <c:ptCount val="6"/>
                <c:pt idx="0">
                  <c:v>delam-xsec1</c:v>
                </c:pt>
                <c:pt idx="1">
                  <c:v>delam-xsec6</c:v>
                </c:pt>
                <c:pt idx="2">
                  <c:v>delam-xsec2</c:v>
                </c:pt>
                <c:pt idx="3">
                  <c:v>iffy-xsec3</c:v>
                </c:pt>
                <c:pt idx="4">
                  <c:v>lam-xsec4</c:v>
                </c:pt>
                <c:pt idx="5">
                  <c:v>lam-xsec5</c:v>
                </c:pt>
              </c:strCache>
            </c:strRef>
          </c:xVal>
          <c:yVal>
            <c:numRef>
              <c:f>Sheet2!$K$21:$K$26</c:f>
              <c:numCache>
                <c:formatCode>General</c:formatCode>
                <c:ptCount val="6"/>
                <c:pt idx="0">
                  <c:v>-0.10299999999999999</c:v>
                </c:pt>
                <c:pt idx="1">
                  <c:v>-6.5000000000000002E-2</c:v>
                </c:pt>
                <c:pt idx="2">
                  <c:v>-0.11600000000000001</c:v>
                </c:pt>
                <c:pt idx="3">
                  <c:v>-0.17799999999999999</c:v>
                </c:pt>
                <c:pt idx="4">
                  <c:v>-0.19600000000000001</c:v>
                </c:pt>
                <c:pt idx="5">
                  <c:v>-0.14000000000000001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F7C9-45BC-BBAB-26AF734849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024672"/>
        <c:axId val="10032832"/>
      </c:scatterChart>
      <c:valAx>
        <c:axId val="1002467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032832"/>
        <c:crosses val="autoZero"/>
        <c:crossBetween val="midCat"/>
      </c:valAx>
      <c:valAx>
        <c:axId val="100328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024672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763" cy="462042"/>
          </a:xfrm>
          <a:prstGeom prst="rect">
            <a:avLst/>
          </a:prstGeom>
        </p:spPr>
        <p:txBody>
          <a:bodyPr vert="horz" lIns="92546" tIns="46273" rIns="92546" bIns="46273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939466" y="0"/>
            <a:ext cx="3013763" cy="462042"/>
          </a:xfrm>
          <a:prstGeom prst="rect">
            <a:avLst/>
          </a:prstGeom>
        </p:spPr>
        <p:txBody>
          <a:bodyPr vert="horz" lIns="92546" tIns="46273" rIns="92546" bIns="46273" rtlCol="0"/>
          <a:lstStyle>
            <a:lvl1pPr algn="r">
              <a:defRPr sz="1200"/>
            </a:lvl1pPr>
          </a:lstStyle>
          <a:p>
            <a:fld id="{B3F5CDDF-3246-6843-A314-FDDEB3F3DF8E}" type="datetimeFigureOut">
              <a:rPr lang="fr-FR" smtClean="0"/>
              <a:pPr/>
              <a:t>19/10/2020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777192"/>
            <a:ext cx="3013763" cy="462042"/>
          </a:xfrm>
          <a:prstGeom prst="rect">
            <a:avLst/>
          </a:prstGeom>
        </p:spPr>
        <p:txBody>
          <a:bodyPr vert="horz" lIns="92546" tIns="46273" rIns="92546" bIns="46273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939466" y="8777192"/>
            <a:ext cx="3013763" cy="462042"/>
          </a:xfrm>
          <a:prstGeom prst="rect">
            <a:avLst/>
          </a:prstGeom>
        </p:spPr>
        <p:txBody>
          <a:bodyPr vert="horz" lIns="92546" tIns="46273" rIns="92546" bIns="46273" rtlCol="0" anchor="b"/>
          <a:lstStyle>
            <a:lvl1pPr algn="r">
              <a:defRPr sz="1200"/>
            </a:lvl1pPr>
          </a:lstStyle>
          <a:p>
            <a:fld id="{5C405983-79D5-E84D-A19B-6B5F52179104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04308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763" cy="462042"/>
          </a:xfrm>
          <a:prstGeom prst="rect">
            <a:avLst/>
          </a:prstGeom>
        </p:spPr>
        <p:txBody>
          <a:bodyPr vert="horz" lIns="92546" tIns="46273" rIns="92546" bIns="46273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939466" y="0"/>
            <a:ext cx="3013763" cy="462042"/>
          </a:xfrm>
          <a:prstGeom prst="rect">
            <a:avLst/>
          </a:prstGeom>
        </p:spPr>
        <p:txBody>
          <a:bodyPr vert="horz" lIns="92546" tIns="46273" rIns="92546" bIns="46273" rtlCol="0"/>
          <a:lstStyle>
            <a:lvl1pPr algn="r">
              <a:defRPr sz="1200"/>
            </a:lvl1pPr>
          </a:lstStyle>
          <a:p>
            <a:fld id="{781D8F6D-3354-BF4D-834B-467E3215D30A}" type="datetimeFigureOut">
              <a:rPr lang="fr-FR" smtClean="0"/>
              <a:pPr/>
              <a:t>19/10/2020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693738"/>
            <a:ext cx="4618038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546" tIns="46273" rIns="92546" bIns="46273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95484" y="4389398"/>
            <a:ext cx="5563870" cy="4158377"/>
          </a:xfrm>
          <a:prstGeom prst="rect">
            <a:avLst/>
          </a:prstGeom>
        </p:spPr>
        <p:txBody>
          <a:bodyPr vert="horz" lIns="92546" tIns="46273" rIns="92546" bIns="46273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777192"/>
            <a:ext cx="3013763" cy="462042"/>
          </a:xfrm>
          <a:prstGeom prst="rect">
            <a:avLst/>
          </a:prstGeom>
        </p:spPr>
        <p:txBody>
          <a:bodyPr vert="horz" lIns="92546" tIns="46273" rIns="92546" bIns="46273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939466" y="8777192"/>
            <a:ext cx="3013763" cy="462042"/>
          </a:xfrm>
          <a:prstGeom prst="rect">
            <a:avLst/>
          </a:prstGeom>
        </p:spPr>
        <p:txBody>
          <a:bodyPr vert="horz" lIns="92546" tIns="46273" rIns="92546" bIns="46273" rtlCol="0" anchor="b"/>
          <a:lstStyle>
            <a:lvl1pPr algn="r">
              <a:defRPr sz="1200"/>
            </a:lvl1pPr>
          </a:lstStyle>
          <a:p>
            <a:fld id="{624B141A-D04E-DD49-88DC-EFA90428BA41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358721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B141A-D04E-DD49-88DC-EFA90428BA41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4498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1371600" y="2819400"/>
            <a:ext cx="7200000" cy="1800000"/>
          </a:xfrm>
        </p:spPr>
        <p:txBody>
          <a:bodyPr lIns="0" tIns="0" rIns="0" bIns="0" anchor="t" anchorCtr="0">
            <a:noAutofit/>
          </a:bodyPr>
          <a:lstStyle>
            <a:lvl1pPr algn="l">
              <a:defRPr sz="2800" b="1" baseline="0">
                <a:solidFill>
                  <a:schemeClr val="accent5"/>
                </a:solidFill>
              </a:defRPr>
            </a:lvl1pPr>
          </a:lstStyle>
          <a:p>
            <a:r>
              <a:rPr lang="en-GB" noProof="0"/>
              <a:t>Presentation title - line 1 - Arial 30pt - bold HiLumi dark grey - line 2</a:t>
            </a:r>
            <a:br>
              <a:rPr lang="en-GB" noProof="0"/>
            </a:br>
            <a:r>
              <a:rPr lang="en-GB" noProof="0"/>
              <a:t>line 3</a:t>
            </a:r>
            <a:br>
              <a:rPr lang="en-GB" noProof="0"/>
            </a:br>
            <a:r>
              <a:rPr lang="en-GB" noProof="0"/>
              <a:t>line 4   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4800600"/>
            <a:ext cx="6480000" cy="990600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000" b="0" baseline="0">
                <a:solidFill>
                  <a:schemeClr val="accent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 err="1"/>
              <a:t>Author(s</a:t>
            </a:r>
            <a:r>
              <a:rPr lang="en-GB" noProof="0" dirty="0"/>
              <a:t>)  - Arial 20 pt – </a:t>
            </a:r>
            <a:r>
              <a:rPr lang="en-GB" noProof="0" dirty="0" err="1"/>
              <a:t>HiLumi</a:t>
            </a:r>
            <a:r>
              <a:rPr lang="en-GB" noProof="0" dirty="0"/>
              <a:t> dark grey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86800" y="6356350"/>
            <a:ext cx="360000" cy="360000"/>
          </a:xfrm>
          <a:ln>
            <a:solidFill>
              <a:srgbClr val="2BABAD"/>
            </a:solidFill>
          </a:ln>
        </p:spPr>
        <p:txBody>
          <a:bodyPr lIns="0" tIns="0" rIns="0" bIns="0" anchor="b" anchorCtr="0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FDCA1C4-9514-7B4F-976F-D92F7E296653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4" hasCustomPrompt="1"/>
          </p:nvPr>
        </p:nvSpPr>
        <p:spPr>
          <a:xfrm>
            <a:off x="1371600" y="5899150"/>
            <a:ext cx="6480000" cy="349250"/>
          </a:xfrm>
        </p:spPr>
        <p:txBody>
          <a:bodyPr>
            <a:normAutofit/>
          </a:bodyPr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Tx/>
              <a:buNone/>
              <a:tabLst/>
              <a:defRPr sz="1600">
                <a:solidFill>
                  <a:schemeClr val="bg2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Conference - Location - Date</a:t>
            </a:r>
          </a:p>
          <a:p>
            <a:pPr lvl="0"/>
            <a:endParaRPr lang="en-GB" noProof="0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339752" y="6356350"/>
            <a:ext cx="6192248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MQXFA06 Structure and Loading Review  -  October 20, 2020</a:t>
            </a:r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 anchor="ctr" anchorCtr="1"/>
          <a:lstStyle/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612000" y="1219200"/>
            <a:ext cx="7920000" cy="4906963"/>
          </a:xfrm>
        </p:spPr>
        <p:txBody>
          <a:bodyPr lIns="0" tIns="0" rIns="0" bIns="0"/>
          <a:lstStyle/>
          <a:p>
            <a:pPr lvl="0"/>
            <a:r>
              <a:rPr lang="en-GB" noProof="0" dirty="0"/>
              <a:t>Click to modify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339752" y="6356350"/>
            <a:ext cx="6192248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MQXFA06 Structure and Loading Review  -  October 20, 2020</a:t>
            </a:r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457200" y="1215232"/>
            <a:ext cx="4040188" cy="639762"/>
          </a:xfrm>
        </p:spPr>
        <p:txBody>
          <a:bodyPr anchor="t">
            <a:normAutofit/>
          </a:bodyPr>
          <a:lstStyle>
            <a:lvl1pPr marL="0" indent="0">
              <a:buNone/>
              <a:defRPr sz="20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/>
              <a:t>Click to edit Master text styles 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457200" y="2057400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/>
              <a:t>Click to edit Master texts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215232"/>
            <a:ext cx="4041775" cy="639762"/>
          </a:xfrm>
        </p:spPr>
        <p:txBody>
          <a:bodyPr anchor="t">
            <a:normAutofit/>
          </a:bodyPr>
          <a:lstStyle>
            <a:lvl1pPr marL="0" indent="0">
              <a:buNone/>
              <a:defRPr sz="20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4645025" y="2057400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/>
              <a:t>Click to edit Master texts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11" name="Espace réservé du pied de page 4"/>
          <p:cNvSpPr>
            <a:spLocks noGrp="1"/>
          </p:cNvSpPr>
          <p:nvPr>
            <p:ph type="ftr" sz="quarter" idx="13"/>
          </p:nvPr>
        </p:nvSpPr>
        <p:spPr>
          <a:xfrm>
            <a:off x="2339752" y="6356350"/>
            <a:ext cx="6192248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MQXFA06 Structure and Loading Review  -  October 20, 2020</a:t>
            </a:r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339752" y="6356350"/>
            <a:ext cx="6192248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MQXFA06 Structure and Loading Review  -  October 20, 2020</a:t>
            </a:r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339752" y="6356350"/>
            <a:ext cx="6192248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MQXFA06 Structure and Loading Review  -  October 20, 2020</a:t>
            </a:r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612000" y="457200"/>
            <a:ext cx="79200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612000" y="5105400"/>
            <a:ext cx="7920000" cy="9906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noProof="0"/>
              <a:t>Text – image caption – comments ....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4" hasCustomPrompt="1"/>
          </p:nvPr>
        </p:nvSpPr>
        <p:spPr>
          <a:xfrm>
            <a:off x="613550" y="4648200"/>
            <a:ext cx="7918450" cy="381000"/>
          </a:xfrm>
        </p:spPr>
        <p:txBody>
          <a:bodyPr/>
          <a:lstStyle>
            <a:lvl1pPr>
              <a:buFontTx/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Image title</a:t>
            </a:r>
          </a:p>
        </p:txBody>
      </p:sp>
      <p:sp>
        <p:nvSpPr>
          <p:cNvPr id="10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339752" y="6356350"/>
            <a:ext cx="6192248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MQXFA06 Structure and Loading Review  -  October 20, 2020</a:t>
            </a:r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12000" y="180000"/>
            <a:ext cx="7920000" cy="720000"/>
          </a:xfrm>
          <a:prstGeom prst="rect">
            <a:avLst/>
          </a:prstGeom>
        </p:spPr>
        <p:txBody>
          <a:bodyPr vert="horz" lIns="0" tIns="0" rIns="0" bIns="0" rtlCol="0" anchor="ctr" anchorCtr="1">
            <a:noAutofit/>
          </a:bodyPr>
          <a:lstStyle/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12000" y="1371600"/>
            <a:ext cx="7920000" cy="47545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noProof="0"/>
              <a:t>Click to edit Master texts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339752" y="6356350"/>
            <a:ext cx="6192248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MQXFA06 Structure and Loading Review  -  October 20, 2020</a:t>
            </a:r>
            <a:endParaRPr lang="en-GB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86800" y="6356350"/>
            <a:ext cx="3600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BFDCA1C4-9514-7B4F-976F-D92F7E296653}" type="slidenum">
              <a:rPr lang="fr-FR" smtClean="0"/>
              <a:pPr/>
              <a:t>‹#›</a:t>
            </a:fld>
            <a:endParaRPr lang="fr-FR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212900"/>
            <a:ext cx="1907704" cy="6451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9152" y="6187107"/>
            <a:ext cx="790600" cy="67464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3" r:id="rId3"/>
    <p:sldLayoutId id="2147483654" r:id="rId4"/>
    <p:sldLayoutId id="2147483655" r:id="rId5"/>
    <p:sldLayoutId id="2147483657" r:id="rId6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2800" b="1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2800" kern="1200">
          <a:solidFill>
            <a:schemeClr val="accent5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2400" kern="1200">
          <a:solidFill>
            <a:schemeClr val="accent5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2000" kern="1200">
          <a:solidFill>
            <a:schemeClr val="accent5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1800" kern="1200">
          <a:solidFill>
            <a:schemeClr val="accent5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1600" kern="1200">
          <a:solidFill>
            <a:schemeClr val="accent5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8.jpeg"/><Relationship Id="rId7" Type="http://schemas.openxmlformats.org/officeDocument/2006/relationships/image" Target="../media/image21.jpe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6.jpeg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98915" y="2634656"/>
            <a:ext cx="7200000" cy="1658439"/>
          </a:xfrm>
        </p:spPr>
        <p:txBody>
          <a:bodyPr/>
          <a:lstStyle/>
          <a:p>
            <a:r>
              <a:rPr lang="en-GB" sz="3600" dirty="0"/>
              <a:t>Magnet Fabrication Travelers, Non-Conformities and Resolution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Katherine Ray – LBNL (QA)</a:t>
            </a:r>
          </a:p>
          <a:p>
            <a:r>
              <a:rPr lang="en-GB" dirty="0"/>
              <a:t>Mike Solis – LBNL (Procurement Technical Contact)</a:t>
            </a:r>
          </a:p>
        </p:txBody>
      </p:sp>
      <p:sp>
        <p:nvSpPr>
          <p:cNvPr id="8" name="Freeform 7"/>
          <p:cNvSpPr/>
          <p:nvPr/>
        </p:nvSpPr>
        <p:spPr>
          <a:xfrm>
            <a:off x="871672" y="908720"/>
            <a:ext cx="604431" cy="1286727"/>
          </a:xfrm>
          <a:custGeom>
            <a:avLst/>
            <a:gdLst>
              <a:gd name="connsiteX0" fmla="*/ 460739 w 604431"/>
              <a:gd name="connsiteY0" fmla="*/ 0 h 1286727"/>
              <a:gd name="connsiteX1" fmla="*/ 460739 w 604431"/>
              <a:gd name="connsiteY1" fmla="*/ 0 h 1286727"/>
              <a:gd name="connsiteX2" fmla="*/ 447677 w 604431"/>
              <a:gd name="connsiteY2" fmla="*/ 117566 h 1286727"/>
              <a:gd name="connsiteX3" fmla="*/ 421551 w 604431"/>
              <a:gd name="connsiteY3" fmla="*/ 156754 h 1286727"/>
              <a:gd name="connsiteX4" fmla="*/ 356237 w 604431"/>
              <a:gd name="connsiteY4" fmla="*/ 274320 h 1286727"/>
              <a:gd name="connsiteX5" fmla="*/ 330111 w 604431"/>
              <a:gd name="connsiteY5" fmla="*/ 313509 h 1286727"/>
              <a:gd name="connsiteX6" fmla="*/ 251734 w 604431"/>
              <a:gd name="connsiteY6" fmla="*/ 378823 h 1286727"/>
              <a:gd name="connsiteX7" fmla="*/ 225608 w 604431"/>
              <a:gd name="connsiteY7" fmla="*/ 418011 h 1286727"/>
              <a:gd name="connsiteX8" fmla="*/ 186419 w 604431"/>
              <a:gd name="connsiteY8" fmla="*/ 444137 h 1286727"/>
              <a:gd name="connsiteX9" fmla="*/ 134168 w 604431"/>
              <a:gd name="connsiteY9" fmla="*/ 522514 h 1286727"/>
              <a:gd name="connsiteX10" fmla="*/ 108042 w 604431"/>
              <a:gd name="connsiteY10" fmla="*/ 561703 h 1286727"/>
              <a:gd name="connsiteX11" fmla="*/ 68854 w 604431"/>
              <a:gd name="connsiteY11" fmla="*/ 679269 h 1286727"/>
              <a:gd name="connsiteX12" fmla="*/ 55791 w 604431"/>
              <a:gd name="connsiteY12" fmla="*/ 718457 h 1286727"/>
              <a:gd name="connsiteX13" fmla="*/ 42728 w 604431"/>
              <a:gd name="connsiteY13" fmla="*/ 757646 h 1286727"/>
              <a:gd name="connsiteX14" fmla="*/ 16602 w 604431"/>
              <a:gd name="connsiteY14" fmla="*/ 809897 h 1286727"/>
              <a:gd name="connsiteX15" fmla="*/ 16602 w 604431"/>
              <a:gd name="connsiteY15" fmla="*/ 1045029 h 1286727"/>
              <a:gd name="connsiteX16" fmla="*/ 55791 w 604431"/>
              <a:gd name="connsiteY16" fmla="*/ 1084217 h 1286727"/>
              <a:gd name="connsiteX17" fmla="*/ 121105 w 604431"/>
              <a:gd name="connsiteY17" fmla="*/ 1162594 h 1286727"/>
              <a:gd name="connsiteX18" fmla="*/ 173357 w 604431"/>
              <a:gd name="connsiteY18" fmla="*/ 1175657 h 1286727"/>
              <a:gd name="connsiteX19" fmla="*/ 199482 w 604431"/>
              <a:gd name="connsiteY19" fmla="*/ 1214846 h 1286727"/>
              <a:gd name="connsiteX20" fmla="*/ 238671 w 604431"/>
              <a:gd name="connsiteY20" fmla="*/ 1227909 h 1286727"/>
              <a:gd name="connsiteX21" fmla="*/ 277859 w 604431"/>
              <a:gd name="connsiteY21" fmla="*/ 1254034 h 1286727"/>
              <a:gd name="connsiteX22" fmla="*/ 369299 w 604431"/>
              <a:gd name="connsiteY22" fmla="*/ 1280160 h 1286727"/>
              <a:gd name="connsiteX23" fmla="*/ 591368 w 604431"/>
              <a:gd name="connsiteY23" fmla="*/ 1227909 h 1286727"/>
              <a:gd name="connsiteX24" fmla="*/ 604431 w 604431"/>
              <a:gd name="connsiteY24" fmla="*/ 1136469 h 1286727"/>
              <a:gd name="connsiteX25" fmla="*/ 578305 w 604431"/>
              <a:gd name="connsiteY25" fmla="*/ 757646 h 1286727"/>
              <a:gd name="connsiteX26" fmla="*/ 565242 w 604431"/>
              <a:gd name="connsiteY26" fmla="*/ 718457 h 1286727"/>
              <a:gd name="connsiteX27" fmla="*/ 578305 w 604431"/>
              <a:gd name="connsiteY27" fmla="*/ 235131 h 1286727"/>
              <a:gd name="connsiteX28" fmla="*/ 486865 w 604431"/>
              <a:gd name="connsiteY28" fmla="*/ 0 h 1286727"/>
              <a:gd name="connsiteX29" fmla="*/ 460739 w 604431"/>
              <a:gd name="connsiteY29" fmla="*/ 0 h 1286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604431" h="1286727">
                <a:moveTo>
                  <a:pt x="460739" y="0"/>
                </a:moveTo>
                <a:lnTo>
                  <a:pt x="460739" y="0"/>
                </a:lnTo>
                <a:cubicBezTo>
                  <a:pt x="456385" y="39189"/>
                  <a:pt x="457240" y="79313"/>
                  <a:pt x="447677" y="117566"/>
                </a:cubicBezTo>
                <a:cubicBezTo>
                  <a:pt x="443869" y="132797"/>
                  <a:pt x="429340" y="143123"/>
                  <a:pt x="421551" y="156754"/>
                </a:cubicBezTo>
                <a:cubicBezTo>
                  <a:pt x="338365" y="302328"/>
                  <a:pt x="465035" y="100242"/>
                  <a:pt x="356237" y="274320"/>
                </a:cubicBezTo>
                <a:cubicBezTo>
                  <a:pt x="347916" y="287633"/>
                  <a:pt x="340162" y="301448"/>
                  <a:pt x="330111" y="313509"/>
                </a:cubicBezTo>
                <a:cubicBezTo>
                  <a:pt x="298682" y="351224"/>
                  <a:pt x="290264" y="353136"/>
                  <a:pt x="251734" y="378823"/>
                </a:cubicBezTo>
                <a:cubicBezTo>
                  <a:pt x="243025" y="391886"/>
                  <a:pt x="236709" y="406910"/>
                  <a:pt x="225608" y="418011"/>
                </a:cubicBezTo>
                <a:cubicBezTo>
                  <a:pt x="214506" y="429112"/>
                  <a:pt x="196757" y="432322"/>
                  <a:pt x="186419" y="444137"/>
                </a:cubicBezTo>
                <a:cubicBezTo>
                  <a:pt x="165743" y="467767"/>
                  <a:pt x="151585" y="496388"/>
                  <a:pt x="134168" y="522514"/>
                </a:cubicBezTo>
                <a:cubicBezTo>
                  <a:pt x="125459" y="535577"/>
                  <a:pt x="113007" y="546809"/>
                  <a:pt x="108042" y="561703"/>
                </a:cubicBezTo>
                <a:lnTo>
                  <a:pt x="68854" y="679269"/>
                </a:lnTo>
                <a:lnTo>
                  <a:pt x="55791" y="718457"/>
                </a:lnTo>
                <a:cubicBezTo>
                  <a:pt x="51437" y="731520"/>
                  <a:pt x="48886" y="745330"/>
                  <a:pt x="42728" y="757646"/>
                </a:cubicBezTo>
                <a:lnTo>
                  <a:pt x="16602" y="809897"/>
                </a:lnTo>
                <a:cubicBezTo>
                  <a:pt x="1443" y="900852"/>
                  <a:pt x="-11575" y="939366"/>
                  <a:pt x="16602" y="1045029"/>
                </a:cubicBezTo>
                <a:cubicBezTo>
                  <a:pt x="21362" y="1062879"/>
                  <a:pt x="43964" y="1070025"/>
                  <a:pt x="55791" y="1084217"/>
                </a:cubicBezTo>
                <a:cubicBezTo>
                  <a:pt x="80384" y="1113729"/>
                  <a:pt x="84677" y="1141778"/>
                  <a:pt x="121105" y="1162594"/>
                </a:cubicBezTo>
                <a:cubicBezTo>
                  <a:pt x="136693" y="1171501"/>
                  <a:pt x="155940" y="1171303"/>
                  <a:pt x="173357" y="1175657"/>
                </a:cubicBezTo>
                <a:cubicBezTo>
                  <a:pt x="182065" y="1188720"/>
                  <a:pt x="187223" y="1205038"/>
                  <a:pt x="199482" y="1214846"/>
                </a:cubicBezTo>
                <a:cubicBezTo>
                  <a:pt x="210234" y="1223448"/>
                  <a:pt x="226355" y="1221751"/>
                  <a:pt x="238671" y="1227909"/>
                </a:cubicBezTo>
                <a:cubicBezTo>
                  <a:pt x="252713" y="1234930"/>
                  <a:pt x="263817" y="1247013"/>
                  <a:pt x="277859" y="1254034"/>
                </a:cubicBezTo>
                <a:cubicBezTo>
                  <a:pt x="296599" y="1263404"/>
                  <a:pt x="352558" y="1275975"/>
                  <a:pt x="369299" y="1280160"/>
                </a:cubicBezTo>
                <a:cubicBezTo>
                  <a:pt x="434801" y="1275793"/>
                  <a:pt x="563973" y="1319226"/>
                  <a:pt x="591368" y="1227909"/>
                </a:cubicBezTo>
                <a:cubicBezTo>
                  <a:pt x="600215" y="1198418"/>
                  <a:pt x="600077" y="1166949"/>
                  <a:pt x="604431" y="1136469"/>
                </a:cubicBezTo>
                <a:cubicBezTo>
                  <a:pt x="598352" y="990576"/>
                  <a:pt x="610202" y="885233"/>
                  <a:pt x="578305" y="757646"/>
                </a:cubicBezTo>
                <a:cubicBezTo>
                  <a:pt x="574965" y="744288"/>
                  <a:pt x="569596" y="731520"/>
                  <a:pt x="565242" y="718457"/>
                </a:cubicBezTo>
                <a:cubicBezTo>
                  <a:pt x="569596" y="557348"/>
                  <a:pt x="578305" y="396298"/>
                  <a:pt x="578305" y="235131"/>
                </a:cubicBezTo>
                <a:cubicBezTo>
                  <a:pt x="578305" y="188617"/>
                  <a:pt x="608232" y="0"/>
                  <a:pt x="486865" y="0"/>
                </a:cubicBezTo>
                <a:lnTo>
                  <a:pt x="460739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Image 11" descr="HLU-logoN-titl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2050" y="585575"/>
            <a:ext cx="3540430" cy="15343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87690" y="585575"/>
            <a:ext cx="4057610" cy="1691297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="" xmlns:a16="http://schemas.microsoft.com/office/drawing/2014/main" id="{D870FC54-636B-094F-A9CE-FA619CF131A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October 20, </a:t>
            </a:r>
            <a:r>
              <a:rPr lang="en-US" dirty="0"/>
              <a:t>2020 – </a:t>
            </a:r>
            <a:r>
              <a:rPr lang="en-US" dirty="0" smtClean="0"/>
              <a:t>MQXFA06 </a:t>
            </a:r>
            <a:r>
              <a:rPr lang="en-US" dirty="0"/>
              <a:t>Structure and Loading Review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Pion locations on Coil 117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700808"/>
            <a:ext cx="2987266" cy="4425355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MQXFA06 Structure and Loading Review  -  October 20, 2020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13889" y="1667235"/>
            <a:ext cx="3122632" cy="453650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24193" y="1514624"/>
            <a:ext cx="3025611" cy="493008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17337" y="990765"/>
            <a:ext cx="1152591" cy="40011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/>
              <a:t>In Spec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4067944" y="1007422"/>
            <a:ext cx="1152591" cy="40011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/>
              <a:t>In Spec</a:t>
            </a:r>
            <a:endParaRPr lang="en-US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6989723" y="990765"/>
            <a:ext cx="1697077" cy="40011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/>
              <a:t>Out of  Spec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6395450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Clamping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MQXFA06 Structure and Loading Review  -  October 20, 2020</a:t>
            </a:r>
            <a:endParaRPr lang="en-GB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40212256"/>
              </p:ext>
            </p:extLst>
          </p:nvPr>
        </p:nvGraphicFramePr>
        <p:xfrm>
          <a:off x="612000" y="3284984"/>
          <a:ext cx="7919225" cy="28411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7704" y="900000"/>
            <a:ext cx="2287571" cy="118872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88024" y="889346"/>
            <a:ext cx="4258776" cy="198628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115153" y="2215880"/>
            <a:ext cx="3168352" cy="101566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/>
              <a:t>Difference between clamped and not is 8-12 microns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6744016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000" y="159452"/>
            <a:ext cx="7920000" cy="720000"/>
          </a:xfrm>
        </p:spPr>
        <p:txBody>
          <a:bodyPr/>
          <a:lstStyle/>
          <a:p>
            <a:r>
              <a:rPr lang="en-US" dirty="0" err="1" smtClean="0"/>
              <a:t>Pions</a:t>
            </a:r>
            <a:r>
              <a:rPr lang="en-US" dirty="0"/>
              <a:t> </a:t>
            </a:r>
            <a:r>
              <a:rPr lang="en-US" dirty="0" smtClean="0"/>
              <a:t>vs. Delamination on small section of 108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MQXFA06 Structure and Loading Review  -  October 20, 2020</a:t>
            </a:r>
            <a:endParaRPr lang="en-GB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07381172"/>
              </p:ext>
            </p:extLst>
          </p:nvPr>
        </p:nvGraphicFramePr>
        <p:xfrm>
          <a:off x="612775" y="3658643"/>
          <a:ext cx="7918450" cy="2467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53506" y="2293444"/>
            <a:ext cx="2093294" cy="1371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732" y="1003473"/>
            <a:ext cx="2740258" cy="118872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43808" y="991853"/>
            <a:ext cx="2287571" cy="118872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45846" y="2284046"/>
            <a:ext cx="1473392" cy="13716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68144" y="1003473"/>
            <a:ext cx="2520086" cy="118872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78893" y="2295666"/>
            <a:ext cx="1447585" cy="1371600"/>
          </a:xfrm>
          <a:prstGeom prst="rect">
            <a:avLst/>
          </a:prstGeom>
        </p:spPr>
      </p:pic>
      <p:cxnSp>
        <p:nvCxnSpPr>
          <p:cNvPr id="14" name="Straight Arrow Connector 13"/>
          <p:cNvCxnSpPr/>
          <p:nvPr/>
        </p:nvCxnSpPr>
        <p:spPr>
          <a:xfrm>
            <a:off x="1385861" y="1597833"/>
            <a:ext cx="665859" cy="255124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2423060" y="3017738"/>
            <a:ext cx="665859" cy="113134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3907795" y="1772816"/>
            <a:ext cx="218324" cy="238168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5182553" y="3168399"/>
            <a:ext cx="24330" cy="98068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6283184" y="1557474"/>
            <a:ext cx="845003" cy="259702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>
            <a:off x="7363948" y="3284984"/>
            <a:ext cx="610888" cy="86951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52502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Further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000" y="1156933"/>
            <a:ext cx="7920000" cy="4906963"/>
          </a:xfrm>
        </p:spPr>
        <p:txBody>
          <a:bodyPr/>
          <a:lstStyle/>
          <a:p>
            <a:r>
              <a:rPr lang="en-US" dirty="0" smtClean="0"/>
              <a:t>We took measurements with the </a:t>
            </a:r>
            <a:r>
              <a:rPr lang="en-US" dirty="0" err="1" smtClean="0"/>
              <a:t>pions</a:t>
            </a:r>
            <a:r>
              <a:rPr lang="en-US" dirty="0" smtClean="0"/>
              <a:t> installed on 10/19/20, but the data is not processed yet</a:t>
            </a:r>
          </a:p>
          <a:p>
            <a:endParaRPr lang="en-US" dirty="0"/>
          </a:p>
          <a:p>
            <a:r>
              <a:rPr lang="en-US" dirty="0" smtClean="0"/>
              <a:t>Two possible approaches:</a:t>
            </a:r>
          </a:p>
          <a:p>
            <a:pPr lvl="1"/>
            <a:r>
              <a:rPr lang="en-US" dirty="0" smtClean="0"/>
              <a:t>File the </a:t>
            </a:r>
            <a:r>
              <a:rPr lang="en-US" dirty="0" err="1" smtClean="0"/>
              <a:t>pions</a:t>
            </a:r>
            <a:endParaRPr lang="en-US" dirty="0" smtClean="0"/>
          </a:p>
          <a:p>
            <a:pPr lvl="1"/>
            <a:r>
              <a:rPr lang="en-US" dirty="0" smtClean="0"/>
              <a:t>Clear the fiberglass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MQXFA06 Structure and Loading Review  -  October 20,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594571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State of the Magnet Fabrication Travelers</a:t>
            </a:r>
          </a:p>
          <a:p>
            <a:r>
              <a:rPr lang="en-US" dirty="0"/>
              <a:t>Non-Conformances on </a:t>
            </a:r>
            <a:r>
              <a:rPr lang="en-US" dirty="0" smtClean="0"/>
              <a:t>MQXFA06</a:t>
            </a:r>
          </a:p>
          <a:p>
            <a:r>
              <a:rPr lang="en-US" dirty="0" smtClean="0"/>
              <a:t>Pion Non-Conformance Discussion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</p:spPr>
        <p:txBody>
          <a:bodyPr/>
          <a:lstStyle/>
          <a:p>
            <a:r>
              <a:rPr lang="en-US" dirty="0" smtClean="0"/>
              <a:t>MQXFA06 </a:t>
            </a:r>
            <a:r>
              <a:rPr lang="en-US" dirty="0"/>
              <a:t>Structure and Loading Review  -  </a:t>
            </a:r>
            <a:r>
              <a:rPr lang="en-US" dirty="0" smtClean="0"/>
              <a:t>October 20,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76063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Magnet Fabrication Travelers Overview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3</a:t>
            </a:fld>
            <a:endParaRPr lang="fr-FR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99261024"/>
              </p:ext>
            </p:extLst>
          </p:nvPr>
        </p:nvGraphicFramePr>
        <p:xfrm>
          <a:off x="613551" y="867679"/>
          <a:ext cx="7918449" cy="55528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206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03244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51216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87176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24474">
                <a:tc>
                  <a:txBody>
                    <a:bodyPr/>
                    <a:lstStyle/>
                    <a:p>
                      <a:r>
                        <a:rPr lang="en-US" sz="1400" dirty="0"/>
                        <a:t>#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Title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Revision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ID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07552">
                <a:tc>
                  <a:txBody>
                    <a:bodyPr/>
                    <a:lstStyle/>
                    <a:p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Coil Acceptance WI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SU-1011-5294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307552">
                <a:tc>
                  <a:txBody>
                    <a:bodyPr/>
                    <a:lstStyle/>
                    <a:p>
                      <a:r>
                        <a:rPr lang="en-US" sz="14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Coil CMM WI </a:t>
                      </a:r>
                      <a:r>
                        <a:rPr lang="en-US" sz="1400" b="1" dirty="0" smtClean="0"/>
                        <a:t>(new)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SU-1012-3958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446711730"/>
                  </a:ext>
                </a:extLst>
              </a:tr>
              <a:tr h="307552">
                <a:tc>
                  <a:txBody>
                    <a:bodyPr/>
                    <a:lstStyle/>
                    <a:p>
                      <a:r>
                        <a:rPr lang="en-US" sz="14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Yoke Pre-Stack WI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SU-1008-8072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07552">
                <a:tc>
                  <a:txBody>
                    <a:bodyPr/>
                    <a:lstStyle/>
                    <a:p>
                      <a:r>
                        <a:rPr lang="en-US" sz="14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Yoke</a:t>
                      </a:r>
                      <a:r>
                        <a:rPr lang="en-US" sz="1400" baseline="0" dirty="0"/>
                        <a:t> Half Stack WI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SU-1009-7829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07552">
                <a:tc>
                  <a:txBody>
                    <a:bodyPr/>
                    <a:lstStyle/>
                    <a:p>
                      <a:r>
                        <a:rPr lang="en-US" sz="14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Shell</a:t>
                      </a:r>
                      <a:r>
                        <a:rPr lang="en-US" sz="1400" baseline="0" dirty="0"/>
                        <a:t> Instrumentation WI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SU-1009-3745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07552">
                <a:tc>
                  <a:txBody>
                    <a:bodyPr/>
                    <a:lstStyle/>
                    <a:p>
                      <a:r>
                        <a:rPr lang="en-US" sz="14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Shell-Yoke </a:t>
                      </a:r>
                      <a:r>
                        <a:rPr lang="en-US" sz="1400" dirty="0" err="1"/>
                        <a:t>Assy</a:t>
                      </a:r>
                      <a:r>
                        <a:rPr lang="en-US" sz="1400" dirty="0"/>
                        <a:t> WI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SU-1008-2169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07552">
                <a:tc>
                  <a:txBody>
                    <a:bodyPr/>
                    <a:lstStyle/>
                    <a:p>
                      <a:r>
                        <a:rPr lang="en-US" sz="14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/>
                        <a:t>Loadpad</a:t>
                      </a:r>
                      <a:r>
                        <a:rPr lang="en-US" sz="1400" baseline="0" dirty="0"/>
                        <a:t> Pre-Stack WI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SU-1008-8075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07552">
                <a:tc>
                  <a:txBody>
                    <a:bodyPr/>
                    <a:lstStyle/>
                    <a:p>
                      <a:r>
                        <a:rPr lang="en-US" sz="14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Dressed Coil WI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G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SU-1008-8073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07552">
                <a:tc>
                  <a:txBody>
                    <a:bodyPr/>
                    <a:lstStyle/>
                    <a:p>
                      <a:r>
                        <a:rPr lang="en-US" sz="1400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Pad-Collar </a:t>
                      </a:r>
                      <a:r>
                        <a:rPr lang="en-US" sz="1400" dirty="0" err="1"/>
                        <a:t>Assy</a:t>
                      </a:r>
                      <a:r>
                        <a:rPr lang="en-US" sz="1400" dirty="0"/>
                        <a:t> WI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SU-1010-1610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07552">
                <a:tc>
                  <a:txBody>
                    <a:bodyPr/>
                    <a:lstStyle/>
                    <a:p>
                      <a:r>
                        <a:rPr lang="en-US" sz="14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Coil Pack </a:t>
                      </a:r>
                      <a:r>
                        <a:rPr lang="en-US" sz="1400" dirty="0" err="1"/>
                        <a:t>Subassy</a:t>
                      </a:r>
                      <a:r>
                        <a:rPr lang="en-US" sz="1400" dirty="0"/>
                        <a:t> WI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SU-1008-8074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07552">
                <a:tc>
                  <a:txBody>
                    <a:bodyPr/>
                    <a:lstStyle/>
                    <a:p>
                      <a:r>
                        <a:rPr lang="en-US" sz="1400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Magnet</a:t>
                      </a:r>
                      <a:r>
                        <a:rPr lang="en-US" sz="1400" baseline="0" dirty="0"/>
                        <a:t> Electrical QA at LBNL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SU-1010-1903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07552">
                <a:tc>
                  <a:txBody>
                    <a:bodyPr/>
                    <a:lstStyle/>
                    <a:p>
                      <a:r>
                        <a:rPr lang="en-US" sz="1400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Magnetic Measurements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SU-1010-2018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07552">
                <a:tc>
                  <a:txBody>
                    <a:bodyPr/>
                    <a:lstStyle/>
                    <a:p>
                      <a:r>
                        <a:rPr lang="en-US" sz="1400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Integration</a:t>
                      </a:r>
                      <a:r>
                        <a:rPr lang="en-US" sz="1400" baseline="0" dirty="0"/>
                        <a:t> and Loading WI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/>
                        <a:t>C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SU-1011-5637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30755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Axial Rods Instrumented</a:t>
                      </a:r>
                      <a:r>
                        <a:rPr lang="en-US" sz="1400" baseline="0" dirty="0"/>
                        <a:t> WI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SU-1008-8069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30755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Connectors and Finishing WI </a:t>
                      </a:r>
                      <a:r>
                        <a:rPr lang="en-US" sz="1400" b="1" dirty="0" smtClean="0"/>
                        <a:t>(new)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SU-1012-5517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905434818"/>
                  </a:ext>
                </a:extLst>
              </a:tr>
              <a:tr h="30755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Splice Box WI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SU-1008-8067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30755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17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Magnet Shipping</a:t>
                      </a:r>
                      <a:r>
                        <a:rPr lang="en-US" sz="1400" baseline="0" dirty="0"/>
                        <a:t> WI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SU-1011-3284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</p:spPr>
        <p:txBody>
          <a:bodyPr/>
          <a:lstStyle/>
          <a:p>
            <a:r>
              <a:rPr lang="en-US" dirty="0" smtClean="0"/>
              <a:t>MQXFA06 </a:t>
            </a:r>
            <a:r>
              <a:rPr lang="en-US" dirty="0"/>
              <a:t>Structure and Loading Review  -  </a:t>
            </a:r>
            <a:r>
              <a:rPr lang="en-US" dirty="0" smtClean="0"/>
              <a:t>October 20,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689751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Magnet Fabrication Travelers Overview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4</a:t>
            </a:fld>
            <a:endParaRPr lang="fr-FR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/>
          </p:nvPr>
        </p:nvGraphicFramePr>
        <p:xfrm>
          <a:off x="613551" y="867679"/>
          <a:ext cx="7918449" cy="55528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206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03244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51216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87176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24474">
                <a:tc>
                  <a:txBody>
                    <a:bodyPr/>
                    <a:lstStyle/>
                    <a:p>
                      <a:r>
                        <a:rPr lang="en-US" sz="1400" dirty="0"/>
                        <a:t>#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Title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Revision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ID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07552">
                <a:tc>
                  <a:txBody>
                    <a:bodyPr/>
                    <a:lstStyle/>
                    <a:p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Coil Acceptance WI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SU-1011-5294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307552">
                <a:tc>
                  <a:txBody>
                    <a:bodyPr/>
                    <a:lstStyle/>
                    <a:p>
                      <a:r>
                        <a:rPr lang="en-US" sz="14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Coil CMM WI </a:t>
                      </a:r>
                      <a:r>
                        <a:rPr lang="en-US" sz="1400" b="1" dirty="0" smtClean="0"/>
                        <a:t>(new)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SU-1012-3958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446711730"/>
                  </a:ext>
                </a:extLst>
              </a:tr>
              <a:tr h="307552">
                <a:tc>
                  <a:txBody>
                    <a:bodyPr/>
                    <a:lstStyle/>
                    <a:p>
                      <a:r>
                        <a:rPr lang="en-US" sz="14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Yoke Pre-Stack WI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SU-1008-8072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07552">
                <a:tc>
                  <a:txBody>
                    <a:bodyPr/>
                    <a:lstStyle/>
                    <a:p>
                      <a:r>
                        <a:rPr lang="en-US" sz="14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Yoke</a:t>
                      </a:r>
                      <a:r>
                        <a:rPr lang="en-US" sz="1400" baseline="0" dirty="0"/>
                        <a:t> Half Stack WI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SU-1009-7829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07552">
                <a:tc>
                  <a:txBody>
                    <a:bodyPr/>
                    <a:lstStyle/>
                    <a:p>
                      <a:r>
                        <a:rPr lang="en-US" sz="14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Shell</a:t>
                      </a:r>
                      <a:r>
                        <a:rPr lang="en-US" sz="1400" baseline="0" dirty="0"/>
                        <a:t> Instrumentation WI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SU-1009-3745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07552">
                <a:tc>
                  <a:txBody>
                    <a:bodyPr/>
                    <a:lstStyle/>
                    <a:p>
                      <a:r>
                        <a:rPr lang="en-US" sz="14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Shell-Yoke </a:t>
                      </a:r>
                      <a:r>
                        <a:rPr lang="en-US" sz="1400" dirty="0" err="1"/>
                        <a:t>Assy</a:t>
                      </a:r>
                      <a:r>
                        <a:rPr lang="en-US" sz="1400" dirty="0"/>
                        <a:t> WI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SU-1008-2169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07552">
                <a:tc>
                  <a:txBody>
                    <a:bodyPr/>
                    <a:lstStyle/>
                    <a:p>
                      <a:r>
                        <a:rPr lang="en-US" sz="14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/>
                        <a:t>Loadpad</a:t>
                      </a:r>
                      <a:r>
                        <a:rPr lang="en-US" sz="1400" baseline="0" dirty="0"/>
                        <a:t> Pre-Stack WI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SU-1008-8075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07552">
                <a:tc>
                  <a:txBody>
                    <a:bodyPr/>
                    <a:lstStyle/>
                    <a:p>
                      <a:r>
                        <a:rPr lang="en-US" sz="14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Dressed Coil WI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G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SU-1008-8073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07552">
                <a:tc>
                  <a:txBody>
                    <a:bodyPr/>
                    <a:lstStyle/>
                    <a:p>
                      <a:r>
                        <a:rPr lang="en-US" sz="1400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Pad-Collar </a:t>
                      </a:r>
                      <a:r>
                        <a:rPr lang="en-US" sz="1400" dirty="0" err="1"/>
                        <a:t>Assy</a:t>
                      </a:r>
                      <a:r>
                        <a:rPr lang="en-US" sz="1400" dirty="0"/>
                        <a:t> WI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SU-1010-1610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07552">
                <a:tc>
                  <a:txBody>
                    <a:bodyPr/>
                    <a:lstStyle/>
                    <a:p>
                      <a:r>
                        <a:rPr lang="en-US" sz="14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Coil Pack </a:t>
                      </a:r>
                      <a:r>
                        <a:rPr lang="en-US" sz="1400" dirty="0" err="1"/>
                        <a:t>Subassy</a:t>
                      </a:r>
                      <a:r>
                        <a:rPr lang="en-US" sz="1400" dirty="0"/>
                        <a:t> WI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SU-1008-8074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07552">
                <a:tc>
                  <a:txBody>
                    <a:bodyPr/>
                    <a:lstStyle/>
                    <a:p>
                      <a:r>
                        <a:rPr lang="en-US" sz="1400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Magnet</a:t>
                      </a:r>
                      <a:r>
                        <a:rPr lang="en-US" sz="1400" baseline="0" dirty="0"/>
                        <a:t> Electrical QA at LBNL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SU-1010-1903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07552">
                <a:tc>
                  <a:txBody>
                    <a:bodyPr/>
                    <a:lstStyle/>
                    <a:p>
                      <a:r>
                        <a:rPr lang="en-US" sz="1400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Magnetic Measurements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SU-1010-2018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07552">
                <a:tc>
                  <a:txBody>
                    <a:bodyPr/>
                    <a:lstStyle/>
                    <a:p>
                      <a:r>
                        <a:rPr lang="en-US" sz="1400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Integration</a:t>
                      </a:r>
                      <a:r>
                        <a:rPr lang="en-US" sz="1400" baseline="0" dirty="0"/>
                        <a:t> and Loading WI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/>
                        <a:t>C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SU-1011-5637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30755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Axial Rods Instrumented</a:t>
                      </a:r>
                      <a:r>
                        <a:rPr lang="en-US" sz="1400" baseline="0" dirty="0"/>
                        <a:t> WI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SU-1008-8069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30755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Connectors and Finishing WI </a:t>
                      </a:r>
                      <a:r>
                        <a:rPr lang="en-US" sz="1400" b="1" dirty="0" smtClean="0"/>
                        <a:t>(new)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SU-1012-5517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905434818"/>
                  </a:ext>
                </a:extLst>
              </a:tr>
              <a:tr h="30755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Splice Box WI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SU-1008-8067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30755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17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Magnet Shipping</a:t>
                      </a:r>
                      <a:r>
                        <a:rPr lang="en-US" sz="1400" baseline="0" dirty="0"/>
                        <a:t> WI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SU-1011-3284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</p:spPr>
        <p:txBody>
          <a:bodyPr/>
          <a:lstStyle/>
          <a:p>
            <a:r>
              <a:rPr lang="en-US" dirty="0" smtClean="0"/>
              <a:t>MQXFA06 </a:t>
            </a:r>
            <a:r>
              <a:rPr lang="en-US" dirty="0"/>
              <a:t>Structure and Loading Review  -  </a:t>
            </a:r>
            <a:r>
              <a:rPr lang="en-US" dirty="0" smtClean="0"/>
              <a:t>October 20, 2020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1259632" y="1897130"/>
            <a:ext cx="6624736" cy="353943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/>
              <a:t>We continue to update the travelers based on lessons </a:t>
            </a:r>
            <a:r>
              <a:rPr lang="en-US" sz="2800" dirty="0" smtClean="0"/>
              <a:t>learned. We have 2 new travelers since last time, one for using the Leica, one for describing the wiring</a:t>
            </a:r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All travelers were used and signed off for </a:t>
            </a:r>
            <a:r>
              <a:rPr lang="en-US" sz="2800" dirty="0" smtClean="0"/>
              <a:t>MQXFA05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855231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Change Records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5</a:t>
            </a:fld>
            <a:endParaRPr lang="fr-FR"/>
          </a:p>
        </p:txBody>
      </p:sp>
      <p:sp>
        <p:nvSpPr>
          <p:cNvPr id="19" name="Content Placeholder 18"/>
          <p:cNvSpPr>
            <a:spLocks noGrp="1"/>
          </p:cNvSpPr>
          <p:nvPr>
            <p:ph idx="1"/>
          </p:nvPr>
        </p:nvSpPr>
        <p:spPr>
          <a:xfrm>
            <a:off x="612000" y="1174693"/>
            <a:ext cx="7920000" cy="4906963"/>
          </a:xfrm>
        </p:spPr>
        <p:txBody>
          <a:bodyPr/>
          <a:lstStyle/>
          <a:p>
            <a:r>
              <a:rPr lang="en-US" dirty="0"/>
              <a:t>We are tracking Non-Conformances, Deviations and Engineering Changes in one spreadsheet</a:t>
            </a:r>
          </a:p>
          <a:p>
            <a:r>
              <a:rPr lang="en-US" dirty="0"/>
              <a:t>These are currently communicated to </a:t>
            </a:r>
            <a:r>
              <a:rPr lang="en-US" dirty="0" err="1"/>
              <a:t>Fermilab</a:t>
            </a:r>
            <a:r>
              <a:rPr lang="en-US" dirty="0"/>
              <a:t> L2 on a monthly basis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275" y="3043610"/>
            <a:ext cx="8062725" cy="3492740"/>
          </a:xfrm>
          <a:prstGeom prst="rect">
            <a:avLst/>
          </a:prstGeom>
        </p:spPr>
      </p:pic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</p:spPr>
        <p:txBody>
          <a:bodyPr/>
          <a:lstStyle/>
          <a:p>
            <a:r>
              <a:rPr lang="en-US" dirty="0" smtClean="0"/>
              <a:t>MQXFA06 </a:t>
            </a:r>
            <a:r>
              <a:rPr lang="en-US" dirty="0"/>
              <a:t>Structure and Loading Review  -  </a:t>
            </a:r>
            <a:r>
              <a:rPr lang="en-US" dirty="0" smtClean="0"/>
              <a:t>October 20,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910815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MQXFA06 </a:t>
            </a:r>
            <a:r>
              <a:rPr lang="en-US" dirty="0"/>
              <a:t>Change Records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6</a:t>
            </a:fld>
            <a:endParaRPr lang="fr-FR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612000" y="1052736"/>
            <a:ext cx="8074800" cy="5073427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The NCRs on </a:t>
            </a:r>
            <a:r>
              <a:rPr lang="en-US" sz="2400" dirty="0" smtClean="0"/>
              <a:t>A06 </a:t>
            </a:r>
            <a:r>
              <a:rPr lang="en-US" sz="2400" dirty="0"/>
              <a:t>thus far include:</a:t>
            </a:r>
          </a:p>
          <a:p>
            <a:pPr lvl="1"/>
            <a:r>
              <a:rPr lang="en-US" sz="1800" dirty="0"/>
              <a:t>(#29) wrong s/n on </a:t>
            </a:r>
            <a:r>
              <a:rPr lang="en-US" sz="1800" dirty="0" smtClean="0"/>
              <a:t>collars (reworked)</a:t>
            </a:r>
            <a:endParaRPr lang="en-US" sz="1800" dirty="0"/>
          </a:p>
          <a:p>
            <a:pPr lvl="1"/>
            <a:r>
              <a:rPr lang="en-US" sz="1800" dirty="0"/>
              <a:t>(#80) Dents in master </a:t>
            </a:r>
            <a:r>
              <a:rPr lang="en-US" sz="1800" dirty="0" smtClean="0"/>
              <a:t>keys (discussed during A05 review) (accept as is)</a:t>
            </a:r>
            <a:endParaRPr lang="en-US" sz="1800" dirty="0"/>
          </a:p>
          <a:p>
            <a:pPr lvl="1"/>
            <a:r>
              <a:rPr lang="en-US" sz="1800" dirty="0"/>
              <a:t>(#99) </a:t>
            </a:r>
            <a:r>
              <a:rPr lang="en-US" sz="1800" dirty="0" err="1" smtClean="0"/>
              <a:t>Loadpad</a:t>
            </a:r>
            <a:r>
              <a:rPr lang="en-US" sz="1800" dirty="0" smtClean="0"/>
              <a:t> minor non-conformances (accept as is)</a:t>
            </a:r>
            <a:endParaRPr lang="en-US" sz="1800" dirty="0"/>
          </a:p>
          <a:p>
            <a:pPr lvl="1"/>
            <a:r>
              <a:rPr lang="en-US" sz="1800" dirty="0"/>
              <a:t>(#129) </a:t>
            </a:r>
            <a:r>
              <a:rPr lang="en-US" sz="1800" dirty="0" err="1" smtClean="0"/>
              <a:t>Overtorqued</a:t>
            </a:r>
            <a:r>
              <a:rPr lang="en-US" sz="1800" dirty="0" smtClean="0"/>
              <a:t> yoke half </a:t>
            </a:r>
            <a:r>
              <a:rPr lang="en-US" sz="1800" dirty="0"/>
              <a:t>stacks, wrong bushing </a:t>
            </a:r>
            <a:r>
              <a:rPr lang="en-US" sz="1800" dirty="0" smtClean="0"/>
              <a:t>ordering (reworked)</a:t>
            </a:r>
          </a:p>
          <a:p>
            <a:pPr lvl="1"/>
            <a:r>
              <a:rPr lang="en-US" sz="1800" dirty="0" smtClean="0"/>
              <a:t>(#138) Scratched yokes (reworked – stoned/polished)</a:t>
            </a:r>
            <a:endParaRPr lang="en-US" sz="1800" dirty="0"/>
          </a:p>
          <a:p>
            <a:pPr lvl="1"/>
            <a:r>
              <a:rPr lang="en-US" sz="1800" dirty="0" smtClean="0"/>
              <a:t>(#140) rust on </a:t>
            </a:r>
            <a:r>
              <a:rPr lang="en-US" sz="1800" dirty="0" err="1" smtClean="0"/>
              <a:t>loadpads</a:t>
            </a:r>
            <a:r>
              <a:rPr lang="en-US" sz="1800" dirty="0" smtClean="0"/>
              <a:t> (reworked – cleaned)</a:t>
            </a:r>
            <a:endParaRPr lang="en-US" sz="1800" dirty="0"/>
          </a:p>
          <a:p>
            <a:pPr lvl="1"/>
            <a:r>
              <a:rPr lang="en-US" sz="1800" dirty="0" smtClean="0"/>
              <a:t>(#142) Coil 122 sequential R (</a:t>
            </a:r>
            <a:r>
              <a:rPr lang="en-US" sz="1800" dirty="0" smtClean="0">
                <a:solidFill>
                  <a:schemeClr val="bg2"/>
                </a:solidFill>
              </a:rPr>
              <a:t>CRITICAL</a:t>
            </a:r>
            <a:r>
              <a:rPr lang="en-US" sz="1800" dirty="0" smtClean="0"/>
              <a:t>) (accept as is, create as-built schematic)</a:t>
            </a:r>
          </a:p>
          <a:p>
            <a:pPr lvl="1"/>
            <a:r>
              <a:rPr lang="en-US" sz="1800" dirty="0" smtClean="0"/>
              <a:t>(#145) Coil 122 hole in GPI (reworked)</a:t>
            </a:r>
          </a:p>
          <a:p>
            <a:pPr lvl="1"/>
            <a:r>
              <a:rPr lang="en-US" sz="1800" dirty="0" smtClean="0"/>
              <a:t>(#147) Coil 122 flashing not filed down, damaged GPI on coil 117 (</a:t>
            </a:r>
            <a:r>
              <a:rPr lang="en-US" sz="1800" dirty="0" smtClean="0">
                <a:solidFill>
                  <a:schemeClr val="bg2"/>
                </a:solidFill>
              </a:rPr>
              <a:t>CRITICAL</a:t>
            </a:r>
            <a:r>
              <a:rPr lang="en-US" sz="1800" dirty="0" smtClean="0"/>
              <a:t>) (reworking/reworked)</a:t>
            </a:r>
          </a:p>
          <a:p>
            <a:pPr lvl="1"/>
            <a:r>
              <a:rPr lang="en-US" sz="1800" dirty="0" smtClean="0"/>
              <a:t>(#148) Coil 119 PHB03a and PHB02a wires protruding (</a:t>
            </a:r>
            <a:r>
              <a:rPr lang="en-US" sz="1800" dirty="0" smtClean="0">
                <a:solidFill>
                  <a:schemeClr val="bg2"/>
                </a:solidFill>
              </a:rPr>
              <a:t>CRITICAL</a:t>
            </a:r>
            <a:r>
              <a:rPr lang="en-US" sz="1800" dirty="0" smtClean="0"/>
              <a:t>) (reworked)</a:t>
            </a:r>
          </a:p>
          <a:p>
            <a:pPr lvl="1"/>
            <a:r>
              <a:rPr lang="en-US" sz="1800" dirty="0" smtClean="0"/>
              <a:t>(#149) All 4 coils have pion location out of spec (</a:t>
            </a:r>
            <a:r>
              <a:rPr lang="en-US" sz="1800" dirty="0" smtClean="0">
                <a:solidFill>
                  <a:schemeClr val="bg2"/>
                </a:solidFill>
              </a:rPr>
              <a:t>CRITICAL</a:t>
            </a:r>
            <a:r>
              <a:rPr lang="en-US" sz="1800" dirty="0" smtClean="0"/>
              <a:t>) (to be discussed)</a:t>
            </a:r>
            <a:endParaRPr lang="en-US" sz="1800" dirty="0"/>
          </a:p>
          <a:p>
            <a:pPr lvl="1"/>
            <a:endParaRPr lang="en-US" sz="1800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</p:spPr>
        <p:txBody>
          <a:bodyPr/>
          <a:lstStyle/>
          <a:p>
            <a:r>
              <a:rPr lang="en-US" dirty="0" smtClean="0"/>
              <a:t>MQXFA06 </a:t>
            </a:r>
            <a:r>
              <a:rPr lang="en-US" dirty="0"/>
              <a:t>Structure and Loading Review  -  </a:t>
            </a:r>
            <a:r>
              <a:rPr lang="en-US" dirty="0" smtClean="0"/>
              <a:t>October 20,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297393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Pion Location Data for MQXFA06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MQXFA06 Structure and Loading Review  -  October 20, 2020</a:t>
            </a:r>
            <a:endParaRPr lang="en-GB" dirty="0"/>
          </a:p>
        </p:txBody>
      </p:sp>
      <p:pic>
        <p:nvPicPr>
          <p:cNvPr id="8" name="Content Placeholder 12">
            <a:extLst>
              <a:ext uri="{FF2B5EF4-FFF2-40B4-BE49-F238E27FC236}">
                <a16:creationId xmlns:lc="http://schemas.openxmlformats.org/drawingml/2006/lockedCanvas" xmlns:a16="http://schemas.microsoft.com/office/drawing/2014/main" xmlns="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id="{E1A66CF0-5E82-4774-8129-E7EBE892CB29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9513" y="933041"/>
            <a:ext cx="6408712" cy="4512184"/>
          </a:xfrm>
          <a:prstGeom prst="rect">
            <a:avLst/>
          </a:prstGeom>
        </p:spPr>
      </p:pic>
      <p:pic>
        <p:nvPicPr>
          <p:cNvPr id="9" name="Content Placeholder 4">
            <a:extLst>
              <a:ext uri="{FF2B5EF4-FFF2-40B4-BE49-F238E27FC236}">
                <a16:creationId xmlns:lc="http://schemas.openxmlformats.org/drawingml/2006/lockedCanvas" xmlns:a16="http://schemas.microsoft.com/office/drawing/2014/main" xmlns="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id="{AEBA1647-B642-41BF-A588-F4E4E043E771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2220" y="3948421"/>
            <a:ext cx="3864580" cy="2909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6909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Investigation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Question: Is the pion location out of spec due to delamination?</a:t>
            </a:r>
          </a:p>
          <a:p>
            <a:r>
              <a:rPr lang="en-US" dirty="0" smtClean="0"/>
              <a:t>Question: If we clamp down on delaminated areas, will it come in spec?</a:t>
            </a:r>
          </a:p>
          <a:p>
            <a:r>
              <a:rPr lang="en-US" dirty="0" smtClean="0"/>
              <a:t>Question: Should we clear the fiberglass and glue pion directly to the titanium pole?</a:t>
            </a:r>
          </a:p>
          <a:p>
            <a:endParaRPr lang="en-US" dirty="0" smtClean="0"/>
          </a:p>
          <a:p>
            <a:r>
              <a:rPr lang="en-US" dirty="0" smtClean="0"/>
              <a:t>FNAL sent us a section of coil 108 that had 6 pin holes, 3 looked delaminated, 2 looked still laminated, one uncertain</a:t>
            </a:r>
          </a:p>
          <a:p>
            <a:r>
              <a:rPr lang="en-US" dirty="0" smtClean="0"/>
              <a:t>Measured all 6 locations</a:t>
            </a:r>
          </a:p>
          <a:p>
            <a:r>
              <a:rPr lang="en-US" dirty="0" smtClean="0"/>
              <a:t>Clamped one to see if we could press the area down</a:t>
            </a:r>
          </a:p>
          <a:p>
            <a:r>
              <a:rPr lang="en-US" dirty="0" smtClean="0"/>
              <a:t>Cleared fiberglass in two locations</a:t>
            </a:r>
          </a:p>
          <a:p>
            <a:r>
              <a:rPr lang="en-US" dirty="0" smtClean="0"/>
              <a:t>Installed </a:t>
            </a:r>
            <a:r>
              <a:rPr lang="en-US" dirty="0" err="1" smtClean="0"/>
              <a:t>pions</a:t>
            </a:r>
            <a:r>
              <a:rPr lang="en-US" dirty="0" smtClean="0"/>
              <a:t> in 4 locations (two with fiberglass, two cleared)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MQXFA06 Structure and Loading Review  -  October 20,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454459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examples of out of spec pion locations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MQXFA06 Structure and Loading Review  -  October 20, 2020</a:t>
            </a:r>
            <a:endParaRPr lang="en-GB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03848" y="953348"/>
            <a:ext cx="2376264" cy="530699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9512" y="1019098"/>
            <a:ext cx="2736304" cy="518457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20868" y="829195"/>
            <a:ext cx="2865932" cy="5527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78819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HiLumi">
      <a:dk1>
        <a:sysClr val="windowText" lastClr="000000"/>
      </a:dk1>
      <a:lt1>
        <a:sysClr val="window" lastClr="FFFFFF"/>
      </a:lt1>
      <a:dk2>
        <a:srgbClr val="005F8C"/>
      </a:dk2>
      <a:lt2>
        <a:srgbClr val="0093BE"/>
      </a:lt2>
      <a:accent1>
        <a:srgbClr val="64BCD9"/>
      </a:accent1>
      <a:accent2>
        <a:srgbClr val="700A00"/>
      </a:accent2>
      <a:accent3>
        <a:srgbClr val="CA1100"/>
      </a:accent3>
      <a:accent4>
        <a:srgbClr val="E65346"/>
      </a:accent4>
      <a:accent5>
        <a:srgbClr val="5A5A5A"/>
      </a:accent5>
      <a:accent6>
        <a:srgbClr val="FB963C"/>
      </a:accent6>
      <a:hlink>
        <a:srgbClr val="0093BE"/>
      </a:hlink>
      <a:folHlink>
        <a:srgbClr val="6E6E6E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escription0 xmlns="8946e33d-fd2f-4ae4-8ee9-d90c129cdf9e">HL-LHC PowerPoint Presentation, incl. LARP logo, 4:3 format</Description0>
    <Note xmlns="8946e33d-fd2f-4ae4-8ee9-d90c129cdf9e">For presentations to be given at Joint HL-LHC/LARP annual meetings (US or European locations).
https://edms.cern.ch/document/1607180/</Note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89ABA85A245EC45AA49FA36F10E0232" ma:contentTypeVersion="2" ma:contentTypeDescription="Create a new document." ma:contentTypeScope="" ma:versionID="adcd0aad5aed504a8f0da929d2112ad6">
  <xsd:schema xmlns:xsd="http://www.w3.org/2001/XMLSchema" xmlns:xs="http://www.w3.org/2001/XMLSchema" xmlns:p="http://schemas.microsoft.com/office/2006/metadata/properties" xmlns:ns2="8946e33d-fd2f-4ae4-8ee9-d90c129cdf9e" targetNamespace="http://schemas.microsoft.com/office/2006/metadata/properties" ma:root="true" ma:fieldsID="8f86ca1f070cacaf1fa8f62c9f76043c" ns2:_="">
    <xsd:import namespace="8946e33d-fd2f-4ae4-8ee9-d90c129cdf9e"/>
    <xsd:element name="properties">
      <xsd:complexType>
        <xsd:sequence>
          <xsd:element name="documentManagement">
            <xsd:complexType>
              <xsd:all>
                <xsd:element ref="ns2:Description0" minOccurs="0"/>
                <xsd:element ref="ns2:No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46e33d-fd2f-4ae4-8ee9-d90c129cdf9e" elementFormDefault="qualified">
    <xsd:import namespace="http://schemas.microsoft.com/office/2006/documentManagement/types"/>
    <xsd:import namespace="http://schemas.microsoft.com/office/infopath/2007/PartnerControls"/>
    <xsd:element name="Description0" ma:index="8" nillable="true" ma:displayName="Description" ma:internalName="Description0">
      <xsd:simpleType>
        <xsd:restriction base="dms:Text">
          <xsd:maxLength value="255"/>
        </xsd:restriction>
      </xsd:simpleType>
    </xsd:element>
    <xsd:element name="Note" ma:index="9" nillable="true" ma:displayName="Note" ma:internalName="Not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F8EF391-2BAD-45F4-B22E-736040720C99}">
  <ds:schemaRefs>
    <ds:schemaRef ds:uri="http://schemas.openxmlformats.org/package/2006/metadata/core-properties"/>
    <ds:schemaRef ds:uri="http://www.w3.org/XML/1998/namespace"/>
    <ds:schemaRef ds:uri="http://purl.org/dc/elements/1.1/"/>
    <ds:schemaRef ds:uri="http://schemas.microsoft.com/office/2006/metadata/properties"/>
    <ds:schemaRef ds:uri="http://purl.org/dc/terms/"/>
    <ds:schemaRef ds:uri="http://schemas.microsoft.com/office/2006/documentManagement/types"/>
    <ds:schemaRef ds:uri="8946e33d-fd2f-4ae4-8ee9-d90c129cdf9e"/>
    <ds:schemaRef ds:uri="http://purl.org/dc/dcmitype/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1A7292EC-A4CC-4379-ABA5-C61E3A4C432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946e33d-fd2f-4ae4-8ee9-d90c129cdf9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CC4280F-E911-4FF7-B1B5-10F770B636C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47672</TotalTime>
  <Words>846</Words>
  <Application>Microsoft Office PowerPoint</Application>
  <PresentationFormat>On-screen Show (4:3)</PresentationFormat>
  <Paragraphs>225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Wingdings</vt:lpstr>
      <vt:lpstr>Thème Office</vt:lpstr>
      <vt:lpstr>Magnet Fabrication Travelers, Non-Conformities and Resolution</vt:lpstr>
      <vt:lpstr>Overview</vt:lpstr>
      <vt:lpstr>Magnet Fabrication Travelers Overview</vt:lpstr>
      <vt:lpstr>Magnet Fabrication Travelers Overview</vt:lpstr>
      <vt:lpstr>Change Records</vt:lpstr>
      <vt:lpstr>MQXFA06 Change Records</vt:lpstr>
      <vt:lpstr>Pion Location Data for MQXFA06</vt:lpstr>
      <vt:lpstr>Investigation</vt:lpstr>
      <vt:lpstr>Some examples of out of spec pion locations</vt:lpstr>
      <vt:lpstr>Pion locations on Coil 117</vt:lpstr>
      <vt:lpstr>Clamping</vt:lpstr>
      <vt:lpstr>Pions vs. Delamination on small section of 108</vt:lpstr>
      <vt:lpstr>Further Steps</vt:lpstr>
    </vt:vector>
  </TitlesOfParts>
  <Company>APO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HiLumi-Pres-Template-4-3-LARP</dc:title>
  <dc:creator>André-Pierre OLIVIER</dc:creator>
  <cp:lastModifiedBy>Ray, Katherine L.</cp:lastModifiedBy>
  <cp:revision>830</cp:revision>
  <cp:lastPrinted>2019-12-11T23:20:48Z</cp:lastPrinted>
  <dcterms:created xsi:type="dcterms:W3CDTF">2016-03-23T12:58:39Z</dcterms:created>
  <dcterms:modified xsi:type="dcterms:W3CDTF">2020-10-19T23:26:23Z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0x010100689ABA85A245EC45AA49FA36F10E0232</vt:lpwstr>
  </property>
</Properties>
</file>