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3" r:id="rId5"/>
    <p:sldId id="272" r:id="rId6"/>
    <p:sldId id="265" r:id="rId7"/>
    <p:sldId id="277" r:id="rId8"/>
    <p:sldId id="266" r:id="rId9"/>
    <p:sldId id="274" r:id="rId10"/>
    <p:sldId id="281" r:id="rId11"/>
    <p:sldId id="280" r:id="rId12"/>
    <p:sldId id="283" r:id="rId13"/>
    <p:sldId id="284" r:id="rId14"/>
    <p:sldId id="279" r:id="rId15"/>
    <p:sldId id="278" r:id="rId16"/>
    <p:sldId id="282" r:id="rId17"/>
  </p:sldIdLst>
  <p:sldSz cx="9144000" cy="6858000" type="screen4x3"/>
  <p:notesSz cx="6954838" cy="92408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o Ambrosio" initials="GA" lastIdx="8" clrIdx="0">
    <p:extLst>
      <p:ext uri="{19B8F6BF-5375-455C-9EA6-DF929625EA0E}">
        <p15:presenceInfo xmlns:p15="http://schemas.microsoft.com/office/powerpoint/2012/main" userId="Giorgio Ambrosio" providerId="None"/>
      </p:ext>
    </p:extLst>
  </p:cmAuthor>
  <p:cmAuthor id="2" name="soren.prestemon@me.com" initials="s" lastIdx="3" clrIdx="1">
    <p:extLst>
      <p:ext uri="{19B8F6BF-5375-455C-9EA6-DF929625EA0E}">
        <p15:presenceInfo xmlns:p15="http://schemas.microsoft.com/office/powerpoint/2012/main" userId="52f6d2a7b4eaab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37" autoAdjust="0"/>
    <p:restoredTop sz="96407" autoAdjust="0"/>
  </p:normalViewPr>
  <p:slideViewPr>
    <p:cSldViewPr snapToObjects="1" showGuides="1">
      <p:cViewPr varScale="1">
        <p:scale>
          <a:sx n="62" d="100"/>
          <a:sy n="62" d="100"/>
        </p:scale>
        <p:origin x="624" y="40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2213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gcifs1\allusers\k\klray\Hi-Lumi\Spatial%20Analyzer\small-coils%20pion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gcifs1\allusers\k\klray\Hi-Lumi\Spatial%20Analyzer\small-coils%20pion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Difference between</a:t>
            </a:r>
            <a:r>
              <a:rPr lang="en-US" sz="1600" baseline="0"/>
              <a:t> clamped and not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Sheet2!$H$15</c:f>
              <c:strCache>
                <c:ptCount val="1"/>
                <c:pt idx="0">
                  <c:v>delam-xsec2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Sheet2!$I$14:$K$14</c:f>
              <c:strCache>
                <c:ptCount val="3"/>
                <c:pt idx="0">
                  <c:v>Min</c:v>
                </c:pt>
                <c:pt idx="1">
                  <c:v>Avg</c:v>
                </c:pt>
                <c:pt idx="2">
                  <c:v>Max</c:v>
                </c:pt>
              </c:strCache>
            </c:strRef>
          </c:cat>
          <c:val>
            <c:numRef>
              <c:f>Sheet2!$I$15:$K$15</c:f>
              <c:numCache>
                <c:formatCode>General</c:formatCode>
                <c:ptCount val="3"/>
                <c:pt idx="0">
                  <c:v>-0.16700000000000001</c:v>
                </c:pt>
                <c:pt idx="1">
                  <c:v>-0.14000000000000001</c:v>
                </c:pt>
                <c:pt idx="2">
                  <c:v>-0.11600000000000001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E-4A28-B2B7-0D70A75FAAE5}"/>
            </c:ext>
          </c:extLst>
        </c:ser>
        <c:ser>
          <c:idx val="1"/>
          <c:order val="1"/>
          <c:tx>
            <c:strRef>
              <c:f>Sheet2!$H$16</c:f>
              <c:strCache>
                <c:ptCount val="1"/>
                <c:pt idx="0">
                  <c:v>clamp-xsec2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Sheet2!$I$14:$K$14</c:f>
              <c:strCache>
                <c:ptCount val="3"/>
                <c:pt idx="0">
                  <c:v>Min</c:v>
                </c:pt>
                <c:pt idx="1">
                  <c:v>Avg</c:v>
                </c:pt>
                <c:pt idx="2">
                  <c:v>Max</c:v>
                </c:pt>
              </c:strCache>
            </c:strRef>
          </c:cat>
          <c:val>
            <c:numRef>
              <c:f>Sheet2!$I$16:$K$16</c:f>
              <c:numCache>
                <c:formatCode>General</c:formatCode>
                <c:ptCount val="3"/>
                <c:pt idx="0">
                  <c:v>-0.156</c:v>
                </c:pt>
                <c:pt idx="1">
                  <c:v>-0.13200000000000001</c:v>
                </c:pt>
                <c:pt idx="2">
                  <c:v>-0.104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E-4A28-B2B7-0D70A75FA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31200"/>
        <c:axId val="10034464"/>
      </c:barChart>
      <c:catAx>
        <c:axId val="1003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4464"/>
        <c:crosses val="autoZero"/>
        <c:auto val="1"/>
        <c:lblAlgn val="ctr"/>
        <c:lblOffset val="100"/>
        <c:noMultiLvlLbl val="0"/>
      </c:catAx>
      <c:valAx>
        <c:axId val="1003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Pion Location Difference</a:t>
            </a:r>
            <a:r>
              <a:rPr lang="en-US" baseline="0" dirty="0"/>
              <a:t> from Nominal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Sheet2!$I$20</c:f>
              <c:strCache>
                <c:ptCount val="1"/>
                <c:pt idx="0">
                  <c:v>Min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Sheet2!$H$21:$H$26</c:f>
              <c:strCache>
                <c:ptCount val="6"/>
                <c:pt idx="0">
                  <c:v>delam-xsec1</c:v>
                </c:pt>
                <c:pt idx="1">
                  <c:v>delam-xsec6</c:v>
                </c:pt>
                <c:pt idx="2">
                  <c:v>delam-xsec2</c:v>
                </c:pt>
                <c:pt idx="3">
                  <c:v>iffy-xsec3</c:v>
                </c:pt>
                <c:pt idx="4">
                  <c:v>lam-xsec4</c:v>
                </c:pt>
                <c:pt idx="5">
                  <c:v>lam-xsec5</c:v>
                </c:pt>
              </c:strCache>
            </c:strRef>
          </c:xVal>
          <c:yVal>
            <c:numRef>
              <c:f>Sheet2!$I$21:$I$26</c:f>
              <c:numCache>
                <c:formatCode>General</c:formatCode>
                <c:ptCount val="6"/>
                <c:pt idx="0">
                  <c:v>-0.18099999999999999</c:v>
                </c:pt>
                <c:pt idx="1">
                  <c:v>-0.189</c:v>
                </c:pt>
                <c:pt idx="2">
                  <c:v>-0.16700000000000001</c:v>
                </c:pt>
                <c:pt idx="3">
                  <c:v>-0.22800000000000001</c:v>
                </c:pt>
                <c:pt idx="4">
                  <c:v>-0.22700000000000001</c:v>
                </c:pt>
                <c:pt idx="5">
                  <c:v>-0.182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C9-45BC-BBAB-26AF734849FF}"/>
            </c:ext>
          </c:extLst>
        </c:ser>
        <c:ser>
          <c:idx val="1"/>
          <c:order val="1"/>
          <c:tx>
            <c:strRef>
              <c:f>Sheet2!$J$20</c:f>
              <c:strCache>
                <c:ptCount val="1"/>
                <c:pt idx="0">
                  <c:v>Avg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Sheet2!$H$21:$H$26</c:f>
              <c:strCache>
                <c:ptCount val="6"/>
                <c:pt idx="0">
                  <c:v>delam-xsec1</c:v>
                </c:pt>
                <c:pt idx="1">
                  <c:v>delam-xsec6</c:v>
                </c:pt>
                <c:pt idx="2">
                  <c:v>delam-xsec2</c:v>
                </c:pt>
                <c:pt idx="3">
                  <c:v>iffy-xsec3</c:v>
                </c:pt>
                <c:pt idx="4">
                  <c:v>lam-xsec4</c:v>
                </c:pt>
                <c:pt idx="5">
                  <c:v>lam-xsec5</c:v>
                </c:pt>
              </c:strCache>
            </c:strRef>
          </c:xVal>
          <c:yVal>
            <c:numRef>
              <c:f>Sheet2!$J$21:$J$26</c:f>
              <c:numCache>
                <c:formatCode>General</c:formatCode>
                <c:ptCount val="6"/>
                <c:pt idx="0">
                  <c:v>-0.14199999999999999</c:v>
                </c:pt>
                <c:pt idx="1">
                  <c:v>-0.14199999999999999</c:v>
                </c:pt>
                <c:pt idx="2">
                  <c:v>-0.14000000000000001</c:v>
                </c:pt>
                <c:pt idx="3">
                  <c:v>-0.20899999999999999</c:v>
                </c:pt>
                <c:pt idx="4">
                  <c:v>-0.21199999999999999</c:v>
                </c:pt>
                <c:pt idx="5">
                  <c:v>-0.16300000000000001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7C9-45BC-BBAB-26AF734849FF}"/>
            </c:ext>
          </c:extLst>
        </c:ser>
        <c:ser>
          <c:idx val="2"/>
          <c:order val="2"/>
          <c:tx>
            <c:strRef>
              <c:f>Sheet2!$K$20</c:f>
              <c:strCache>
                <c:ptCount val="1"/>
                <c:pt idx="0">
                  <c:v>Max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Sheet2!$H$21:$H$26</c:f>
              <c:strCache>
                <c:ptCount val="6"/>
                <c:pt idx="0">
                  <c:v>delam-xsec1</c:v>
                </c:pt>
                <c:pt idx="1">
                  <c:v>delam-xsec6</c:v>
                </c:pt>
                <c:pt idx="2">
                  <c:v>delam-xsec2</c:v>
                </c:pt>
                <c:pt idx="3">
                  <c:v>iffy-xsec3</c:v>
                </c:pt>
                <c:pt idx="4">
                  <c:v>lam-xsec4</c:v>
                </c:pt>
                <c:pt idx="5">
                  <c:v>lam-xsec5</c:v>
                </c:pt>
              </c:strCache>
            </c:strRef>
          </c:xVal>
          <c:yVal>
            <c:numRef>
              <c:f>Sheet2!$K$21:$K$26</c:f>
              <c:numCache>
                <c:formatCode>General</c:formatCode>
                <c:ptCount val="6"/>
                <c:pt idx="0">
                  <c:v>-0.10299999999999999</c:v>
                </c:pt>
                <c:pt idx="1">
                  <c:v>-6.5000000000000002E-2</c:v>
                </c:pt>
                <c:pt idx="2">
                  <c:v>-0.11600000000000001</c:v>
                </c:pt>
                <c:pt idx="3">
                  <c:v>-0.17799999999999999</c:v>
                </c:pt>
                <c:pt idx="4">
                  <c:v>-0.19600000000000001</c:v>
                </c:pt>
                <c:pt idx="5">
                  <c:v>-0.14000000000000001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7C9-45BC-BBAB-26AF73484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24672"/>
        <c:axId val="10032832"/>
      </c:scatterChart>
      <c:valAx>
        <c:axId val="1002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2832"/>
        <c:crosses val="autoZero"/>
        <c:crossBetween val="midCat"/>
      </c:valAx>
      <c:valAx>
        <c:axId val="1003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24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6" tIns="46273" rIns="92546" bIns="4627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484" y="4389398"/>
            <a:ext cx="5563870" cy="4158377"/>
          </a:xfrm>
          <a:prstGeom prst="rect">
            <a:avLst/>
          </a:prstGeom>
        </p:spPr>
        <p:txBody>
          <a:bodyPr vert="horz" lIns="92546" tIns="46273" rIns="92546" bIns="46273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MQXFA06 Structure and Loading Review  -  October 20,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MQXFA06 Structure and Loading Review  -  October 20,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MQXFA06 Structure and Loading Review  -  October 20,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MQXFA06 Structure and Loading Review  -  October 20,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MQXFA06 Structure and Loading Review  -  October 20,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MQXFA06 Structure and Loading Review  -  October 20, 2020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39752" y="6356350"/>
            <a:ext cx="61922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MQXFA06 Structure and Loading Review  -  October 20, 2020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152" y="6187107"/>
            <a:ext cx="790600" cy="674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634656"/>
            <a:ext cx="7200000" cy="1658439"/>
          </a:xfrm>
        </p:spPr>
        <p:txBody>
          <a:bodyPr/>
          <a:lstStyle/>
          <a:p>
            <a:r>
              <a:rPr lang="en-GB" sz="3600" dirty="0"/>
              <a:t>Magnet Fabrication Travelers, Non-Conformities and Resolution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Katherine Ray – LBNL (QA)</a:t>
            </a:r>
          </a:p>
          <a:p>
            <a:r>
              <a:rPr lang="en-GB" dirty="0"/>
              <a:t>Mike Solis – LBNL (Procurement Technical Contact)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0FC54-636B-094F-A9CE-FA619CF131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October 20, 2020 – MQXFA06 Structure and Loading Review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Pion locations on Coil 117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00808"/>
            <a:ext cx="2987266" cy="44253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Structure and Loading Review  -  October 20, 2020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889" y="1667235"/>
            <a:ext cx="3122632" cy="4536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193" y="1514624"/>
            <a:ext cx="3025611" cy="4930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7337" y="990765"/>
            <a:ext cx="115259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In Spec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1007422"/>
            <a:ext cx="115259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In Spec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9723" y="990765"/>
            <a:ext cx="169707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Out of  Spec</a:t>
            </a:r>
          </a:p>
        </p:txBody>
      </p:sp>
    </p:spTree>
    <p:extLst>
      <p:ext uri="{BB962C8B-B14F-4D97-AF65-F5344CB8AC3E}">
        <p14:creationId xmlns:p14="http://schemas.microsoft.com/office/powerpoint/2010/main" val="63954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Clamping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Structure and Loading Review  -  October 20, 2020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212256"/>
              </p:ext>
            </p:extLst>
          </p:nvPr>
        </p:nvGraphicFramePr>
        <p:xfrm>
          <a:off x="612000" y="3284984"/>
          <a:ext cx="7919225" cy="284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900000"/>
            <a:ext cx="2287571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889346"/>
            <a:ext cx="4258776" cy="1986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5153" y="2215880"/>
            <a:ext cx="3168352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Difference between clamped and not is 8-12 microns</a:t>
            </a:r>
          </a:p>
        </p:txBody>
      </p:sp>
    </p:spTree>
    <p:extLst>
      <p:ext uri="{BB962C8B-B14F-4D97-AF65-F5344CB8AC3E}">
        <p14:creationId xmlns:p14="http://schemas.microsoft.com/office/powerpoint/2010/main" val="1674401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59452"/>
            <a:ext cx="7920000" cy="720000"/>
          </a:xfrm>
        </p:spPr>
        <p:txBody>
          <a:bodyPr/>
          <a:lstStyle/>
          <a:p>
            <a:r>
              <a:rPr lang="en-US" dirty="0" err="1"/>
              <a:t>Pions</a:t>
            </a:r>
            <a:r>
              <a:rPr lang="en-US" dirty="0"/>
              <a:t> vs. Delamination on small section of 108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Structure and Loading Review  -  October 20, 2020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381172"/>
              </p:ext>
            </p:extLst>
          </p:nvPr>
        </p:nvGraphicFramePr>
        <p:xfrm>
          <a:off x="612775" y="3658643"/>
          <a:ext cx="7918450" cy="246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506" y="2293444"/>
            <a:ext cx="2093294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2" y="1003473"/>
            <a:ext cx="2740258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991853"/>
            <a:ext cx="2287571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5846" y="2284046"/>
            <a:ext cx="1473392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8144" y="1003473"/>
            <a:ext cx="2520086" cy="118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8893" y="2295666"/>
            <a:ext cx="1447585" cy="13716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85861" y="1597833"/>
            <a:ext cx="665859" cy="2551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423060" y="3017738"/>
            <a:ext cx="665859" cy="1131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07795" y="1772816"/>
            <a:ext cx="218324" cy="2381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82553" y="3168399"/>
            <a:ext cx="24330" cy="9806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283184" y="1557474"/>
            <a:ext cx="845003" cy="2597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363948" y="3284984"/>
            <a:ext cx="610888" cy="8695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25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Steps, and Proposal for MQXFA06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56933"/>
            <a:ext cx="7920000" cy="4906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took measurements with the </a:t>
            </a:r>
            <a:r>
              <a:rPr lang="en-US" dirty="0" err="1"/>
              <a:t>pions</a:t>
            </a:r>
            <a:r>
              <a:rPr lang="en-US" dirty="0"/>
              <a:t> installed on the Coil 108 section on 10/19/20, but the data is not processed yet, to be presented after this review</a:t>
            </a:r>
          </a:p>
          <a:p>
            <a:endParaRPr lang="en-US" dirty="0"/>
          </a:p>
          <a:p>
            <a:r>
              <a:rPr lang="en-US" dirty="0"/>
              <a:t>Two possible approaches:</a:t>
            </a:r>
          </a:p>
          <a:p>
            <a:pPr lvl="1"/>
            <a:r>
              <a:rPr lang="en-US" dirty="0"/>
              <a:t>File the </a:t>
            </a:r>
            <a:r>
              <a:rPr lang="en-US" dirty="0" err="1"/>
              <a:t>pions</a:t>
            </a:r>
            <a:r>
              <a:rPr lang="en-US" dirty="0"/>
              <a:t> to proper thickness to accommodate out-of-spec pion locations </a:t>
            </a:r>
            <a:r>
              <a:rPr lang="en-US" u="sng" dirty="0"/>
              <a:t>(Preferred and proposed for MQXFA06)</a:t>
            </a:r>
          </a:p>
          <a:p>
            <a:pPr lvl="1"/>
            <a:r>
              <a:rPr lang="en-US" dirty="0"/>
              <a:t>Clear the fiberglass</a:t>
            </a:r>
          </a:p>
          <a:p>
            <a:pPr lvl="2"/>
            <a:r>
              <a:rPr lang="en-US" dirty="0"/>
              <a:t>After data processing of glued </a:t>
            </a:r>
            <a:r>
              <a:rPr lang="en-US" dirty="0" err="1"/>
              <a:t>pions</a:t>
            </a:r>
            <a:r>
              <a:rPr lang="en-US" dirty="0"/>
              <a:t> above is completed.  </a:t>
            </a:r>
          </a:p>
          <a:p>
            <a:pPr lvl="2"/>
            <a:r>
              <a:rPr lang="en-US" dirty="0"/>
              <a:t>Will require a redesigned (thicker) pion </a:t>
            </a:r>
            <a:r>
              <a:rPr lang="en-US" i="1" dirty="0"/>
              <a:t>(this is similar to MQXFA03 pion installation)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Structure and Loading Review  -  October 20,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45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of the Magnet Fabrication Travelers</a:t>
            </a:r>
          </a:p>
          <a:p>
            <a:r>
              <a:rPr lang="en-US" dirty="0"/>
              <a:t>Non-Conformances on MQXFA06</a:t>
            </a:r>
          </a:p>
          <a:p>
            <a:r>
              <a:rPr lang="en-US" dirty="0"/>
              <a:t>Pion Non-Conformance Discussion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MQXFA06 Structure and Loading Review  -  October 20,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60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261024"/>
              </p:ext>
            </p:extLst>
          </p:nvPr>
        </p:nvGraphicFramePr>
        <p:xfrm>
          <a:off x="613551" y="867679"/>
          <a:ext cx="7918449" cy="555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74">
                <a:tc>
                  <a:txBody>
                    <a:bodyPr/>
                    <a:lstStyle/>
                    <a:p>
                      <a:r>
                        <a:rPr lang="en-US" sz="14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Coil Acceptance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SU-1011-5294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Coil CMM WI </a:t>
                      </a:r>
                      <a:r>
                        <a:rPr lang="en-US" sz="1400" b="1" dirty="0"/>
                        <a:t>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SU-1012-3958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1173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Yoke Pre-Stack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Yoke</a:t>
                      </a:r>
                      <a:r>
                        <a:rPr lang="en-US" sz="1400" baseline="0" dirty="0"/>
                        <a:t> Half Stack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SU-1009-7829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Shell</a:t>
                      </a:r>
                      <a:r>
                        <a:rPr lang="en-US" sz="1400" baseline="0" dirty="0"/>
                        <a:t> Instrumentation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SU-1009-3745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Shell-Yoke </a:t>
                      </a:r>
                      <a:r>
                        <a:rPr lang="en-US" sz="1400" dirty="0" err="1"/>
                        <a:t>Assy</a:t>
                      </a:r>
                      <a:r>
                        <a:rPr lang="en-US" sz="14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SU-1008-2169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Loadpad</a:t>
                      </a:r>
                      <a:r>
                        <a:rPr lang="en-US" sz="1400" baseline="0" dirty="0"/>
                        <a:t> Pre-Stack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Dressed Coil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Pad-Collar </a:t>
                      </a:r>
                      <a:r>
                        <a:rPr lang="en-US" sz="1400" dirty="0" err="1"/>
                        <a:t>Assy</a:t>
                      </a:r>
                      <a:r>
                        <a:rPr lang="en-US" sz="14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SU-1010-1610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Coil Pack </a:t>
                      </a:r>
                      <a:r>
                        <a:rPr lang="en-US" sz="1400" dirty="0" err="1"/>
                        <a:t>Subassy</a:t>
                      </a:r>
                      <a:r>
                        <a:rPr lang="en-US" sz="14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Magnet</a:t>
                      </a:r>
                      <a:r>
                        <a:rPr lang="en-US" sz="1400" baseline="0" dirty="0"/>
                        <a:t> Electrical QA at LBNL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SU-1010-1903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Magnetic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Integration</a:t>
                      </a:r>
                      <a:r>
                        <a:rPr lang="en-US" sz="1400" baseline="0" dirty="0"/>
                        <a:t> and Loading WI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SU-1011-5637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Axial Rods Instrumented</a:t>
                      </a:r>
                      <a:r>
                        <a:rPr lang="en-US" sz="1400" baseline="0" dirty="0"/>
                        <a:t>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Connectors and Finishing WI </a:t>
                      </a:r>
                      <a:r>
                        <a:rPr lang="en-US" sz="1400" b="1" dirty="0"/>
                        <a:t>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SU-1012-5517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434818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Splice Box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Magnet Shipping</a:t>
                      </a:r>
                      <a:r>
                        <a:rPr lang="en-US" sz="1400" baseline="0" dirty="0"/>
                        <a:t>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SU-1011-3284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MQXFA06 Structure and Loading Review  -  October 20,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897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Fabrication Travelers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13551" y="867679"/>
          <a:ext cx="7918449" cy="5552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1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74">
                <a:tc>
                  <a:txBody>
                    <a:bodyPr/>
                    <a:lstStyle/>
                    <a:p>
                      <a:r>
                        <a:rPr lang="en-US" sz="14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Coil Acceptance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SU-1011-5294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Coil CMM WI </a:t>
                      </a:r>
                      <a:r>
                        <a:rPr lang="en-US" sz="1400" b="1" dirty="0"/>
                        <a:t>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SU-1012-3958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71173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Yoke Pre-Stack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Yoke</a:t>
                      </a:r>
                      <a:r>
                        <a:rPr lang="en-US" sz="1400" baseline="0" dirty="0"/>
                        <a:t> Half Stack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SU-1009-7829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Shell</a:t>
                      </a:r>
                      <a:r>
                        <a:rPr lang="en-US" sz="1400" baseline="0" dirty="0"/>
                        <a:t> Instrumentation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SU-1009-3745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Shell-Yoke </a:t>
                      </a:r>
                      <a:r>
                        <a:rPr lang="en-US" sz="1400" dirty="0" err="1"/>
                        <a:t>Assy</a:t>
                      </a:r>
                      <a:r>
                        <a:rPr lang="en-US" sz="14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SU-1008-2169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Loadpad</a:t>
                      </a:r>
                      <a:r>
                        <a:rPr lang="en-US" sz="1400" baseline="0" dirty="0"/>
                        <a:t> Pre-Stack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Dressed Coil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Pad-Collar </a:t>
                      </a:r>
                      <a:r>
                        <a:rPr lang="en-US" sz="1400" dirty="0" err="1"/>
                        <a:t>Assy</a:t>
                      </a:r>
                      <a:r>
                        <a:rPr lang="en-US" sz="14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SU-1010-1610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Coil Pack </a:t>
                      </a:r>
                      <a:r>
                        <a:rPr lang="en-US" sz="1400" dirty="0" err="1"/>
                        <a:t>Subassy</a:t>
                      </a:r>
                      <a:r>
                        <a:rPr lang="en-US" sz="1400" dirty="0"/>
                        <a:t>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Magnet</a:t>
                      </a:r>
                      <a:r>
                        <a:rPr lang="en-US" sz="1400" baseline="0" dirty="0"/>
                        <a:t> Electrical QA at LBNL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SU-1010-1903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Magnetic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SU-1010-2018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Integration</a:t>
                      </a:r>
                      <a:r>
                        <a:rPr lang="en-US" sz="1400" baseline="0" dirty="0"/>
                        <a:t> and Loading WI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SU-1011-5637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Axial Rods Instrumented</a:t>
                      </a:r>
                      <a:r>
                        <a:rPr lang="en-US" sz="1400" baseline="0" dirty="0"/>
                        <a:t>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Connectors and Finishing WI </a:t>
                      </a:r>
                      <a:r>
                        <a:rPr lang="en-US" sz="1400" b="1" dirty="0"/>
                        <a:t>(new)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SU-1012-5517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434818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Splice Box WI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SU-1008-8067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7552"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Magnet Shipping</a:t>
                      </a:r>
                      <a:r>
                        <a:rPr lang="en-US" sz="1400" baseline="0" dirty="0"/>
                        <a:t> WI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SU-1011-3284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MQXFA06 Structure and Loading Review  -  October 20, 2020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1897130"/>
            <a:ext cx="6624736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We continue to update the travelers based on lessons learned. We have 2 new travelers since last time, one for using the Leica, one for describing the wiring</a:t>
            </a:r>
          </a:p>
          <a:p>
            <a:endParaRPr lang="en-US" sz="2800" dirty="0"/>
          </a:p>
          <a:p>
            <a:r>
              <a:rPr lang="en-US" sz="2800" dirty="0"/>
              <a:t>All travelers were used and signed off for MQXFA05</a:t>
            </a:r>
          </a:p>
        </p:txBody>
      </p:sp>
    </p:spTree>
    <p:extLst>
      <p:ext uri="{BB962C8B-B14F-4D97-AF65-F5344CB8AC3E}">
        <p14:creationId xmlns:p14="http://schemas.microsoft.com/office/powerpoint/2010/main" val="1585523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12000" y="1174693"/>
            <a:ext cx="7920000" cy="4906963"/>
          </a:xfrm>
        </p:spPr>
        <p:txBody>
          <a:bodyPr/>
          <a:lstStyle/>
          <a:p>
            <a:r>
              <a:rPr lang="en-US" dirty="0"/>
              <a:t>We are tracking Non-Conformances, Deviations and Engineering Changes in one spreadsheet</a:t>
            </a:r>
          </a:p>
          <a:p>
            <a:r>
              <a:rPr lang="en-US" dirty="0"/>
              <a:t>These are currently communicated to </a:t>
            </a:r>
            <a:r>
              <a:rPr lang="en-US" dirty="0" err="1"/>
              <a:t>Fermilab</a:t>
            </a:r>
            <a:r>
              <a:rPr lang="en-US" dirty="0"/>
              <a:t> L2 on a monthly basis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275" y="3043610"/>
            <a:ext cx="8062725" cy="349274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MQXFA06 Structure and Loading Review  -  October 20,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08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MQXFA06 Change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12000" y="1052736"/>
            <a:ext cx="8074800" cy="507342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NCRs on A06 thus far include:</a:t>
            </a:r>
          </a:p>
          <a:p>
            <a:pPr lvl="1"/>
            <a:r>
              <a:rPr lang="en-US" sz="1800" dirty="0"/>
              <a:t>(#29) wrong s/n on collars (reworked)</a:t>
            </a:r>
          </a:p>
          <a:p>
            <a:pPr lvl="1"/>
            <a:r>
              <a:rPr lang="en-US" sz="1800" dirty="0"/>
              <a:t>(#80) Dents in master keys (discussed during A05 review) (accept as is)</a:t>
            </a:r>
          </a:p>
          <a:p>
            <a:pPr lvl="1"/>
            <a:r>
              <a:rPr lang="en-US" sz="1800" dirty="0"/>
              <a:t>(#99) </a:t>
            </a:r>
            <a:r>
              <a:rPr lang="en-US" sz="1800" dirty="0" err="1"/>
              <a:t>Loadpad</a:t>
            </a:r>
            <a:r>
              <a:rPr lang="en-US" sz="1800" dirty="0"/>
              <a:t> minor non-conformances (accept as is)</a:t>
            </a:r>
          </a:p>
          <a:p>
            <a:pPr lvl="1"/>
            <a:r>
              <a:rPr lang="en-US" sz="1800" dirty="0"/>
              <a:t>(#129) </a:t>
            </a:r>
            <a:r>
              <a:rPr lang="en-US" sz="1800" dirty="0" err="1"/>
              <a:t>Overtorqued</a:t>
            </a:r>
            <a:r>
              <a:rPr lang="en-US" sz="1800" dirty="0"/>
              <a:t> yoke half stacks, wrong bushing ordering (reworked)</a:t>
            </a:r>
          </a:p>
          <a:p>
            <a:pPr lvl="1"/>
            <a:r>
              <a:rPr lang="en-US" sz="1800" dirty="0"/>
              <a:t>(#138) Scratched yokes (reworked – stoned/polished)</a:t>
            </a:r>
          </a:p>
          <a:p>
            <a:pPr lvl="1"/>
            <a:r>
              <a:rPr lang="en-US" sz="1800" dirty="0"/>
              <a:t>(#140) rust on </a:t>
            </a:r>
            <a:r>
              <a:rPr lang="en-US" sz="1800" dirty="0" err="1"/>
              <a:t>loadpads</a:t>
            </a:r>
            <a:r>
              <a:rPr lang="en-US" sz="1800" dirty="0"/>
              <a:t> (reworked – cleaned)</a:t>
            </a:r>
          </a:p>
          <a:p>
            <a:pPr lvl="1"/>
            <a:r>
              <a:rPr lang="en-US" sz="1800" dirty="0"/>
              <a:t>(#142) Coil 122 sequential R (</a:t>
            </a:r>
            <a:r>
              <a:rPr lang="en-US" sz="1800" dirty="0">
                <a:solidFill>
                  <a:schemeClr val="bg2"/>
                </a:solidFill>
              </a:rPr>
              <a:t>CRITICAL</a:t>
            </a:r>
            <a:r>
              <a:rPr lang="en-US" sz="1800" dirty="0"/>
              <a:t>) (accept as is, create as-built schematic)</a:t>
            </a:r>
          </a:p>
          <a:p>
            <a:pPr lvl="1"/>
            <a:r>
              <a:rPr lang="en-US" sz="1800" dirty="0"/>
              <a:t>(#145) Coil 122 hole in GPI (reworked)</a:t>
            </a:r>
          </a:p>
          <a:p>
            <a:pPr lvl="1"/>
            <a:r>
              <a:rPr lang="en-US" sz="1800" dirty="0"/>
              <a:t>(#147) Coil 122 flashing not filed down, damaged GPI on coil 117 (</a:t>
            </a:r>
            <a:r>
              <a:rPr lang="en-US" sz="1800" dirty="0">
                <a:solidFill>
                  <a:schemeClr val="bg2"/>
                </a:solidFill>
              </a:rPr>
              <a:t>CRITICAL</a:t>
            </a:r>
            <a:r>
              <a:rPr lang="en-US" sz="1800" dirty="0"/>
              <a:t>) (reworking/reworked)</a:t>
            </a:r>
          </a:p>
          <a:p>
            <a:pPr lvl="1"/>
            <a:r>
              <a:rPr lang="en-US" sz="1800" dirty="0"/>
              <a:t>(#148) Coil 119 PHB03a and PHB02a wires protruding (</a:t>
            </a:r>
            <a:r>
              <a:rPr lang="en-US" sz="1800" dirty="0">
                <a:solidFill>
                  <a:schemeClr val="bg2"/>
                </a:solidFill>
              </a:rPr>
              <a:t>CRITICAL</a:t>
            </a:r>
            <a:r>
              <a:rPr lang="en-US" sz="1800" dirty="0"/>
              <a:t>) (reworked)</a:t>
            </a:r>
          </a:p>
          <a:p>
            <a:pPr lvl="1"/>
            <a:r>
              <a:rPr lang="en-US" sz="1800" dirty="0"/>
              <a:t>(#149) All 4 coils have pion location out of spec (</a:t>
            </a:r>
            <a:r>
              <a:rPr lang="en-US" sz="1800" dirty="0">
                <a:solidFill>
                  <a:schemeClr val="bg2"/>
                </a:solidFill>
              </a:rPr>
              <a:t>CRITICAL</a:t>
            </a:r>
            <a:r>
              <a:rPr lang="en-US" sz="1800" dirty="0"/>
              <a:t>) (to be discussed)</a:t>
            </a:r>
          </a:p>
          <a:p>
            <a:pPr lvl="1"/>
            <a:endParaRPr lang="en-US" sz="18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 dirty="0"/>
              <a:t>MQXFA06 Structure and Loading Review  -  October 20,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73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Pion Location Data for MQXFA06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Structure and Loading Review  -  October 20, 2020</a:t>
            </a:r>
            <a:endParaRPr lang="en-GB" dirty="0"/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E1A66CF0-5E82-4774-8129-E7EBE892CB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3" y="933041"/>
            <a:ext cx="6408712" cy="4512184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EBA1647-B642-41BF-A588-F4E4E043E7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20" y="3948421"/>
            <a:ext cx="3864580" cy="290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90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Question: Is the pion location out of spec due to delamination?</a:t>
            </a:r>
          </a:p>
          <a:p>
            <a:r>
              <a:rPr lang="en-US" dirty="0"/>
              <a:t>Question: If we clamp down on delaminated areas, will it come in spec?</a:t>
            </a:r>
          </a:p>
          <a:p>
            <a:r>
              <a:rPr lang="en-US" dirty="0"/>
              <a:t>Question: Should we clear the fiberglass and glue pion directly to the titanium pole?</a:t>
            </a:r>
          </a:p>
          <a:p>
            <a:endParaRPr lang="en-US" dirty="0"/>
          </a:p>
          <a:p>
            <a:r>
              <a:rPr lang="en-US" dirty="0"/>
              <a:t>FNAL sent us a section of coil 108 that had 6 pin holes, 3 looked delaminated, 2 looked still laminated, one uncertain</a:t>
            </a:r>
          </a:p>
          <a:p>
            <a:r>
              <a:rPr lang="en-US" dirty="0"/>
              <a:t>Measured all 6 locations</a:t>
            </a:r>
          </a:p>
          <a:p>
            <a:r>
              <a:rPr lang="en-US" dirty="0"/>
              <a:t>Clamped one to see if we could press the area down</a:t>
            </a:r>
          </a:p>
          <a:p>
            <a:r>
              <a:rPr lang="en-US" dirty="0"/>
              <a:t>Cleared fiberglass in two locations</a:t>
            </a:r>
          </a:p>
          <a:p>
            <a:r>
              <a:rPr lang="en-US" dirty="0"/>
              <a:t>Installed </a:t>
            </a:r>
            <a:r>
              <a:rPr lang="en-US" dirty="0" err="1"/>
              <a:t>pions</a:t>
            </a:r>
            <a:r>
              <a:rPr lang="en-US" dirty="0"/>
              <a:t> in 4 locations (two with fiberglass, two cleared)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Structure and Loading Review  -  October 20,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44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of out of spec pion 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Structure and Loading Review  -  October 20, 2020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848" y="953348"/>
            <a:ext cx="2376264" cy="5306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019098"/>
            <a:ext cx="2736304" cy="5184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0868" y="829195"/>
            <a:ext cx="2865932" cy="55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881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8946e33d-fd2f-4ae4-8ee9-d90c129cdf9e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47685</TotalTime>
  <Words>905</Words>
  <Application>Microsoft Office PowerPoint</Application>
  <PresentationFormat>On-screen Show (4:3)</PresentationFormat>
  <Paragraphs>227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Thème Office</vt:lpstr>
      <vt:lpstr>Magnet Fabrication Travelers, Non-Conformities and Resolution</vt:lpstr>
      <vt:lpstr>Overview</vt:lpstr>
      <vt:lpstr>Magnet Fabrication Travelers Overview</vt:lpstr>
      <vt:lpstr>Magnet Fabrication Travelers Overview</vt:lpstr>
      <vt:lpstr>Change Records</vt:lpstr>
      <vt:lpstr>MQXFA06 Change Records</vt:lpstr>
      <vt:lpstr>Pion Location Data for MQXFA06</vt:lpstr>
      <vt:lpstr>Investigation</vt:lpstr>
      <vt:lpstr>Some examples of out of spec pion locations</vt:lpstr>
      <vt:lpstr>Pion locations on Coil 117</vt:lpstr>
      <vt:lpstr>Clamping</vt:lpstr>
      <vt:lpstr>Pions vs. Delamination on small section of 108</vt:lpstr>
      <vt:lpstr>Further Steps, and Proposal for MQXFA06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Ray, Katherine L.</cp:lastModifiedBy>
  <cp:revision>832</cp:revision>
  <cp:lastPrinted>2019-12-11T23:20:48Z</cp:lastPrinted>
  <dcterms:created xsi:type="dcterms:W3CDTF">2016-03-23T12:58:39Z</dcterms:created>
  <dcterms:modified xsi:type="dcterms:W3CDTF">2020-10-20T14:19:34Z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