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67" r:id="rId2"/>
    <p:sldId id="335" r:id="rId3"/>
    <p:sldId id="341" r:id="rId4"/>
    <p:sldId id="350" r:id="rId5"/>
    <p:sldId id="342" r:id="rId6"/>
    <p:sldId id="352" r:id="rId7"/>
    <p:sldId id="344" r:id="rId8"/>
    <p:sldId id="343" r:id="rId9"/>
    <p:sldId id="348" r:id="rId10"/>
    <p:sldId id="349" r:id="rId11"/>
    <p:sldId id="346" r:id="rId12"/>
    <p:sldId id="347" r:id="rId13"/>
    <p:sldId id="351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66CC"/>
    <a:srgbClr val="0066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75" autoAdjust="0"/>
  </p:normalViewPr>
  <p:slideViewPr>
    <p:cSldViewPr>
      <p:cViewPr>
        <p:scale>
          <a:sx n="100" d="100"/>
          <a:sy n="100" d="100"/>
        </p:scale>
        <p:origin x="-129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798C3-0D6F-4A19-8D0D-09197DFAD07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47024-7B09-4DC2-B436-84E09E7D5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9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563562"/>
          </a:xfrm>
        </p:spPr>
        <p:txBody>
          <a:bodyPr>
            <a:noAutofit/>
          </a:bodyPr>
          <a:lstStyle>
            <a:lvl1pPr>
              <a:defRPr sz="3200" b="1" u="none">
                <a:solidFill>
                  <a:srgbClr val="006600"/>
                </a:solidFill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9B90E-8EA6-4948-8456-78E4BD7863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2520" y="666690"/>
            <a:ext cx="1152880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TD/T&amp;I</a:t>
            </a:r>
            <a:endParaRPr lang="en-US" sz="20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838200"/>
            <a:ext cx="7315200" cy="1588"/>
          </a:xfrm>
          <a:prstGeom prst="line">
            <a:avLst/>
          </a:prstGeom>
          <a:ln w="63500" cap="flat" cmpd="thickThin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1588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76885" cy="49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MICE CC Test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B90E-8EA6-4948-8456-78E4BD78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MICE Coupling Coil Test Proposal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Ruben </a:t>
            </a:r>
            <a:r>
              <a:rPr lang="en-US" dirty="0" err="1" smtClean="0"/>
              <a:t>Carcagno</a:t>
            </a:r>
            <a:endParaRPr lang="en-US" dirty="0" smtClean="0"/>
          </a:p>
          <a:p>
            <a:r>
              <a:rPr lang="en-US" dirty="0" smtClean="0"/>
              <a:t>Fermilab</a:t>
            </a:r>
            <a:endParaRPr lang="en-US" dirty="0"/>
          </a:p>
          <a:p>
            <a:r>
              <a:rPr lang="en-US" dirty="0" smtClean="0"/>
              <a:t>July 9,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at IB1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Without magnetic shielding, IB1 does not appear to be a viable long-term solution for testing large fringe field coils because of the highly disruptive effect on other test programs (SRF cavities, LARP/HFM magnets, 11T LHC upgrade,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hort term testing (a few coils) may be accommodated in IB1 with adequate personnel safety precautions and coordination with other test programs, </a:t>
            </a:r>
            <a:r>
              <a:rPr lang="en-US" u="sng" dirty="0" smtClean="0"/>
              <a:t>but the risk of permanently magnetizing IB1 structures such as ferrous re-bars must be clearly understood and evaluated</a:t>
            </a:r>
          </a:p>
          <a:p>
            <a:pPr lvl="1"/>
            <a:r>
              <a:rPr lang="en-US" dirty="0" smtClean="0"/>
              <a:t>SRF Cavity Testing requires &lt; 10 </a:t>
            </a:r>
            <a:r>
              <a:rPr lang="en-US" dirty="0" err="1" smtClean="0"/>
              <a:t>mG</a:t>
            </a:r>
            <a:r>
              <a:rPr lang="en-US" dirty="0" smtClean="0"/>
              <a:t> on cavity surface during </a:t>
            </a:r>
            <a:r>
              <a:rPr lang="en-US" dirty="0" err="1" smtClean="0"/>
              <a:t>cooldown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For long term testing </a:t>
            </a:r>
            <a:r>
              <a:rPr lang="en-US" dirty="0" smtClean="0"/>
              <a:t>programs (several coils), </a:t>
            </a:r>
            <a:r>
              <a:rPr lang="en-US" dirty="0"/>
              <a:t>we recommend that the cryostat be moved to a more suitable location after commissioning in IB1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8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M&amp;S and Labor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$300K and 2.5 FTEs to install, instrument, and commission the cryostat in </a:t>
            </a:r>
            <a:r>
              <a:rPr lang="en-US" dirty="0" smtClean="0"/>
              <a:t>IB1.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175" y="1752597"/>
            <a:ext cx="3809999" cy="43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620"/>
          <a:stretch/>
        </p:blipFill>
        <p:spPr bwMode="auto">
          <a:xfrm>
            <a:off x="457200" y="1752597"/>
            <a:ext cx="4257993" cy="453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Assuming redirection of TD/T&amp;I Department staff, a minimum of six months after cryostat </a:t>
            </a:r>
            <a:r>
              <a:rPr lang="en-US" dirty="0" smtClean="0"/>
              <a:t>delivery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Competing projects activities:</a:t>
            </a:r>
          </a:p>
          <a:p>
            <a:pPr lvl="1"/>
            <a:r>
              <a:rPr lang="en-US" dirty="0" smtClean="0"/>
              <a:t>VTS 2&amp;3 installation and commissioning</a:t>
            </a:r>
          </a:p>
          <a:p>
            <a:pPr lvl="1"/>
            <a:r>
              <a:rPr lang="en-US" dirty="0" smtClean="0"/>
              <a:t>IB1 </a:t>
            </a:r>
            <a:r>
              <a:rPr lang="en-US" dirty="0" err="1" smtClean="0"/>
              <a:t>Cryo</a:t>
            </a:r>
            <a:r>
              <a:rPr lang="en-US" dirty="0" smtClean="0"/>
              <a:t> Upgrades</a:t>
            </a:r>
          </a:p>
          <a:p>
            <a:pPr lvl="1"/>
            <a:r>
              <a:rPr lang="en-US" dirty="0" err="1" smtClean="0"/>
              <a:t>Cryomodule</a:t>
            </a:r>
            <a:r>
              <a:rPr lang="en-US" dirty="0" smtClean="0"/>
              <a:t> 2 Instrumentation</a:t>
            </a:r>
          </a:p>
          <a:p>
            <a:pPr lvl="1"/>
            <a:r>
              <a:rPr lang="en-US" dirty="0" smtClean="0"/>
              <a:t>SELVA winding machine controls upgrade for 11T Nb3Sn LHC upgrade coil prototypes</a:t>
            </a:r>
          </a:p>
          <a:p>
            <a:pPr lvl="1"/>
            <a:r>
              <a:rPr lang="en-US" dirty="0" smtClean="0"/>
              <a:t>IB1 Magnetic Measurement System Upgrade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Determine long-term cryostat availability</a:t>
            </a:r>
          </a:p>
          <a:p>
            <a:pPr lvl="1"/>
            <a:r>
              <a:rPr lang="en-US" dirty="0" smtClean="0"/>
              <a:t>Will the cryostat need to go back to FSU, if so how soon?</a:t>
            </a:r>
          </a:p>
          <a:p>
            <a:r>
              <a:rPr lang="en-US" dirty="0" smtClean="0"/>
              <a:t>Inspect cryostat condition and improve cost estimate</a:t>
            </a:r>
          </a:p>
          <a:p>
            <a:r>
              <a:rPr lang="en-US" dirty="0" smtClean="0"/>
              <a:t>Improve understanding of fringe magnetic field effects on IB1 and possible shielding solutions</a:t>
            </a:r>
          </a:p>
          <a:p>
            <a:r>
              <a:rPr lang="en-US" dirty="0" smtClean="0"/>
              <a:t>Continue evaluating long term locations at Fermilab for testing large coils with large fringe magnetic field (needed for MICE, mu2e)</a:t>
            </a:r>
          </a:p>
          <a:p>
            <a:pPr lvl="1"/>
            <a:r>
              <a:rPr lang="en-US" dirty="0" smtClean="0"/>
              <a:t>Combine with possible ITER CS </a:t>
            </a:r>
            <a:r>
              <a:rPr lang="en-US" dirty="0" smtClean="0"/>
              <a:t>Modules </a:t>
            </a:r>
            <a:r>
              <a:rPr lang="en-US" dirty="0" smtClean="0"/>
              <a:t>Test Facility?</a:t>
            </a:r>
          </a:p>
          <a:p>
            <a:pPr lvl="1"/>
            <a:r>
              <a:rPr lang="en-US" dirty="0" smtClean="0"/>
              <a:t>Reuse other buildings after </a:t>
            </a:r>
            <a:r>
              <a:rPr lang="en-US" dirty="0" err="1" smtClean="0"/>
              <a:t>Tevatron</a:t>
            </a:r>
            <a:r>
              <a:rPr lang="en-US" dirty="0" smtClean="0"/>
              <a:t> Shutdown (e.g., CDF, D0)?</a:t>
            </a:r>
          </a:p>
          <a:p>
            <a:pPr lvl="1"/>
            <a:r>
              <a:rPr lang="en-US" dirty="0" smtClean="0"/>
              <a:t>Build an IB1 satellite test area and run </a:t>
            </a:r>
            <a:r>
              <a:rPr lang="en-US" dirty="0" err="1" smtClean="0"/>
              <a:t>cryo</a:t>
            </a:r>
            <a:r>
              <a:rPr lang="en-US" dirty="0" smtClean="0"/>
              <a:t> transfer lines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Thanks to Alan </a:t>
            </a:r>
            <a:r>
              <a:rPr lang="en-US" dirty="0" err="1" smtClean="0"/>
              <a:t>Bross</a:t>
            </a:r>
            <a:r>
              <a:rPr lang="en-US" dirty="0" smtClean="0"/>
              <a:t>, John Tompkins for MICE CC and test requirements information and several discussions related to this proposal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1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Cryostat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19600" y="5791200"/>
            <a:ext cx="3200400" cy="685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Test diameter: 78.74” (2 m)</a:t>
            </a:r>
          </a:p>
          <a:p>
            <a:r>
              <a:rPr lang="en-US" dirty="0" smtClean="0"/>
              <a:t>Test height ~ 13” (33 cm)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057775" cy="383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981200"/>
            <a:ext cx="3352800" cy="3943350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914400" y="1066800"/>
            <a:ext cx="7467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Built by Meyer Tool in 1997 for SMES, apparently never used, now residing outdoors at the NHMFL/FSU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11.8 ft.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3962400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ft.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153400" y="2667000"/>
            <a:ext cx="0" cy="2819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67200" y="1981200"/>
            <a:ext cx="3429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Coupling Coil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3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Fits Cryostat Test Volume </a:t>
            </a:r>
            <a:r>
              <a:rPr lang="en-US" b="1" u="sng" dirty="0" smtClean="0"/>
              <a:t>without</a:t>
            </a:r>
            <a:r>
              <a:rPr lang="en-US" dirty="0" smtClean="0"/>
              <a:t> protruding cooling tubes</a:t>
            </a:r>
          </a:p>
          <a:p>
            <a:r>
              <a:rPr lang="en-US" dirty="0" smtClean="0"/>
              <a:t>Coil </a:t>
            </a:r>
            <a:r>
              <a:rPr lang="en-US" dirty="0"/>
              <a:t>to be tested in “Bath </a:t>
            </a:r>
            <a:r>
              <a:rPr lang="en-US" dirty="0" smtClean="0"/>
              <a:t>Mode”; cooling tubes not needed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95400"/>
            <a:ext cx="3657600" cy="3505200"/>
          </a:xfrm>
          <a:prstGeom prst="rect">
            <a:avLst/>
          </a:prstGeom>
        </p:spPr>
      </p:pic>
      <p:pic>
        <p:nvPicPr>
          <p:cNvPr id="8" name="Picture 7" descr="Q:\MICE\Florida Cryostat\Coupling Coil Mechanical Fit\Cold Mass in FSU Cryostat with Vac Vessel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701925" cy="184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Q:\MICE\Florida Cryostat\Coupling Coil Mechanical Fit\Cold MAss in FSU Cryostat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235" y="3124200"/>
            <a:ext cx="2701290" cy="1845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13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Cryogenic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Reference: R. Luther, “Design and Fabrication of a Large Cryostat for Testing SMES Apparatus”, Advances in Cryogenics Engineering, Volume 45, Plenum Publishers, 2000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Published </a:t>
            </a:r>
            <a:r>
              <a:rPr lang="en-US" sz="2400" dirty="0" smtClean="0"/>
              <a:t>Heat Leaks Estimate for “Bath Mode”</a:t>
            </a:r>
          </a:p>
          <a:p>
            <a:pPr lvl="1"/>
            <a:r>
              <a:rPr lang="en-US" sz="2400" dirty="0" smtClean="0"/>
              <a:t>193.4 W to 4.5K </a:t>
            </a:r>
          </a:p>
          <a:p>
            <a:pPr lvl="2"/>
            <a:r>
              <a:rPr lang="en-US" dirty="0" smtClean="0"/>
              <a:t>IB1 refrigerator provides 1,500 W at 4.5K</a:t>
            </a:r>
          </a:p>
          <a:p>
            <a:pPr lvl="1"/>
            <a:r>
              <a:rPr lang="en-US" sz="2400" dirty="0" smtClean="0"/>
              <a:t>42.6 W to </a:t>
            </a:r>
            <a:r>
              <a:rPr lang="en-US" sz="2400" dirty="0" smtClean="0"/>
              <a:t>80K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Test Vessel MAWP: 25 psi</a:t>
            </a:r>
          </a:p>
          <a:p>
            <a:pPr lvl="1"/>
            <a:r>
              <a:rPr lang="en-US" sz="2400" dirty="0" smtClean="0"/>
              <a:t>Preliminary Relief Area estimate for MICE Coupling Coil test: </a:t>
            </a:r>
            <a:r>
              <a:rPr lang="en-US" sz="2400" dirty="0" smtClean="0"/>
              <a:t>9.5 in</a:t>
            </a:r>
            <a:r>
              <a:rPr lang="en-US" sz="2400" baseline="30000" dirty="0" smtClean="0"/>
              <a:t>2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6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CC Fringe 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47800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FESHM 5063.2 Limits</a:t>
            </a:r>
          </a:p>
          <a:p>
            <a:pPr lvl="1"/>
            <a:r>
              <a:rPr lang="en-US" sz="2400" dirty="0" smtClean="0"/>
              <a:t>Magnetic Field Hazard (&gt;5 G): 15 m from center</a:t>
            </a:r>
          </a:p>
          <a:p>
            <a:pPr lvl="1"/>
            <a:r>
              <a:rPr lang="en-US" sz="2400" dirty="0" smtClean="0"/>
              <a:t>High Magnetic Field Hazard (&gt;600 G): 3 m from center</a:t>
            </a:r>
          </a:p>
          <a:p>
            <a:r>
              <a:rPr lang="en-US" dirty="0" smtClean="0"/>
              <a:t>Operational Caution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&gt; ~ 100 G: 5 m from center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Q:\MICE\Fringe Field Maps\ContourPlot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1438" y="1643062"/>
            <a:ext cx="4695825" cy="3543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76262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MICE Field Contours from </a:t>
            </a:r>
            <a:r>
              <a:rPr lang="en-US" sz="1400" dirty="0" err="1" smtClean="0"/>
              <a:t>Holger</a:t>
            </a:r>
            <a:r>
              <a:rPr lang="en-US" sz="1400" dirty="0" smtClean="0"/>
              <a:t> Witte, Oxford University, provided by Alan </a:t>
            </a:r>
            <a:r>
              <a:rPr lang="en-US" sz="1400" dirty="0" err="1" smtClean="0"/>
              <a:t>Bross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844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IB1 Test Facility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All services readily available (cryogenics, instrument air, crane, power and instrumentation, experienced </a:t>
            </a:r>
            <a:r>
              <a:rPr lang="en-US" dirty="0" smtClean="0"/>
              <a:t>staff, etc.)</a:t>
            </a:r>
            <a:endParaRPr lang="en-US" dirty="0" smtClean="0"/>
          </a:p>
          <a:p>
            <a:pPr lvl="1"/>
            <a:r>
              <a:rPr lang="en-US" dirty="0" smtClean="0"/>
              <a:t>Relatively fast installation and commissioning if ongoing staff efforts are redirected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Crowded test area supporting multiple active test programs (SRF cavities, LARP/HFM magnets, 11T LHC upgrade, </a:t>
            </a:r>
            <a:r>
              <a:rPr lang="en-US" dirty="0" err="1" smtClean="0"/>
              <a:t>NOvA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Large fringe magnetic field highly disruptive to these other programs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8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IB1 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066800"/>
            <a:ext cx="669448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Fringe Magnetic Field in IB1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95400"/>
            <a:ext cx="7976255" cy="464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8325" y="5758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4267200"/>
            <a:ext cx="86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2825" y="4038600"/>
            <a:ext cx="86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 G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5486400" y="5758934"/>
            <a:ext cx="161925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105400" y="4191000"/>
            <a:ext cx="161925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91000" y="3962400"/>
            <a:ext cx="22860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7200" y="4763869"/>
            <a:ext cx="165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Control Room, Servers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7727" y="2286000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SRF Cavity Test Stands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486289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Technician Offices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Shielding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Passive</a:t>
            </a:r>
          </a:p>
          <a:p>
            <a:pPr lvl="1"/>
            <a:r>
              <a:rPr lang="en-US" dirty="0" smtClean="0"/>
              <a:t>Very preliminary: ~ </a:t>
            </a:r>
            <a:r>
              <a:rPr lang="en-US" dirty="0" smtClean="0"/>
              <a:t>10 cm thick iron walls to bring 5 G line from 15 m to 5 m. More detailed studies needed.</a:t>
            </a:r>
          </a:p>
          <a:p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Use background coil for active shielding? Needs more study, background magnetic field may skew test results, synchronized </a:t>
            </a:r>
            <a:r>
              <a:rPr lang="en-US" dirty="0" smtClean="0"/>
              <a:t>field operation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 magnetic shield solution does not appear feasible in the short </a:t>
            </a:r>
            <a:r>
              <a:rPr lang="en-US" dirty="0" smtClean="0"/>
              <a:t>term for IB1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MICE CC Test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B90E-8EA6-4948-8456-78E4BD7863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8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5010</TotalTime>
  <Words>774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MICE Coupling Coil Test Proposal</vt:lpstr>
      <vt:lpstr>The Cryostat</vt:lpstr>
      <vt:lpstr>MICE Coupling Coil Fit</vt:lpstr>
      <vt:lpstr>Cryostat Cryogenic Requirements</vt:lpstr>
      <vt:lpstr>Mice CC Fringe Magnetic Field</vt:lpstr>
      <vt:lpstr>IB1 Test Facility Location</vt:lpstr>
      <vt:lpstr>Proposed IB1 Location</vt:lpstr>
      <vt:lpstr>Fringe Magnetic Field in IB1</vt:lpstr>
      <vt:lpstr>Magnetic Shielding</vt:lpstr>
      <vt:lpstr>Testing at IB1</vt:lpstr>
      <vt:lpstr>Preliminary M&amp;S and Labor Estimate</vt:lpstr>
      <vt:lpstr>Schedule Estimate</vt:lpstr>
      <vt:lpstr>Next Steps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T&amp;I Improvement Plan Progress</dc:title>
  <dc:creator>ruben</dc:creator>
  <cp:lastModifiedBy>ruben</cp:lastModifiedBy>
  <cp:revision>563</cp:revision>
  <dcterms:created xsi:type="dcterms:W3CDTF">2010-08-10T19:52:18Z</dcterms:created>
  <dcterms:modified xsi:type="dcterms:W3CDTF">2011-07-11T15:21:58Z</dcterms:modified>
</cp:coreProperties>
</file>