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slideLayouts/slideLayout23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27" r:id="rId2"/>
    <p:sldMasterId id="2147484136" r:id="rId3"/>
    <p:sldMasterId id="2147484153" r:id="rId4"/>
    <p:sldMasterId id="2147484138" r:id="rId5"/>
    <p:sldMasterId id="2147484145" r:id="rId6"/>
    <p:sldMasterId id="2147484129" r:id="rId7"/>
    <p:sldMasterId id="2147484148" r:id="rId8"/>
    <p:sldMasterId id="2147484143" r:id="rId9"/>
  </p:sldMasterIdLst>
  <p:notesMasterIdLst>
    <p:notesMasterId r:id="rId32"/>
  </p:notesMasterIdLst>
  <p:sldIdLst>
    <p:sldId id="257" r:id="rId10"/>
    <p:sldId id="313" r:id="rId11"/>
    <p:sldId id="315" r:id="rId12"/>
    <p:sldId id="316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25" r:id="rId23"/>
    <p:sldId id="326" r:id="rId24"/>
    <p:sldId id="339" r:id="rId25"/>
    <p:sldId id="310" r:id="rId26"/>
    <p:sldId id="338" r:id="rId27"/>
    <p:sldId id="327" r:id="rId28"/>
    <p:sldId id="279" r:id="rId29"/>
    <p:sldId id="264" r:id="rId30"/>
    <p:sldId id="281" r:id="rId3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2" autoAdjust="0"/>
    <p:restoredTop sz="94202" autoAdjust="0"/>
  </p:normalViewPr>
  <p:slideViewPr>
    <p:cSldViewPr snapToGrid="0">
      <p:cViewPr varScale="1">
        <p:scale>
          <a:sx n="69" d="100"/>
          <a:sy n="69" d="100"/>
        </p:scale>
        <p:origin x="472" y="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99F725-1F05-44B3-BA29-169626DF5DF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E1A5D9-2D64-40FD-8A56-6FFDCCEA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4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1281113"/>
            <a:ext cx="6148388" cy="3459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75F-B560-4BF9-9746-51AFEAE1B51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65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79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06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42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74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84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CBA9F-A27A-45C2-8955-F3F262359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5F380-06D8-44D0-8E92-CB021C4F4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54744-630B-447D-8864-7F80021A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8AB5E-AB82-4361-B8F3-0E23462C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3EAF0-0E75-4147-B708-8596F3E5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7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C095-1C3C-41C8-9483-D63363CB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08E54-630C-4904-ADA2-39045594A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73582-7E8E-43A1-917B-77224F19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E0D07-4199-4D83-BA92-6E7409411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4B5C6-48CD-4E14-A38F-F6D01F23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8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7E8D01-685A-448F-B37E-E3442741CD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53412-9F0B-4DD1-9B40-9D074BD8F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BF78B-BE5E-454C-9E63-D2AAB6B38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BA807-7A09-4F56-B255-1E63A5856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5A297-FDC7-489F-AC2F-6C13AF40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94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10/28/2020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F. Porter - Mu2e-II Workshop (v) - Introduction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ED6B132F-6805-4893-89C2-BBCD70512F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0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A6890-F358-464D-9180-9B87A05A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FAD68-B2AD-4BEE-95E9-4D2E0417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C40C2-417E-4602-A953-63D40D9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1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CBA9F-A27A-45C2-8955-F3F262359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5F380-06D8-44D0-8E92-CB021C4F4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54744-630B-447D-8864-7F80021A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8AB5E-AB82-4361-B8F3-0E23462C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3EAF0-0E75-4147-B708-8596F3E5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78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A6890-F358-464D-9180-9B87A05A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FAD68-B2AD-4BEE-95E9-4D2E0417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C40C2-417E-4602-A953-63D40D9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1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A6890-F358-464D-9180-9B87A05A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FAD68-B2AD-4BEE-95E9-4D2E0417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Committee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C40C2-417E-4602-A953-63D40D9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A6890-F358-464D-9180-9B87A05A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FAD68-B2AD-4BEE-95E9-4D2E0417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Convenors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C40C2-417E-4602-A953-63D40D9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1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Convenors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Convenors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077DF-4D90-4ACF-8CE7-DFC83B4AE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EEAD8-16D4-4FFA-ACB1-DDCED8745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A9086-25A0-44EB-B241-47ED606E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2EDD2-FCFF-4078-8A09-77D3916C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E3E0D-28AB-477F-BD72-E80DD2BEE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9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CE7F7-9648-4ACC-A838-CE6260C3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2396A-77FA-4F9A-9939-FD9D442CD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AFEC8-6D40-4F4E-8906-7F7F16806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0AA12-FA56-4BBA-B5A6-252E3FB26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55277-31B4-4784-AD08-3A28C7B34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F2A3A-449B-4D51-B4A0-B3A83302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5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FA444-34BD-4837-961E-BDF4D622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28154-1BB1-45C9-AC94-18C140202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46AE4-7DC1-4701-8EF1-F03941A0A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9F5039-C492-4322-A2E6-1D61802554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9A4357-17B4-477B-AE6E-9F36AE258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C9687A-2D4E-4CD8-B251-6F64E5F8B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E7CEE2-3922-48C1-87FE-57CD5DCF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3F87E-78EF-4BC3-B7F7-F6E9A2FB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9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912B9-3C9B-4735-976F-A76819F0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7D7842-C7E6-4474-BA37-23C50F47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5A0617-D673-4C65-A127-E6A0303B9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0AFFE2-9D06-4B59-9FE3-7F91C6FD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8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A6890-F358-464D-9180-9B87A05A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FAD68-B2AD-4BEE-95E9-4D2E0417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C40C2-417E-4602-A953-63D40D9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005C5-0E35-4108-AF1F-5C6D0511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C58B-BAF4-4DF0-ADB9-CB527316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E5D9A-21B2-4C1E-BBE4-F9F13BDCD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2D8C2-DB9F-4FFC-AA89-61B7734AC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B2264-29EF-452E-BBD9-EDF13144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8D48F-3382-4446-8BB7-0B71F0A6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9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B00A-7332-41A4-9232-FAE98D937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E1A8-5A74-4833-8330-F4FD72BE4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3222D-5AF5-47FF-920A-5BAE4157A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EE6BA-6B27-4084-9C9F-7227543C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DDA6E-C323-486E-AFF5-5E245588F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E8114-7A88-4AAB-BB90-B431E0712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8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10/28/2020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132F-6805-4893-89C2-BBCD7051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6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50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51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10/12/2020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 Snowmass21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30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 Snowmass21 Convenors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9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10/16/2020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 Snowmass21 Convenors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verleaf.com/read/mrbgttkmfgvq" TargetMode="Externa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44997/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slack.com/t/caltech-tka1525/shared_invite/zt-glsr3405-OondWg0KCpBoUJwIr2uyJw" TargetMode="External"/><Relationship Id="rId2" Type="http://schemas.openxmlformats.org/officeDocument/2006/relationships/hyperlink" Target="https://mu2eiiwiki.fnal.gov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mu2eii@listserv.fnal.gov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45937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nowmass21.org/rare/start#calendar_of_meetings" TargetMode="External"/><Relationship Id="rId2" Type="http://schemas.openxmlformats.org/officeDocument/2006/relationships/hyperlink" Target="https://mu2eiiwiki.fnal.gov/wiki/Calendar_of_Workshop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indico.fnal.gov/event/44997/" TargetMode="External"/><Relationship Id="rId3" Type="http://schemas.openxmlformats.org/officeDocument/2006/relationships/hyperlink" Target="https://mu2e-docdb.fnal.gov/cgi-bin/sso/DisplayMeeting?conferenceid=9755" TargetMode="External"/><Relationship Id="rId7" Type="http://schemas.openxmlformats.org/officeDocument/2006/relationships/hyperlink" Target="https://caltech.box.com/s/k45jik5i7uztq2letmaxb93fq3arl0k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indico.fnal.gov/event/44541/" TargetMode="External"/><Relationship Id="rId11" Type="http://schemas.openxmlformats.org/officeDocument/2006/relationships/hyperlink" Target="https://indico.fnal.gov/event/45937/" TargetMode="External"/><Relationship Id="rId5" Type="http://schemas.openxmlformats.org/officeDocument/2006/relationships/hyperlink" Target="https://caltech.box.com/s/vnsm9nh7qroznt3n6q5n3sn4ut1bswo5" TargetMode="External"/><Relationship Id="rId10" Type="http://schemas.openxmlformats.org/officeDocument/2006/relationships/hyperlink" Target="https://indico.fnal.gov/event/45632/" TargetMode="External"/><Relationship Id="rId4" Type="http://schemas.openxmlformats.org/officeDocument/2006/relationships/hyperlink" Target="https://caltech.box.com/s/b67edbgtxofaujuooorafm4kfq9owhjd" TargetMode="External"/><Relationship Id="rId9" Type="http://schemas.openxmlformats.org/officeDocument/2006/relationships/hyperlink" Target="https://caltech.box.com/s/ws8hkzmjo96xlnile8q27yphb87nlpjp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mu2eii-crv@listserv.fnal.gov" TargetMode="External"/><Relationship Id="rId3" Type="http://schemas.openxmlformats.org/officeDocument/2006/relationships/hyperlink" Target="mailto:mu2eii-theory@fnal.gov" TargetMode="External"/><Relationship Id="rId7" Type="http://schemas.openxmlformats.org/officeDocument/2006/relationships/hyperlink" Target="mailto:mu2eii-calorimeter@listserv.fnal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hyperlink" Target="mailto:mu2eii-tracker@fnal.gov" TargetMode="External"/><Relationship Id="rId5" Type="http://schemas.openxmlformats.org/officeDocument/2006/relationships/hyperlink" Target="mailto:MU2EII-RADIATION@fnal.gov" TargetMode="External"/><Relationship Id="rId10" Type="http://schemas.openxmlformats.org/officeDocument/2006/relationships/hyperlink" Target="mailto:mu2e-ii-tdaq@listserv.fnal.gov" TargetMode="External"/><Relationship Id="rId4" Type="http://schemas.openxmlformats.org/officeDocument/2006/relationships/hyperlink" Target="mailto:mu2e-ii-accelerator@fnal.gov" TargetMode="External"/><Relationship Id="rId9" Type="http://schemas.openxmlformats.org/officeDocument/2006/relationships/hyperlink" Target="mailto:mu2e-ii-sensitivity@listserv.fnal.g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4985" y="1881542"/>
            <a:ext cx="551961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</a:rPr>
              <a:t>Mu2e-II Workshop (v) - Introduction</a:t>
            </a:r>
          </a:p>
          <a:p>
            <a:pPr algn="ctr"/>
            <a:endParaRPr lang="en-US" sz="2700" dirty="0"/>
          </a:p>
          <a:p>
            <a:pPr algn="ctr"/>
            <a:endParaRPr lang="en-US" sz="2100" dirty="0"/>
          </a:p>
          <a:p>
            <a:pPr algn="ctr"/>
            <a:r>
              <a:rPr lang="en-US" sz="2100" dirty="0"/>
              <a:t>Frank Porter</a:t>
            </a:r>
          </a:p>
          <a:p>
            <a:pPr algn="ctr"/>
            <a:r>
              <a:rPr lang="en-US" sz="2100" dirty="0"/>
              <a:t>October 28, 2020</a:t>
            </a:r>
          </a:p>
          <a:p>
            <a:pPr algn="ctr"/>
            <a:r>
              <a:rPr lang="en-US" sz="2100" dirty="0"/>
              <a:t>DocDB-</a:t>
            </a:r>
            <a:r>
              <a:rPr lang="en-US" sz="2100" dirty="0" err="1"/>
              <a:t>nnnnn</a:t>
            </a:r>
            <a:endParaRPr lang="en-US" sz="21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335" y="992115"/>
            <a:ext cx="750094" cy="75009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30490-B092-43CD-901F-47206698C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59B63-B7A4-4C64-B514-0AC619C5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0D5B1-7944-493E-8A8F-98C5D3864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4817312-1E44-40F0-9A20-91A3BD95BECC}"/>
              </a:ext>
            </a:extLst>
          </p:cNvPr>
          <p:cNvGrpSpPr/>
          <p:nvPr/>
        </p:nvGrpSpPr>
        <p:grpSpPr>
          <a:xfrm>
            <a:off x="9388630" y="992115"/>
            <a:ext cx="1388227" cy="591796"/>
            <a:chOff x="9388630" y="992115"/>
            <a:chExt cx="1388227" cy="591796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388630" y="1058845"/>
              <a:ext cx="914400" cy="5250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E23329-0A5D-448C-9A4F-8148EE900DE3}"/>
                </a:ext>
              </a:extLst>
            </p:cNvPr>
            <p:cNvSpPr txBox="1"/>
            <p:nvPr/>
          </p:nvSpPr>
          <p:spPr>
            <a:xfrm>
              <a:off x="10230459" y="992115"/>
              <a:ext cx="5463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B050"/>
                  </a:solidFill>
                </a:rPr>
                <a:t>-II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41A60C0-47D9-4E88-BF2D-DE1DBD80A76F}"/>
              </a:ext>
            </a:extLst>
          </p:cNvPr>
          <p:cNvSpPr txBox="1"/>
          <p:nvPr/>
        </p:nvSpPr>
        <p:spPr>
          <a:xfrm>
            <a:off x="3626031" y="5035138"/>
            <a:ext cx="5670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This meeting will be recorded</a:t>
            </a:r>
          </a:p>
        </p:txBody>
      </p:sp>
    </p:spTree>
    <p:extLst>
      <p:ext uri="{BB962C8B-B14F-4D97-AF65-F5344CB8AC3E}">
        <p14:creationId xmlns:p14="http://schemas.microsoft.com/office/powerpoint/2010/main" val="2626162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Cosmic Ray Veto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Convenors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10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204B572-5AD0-449D-B7F1-3E8D16775625}"/>
              </a:ext>
            </a:extLst>
          </p:cNvPr>
          <p:cNvSpPr txBox="1">
            <a:spLocks/>
          </p:cNvSpPr>
          <p:nvPr/>
        </p:nvSpPr>
        <p:spPr>
          <a:xfrm>
            <a:off x="1545772" y="170102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Craig Dukes, Convenor, </a:t>
            </a:r>
            <a:r>
              <a:rPr lang="en-US" dirty="0" err="1">
                <a:solidFill>
                  <a:srgbClr val="00B050"/>
                </a:solidFill>
              </a:rPr>
              <a:t>Uva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Yuri Oksuzian, Convenor, ANL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Karen Byrum, Simon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Corrodi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Peter Winter, Lei Xia, ANL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Raymond Culbertson, Gary Drake, Anna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Pla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-Dalmau, Greg Rakness, FNAL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Akram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Artikov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Yuri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Davydov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JINR,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Dubna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Timothy Bolton, Glenn Horton-Smith,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Yurii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Maravin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Kres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Neely, KSU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Gerald Blazey, Kurt Francis, Sergey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Uzunyan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Vishnu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Zutshi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NIU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Merrill Jenkins, U South Alabama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Steven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Boi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Ralf Ehrlich, Stephen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Goadhouse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Craig Group,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UVa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79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Trigger/DAQ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150" y="168321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Gianantonio Pezzullo, Convenor, Yale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Antonio Gioiosa, Convenor, INFN Pisa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Richard Bonventre, LBNL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Rebecca Chislett, UCL, </a:t>
            </a:r>
            <a:r>
              <a:rPr lang="en-US" dirty="0">
                <a:solidFill>
                  <a:srgbClr val="00B0F0"/>
                </a:solidFill>
              </a:rPr>
              <a:t>Tracker liaison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Raffaella Donghia, LNF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Bertrand Echenard, Caltech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Ryan Rivera, FNAL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Franco Spinella, INFN Pisa</a:t>
            </a:r>
            <a:r>
              <a:rPr lang="en-US" dirty="0">
                <a:solidFill>
                  <a:srgbClr val="00B0F0"/>
                </a:solidFill>
              </a:rPr>
              <a:t> – Calorimeter liaison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Craig Dukes,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UVa</a:t>
            </a:r>
            <a:r>
              <a:rPr lang="en-US" dirty="0">
                <a:solidFill>
                  <a:srgbClr val="00B0F0"/>
                </a:solidFill>
              </a:rPr>
              <a:t> – CRV liaison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Convenors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66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Sensitivity estimates group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150" y="164797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Lisa Goodenough, Convenor, FNAL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Sophie Middleton, Convenor, Caltech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Yuri Oksuzian, Convenor, ANL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Rebecca Chislett, UCL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Michael Hedges, Purdue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Cole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Kampa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Northwestern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Manolis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Kargiantoulakis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Michael MacKenzie, Northwestern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00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1764" y="365125"/>
            <a:ext cx="8292035" cy="13255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Production solenoid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71" y="1889379"/>
            <a:ext cx="10515600" cy="3252161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We are pursuing the idea of another working group addressing the solenoids (mainly the production solenoid and associated HRS)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Convenors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E983FA-B48D-4574-9301-FD287DA1DE99}"/>
              </a:ext>
            </a:extLst>
          </p:cNvPr>
          <p:cNvSpPr txBox="1"/>
          <p:nvPr/>
        </p:nvSpPr>
        <p:spPr>
          <a:xfrm>
            <a:off x="1994825" y="3515459"/>
            <a:ext cx="8376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Vadim Kashikhin will make a presentation at our December 9 workshop on the production solenoid</a:t>
            </a:r>
          </a:p>
        </p:txBody>
      </p:sp>
    </p:spTree>
    <p:extLst>
      <p:ext uri="{BB962C8B-B14F-4D97-AF65-F5344CB8AC3E}">
        <p14:creationId xmlns:p14="http://schemas.microsoft.com/office/powerpoint/2010/main" val="2131584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063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Snowmass21 Contributed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704EC-ECB0-4299-9CDB-F7C1DFB60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744"/>
            <a:ext cx="10515600" cy="38055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200" dirty="0">
                <a:solidFill>
                  <a:srgbClr val="00B050"/>
                </a:solidFill>
              </a:rPr>
              <a:t>Next (and final) product for Snowmass21 is a Contributed Paper, deadline July 31, 2021</a:t>
            </a:r>
          </a:p>
          <a:p>
            <a:pPr lvl="1"/>
            <a:r>
              <a:rPr lang="en-US" sz="2800" dirty="0">
                <a:solidFill>
                  <a:srgbClr val="00B050"/>
                </a:solidFill>
              </a:rPr>
              <a:t>Desirable to have something ready as input to Rare Frontier meeting in June 2021</a:t>
            </a:r>
          </a:p>
          <a:p>
            <a:pPr lvl="1"/>
            <a:r>
              <a:rPr lang="en-US" sz="2800" dirty="0">
                <a:solidFill>
                  <a:srgbClr val="00B050"/>
                </a:solidFill>
              </a:rPr>
              <a:t>Planning to produce a decent draft by May 1, 2021</a:t>
            </a:r>
          </a:p>
          <a:p>
            <a:pPr lvl="1"/>
            <a:r>
              <a:rPr lang="en-US" sz="2800" dirty="0">
                <a:solidFill>
                  <a:srgbClr val="00B050"/>
                </a:solidFill>
              </a:rPr>
              <a:t>Top level outline and framework on Overleaf (read link):</a:t>
            </a:r>
          </a:p>
          <a:p>
            <a:pPr marL="914400" lvl="2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5D6879"/>
                </a:solidFill>
                <a:effectLst/>
                <a:latin typeface="Courier New" panose="02070309020205020404" pitchFamily="49" charset="0"/>
                <a:hlinkClick r:id="rId2"/>
              </a:rPr>
              <a:t>https://www.overleaf.com/read/mrbgttkmfgvq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5D6879"/>
              </a:solidFill>
              <a:effectLst/>
              <a:latin typeface="Courier New" panose="02070309020205020404" pitchFamily="49" charset="0"/>
            </a:endParaRPr>
          </a:p>
          <a:p>
            <a:pPr marL="914400" lvl="2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14</a:t>
            </a:fld>
            <a:endParaRPr 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964187D-314C-45ED-A24C-8C38C438B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F5E47C97-9DDF-4B71-9CEA-26441AA44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CFF3FCC9-38ED-4ED1-96B6-A23DEF3CA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D97FA92-55B1-4DF9-A4F9-80F38A301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26822"/>
            <a:ext cx="195887" cy="2110844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540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06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Contributed Paper – Proposed Top Level Outline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15</a:t>
            </a:fld>
            <a:endParaRPr 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964187D-314C-45ED-A24C-8C38C438B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F5E47C97-9DDF-4B71-9CEA-26441AA44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CFF3FCC9-38ED-4ED1-96B6-A23DEF3CA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DBC03C12-ED0F-44F9-A320-8DFDC7B87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753" y="1115635"/>
            <a:ext cx="3428950" cy="524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135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18" y="158590"/>
            <a:ext cx="8713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Mu2e-II workshop, Wednesday, Oct. 28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BB6A9-2EA6-4821-8953-CA0634EB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DCAC8-0849-47D2-98B6-2CCD70D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Convenors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9B5B7-00B1-4BB8-8B64-A5535E11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CBE612-65E4-1E43-9A82-A15835F62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481" y="566057"/>
            <a:ext cx="4211538" cy="19954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F807174-1C78-4927-882C-95ED84346C61}"/>
              </a:ext>
            </a:extLst>
          </p:cNvPr>
          <p:cNvSpPr txBox="1"/>
          <p:nvPr/>
        </p:nvSpPr>
        <p:spPr>
          <a:xfrm>
            <a:off x="269756" y="778173"/>
            <a:ext cx="7381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Includes continued discussion of capability, issues, R&amp;D to accept higher rate/more power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151FA7-846A-42E7-9B66-BE8260477EAC}"/>
              </a:ext>
            </a:extLst>
          </p:cNvPr>
          <p:cNvSpPr txBox="1"/>
          <p:nvPr/>
        </p:nvSpPr>
        <p:spPr>
          <a:xfrm>
            <a:off x="7989917" y="5052887"/>
            <a:ext cx="37222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Eric Prebys </a:t>
            </a:r>
            <a:r>
              <a:rPr lang="en-US" dirty="0">
                <a:hlinkClick r:id="rId3"/>
              </a:rPr>
              <a:t>https://indico.fnal.gov/event/44997/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EDA254-9A0A-DA49-83C8-2B0E4790CB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3889" y="2663578"/>
            <a:ext cx="3574310" cy="21745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140FAFC-F92D-408E-8AF3-AA80C238A860}"/>
              </a:ext>
            </a:extLst>
          </p:cNvPr>
          <p:cNvSpPr txBox="1"/>
          <p:nvPr/>
        </p:nvSpPr>
        <p:spPr>
          <a:xfrm>
            <a:off x="553801" y="1776550"/>
            <a:ext cx="673962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Suggested assumptions (“straw man”):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spill period of 1.7 microsecond assumed for an aluminum stopping target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actor of four increase in protons in a spill (over nominal), one factor of two from taking bunches at 162.5 MHz, and another factor of two from increasing the spill duration to 200 ns.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 to be concerned about include: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radiation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we gain linearly in sensitivity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21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BC02B4-DBD9-49D1-A203-6A0C4643F511}"/>
              </a:ext>
            </a:extLst>
          </p:cNvPr>
          <p:cNvSpPr/>
          <p:nvPr/>
        </p:nvSpPr>
        <p:spPr>
          <a:xfrm>
            <a:off x="3375442" y="356339"/>
            <a:ext cx="54814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latin typeface="Calibri" panose="020F0502020204030204"/>
              </a:rPr>
              <a:t>Mu2e-II Communication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BB6A9-2EA6-4821-8953-CA0634EB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DCAC8-0849-47D2-98B6-2CCD70D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9B5B7-00B1-4BB8-8B64-A5535E11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17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C34434-ECCB-4AA2-898D-C595A51E0AB4}"/>
              </a:ext>
            </a:extLst>
          </p:cNvPr>
          <p:cNvSpPr txBox="1"/>
          <p:nvPr/>
        </p:nvSpPr>
        <p:spPr>
          <a:xfrm>
            <a:off x="715474" y="1475123"/>
            <a:ext cx="9191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Public wiki page: </a:t>
            </a:r>
            <a:r>
              <a:rPr lang="en-US" sz="2400" dirty="0">
                <a:solidFill>
                  <a:srgbClr val="00B050"/>
                </a:solidFill>
                <a:hlinkClick r:id="rId2"/>
              </a:rPr>
              <a:t>https://mu2eiiwiki.fnal.gov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352E68-B3CD-4E16-B3E7-815CD13F50CE}"/>
              </a:ext>
            </a:extLst>
          </p:cNvPr>
          <p:cNvSpPr txBox="1"/>
          <p:nvPr/>
        </p:nvSpPr>
        <p:spPr>
          <a:xfrm>
            <a:off x="1135979" y="2282711"/>
            <a:ext cx="7984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Have also a private Wiki, working out some details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EFC5B3-48F0-45CB-B022-50DD2E0DA539}"/>
              </a:ext>
            </a:extLst>
          </p:cNvPr>
          <p:cNvSpPr txBox="1"/>
          <p:nvPr/>
        </p:nvSpPr>
        <p:spPr>
          <a:xfrm>
            <a:off x="1135979" y="3069351"/>
            <a:ext cx="88291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Mu2e-II Slack channel invite link: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u="none" strike="noStrike" dirty="0">
                <a:solidFill>
                  <a:srgbClr val="0576B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https://join.slack.com/t/caltech-tka1525/shared_invite/zt-glsr3405-OondWg0KCpBoUJwIr2uyJw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78AEE8-B1BE-4438-89FE-ECC53C5576F6}"/>
              </a:ext>
            </a:extLst>
          </p:cNvPr>
          <p:cNvSpPr txBox="1"/>
          <p:nvPr/>
        </p:nvSpPr>
        <p:spPr>
          <a:xfrm>
            <a:off x="1135979" y="4492492"/>
            <a:ext cx="7984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Mu2e-II mailing list: </a:t>
            </a:r>
            <a:r>
              <a:rPr lang="en-US" sz="2400" dirty="0">
                <a:hlinkClick r:id="rId4"/>
              </a:rPr>
              <a:t>mu2eii@listserv.fnal.gov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3692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4822" y="341007"/>
            <a:ext cx="9568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Future Mu2e-II/Snowmass21 Events of interest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9088B-D2DE-4F03-B98B-513673504DCC}"/>
              </a:ext>
            </a:extLst>
          </p:cNvPr>
          <p:cNvSpPr txBox="1"/>
          <p:nvPr/>
        </p:nvSpPr>
        <p:spPr>
          <a:xfrm>
            <a:off x="1569113" y="1166842"/>
            <a:ext cx="90537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Date TBA (maybe November): CLFV – </a:t>
            </a:r>
            <a:r>
              <a:rPr lang="en-US" sz="2400" b="0" i="0" dirty="0">
                <a:effectLst/>
                <a:latin typeface="Lato"/>
              </a:rPr>
              <a:t>CLFV with high intensity muon factory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Wednesday, December 9, 2020 (10AM-2PM CT): Mu2e-II workshop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June 2021: Rare/precision frontier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</a:rPr>
              <a:t>2021 Snowmass Summer Study (July 11 - 20, 2021 at UW Seattle)</a:t>
            </a:r>
            <a:endParaRPr lang="en-US" sz="2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BB6A9-2EA6-4821-8953-CA0634EB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DCAC8-0849-47D2-98B6-2CCD70D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Committee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9B5B7-00B1-4BB8-8B64-A5535E11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519128-EFFB-4CFE-869B-7A75FF0F4033}"/>
              </a:ext>
            </a:extLst>
          </p:cNvPr>
          <p:cNvSpPr txBox="1"/>
          <p:nvPr/>
        </p:nvSpPr>
        <p:spPr>
          <a:xfrm>
            <a:off x="8447314" y="46852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64D20E-07CE-4D25-9D9C-05328A4DC533}"/>
              </a:ext>
            </a:extLst>
          </p:cNvPr>
          <p:cNvSpPr txBox="1"/>
          <p:nvPr/>
        </p:nvSpPr>
        <p:spPr>
          <a:xfrm>
            <a:off x="11612880" y="45057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C8347B-99C4-45DB-B0D0-1D91687ED656}"/>
              </a:ext>
            </a:extLst>
          </p:cNvPr>
          <p:cNvSpPr txBox="1"/>
          <p:nvPr/>
        </p:nvSpPr>
        <p:spPr>
          <a:xfrm>
            <a:off x="1061016" y="3382834"/>
            <a:ext cx="112184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Tracker workshop being scheduled for first week of December (contact: Dan Ambrose)</a:t>
            </a:r>
            <a:endParaRPr lang="en-US" sz="18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3600" dirty="0">
              <a:solidFill>
                <a:srgbClr val="7030A0"/>
              </a:solidFill>
            </a:endParaRPr>
          </a:p>
          <a:p>
            <a:r>
              <a:rPr lang="en-US" sz="3600" dirty="0">
                <a:solidFill>
                  <a:srgbClr val="7030A0"/>
                </a:solidFill>
              </a:rPr>
              <a:t>CRV workshop being scheduled around second week of December (contact: Yuri Oksuzian)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707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784" y="136525"/>
            <a:ext cx="10345347" cy="7843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October 28 Mu2e-II workshop agenda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8" name="Table 11">
            <a:extLst>
              <a:ext uri="{FF2B5EF4-FFF2-40B4-BE49-F238E27FC236}">
                <a16:creationId xmlns:a16="http://schemas.microsoft.com/office/drawing/2014/main" id="{B3396628-555D-489A-9DCC-6F5E33570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41047"/>
              </p:ext>
            </p:extLst>
          </p:nvPr>
        </p:nvGraphicFramePr>
        <p:xfrm>
          <a:off x="1201784" y="742180"/>
          <a:ext cx="10732012" cy="5138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365">
                  <a:extLst>
                    <a:ext uri="{9D8B030D-6E8A-4147-A177-3AD203B41FA5}">
                      <a16:colId xmlns:a16="http://schemas.microsoft.com/office/drawing/2014/main" val="2368833776"/>
                    </a:ext>
                  </a:extLst>
                </a:gridCol>
                <a:gridCol w="2827975">
                  <a:extLst>
                    <a:ext uri="{9D8B030D-6E8A-4147-A177-3AD203B41FA5}">
                      <a16:colId xmlns:a16="http://schemas.microsoft.com/office/drawing/2014/main" val="4268498197"/>
                    </a:ext>
                  </a:extLst>
                </a:gridCol>
                <a:gridCol w="6237672">
                  <a:extLst>
                    <a:ext uri="{9D8B030D-6E8A-4147-A177-3AD203B41FA5}">
                      <a16:colId xmlns:a16="http://schemas.microsoft.com/office/drawing/2014/main" val="3924101932"/>
                    </a:ext>
                  </a:extLst>
                </a:gridCol>
              </a:tblGrid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When (CT)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627646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10:00-10:20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Frank Porter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213762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10:20-10:50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Ryan Plestid</a:t>
                      </a:r>
                      <a:endParaRPr 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Radiative muon capture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585617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10:50-11:05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Sophie Middleton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sensitivity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271806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11:05-11:30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Daniel Ambrose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Tracker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066138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11:30-11:50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David Hitlin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Calorimeter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75924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11:50-12:30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All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Break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57572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12:30-12:55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Yuri Oksuzian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CRV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484177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12:55-13:10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rgbClr val="00B050"/>
                          </a:solidFill>
                        </a:rPr>
                        <a:t>Giani</a:t>
                      </a: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 Pezzullo </a:t>
                      </a:r>
                    </a:p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Antonio Gioiosa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TDAQ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000513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13:10-13:35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Vitaly Pronskikh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MARS simulations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58824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13:35-14:00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Stefan Mueller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rgbClr val="00B050"/>
                          </a:solidFill>
                        </a:rPr>
                        <a:t>Fluka</a:t>
                      </a: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  simulations 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310453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14:00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All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End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12132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29DA84D-C67F-4534-BD52-8C90F5DC8948}"/>
              </a:ext>
            </a:extLst>
          </p:cNvPr>
          <p:cNvSpPr txBox="1"/>
          <p:nvPr/>
        </p:nvSpPr>
        <p:spPr>
          <a:xfrm>
            <a:off x="3352800" y="6061557"/>
            <a:ext cx="66707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Indico timetable at: </a:t>
            </a:r>
            <a:r>
              <a:rPr lang="en-US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https://indico.fnal.gov/event/45937/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9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6C49F-CF7C-4EDF-8402-F29B158D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D6CF1-429C-45D0-BE55-F0810099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75F18-918C-47D6-A64E-72D47F6C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85F30E-4E7E-4F2D-BA70-786CC1376AB4}"/>
              </a:ext>
            </a:extLst>
          </p:cNvPr>
          <p:cNvSpPr txBox="1"/>
          <p:nvPr/>
        </p:nvSpPr>
        <p:spPr>
          <a:xfrm>
            <a:off x="2429691" y="2450805"/>
            <a:ext cx="671298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Thanks to Becky Chislett, Eric Prebys, and Leo Borrell, Mu2e-II was well-represented at the rare frontier town hall on October 2; as well as Sophie Middleton for Mu2e</a:t>
            </a:r>
          </a:p>
        </p:txBody>
      </p:sp>
    </p:spTree>
    <p:extLst>
      <p:ext uri="{BB962C8B-B14F-4D97-AF65-F5344CB8AC3E}">
        <p14:creationId xmlns:p14="http://schemas.microsoft.com/office/powerpoint/2010/main" val="2881799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473" y="2332471"/>
            <a:ext cx="6070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Additional Material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05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10/28/2020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F. Porter - Mu2e-II Workshop (v) - 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271303" y="97927"/>
            <a:ext cx="6852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Mu2e-II Snowmass21 Committee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97929" y="621147"/>
          <a:ext cx="9269006" cy="5816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666">
                  <a:extLst>
                    <a:ext uri="{9D8B030D-6E8A-4147-A177-3AD203B41FA5}">
                      <a16:colId xmlns:a16="http://schemas.microsoft.com/office/drawing/2014/main" val="3794896014"/>
                    </a:ext>
                  </a:extLst>
                </a:gridCol>
                <a:gridCol w="2584219">
                  <a:extLst>
                    <a:ext uri="{9D8B030D-6E8A-4147-A177-3AD203B41FA5}">
                      <a16:colId xmlns:a16="http://schemas.microsoft.com/office/drawing/2014/main" val="1698443108"/>
                    </a:ext>
                  </a:extLst>
                </a:gridCol>
                <a:gridCol w="3319121">
                  <a:extLst>
                    <a:ext uri="{9D8B030D-6E8A-4147-A177-3AD203B41FA5}">
                      <a16:colId xmlns:a16="http://schemas.microsoft.com/office/drawing/2014/main" val="3019934301"/>
                    </a:ext>
                  </a:extLst>
                </a:gridCol>
              </a:tblGrid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087057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Dan Ambrose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 </a:t>
                      </a:r>
                      <a:r>
                        <a:rPr lang="en-US" sz="2000" dirty="0" err="1"/>
                        <a:t>Minn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ambrose0028@gmail.com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123250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Rebecca Chislett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UC 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rebecca.chislett@ucl.ac.uk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06194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Lisa Goodenough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goodenou@fnal.gov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25279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Julian </a:t>
                      </a:r>
                      <a:r>
                        <a:rPr lang="en-US" sz="2000" dirty="0" err="1"/>
                        <a:t>Heeck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 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julian.heeck@gmail.com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22499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David Neuffer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neuffer@fnal.gov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036032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Yuri Oksuzian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yoksuzian@anl.gov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838294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Frank Porter (chair)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Caltech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fcp@caltech.edu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692976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Giovanni </a:t>
                      </a:r>
                      <a:r>
                        <a:rPr lang="en-US" sz="2000" dirty="0" err="1"/>
                        <a:t>Tassielli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INFN-Lecce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giovani.tassielli@le.infn.it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16034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Robert Bernstein (ex officio)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FNAL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rhbob@fnal.gov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37965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Jim Miller (ex officio)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Boston U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miller@bu.edu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446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150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525" y="51915"/>
            <a:ext cx="6996466" cy="104566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</a:rPr>
              <a:t>Calendar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C82D08-9008-478F-8672-BE2FF1AADFB3}"/>
              </a:ext>
            </a:extLst>
          </p:cNvPr>
          <p:cNvSpPr txBox="1"/>
          <p:nvPr/>
        </p:nvSpPr>
        <p:spPr>
          <a:xfrm>
            <a:off x="2105869" y="1024301"/>
            <a:ext cx="79802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Wiki already has a calendar of Mu2e-II workshops: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https://mu2eiiwiki.fnal.gov/wiki/Calendar_of_Workshops</a:t>
            </a:r>
            <a:endParaRPr lang="en-US" sz="2400" dirty="0"/>
          </a:p>
          <a:p>
            <a:r>
              <a:rPr lang="en-US" sz="2400" dirty="0"/>
              <a:t>Also, Rare frontier has a calendar: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https://snowmass21.org/rare/start#calendar_of_meetings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Proposing to provide an editable Mu2e-II calendar on the private Wiki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Working group meetings and workshops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 hoc working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Convenor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Committee meetings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Related Snowmass21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Include links to Zoom, agendas</a:t>
            </a:r>
          </a:p>
        </p:txBody>
      </p:sp>
    </p:spTree>
    <p:extLst>
      <p:ext uri="{BB962C8B-B14F-4D97-AF65-F5344CB8AC3E}">
        <p14:creationId xmlns:p14="http://schemas.microsoft.com/office/powerpoint/2010/main" val="12622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945" y="-17404"/>
            <a:ext cx="10345347" cy="7843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Mu2e-II workshops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30FBFBE-2142-44BD-8629-F7EFB9A7AEEC}"/>
              </a:ext>
            </a:extLst>
          </p:cNvPr>
          <p:cNvGraphicFramePr>
            <a:graphicFrameLocks noGrp="1"/>
          </p:cNvGraphicFramePr>
          <p:nvPr/>
        </p:nvGraphicFramePr>
        <p:xfrm>
          <a:off x="1201784" y="771450"/>
          <a:ext cx="10217331" cy="5319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884">
                  <a:extLst>
                    <a:ext uri="{9D8B030D-6E8A-4147-A177-3AD203B41FA5}">
                      <a16:colId xmlns:a16="http://schemas.microsoft.com/office/drawing/2014/main" val="1715283641"/>
                    </a:ext>
                  </a:extLst>
                </a:gridCol>
                <a:gridCol w="5932447">
                  <a:extLst>
                    <a:ext uri="{9D8B030D-6E8A-4147-A177-3AD203B41FA5}">
                      <a16:colId xmlns:a16="http://schemas.microsoft.com/office/drawing/2014/main" val="51950313"/>
                    </a:ext>
                  </a:extLst>
                </a:gridCol>
              </a:tblGrid>
              <a:tr h="679162">
                <a:tc>
                  <a:txBody>
                    <a:bodyPr/>
                    <a:lstStyle/>
                    <a:p>
                      <a:r>
                        <a:rPr lang="en-US" sz="3200" dirty="0"/>
                        <a:t>Nearby workshop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Links to recordings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827835"/>
                  </a:ext>
                </a:extLst>
              </a:tr>
              <a:tr h="734678">
                <a:tc>
                  <a:txBody>
                    <a:bodyPr/>
                    <a:lstStyle/>
                    <a:p>
                      <a:r>
                        <a:rPr lang="en-US" sz="2800" dirty="0"/>
                        <a:t>Thursday, June 18</a:t>
                      </a:r>
                    </a:p>
                    <a:p>
                      <a:r>
                        <a:rPr lang="en-US" sz="1000" dirty="0">
                          <a:hlinkClick r:id="rId3"/>
                        </a:rPr>
                        <a:t>https://mu2e-docdb.fnal.gov/cgi-bin/sso/DisplayMeeting?conferenceid=9755</a:t>
                      </a:r>
                      <a:endParaRPr lang="en-US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AM: https://caltech.box.com/s/b67edbgtxofaujuooorafm4kfq9owhjd</a:t>
                      </a:r>
                      <a:endParaRPr lang="en-US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PM: https://caltech.box.com/s/vnsm9nh7qroznt3n6q5n3sn4ut1bswo5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958977"/>
                  </a:ext>
                </a:extLst>
              </a:tr>
              <a:tr h="564315">
                <a:tc>
                  <a:txBody>
                    <a:bodyPr/>
                    <a:lstStyle/>
                    <a:p>
                      <a:r>
                        <a:rPr lang="en-US" sz="2800" dirty="0"/>
                        <a:t>Wednesday, July 29</a:t>
                      </a:r>
                    </a:p>
                    <a:p>
                      <a:r>
                        <a:rPr lang="en-US" sz="2000" dirty="0">
                          <a:hlinkClick r:id="rId6"/>
                        </a:rPr>
                        <a:t>https://indico.fnal.gov/event/44541/</a:t>
                      </a:r>
                      <a:endParaRPr lang="en-US" sz="2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70C0"/>
                          </a:solidFill>
                          <a:hlinkClick r:id="rId7"/>
                        </a:rPr>
                        <a:t>https://caltech.box.com/s/k45jik5i7uztq2letmaxb93fq3arl0kf</a:t>
                      </a:r>
                      <a:endParaRPr 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362797"/>
                  </a:ext>
                </a:extLst>
              </a:tr>
              <a:tr h="595666">
                <a:tc>
                  <a:txBody>
                    <a:bodyPr/>
                    <a:lstStyle/>
                    <a:p>
                      <a:r>
                        <a:rPr lang="en-US" sz="2800" dirty="0"/>
                        <a:t>Wednesday, August 26</a:t>
                      </a:r>
                    </a:p>
                    <a:p>
                      <a:r>
                        <a:rPr lang="en-US" sz="2000" dirty="0">
                          <a:hlinkClick r:id="rId8"/>
                        </a:rPr>
                        <a:t>https://indico.fnal.gov/event/44997/</a:t>
                      </a:r>
                      <a:endParaRPr lang="en-US" sz="2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9"/>
                        </a:rPr>
                        <a:t>https://caltech.box.com/s/ws8hkzmjo96xlnile8q27yphb87nlpjp</a:t>
                      </a:r>
                      <a:endParaRPr lang="en-US" sz="2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446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800" dirty="0"/>
                        <a:t>Wednesday, September 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hlinkClick r:id="rId10"/>
                        </a:rPr>
                        <a:t>https://indico.fnal.gov/event/45632/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https://caltech.zoom.us/rec/play/_xbOzK448M0VhhDArf9UE8AjiOKdshh4et0tYOOhtViPn3qveG95CkQUOHQ0_SzeJ8pxVzw5M0PoIvjD.I-zdhaNXvu3i5Sll?autoplay=true&amp;startTime=1600873315000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005820"/>
                  </a:ext>
                </a:extLst>
              </a:tr>
              <a:tr h="630391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Wednesday, October 28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hlinkClick r:id="rId11"/>
                        </a:rPr>
                        <a:t>https://indico.fnal.gov/event/45937/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749228"/>
                  </a:ext>
                </a:extLst>
              </a:tr>
              <a:tr h="644434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Wednesday, December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083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73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6C49F-CF7C-4EDF-8402-F29B158D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D6CF1-429C-45D0-BE55-F0810099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75F18-918C-47D6-A64E-72D47F6C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4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E55A60-AF46-4C21-894F-35ABE6AB0046}"/>
              </a:ext>
            </a:extLst>
          </p:cNvPr>
          <p:cNvSpPr/>
          <p:nvPr/>
        </p:nvSpPr>
        <p:spPr>
          <a:xfrm>
            <a:off x="4666946" y="0"/>
            <a:ext cx="3486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latin typeface="Calibri" panose="020F0502020204030204"/>
              </a:rPr>
              <a:t>Working Groups</a:t>
            </a:r>
            <a:endParaRPr lang="en-US" sz="3200" dirty="0">
              <a:solidFill>
                <a:srgbClr val="0070C0"/>
              </a:solidFill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6B66879-D013-451E-BFA8-D441DE1CFF44}"/>
              </a:ext>
            </a:extLst>
          </p:cNvPr>
          <p:cNvGraphicFramePr>
            <a:graphicFrameLocks noGrp="1"/>
          </p:cNvGraphicFramePr>
          <p:nvPr/>
        </p:nvGraphicFramePr>
        <p:xfrm>
          <a:off x="2367595" y="496895"/>
          <a:ext cx="8318766" cy="5864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7550">
                  <a:extLst>
                    <a:ext uri="{9D8B030D-6E8A-4147-A177-3AD203B41FA5}">
                      <a16:colId xmlns:a16="http://schemas.microsoft.com/office/drawing/2014/main" val="2984652802"/>
                    </a:ext>
                  </a:extLst>
                </a:gridCol>
                <a:gridCol w="2831216">
                  <a:extLst>
                    <a:ext uri="{9D8B030D-6E8A-4147-A177-3AD203B41FA5}">
                      <a16:colId xmlns:a16="http://schemas.microsoft.com/office/drawing/2014/main" val="738199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Mu2e-II working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Convenors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120197"/>
                  </a:ext>
                </a:extLst>
              </a:tr>
              <a:tr h="520499">
                <a:tc>
                  <a:txBody>
                    <a:bodyPr/>
                    <a:lstStyle/>
                    <a:p>
                      <a:r>
                        <a:rPr lang="en-US" sz="1600" dirty="0"/>
                        <a:t>Theory</a:t>
                      </a:r>
                      <a:endParaRPr lang="en-US" sz="1400" dirty="0"/>
                    </a:p>
                    <a:p>
                      <a:pPr lvl="1"/>
                      <a:r>
                        <a:rPr lang="en-US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mu2eii-theory@fnal.gov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Julian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Heeck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Lorenzo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Calibbi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642589"/>
                  </a:ext>
                </a:extLst>
              </a:tr>
              <a:tr h="527605">
                <a:tc>
                  <a:txBody>
                    <a:bodyPr/>
                    <a:lstStyle/>
                    <a:p>
                      <a:r>
                        <a:rPr lang="en-US" sz="1600" dirty="0"/>
                        <a:t>Accelerator (including PS, production target, extinction)</a:t>
                      </a:r>
                    </a:p>
                    <a:p>
                      <a:pPr lvl="1"/>
                      <a:r>
                        <a:rPr lang="en-US" sz="1600" dirty="0">
                          <a:solidFill>
                            <a:srgbClr val="0070C0"/>
                          </a:solidFill>
                          <a:hlinkClick r:id="rId4"/>
                        </a:rPr>
                        <a:t>mu2e-ii-accelerator@fnal.gov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David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Neuffer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Eric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Prebys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862752"/>
                  </a:ext>
                </a:extLst>
              </a:tr>
              <a:tr h="520499">
                <a:tc>
                  <a:txBody>
                    <a:bodyPr/>
                    <a:lstStyle/>
                    <a:p>
                      <a:r>
                        <a:rPr lang="en-US" sz="1600" dirty="0"/>
                        <a:t>Radiation mitigation (includes radiation simulation)</a:t>
                      </a:r>
                    </a:p>
                    <a:p>
                      <a:pPr lvl="1"/>
                      <a:r>
                        <a:rPr lang="en-US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mu2eii-radiation@fnal.gov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Vitaly Pronskikh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Michael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MacKenzie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Stefan Mueller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265211"/>
                  </a:ext>
                </a:extLst>
              </a:tr>
              <a:tr h="527605">
                <a:tc>
                  <a:txBody>
                    <a:bodyPr/>
                    <a:lstStyle/>
                    <a:p>
                      <a:r>
                        <a:rPr lang="en-US" sz="1600" dirty="0"/>
                        <a:t>Tracker</a:t>
                      </a:r>
                    </a:p>
                    <a:p>
                      <a:pPr lvl="1"/>
                      <a:r>
                        <a:rPr lang="en-US" sz="1600" dirty="0">
                          <a:hlinkClick r:id="rId6"/>
                        </a:rPr>
                        <a:t>mu2eii-tracker@fnal.gov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Daniel Ambrose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Giovanni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Tassielli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032076"/>
                  </a:ext>
                </a:extLst>
              </a:tr>
              <a:tr h="743569">
                <a:tc>
                  <a:txBody>
                    <a:bodyPr/>
                    <a:lstStyle/>
                    <a:p>
                      <a:r>
                        <a:rPr lang="en-US" sz="1600" dirty="0"/>
                        <a:t>Calorimeter (and STM?)</a:t>
                      </a:r>
                    </a:p>
                    <a:p>
                      <a:pPr lvl="1"/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hlinkClick r:id="rId7"/>
                        </a:rPr>
                        <a:t>mu2eii-calorimeter@listserv.fnal.gov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Ivano Sarra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Luca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Morescalchi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David Hitlin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31249"/>
                  </a:ext>
                </a:extLst>
              </a:tr>
              <a:tr h="520499">
                <a:tc>
                  <a:txBody>
                    <a:bodyPr/>
                    <a:lstStyle/>
                    <a:p>
                      <a:r>
                        <a:rPr lang="en-US" sz="1600" dirty="0"/>
                        <a:t>CRV</a:t>
                      </a:r>
                    </a:p>
                    <a:p>
                      <a:pPr lvl="1"/>
                      <a:r>
                        <a:rPr lang="en-US" sz="1600" dirty="0">
                          <a:hlinkClick r:id="rId8"/>
                        </a:rPr>
                        <a:t>mu2eii-crv@listserv.fnal.gov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Yuri Oksuzian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Craig Dukes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802488"/>
                  </a:ext>
                </a:extLst>
              </a:tr>
              <a:tr h="771116">
                <a:tc>
                  <a:txBody>
                    <a:bodyPr/>
                    <a:lstStyle/>
                    <a:p>
                      <a:r>
                        <a:rPr lang="en-US" sz="1600" dirty="0"/>
                        <a:t>Sensitivity estimate (includes simulation, stopping target)</a:t>
                      </a:r>
                    </a:p>
                    <a:p>
                      <a:pPr lv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mu2e-ii-sensitivity@listserv.fnal.gov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Lisa Goodenough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Sophie Middleton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Yuri Oksuzian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921185"/>
                  </a:ext>
                </a:extLst>
              </a:tr>
              <a:tr h="743569">
                <a:tc>
                  <a:txBody>
                    <a:bodyPr/>
                    <a:lstStyle/>
                    <a:p>
                      <a:r>
                        <a:rPr lang="en-US" sz="1600" dirty="0"/>
                        <a:t>Trigger and DAQ</a:t>
                      </a:r>
                    </a:p>
                    <a:p>
                      <a:pPr lvl="1"/>
                      <a:r>
                        <a:rPr lang="en-US" sz="1600" dirty="0">
                          <a:hlinkClick r:id="rId10"/>
                        </a:rPr>
                        <a:t>mu2e-ii-tdaq@listserv.fnal.gov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Giani</a:t>
                      </a:r>
                      <a:r>
                        <a:rPr lang="en-US" sz="1600" dirty="0"/>
                        <a:t> Pezzullo</a:t>
                      </a:r>
                    </a:p>
                    <a:p>
                      <a:r>
                        <a:rPr lang="en-US" sz="1600" dirty="0"/>
                        <a:t>Antonio Gioiosa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02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99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359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Accelerator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922" y="2237808"/>
            <a:ext cx="6212260" cy="32922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David </a:t>
            </a:r>
            <a:r>
              <a:rPr lang="en-US" dirty="0" err="1">
                <a:solidFill>
                  <a:srgbClr val="00B050"/>
                </a:solidFill>
              </a:rPr>
              <a:t>Neuffer</a:t>
            </a:r>
            <a:r>
              <a:rPr lang="en-US" dirty="0">
                <a:solidFill>
                  <a:srgbClr val="00B050"/>
                </a:solidFill>
              </a:rPr>
              <a:t>, Convenor, FNAL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Eric Prebys, Convenor, UCD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Mary Anne Cummings, Muons, Inc.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Keegan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Harrig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UCD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Andrei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Gaponenko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Kevin Lynch, CUNY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James Popp, CUNY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Diktys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Stratakis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Convenors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85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Radiation simulation and 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9867" y="1839924"/>
            <a:ext cx="7105759" cy="38726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Michael </a:t>
            </a:r>
            <a:r>
              <a:rPr lang="en-US" dirty="0" err="1">
                <a:solidFill>
                  <a:srgbClr val="00B050"/>
                </a:solidFill>
              </a:rPr>
              <a:t>MacKenzie</a:t>
            </a:r>
            <a:r>
              <a:rPr lang="en-US" dirty="0">
                <a:solidFill>
                  <a:srgbClr val="00B050"/>
                </a:solidFill>
              </a:rPr>
              <a:t>, Convenor, Northwestern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Vitaly Pronskikh, Convenor, FNAL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Stefan Mueller, Convenor, HZDR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James Popp, CUNY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Anna Ferrari,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Reuven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Rachamin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HZDR</a:t>
            </a:r>
            <a:r>
              <a:rPr lang="en-US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B0F0"/>
                </a:solidFill>
                <a:cs typeface="Times New Roman" panose="02020603050405020304" pitchFamily="18" charset="0"/>
              </a:rPr>
              <a:t>Sophie Middleton – Sensitivity liaison</a:t>
            </a:r>
            <a:endParaRPr lang="en-US" sz="2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B0F0"/>
                </a:solidFill>
                <a:cs typeface="Times New Roman" panose="02020603050405020304" pitchFamily="18" charset="0"/>
              </a:rPr>
              <a:t>Yuri Oksuzian – CRV liaison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B0F0"/>
                </a:solidFill>
                <a:cs typeface="Times New Roman" panose="02020603050405020304" pitchFamily="18" charset="0"/>
              </a:rPr>
              <a:t>David </a:t>
            </a:r>
            <a:r>
              <a:rPr lang="en-US" sz="2600" dirty="0" err="1">
                <a:solidFill>
                  <a:srgbClr val="00B0F0"/>
                </a:solidFill>
                <a:cs typeface="Times New Roman" panose="02020603050405020304" pitchFamily="18" charset="0"/>
              </a:rPr>
              <a:t>Neuffer</a:t>
            </a:r>
            <a:r>
              <a:rPr lang="en-US" sz="2600" dirty="0">
                <a:solidFill>
                  <a:srgbClr val="00B0F0"/>
                </a:solidFill>
                <a:cs typeface="Times New Roman" panose="02020603050405020304" pitchFamily="18" charset="0"/>
              </a:rPr>
              <a:t> – Accelerator liaison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B0F0"/>
                </a:solidFill>
                <a:cs typeface="Times New Roman" panose="02020603050405020304" pitchFamily="18" charset="0"/>
              </a:rPr>
              <a:t>Gianantonio Pezzullo – TDAQ liaison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B0F0"/>
                </a:solidFill>
                <a:cs typeface="Times New Roman" panose="02020603050405020304" pitchFamily="18" charset="0"/>
              </a:rPr>
              <a:t>Ivano Sarra – Calorimeter liaison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B0F0"/>
                </a:solidFill>
                <a:cs typeface="Times New Roman" panose="02020603050405020304" pitchFamily="18" charset="0"/>
              </a:rPr>
              <a:t>Mete Yucel – Tracker liaison</a:t>
            </a:r>
            <a:endParaRPr lang="en-US" sz="2600" dirty="0">
              <a:solidFill>
                <a:srgbClr val="00B0F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Convenors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00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1024" y="2623021"/>
            <a:ext cx="7732776" cy="355394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Julian </a:t>
            </a:r>
            <a:r>
              <a:rPr lang="en-US" dirty="0" err="1">
                <a:solidFill>
                  <a:srgbClr val="00B050"/>
                </a:solidFill>
              </a:rPr>
              <a:t>Heeck</a:t>
            </a:r>
            <a:r>
              <a:rPr lang="en-US" dirty="0">
                <a:solidFill>
                  <a:srgbClr val="00B050"/>
                </a:solidFill>
              </a:rPr>
              <a:t>, Convenor, </a:t>
            </a:r>
            <a:r>
              <a:rPr lang="en-US" dirty="0" err="1">
                <a:solidFill>
                  <a:srgbClr val="00B050"/>
                </a:solidFill>
              </a:rPr>
              <a:t>Uva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Lorenzo Calibbi, Convenor, Nankai U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Robert Szafron, CERN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Convenors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30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Tracker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722" y="1847958"/>
            <a:ext cx="6881078" cy="376294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Daniel Ambrose, Convenor, </a:t>
            </a:r>
            <a:r>
              <a:rPr lang="en-US" dirty="0" err="1">
                <a:solidFill>
                  <a:srgbClr val="00B050"/>
                </a:solidFill>
              </a:rPr>
              <a:t>UMinn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Giovanni </a:t>
            </a:r>
            <a:r>
              <a:rPr lang="en-US" dirty="0" err="1">
                <a:solidFill>
                  <a:srgbClr val="00B050"/>
                </a:solidFill>
              </a:rPr>
              <a:t>Tassielli</a:t>
            </a:r>
            <a:r>
              <a:rPr lang="en-US" dirty="0">
                <a:solidFill>
                  <a:srgbClr val="00B050"/>
                </a:solidFill>
              </a:rPr>
              <a:t>, Convenor, INFN Lecce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David Brown, LBNL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Brendan Casey, FNAL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Manolis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Kargiantoulakis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Mete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Yucel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Convenors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1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Calorimeter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6454" y="2048255"/>
            <a:ext cx="9347345" cy="39083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David Hitlin, Convenor, Caltech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Luca </a:t>
            </a:r>
            <a:r>
              <a:rPr lang="en-US" dirty="0" err="1">
                <a:solidFill>
                  <a:srgbClr val="00B050"/>
                </a:solidFill>
              </a:rPr>
              <a:t>Morescalchi</a:t>
            </a:r>
            <a:r>
              <a:rPr lang="en-US" dirty="0">
                <a:solidFill>
                  <a:srgbClr val="00B050"/>
                </a:solidFill>
              </a:rPr>
              <a:t>, Convenor, INFN Pisa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Ivano Sarra, Convenor, LNF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Leo Borrell, Bertrand Echenard, Dexu Lin, Sophie Middleton, James Oyang, Frank Porter, Liyuan Zhang, Renyuan Zhu, Caltech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Eleonara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Diociaiuti, Raffaella Donghia, </a:t>
            </a:r>
            <a:r>
              <a:rPr lang="en-US" dirty="0"/>
              <a:t>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Simona Giovannella, Fabio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Happacher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Stefano Miscetti, LNF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Stefano Di Falco, Simone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Donati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Antonio Gioiosa, Elena Pedreschi, Franco Spinella, INFN Pisa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Convenors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88556</TotalTime>
  <Words>1674</Words>
  <Application>Microsoft Office PowerPoint</Application>
  <PresentationFormat>Widescreen</PresentationFormat>
  <Paragraphs>333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22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Lato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Mu2e-II workshops</vt:lpstr>
      <vt:lpstr>PowerPoint Presentation</vt:lpstr>
      <vt:lpstr>Accelerator</vt:lpstr>
      <vt:lpstr>Radiation simulation and mitigation</vt:lpstr>
      <vt:lpstr>Theory</vt:lpstr>
      <vt:lpstr>Tracker</vt:lpstr>
      <vt:lpstr>Calorimeter</vt:lpstr>
      <vt:lpstr>Cosmic Ray Veto</vt:lpstr>
      <vt:lpstr>Trigger/DAQ</vt:lpstr>
      <vt:lpstr>Sensitivity estimates group members</vt:lpstr>
      <vt:lpstr>Production solenoid</vt:lpstr>
      <vt:lpstr>Snowmass21 Contributed Paper</vt:lpstr>
      <vt:lpstr>Contributed Paper – Proposed Top Level Outline</vt:lpstr>
      <vt:lpstr>PowerPoint Presentation</vt:lpstr>
      <vt:lpstr>PowerPoint Presentation</vt:lpstr>
      <vt:lpstr>PowerPoint Presentation</vt:lpstr>
      <vt:lpstr>October 28 Mu2e-II workshop agenda</vt:lpstr>
      <vt:lpstr>Additional Material</vt:lpstr>
      <vt:lpstr>PowerPoint Presentation</vt:lpstr>
      <vt:lpstr>Calendar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Porter</dc:creator>
  <cp:lastModifiedBy>Frank Porter</cp:lastModifiedBy>
  <cp:revision>378</cp:revision>
  <cp:lastPrinted>2020-10-26T22:14:42Z</cp:lastPrinted>
  <dcterms:created xsi:type="dcterms:W3CDTF">2020-06-18T01:49:09Z</dcterms:created>
  <dcterms:modified xsi:type="dcterms:W3CDTF">2020-10-28T01:14:39Z</dcterms:modified>
</cp:coreProperties>
</file>