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707" r:id="rId2"/>
    <p:sldId id="738" r:id="rId3"/>
    <p:sldId id="739" r:id="rId4"/>
    <p:sldId id="74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00"/>
    <a:srgbClr val="0000FF"/>
    <a:srgbClr val="66FF33"/>
    <a:srgbClr val="FFFFFF"/>
    <a:srgbClr val="FFFF00"/>
    <a:srgbClr val="006000"/>
    <a:srgbClr val="000099"/>
    <a:srgbClr val="B430A0"/>
    <a:srgbClr val="9EB9D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585" autoAdjust="0"/>
  </p:normalViewPr>
  <p:slideViewPr>
    <p:cSldViewPr>
      <p:cViewPr varScale="1">
        <p:scale>
          <a:sx n="82" d="100"/>
          <a:sy n="82" d="100"/>
        </p:scale>
        <p:origin x="89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AA20D5-6F70-4DBF-9E5A-89109500D03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8C1550-9E0E-49F9-B0E4-FF9F52F7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25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19" y="5156835"/>
            <a:ext cx="2264359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62" y="274320"/>
            <a:ext cx="2376275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55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1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12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8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5374" cy="685800"/>
          </a:xfrm>
          <a:solidFill>
            <a:srgbClr val="0070C0"/>
          </a:solidFill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/>
          <a:lstStyle>
            <a:lvl1pPr marL="233363" indent="-233363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</a:defRPr>
            </a:lvl1pPr>
            <a:lvl2pPr marL="569913" indent="-225425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-223838">
              <a:spcBef>
                <a:spcPts val="0"/>
              </a:spcBef>
              <a:buClr>
                <a:srgbClr val="0070C0"/>
              </a:buClr>
              <a:defRPr sz="1800">
                <a:solidFill>
                  <a:schemeClr val="tx1"/>
                </a:solidFill>
              </a:defRPr>
            </a:lvl3pPr>
            <a:lvl4pPr marL="1258888" indent="-231775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604963" indent="-233363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2/2/2021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Ralf Ehrlich - University of Virginia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4F8909-163F-400C-89C2-71714D69C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70C0"/>
          </a:solidFill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/>
              <a:t>2/2/2021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/>
              <a:t>Ralf Ehrlich - University of Virginia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544F8909-163F-400C-89C2-71714D69C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7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5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8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9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Ralf Ehrlich - University of Virginia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86800" cy="2895600"/>
          </a:xfrm>
        </p:spPr>
        <p:txBody>
          <a:bodyPr/>
          <a:lstStyle/>
          <a:p>
            <a:r>
              <a:rPr lang="en-US" sz="6600" dirty="0">
                <a:solidFill>
                  <a:schemeClr val="tx1"/>
                </a:solidFill>
              </a:rPr>
              <a:t>Reading Stage1 Files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05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Ralf Ehrlich</a:t>
            </a:r>
          </a:p>
          <a:p>
            <a:pPr>
              <a:spcBef>
                <a:spcPts val="0"/>
              </a:spcBef>
            </a:pPr>
            <a:r>
              <a:rPr lang="en-US" dirty="0"/>
              <a:t>University of Virginia</a:t>
            </a:r>
          </a:p>
          <a:p>
            <a:pPr>
              <a:spcBef>
                <a:spcPts val="0"/>
              </a:spcBef>
            </a:pPr>
            <a:r>
              <a:rPr lang="en-US" dirty="0" err="1"/>
              <a:t>Februar</a:t>
            </a:r>
            <a:r>
              <a:rPr lang="en-US" dirty="0"/>
              <a:t> 2, 2021</a:t>
            </a:r>
          </a:p>
        </p:txBody>
      </p:sp>
    </p:spTree>
    <p:extLst>
      <p:ext uri="{BB962C8B-B14F-4D97-AF65-F5344CB8AC3E}">
        <p14:creationId xmlns:p14="http://schemas.microsoft.com/office/powerpoint/2010/main" val="185945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800" dirty="0"/>
              <a:t>Rebuilding the ROOT dictionary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A53820-ECB3-411E-ACA3-62046D37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order to open the ROOT file the dictionary needs to be rebuilt.</a:t>
            </a:r>
          </a:p>
          <a:p>
            <a:pPr lvl="1"/>
            <a:r>
              <a:rPr lang="en-US" sz="1600" dirty="0"/>
              <a:t>Dictionaries are needed, if STL containers (e.g. map, vector) are used in the ROOT files.</a:t>
            </a:r>
          </a:p>
          <a:p>
            <a:pPr lvl="1"/>
            <a:r>
              <a:rPr lang="en-US" sz="1600" dirty="0"/>
              <a:t>Dictionaries need to be rebuilt, if the ROOT versions are different.</a:t>
            </a:r>
          </a:p>
          <a:p>
            <a:r>
              <a:rPr lang="en-US" sz="2000" dirty="0"/>
              <a:t>Steps to rebuild the ROOT dictionary.</a:t>
            </a:r>
          </a:p>
          <a:p>
            <a:pPr lvl="1"/>
            <a:r>
              <a:rPr lang="en-US" sz="1600" dirty="0"/>
              <a:t>Here it is assumed the </a:t>
            </a:r>
            <a:r>
              <a:rPr lang="en-US" sz="1600" dirty="0" err="1"/>
              <a:t>EGPTrack.hh</a:t>
            </a:r>
            <a:r>
              <a:rPr lang="en-US" sz="1600" dirty="0"/>
              <a:t>, </a:t>
            </a:r>
            <a:r>
              <a:rPr lang="en-US" sz="1600" dirty="0" err="1"/>
              <a:t>EGPHit.hh</a:t>
            </a:r>
            <a:r>
              <a:rPr lang="en-US" sz="1600" dirty="0"/>
              <a:t>, </a:t>
            </a:r>
            <a:r>
              <a:rPr lang="en-US" sz="1600" dirty="0" err="1"/>
              <a:t>LinkDef.hh</a:t>
            </a:r>
            <a:r>
              <a:rPr lang="en-US" sz="1600" dirty="0"/>
              <a:t> are in the same directory.</a:t>
            </a:r>
          </a:p>
          <a:p>
            <a:pPr lvl="2"/>
            <a:r>
              <a:rPr lang="en-US" sz="1600" dirty="0"/>
              <a:t>If not, 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Ipath_to_headerfiles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/>
              <a:t>needs to be added to the commands below.</a:t>
            </a:r>
          </a:p>
          <a:p>
            <a:pPr lvl="1"/>
            <a:r>
              <a:rPr lang="en-US" sz="1600" dirty="0"/>
              <a:t>CLHEP needs to be installed, with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$CLHEP_INC </a:t>
            </a:r>
            <a:r>
              <a:rPr lang="en-US" sz="1600" dirty="0"/>
              <a:t>pointing to the CLHEP include directory.</a:t>
            </a:r>
          </a:p>
          <a:p>
            <a:pPr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rootcling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-f dict.cc -I$CLHEP_INC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dict.rootmap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dict.so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EGPTrack.hh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EGPHit.hh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LinkDef.hh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g++ -shared -o dict.so dict.cc -I$CLHEP_INC `root-config --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cflags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--libs`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fPIC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If everything worked, the following files should have been created:</a:t>
            </a:r>
          </a:p>
          <a:p>
            <a:pPr lvl="1"/>
            <a:r>
              <a:rPr lang="en-US" sz="1600" dirty="0" err="1"/>
              <a:t>dict.rootmap</a:t>
            </a:r>
            <a:r>
              <a:rPr lang="en-US" sz="1600" dirty="0"/>
              <a:t>, dict.so</a:t>
            </a:r>
          </a:p>
          <a:p>
            <a:r>
              <a:rPr lang="en-US" sz="2000" dirty="0"/>
              <a:t>Now the file CosmicsStage1_EGP_0.root can be opened.</a:t>
            </a:r>
          </a:p>
          <a:p>
            <a:r>
              <a:rPr lang="en-US" sz="2000" dirty="0"/>
              <a:t>Try to run the example script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root -l analyzeStage1.C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2/2/2021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Ralf Ehrlich - University of Virginia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>
                <a:solidFill>
                  <a:schemeClr val="accent1"/>
                </a:solidFill>
              </a:rPr>
              <a:pPr/>
              <a:t>2</a:t>
            </a:fld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9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800" dirty="0"/>
              <a:t>Content of stage 1 file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2/2/2021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Ralf Ehrlich - University of Virginia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>
                <a:solidFill>
                  <a:schemeClr val="accent1"/>
                </a:solidFill>
              </a:rPr>
              <a:pPr/>
              <a:t>3</a:t>
            </a:fld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55A8EC-16DB-4582-AB61-B7CFEAECF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3657600" cy="57829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10856F-A2B9-4CEF-922D-E6D17AF320B2}"/>
              </a:ext>
            </a:extLst>
          </p:cNvPr>
          <p:cNvSpPr txBox="1"/>
          <p:nvPr/>
        </p:nvSpPr>
        <p:spPr>
          <a:xfrm>
            <a:off x="3455437" y="5052536"/>
            <a:ext cx="541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Primary cosmic muon. Type: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EGPTrack</a:t>
            </a:r>
            <a:br>
              <a:rPr lang="en-US" sz="1400" dirty="0"/>
            </a:br>
            <a:r>
              <a:rPr lang="en-US" sz="1400" dirty="0"/>
              <a:t>This information is available for every event even if the </a:t>
            </a:r>
            <a:r>
              <a:rPr lang="en-US" sz="1400" dirty="0" err="1"/>
              <a:t>moun</a:t>
            </a:r>
            <a:r>
              <a:rPr lang="en-US" sz="1400" dirty="0"/>
              <a:t> does not exit the pyramid or hit a container.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9D1AE865-E98F-4E4A-BF36-B90FE621F768}"/>
              </a:ext>
            </a:extLst>
          </p:cNvPr>
          <p:cNvSpPr/>
          <p:nvPr/>
        </p:nvSpPr>
        <p:spPr>
          <a:xfrm>
            <a:off x="3200399" y="4343400"/>
            <a:ext cx="255037" cy="2133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5664AED6-89DD-4A0D-A643-3BFDC7D609EA}"/>
              </a:ext>
            </a:extLst>
          </p:cNvPr>
          <p:cNvSpPr/>
          <p:nvPr/>
        </p:nvSpPr>
        <p:spPr>
          <a:xfrm>
            <a:off x="3429000" y="1541652"/>
            <a:ext cx="228600" cy="265827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8368D4-D9A3-426F-AA17-EE0966492C55}"/>
              </a:ext>
            </a:extLst>
          </p:cNvPr>
          <p:cNvSpPr txBox="1"/>
          <p:nvPr/>
        </p:nvSpPr>
        <p:spPr>
          <a:xfrm>
            <a:off x="3713584" y="2120205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All tracks which hit a container (and can be used in stage 2). </a:t>
            </a:r>
            <a:br>
              <a:rPr lang="en-US" sz="1400" dirty="0"/>
            </a:br>
            <a:r>
              <a:rPr lang="en-US" sz="1400" dirty="0"/>
              <a:t>Type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std::map&lt;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int,EGPTrack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/>
              <a:t>-first 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/>
              <a:t>): The unique track ID, where 1 is assigned to the primary. That’s most likely the only track you are interested in.</a:t>
            </a:r>
          </a:p>
          <a:p>
            <a:r>
              <a:rPr lang="en-US" sz="1400" dirty="0"/>
              <a:t>-second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EGPTrack</a:t>
            </a:r>
            <a:r>
              <a:rPr lang="en-US" sz="1400" dirty="0"/>
              <a:t>): The track itself.</a:t>
            </a:r>
          </a:p>
          <a:p>
            <a:r>
              <a:rPr lang="en-US" sz="1400" dirty="0"/>
              <a:t>-@size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400" dirty="0"/>
              <a:t>): The number of tracks hitting a container in an event.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CE56F0-0DC9-421B-9116-31FA573A535C}"/>
              </a:ext>
            </a:extLst>
          </p:cNvPr>
          <p:cNvSpPr txBox="1"/>
          <p:nvPr/>
        </p:nvSpPr>
        <p:spPr>
          <a:xfrm>
            <a:off x="3657600" y="685800"/>
            <a:ext cx="5410200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/>
              <a:t>The production plane where the primary muons are </a:t>
            </a:r>
            <a:br>
              <a:rPr lang="en-US" sz="1400" dirty="0"/>
            </a:br>
            <a:r>
              <a:rPr lang="en-US" sz="1400" dirty="0"/>
              <a:t>generated before they are projected to the sky. Type: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0: positive x side, 1: positive y side, 2: negative x side, 3: negative y side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7B6A0AE-A036-41F7-8B92-C6FAF2FF104F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124200" y="992647"/>
            <a:ext cx="533400" cy="2265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FC4DE6B-2063-4632-88C5-BCD5249FBF1C}"/>
              </a:ext>
            </a:extLst>
          </p:cNvPr>
          <p:cNvCxnSpPr>
            <a:cxnSpLocks/>
          </p:cNvCxnSpPr>
          <p:nvPr/>
        </p:nvCxnSpPr>
        <p:spPr>
          <a:xfrm flipH="1" flipV="1">
            <a:off x="3962400" y="1439242"/>
            <a:ext cx="609600" cy="991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12F743F-A38D-42FA-A6E2-751043864CEA}"/>
              </a:ext>
            </a:extLst>
          </p:cNvPr>
          <p:cNvSpPr txBox="1"/>
          <p:nvPr/>
        </p:nvSpPr>
        <p:spPr>
          <a:xfrm>
            <a:off x="4523792" y="1325195"/>
            <a:ext cx="3657600" cy="447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/>
              <a:t>Indicator of whether the primary muon went through the pyramid. Type: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109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CA0EBE9-A2E2-463A-9090-C710A9E85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47" y="3962400"/>
            <a:ext cx="4994054" cy="281940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800" dirty="0"/>
              <a:t>Definition of the </a:t>
            </a:r>
            <a:r>
              <a:rPr lang="en-US" sz="2800" dirty="0" err="1"/>
              <a:t>EGPTrack</a:t>
            </a:r>
            <a:r>
              <a:rPr lang="en-US" sz="2800" dirty="0"/>
              <a:t> class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2/2/2021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Ralf Ehrlich - University of Virginia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>
                <a:solidFill>
                  <a:schemeClr val="accent1"/>
                </a:solidFill>
              </a:rPr>
              <a:pPr/>
              <a:t>4</a:t>
            </a:fld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A136F8-7056-439D-AA33-6634B8EB0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62000"/>
            <a:ext cx="3971925" cy="2257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6FA64B-89D6-4AC8-9F76-82A25EF9A563}"/>
              </a:ext>
            </a:extLst>
          </p:cNvPr>
          <p:cNvSpPr txBox="1"/>
          <p:nvPr/>
        </p:nvSpPr>
        <p:spPr>
          <a:xfrm>
            <a:off x="168813" y="3124200"/>
            <a:ext cx="80177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content of the CLHEP::Hep3Vector entries can be accessed via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z()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phi()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theta()</a:t>
            </a:r>
            <a:r>
              <a:rPr lang="en-US" dirty="0"/>
              <a:t>, and other functions defined in the CLHEP class </a:t>
            </a:r>
            <a:r>
              <a:rPr lang="en-US" dirty="0" err="1"/>
              <a:t>ThreeVector.h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TString</a:t>
            </a:r>
            <a:r>
              <a:rPr lang="en-US" dirty="0"/>
              <a:t> class is a ROOT class. </a:t>
            </a:r>
            <a:br>
              <a:rPr lang="en-US" dirty="0"/>
            </a:br>
            <a:r>
              <a:rPr lang="en-US" dirty="0"/>
              <a:t>Available functions can be found on the </a:t>
            </a:r>
            <a:br>
              <a:rPr lang="en-US" dirty="0"/>
            </a:br>
            <a:r>
              <a:rPr lang="en-US" dirty="0"/>
              <a:t>ROOT website.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endVolume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variable of the </a:t>
            </a:r>
            <a:br>
              <a:rPr lang="en-US" dirty="0"/>
            </a:br>
            <a:r>
              <a:rPr lang="en-US" dirty="0" err="1"/>
              <a:t>primaryMuon</a:t>
            </a:r>
            <a:r>
              <a:rPr lang="en-US" dirty="0"/>
              <a:t> branch can be used to </a:t>
            </a:r>
            <a:br>
              <a:rPr lang="en-US" dirty="0"/>
            </a:br>
            <a:r>
              <a:rPr lang="en-US" dirty="0"/>
              <a:t>find muons which hit the container.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624A7A-6772-4EAE-8DB5-14CD2FBFF839}"/>
              </a:ext>
            </a:extLst>
          </p:cNvPr>
          <p:cNvSpPr txBox="1"/>
          <p:nvPr/>
        </p:nvSpPr>
        <p:spPr>
          <a:xfrm>
            <a:off x="3886200" y="1066800"/>
            <a:ext cx="5368201" cy="73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00" dirty="0"/>
              <a:t>The unique ID of each track assigned by GEANT4. The primary track has ID 1.</a:t>
            </a:r>
            <a:br>
              <a:rPr lang="en-US" sz="1300" dirty="0"/>
            </a:br>
            <a:r>
              <a:rPr lang="en-US" sz="1300" dirty="0"/>
              <a:t>The </a:t>
            </a:r>
            <a:r>
              <a:rPr lang="en-US" sz="1300" dirty="0" err="1"/>
              <a:t>trackID</a:t>
            </a:r>
            <a:r>
              <a:rPr lang="en-US" sz="1300" dirty="0"/>
              <a:t> of the parent. It is 0 for primaries.</a:t>
            </a:r>
          </a:p>
          <a:p>
            <a:pPr>
              <a:lnSpc>
                <a:spcPct val="80000"/>
              </a:lnSpc>
            </a:pPr>
            <a:r>
              <a:rPr lang="en-US" sz="1300" dirty="0"/>
              <a:t>PDG particle code, e.g. 11 e-, -11 e+, 13 mu-, -13 mu+, 22 gamma (see </a:t>
            </a:r>
            <a:br>
              <a:rPr lang="en-US" sz="1300" dirty="0"/>
            </a:br>
            <a:r>
              <a:rPr lang="en-US" sz="1300" dirty="0"/>
              <a:t>                                        https://pdg.lbl.gov/2007/reviews/montecarlorpp.pdf)</a:t>
            </a:r>
          </a:p>
        </p:txBody>
      </p:sp>
    </p:spTree>
    <p:extLst>
      <p:ext uri="{BB962C8B-B14F-4D97-AF65-F5344CB8AC3E}">
        <p14:creationId xmlns:p14="http://schemas.microsoft.com/office/powerpoint/2010/main" val="282006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325343</TotalTime>
  <Words>588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Office Theme</vt:lpstr>
      <vt:lpstr>Reading Stage1 Files</vt:lpstr>
      <vt:lpstr>Rebuilding the ROOT dictionary</vt:lpstr>
      <vt:lpstr>Content of stage 1 file</vt:lpstr>
      <vt:lpstr>Definition of the EGPTrack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Mu2e Cosmic Ray Background Simulation</dc:title>
  <dc:creator>Ralf</dc:creator>
  <cp:lastModifiedBy>Ralf</cp:lastModifiedBy>
  <cp:revision>2743</cp:revision>
  <cp:lastPrinted>2015-11-12T20:23:04Z</cp:lastPrinted>
  <dcterms:created xsi:type="dcterms:W3CDTF">2013-02-04T15:33:51Z</dcterms:created>
  <dcterms:modified xsi:type="dcterms:W3CDTF">2021-02-02T19:47:52Z</dcterms:modified>
</cp:coreProperties>
</file>