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6" r:id="rId1"/>
    <p:sldMasterId id="2147484633" r:id="rId2"/>
    <p:sldMasterId id="2147484683" r:id="rId3"/>
    <p:sldMasterId id="2147484690" r:id="rId4"/>
    <p:sldMasterId id="2147484732" r:id="rId5"/>
  </p:sldMasterIdLst>
  <p:notesMasterIdLst>
    <p:notesMasterId r:id="rId14"/>
  </p:notesMasterIdLst>
  <p:sldIdLst>
    <p:sldId id="894" r:id="rId6"/>
    <p:sldId id="904" r:id="rId7"/>
    <p:sldId id="905" r:id="rId8"/>
    <p:sldId id="906" r:id="rId9"/>
    <p:sldId id="907" r:id="rId10"/>
    <p:sldId id="908" r:id="rId11"/>
    <p:sldId id="857" r:id="rId12"/>
    <p:sldId id="909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ON LIVNY" initials="ML" lastIdx="2" clrIdx="0">
    <p:extLst>
      <p:ext uri="{19B8F6BF-5375-455C-9EA6-DF929625EA0E}">
        <p15:presenceInfo xmlns:p15="http://schemas.microsoft.com/office/powerpoint/2012/main" userId="MIRON LIVN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CC"/>
    <a:srgbClr val="FFFF66"/>
    <a:srgbClr val="FF9933"/>
    <a:srgbClr val="FF00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10" autoAdjust="0"/>
    <p:restoredTop sz="94712" autoAdjust="0"/>
  </p:normalViewPr>
  <p:slideViewPr>
    <p:cSldViewPr snapToGrid="0">
      <p:cViewPr>
        <p:scale>
          <a:sx n="90" d="100"/>
          <a:sy n="90" d="100"/>
        </p:scale>
        <p:origin x="2472" y="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4690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8332613-B5B0-45A9-8C19-E99F803A8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93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7.png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7.pn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7.pn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7.pn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098925" y="3851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endParaRPr lang="en-US" sz="240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097088" y="4095750"/>
            <a:ext cx="48545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Miron Livny</a:t>
            </a:r>
          </a:p>
          <a:p>
            <a:pPr algn="ctr">
              <a:defRPr/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Computer Sciences Department</a:t>
            </a:r>
          </a:p>
          <a:p>
            <a:pPr algn="ctr">
              <a:defRPr/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University of Wisconsin-Madison</a:t>
            </a:r>
          </a:p>
          <a:p>
            <a:pPr algn="ctr">
              <a:defRPr/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miron@cs.wisc.edu</a:t>
            </a:r>
          </a:p>
        </p:txBody>
      </p:sp>
      <p:grpSp>
        <p:nvGrpSpPr>
          <p:cNvPr id="5" name="Group 6"/>
          <p:cNvGrpSpPr>
            <a:grpSpLocks/>
          </p:cNvGrpSpPr>
          <p:nvPr userDrawn="1"/>
        </p:nvGrpSpPr>
        <p:grpSpPr bwMode="auto">
          <a:xfrm>
            <a:off x="306388" y="5757863"/>
            <a:ext cx="8447087" cy="952500"/>
            <a:chOff x="193" y="3627"/>
            <a:chExt cx="5321" cy="600"/>
          </a:xfrm>
        </p:grpSpPr>
        <p:grpSp>
          <p:nvGrpSpPr>
            <p:cNvPr id="6" name="Group 7"/>
            <p:cNvGrpSpPr>
              <a:grpSpLocks/>
            </p:cNvGrpSpPr>
            <p:nvPr userDrawn="1"/>
          </p:nvGrpSpPr>
          <p:grpSpPr bwMode="auto">
            <a:xfrm>
              <a:off x="193" y="3766"/>
              <a:ext cx="4875" cy="279"/>
              <a:chOff x="193" y="3766"/>
              <a:chExt cx="4875" cy="279"/>
            </a:xfrm>
          </p:grpSpPr>
          <p:pic>
            <p:nvPicPr>
              <p:cNvPr id="8" name="Picture 8" descr="new-logo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134"/>
              <a:stretch>
                <a:fillRect/>
              </a:stretch>
            </p:blipFill>
            <p:spPr bwMode="auto">
              <a:xfrm>
                <a:off x="193" y="3766"/>
                <a:ext cx="835" cy="2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" name="Rectangle 9"/>
              <p:cNvSpPr>
                <a:spLocks noChangeArrowheads="1"/>
              </p:cNvSpPr>
              <p:nvPr/>
            </p:nvSpPr>
            <p:spPr bwMode="auto">
              <a:xfrm>
                <a:off x="716" y="3816"/>
                <a:ext cx="4352" cy="42"/>
              </a:xfrm>
              <a:prstGeom prst="rect">
                <a:avLst/>
              </a:prstGeom>
              <a:gradFill rotWithShape="0">
                <a:gsLst>
                  <a:gs pos="0">
                    <a:srgbClr val="373737"/>
                  </a:gs>
                  <a:gs pos="50000">
                    <a:srgbClr val="777777"/>
                  </a:gs>
                  <a:gs pos="100000">
                    <a:srgbClr val="373737"/>
                  </a:gs>
                </a:gsLst>
                <a:lin ang="5400000" scaled="1"/>
              </a:gradFill>
              <a:ln w="1905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CC6600"/>
                </a:outerShdw>
              </a:effec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endParaRPr lang="en-US" altLang="en-US"/>
              </a:p>
            </p:txBody>
          </p:sp>
        </p:grpSp>
        <p:pic>
          <p:nvPicPr>
            <p:cNvPr id="7" name="Picture 10" descr="UW_tiny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3" y="3627"/>
              <a:ext cx="521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32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2438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381000" y="6172200"/>
            <a:ext cx="6019800" cy="457200"/>
          </a:xfrm>
        </p:spPr>
        <p:txBody>
          <a:bodyPr/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8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25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734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945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185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174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294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2214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5303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57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013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441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5771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9757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1749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10"/>
          <p:cNvSpPr>
            <a:spLocks noGrp="1" noChangeArrowheads="1"/>
          </p:cNvSpPr>
          <p:nvPr userDrawn="1"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r>
              <a:rPr lang="en-US">
                <a:solidFill>
                  <a:srgbClr val="3861AA"/>
                </a:solidFill>
              </a:rPr>
              <a:t>Presentation title - </a:t>
            </a:r>
            <a:fld id="{609203E7-1546-4A5A-9952-387FA88661D4}" type="slidenum">
              <a:rPr lang="en-US">
                <a:solidFill>
                  <a:srgbClr val="3861A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86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5931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 userDrawn="1"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02CBC-93DC-466F-8C62-66EC33E1549E}" type="slidenum">
              <a:rPr lang="en-US" smtClean="0">
                <a:solidFill>
                  <a:srgbClr val="3861AA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86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5773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 userDrawn="1"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r>
              <a:rPr lang="en-US">
                <a:solidFill>
                  <a:srgbClr val="3861AA"/>
                </a:solidFill>
              </a:rPr>
              <a:t>Presentation title - </a:t>
            </a:r>
            <a:fld id="{292029F1-D173-4B3E-BAF8-134C7E30A4F7}" type="slidenum">
              <a:rPr lang="en-US">
                <a:solidFill>
                  <a:srgbClr val="3861A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86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0060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3053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3053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 userDrawn="1"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r>
              <a:rPr lang="en-US">
                <a:solidFill>
                  <a:srgbClr val="3861AA"/>
                </a:solidFill>
              </a:rPr>
              <a:t>Presentation title - </a:t>
            </a:r>
            <a:fld id="{6C772B5D-98DC-4695-97CC-C21E7E9A914C}" type="slidenum">
              <a:rPr lang="en-US">
                <a:solidFill>
                  <a:srgbClr val="3861A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86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4841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 userDrawn="1"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r>
              <a:rPr lang="en-US">
                <a:solidFill>
                  <a:srgbClr val="3861AA"/>
                </a:solidFill>
              </a:rPr>
              <a:t>Presentation title - </a:t>
            </a:r>
            <a:fld id="{2EF7328E-D41B-4685-8E17-CE52101CE96C}" type="slidenum">
              <a:rPr lang="en-US">
                <a:solidFill>
                  <a:srgbClr val="3861A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86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3278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 userDrawn="1"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r>
              <a:rPr lang="en-US">
                <a:solidFill>
                  <a:srgbClr val="3861AA"/>
                </a:solidFill>
              </a:rPr>
              <a:t>Presentation title - </a:t>
            </a:r>
            <a:fld id="{E4897793-2076-4D7D-BCBC-777FC11FA81E}" type="slidenum">
              <a:rPr lang="en-US">
                <a:solidFill>
                  <a:srgbClr val="3861A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86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674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474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3209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9104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1401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8547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6943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6238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407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2794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9261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82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695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2601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5501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35519" y="5790203"/>
            <a:ext cx="8032150" cy="927942"/>
            <a:chOff x="735519" y="5790203"/>
            <a:chExt cx="8032150" cy="927942"/>
          </a:xfrm>
        </p:grpSpPr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2916" y="5790203"/>
              <a:ext cx="1818168" cy="876411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9CA1CA4E-A942-4955-BAAE-A5C21ED9FD4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267" b="13124"/>
            <a:stretch/>
          </p:blipFill>
          <p:spPr bwMode="auto">
            <a:xfrm>
              <a:off x="735519" y="5819886"/>
              <a:ext cx="1272162" cy="8982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4268" y="6060557"/>
              <a:ext cx="2493401" cy="4488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843279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555925" y="5844754"/>
            <a:ext cx="8032150" cy="927942"/>
            <a:chOff x="735519" y="5790203"/>
            <a:chExt cx="8032150" cy="927942"/>
          </a:xfrm>
        </p:grpSpPr>
        <p:pic>
          <p:nvPicPr>
            <p:cNvPr id="31" name="Picture 3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2916" y="5790203"/>
              <a:ext cx="1818168" cy="876411"/>
            </a:xfrm>
            <a:prstGeom prst="rect">
              <a:avLst/>
            </a:prstGeom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9CA1CA4E-A942-4955-BAAE-A5C21ED9FD4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267" b="13124"/>
            <a:stretch/>
          </p:blipFill>
          <p:spPr bwMode="auto">
            <a:xfrm>
              <a:off x="735519" y="5819886"/>
              <a:ext cx="1272162" cy="8982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32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4268" y="6060557"/>
              <a:ext cx="2493401" cy="4488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195906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1"/>
            <a:ext cx="8229600" cy="52578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600" b="1"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29" name="Group 28"/>
          <p:cNvGrpSpPr/>
          <p:nvPr userDrawn="1"/>
        </p:nvGrpSpPr>
        <p:grpSpPr>
          <a:xfrm>
            <a:off x="555925" y="5844754"/>
            <a:ext cx="8032150" cy="927942"/>
            <a:chOff x="735519" y="5790203"/>
            <a:chExt cx="8032150" cy="927942"/>
          </a:xfrm>
        </p:grpSpPr>
        <p:pic>
          <p:nvPicPr>
            <p:cNvPr id="30" name="Picture 2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2916" y="5790203"/>
              <a:ext cx="1818168" cy="876411"/>
            </a:xfrm>
            <a:prstGeom prst="rect">
              <a:avLst/>
            </a:prstGeom>
          </p:spPr>
        </p:pic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9CA1CA4E-A942-4955-BAAE-A5C21ED9FD4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267" b="13124"/>
            <a:stretch/>
          </p:blipFill>
          <p:spPr bwMode="auto">
            <a:xfrm>
              <a:off x="735519" y="5819886"/>
              <a:ext cx="1272162" cy="8982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31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4268" y="6060557"/>
              <a:ext cx="2493401" cy="4488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1152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 userDrawn="1"/>
        </p:nvGrpSpPr>
        <p:grpSpPr>
          <a:xfrm>
            <a:off x="555925" y="5844754"/>
            <a:ext cx="8032150" cy="927942"/>
            <a:chOff x="735519" y="5790203"/>
            <a:chExt cx="8032150" cy="927942"/>
          </a:xfrm>
        </p:grpSpPr>
        <p:pic>
          <p:nvPicPr>
            <p:cNvPr id="29" name="Picture 2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2916" y="5790203"/>
              <a:ext cx="1818168" cy="876411"/>
            </a:xfrm>
            <a:prstGeom prst="rect">
              <a:avLst/>
            </a:prstGeom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9CA1CA4E-A942-4955-BAAE-A5C21ED9FD4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267" b="13124"/>
            <a:stretch/>
          </p:blipFill>
          <p:spPr bwMode="auto">
            <a:xfrm>
              <a:off x="735519" y="5819886"/>
              <a:ext cx="1272162" cy="8982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30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4268" y="6060557"/>
              <a:ext cx="2493401" cy="4488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2142642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>
            <a:lvl1pPr>
              <a:defRPr sz="6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1FEFDA-A955-094F-A742-62D021BE203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10/21/2020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AD7CA6-2E29-6D4D-9D93-FF615D739D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44223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1FEFDA-A955-094F-A742-62D021BE203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10/21/2020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AD7CA6-2E29-6D4D-9D93-FF615D739D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611693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1FEFDA-A955-094F-A742-62D021BE203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10/21/2020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AD7CA6-2E29-6D4D-9D93-FF615D739D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45226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1FEFDA-A955-094F-A742-62D021BE203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10/21/2020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AD7CA6-2E29-6D4D-9D93-FF615D739D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309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901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1FEFDA-A955-094F-A742-62D021BE203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10/21/2020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AD7CA6-2E29-6D4D-9D93-FF615D739D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568967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1FEFDA-A955-094F-A742-62D021BE203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10/21/2020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AD7CA6-2E29-6D4D-9D93-FF615D739D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069235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394" y="2503669"/>
            <a:ext cx="7772400" cy="1362075"/>
          </a:xfrm>
        </p:spPr>
        <p:txBody>
          <a:bodyPr anchor="ctr">
            <a:noAutofit/>
          </a:bodyPr>
          <a:lstStyle>
            <a:lvl1pPr algn="l">
              <a:defRPr sz="40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43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nfo Int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MIR_ppt_templatepattern_content slide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Shape 22"/>
          <p:cNvSpPr>
            <a:spLocks noGrp="1"/>
          </p:cNvSpPr>
          <p:nvPr>
            <p:ph type="body" sz="quarter" idx="14" hasCustomPrompt="1"/>
          </p:nvPr>
        </p:nvSpPr>
        <p:spPr>
          <a:xfrm>
            <a:off x="405958" y="152400"/>
            <a:ext cx="8273345" cy="76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spcBef>
                <a:spcPts val="0"/>
              </a:spcBef>
              <a:defRPr sz="2250" b="1">
                <a:solidFill>
                  <a:srgbClr val="B9001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" name="Shape 22"/>
          <p:cNvSpPr>
            <a:spLocks noGrp="1"/>
          </p:cNvSpPr>
          <p:nvPr>
            <p:ph type="body" sz="quarter" idx="15" hasCustomPrompt="1"/>
          </p:nvPr>
        </p:nvSpPr>
        <p:spPr>
          <a:xfrm>
            <a:off x="405959" y="1625600"/>
            <a:ext cx="8332082" cy="4140200"/>
          </a:xfrm>
          <a:prstGeom prst="rect">
            <a:avLst/>
          </a:prstGeom>
        </p:spPr>
        <p:txBody>
          <a:bodyPr wrap="square">
            <a:normAutofit/>
          </a:bodyPr>
          <a:lstStyle>
            <a:lvl1pPr>
              <a:spcBef>
                <a:spcPts val="0"/>
              </a:spcBef>
              <a:defRPr sz="2025">
                <a:solidFill>
                  <a:schemeClr val="tx2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 smtClean="0"/>
              <a:t>Body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48260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49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71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0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4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2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Relationship Id="rId9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0238"/>
            <a:ext cx="7772400" cy="373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3155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1722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724400" y="6324600"/>
            <a:ext cx="2270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1">
                <a:solidFill>
                  <a:schemeClr val="accent2"/>
                </a:solidFill>
                <a:latin typeface="Comic Sans MS" pitchFamily="66" charset="0"/>
              </a:rPr>
              <a:t>www.cs.wisc.edu/~miron</a:t>
            </a:r>
          </a:p>
        </p:txBody>
      </p:sp>
      <p:grpSp>
        <p:nvGrpSpPr>
          <p:cNvPr id="1030" name="Group 6"/>
          <p:cNvGrpSpPr>
            <a:grpSpLocks/>
          </p:cNvGrpSpPr>
          <p:nvPr userDrawn="1"/>
        </p:nvGrpSpPr>
        <p:grpSpPr bwMode="auto">
          <a:xfrm>
            <a:off x="306388" y="5757863"/>
            <a:ext cx="8447087" cy="952500"/>
            <a:chOff x="193" y="3627"/>
            <a:chExt cx="5321" cy="600"/>
          </a:xfrm>
        </p:grpSpPr>
        <p:grpSp>
          <p:nvGrpSpPr>
            <p:cNvPr id="1031" name="Group 7"/>
            <p:cNvGrpSpPr>
              <a:grpSpLocks/>
            </p:cNvGrpSpPr>
            <p:nvPr userDrawn="1"/>
          </p:nvGrpSpPr>
          <p:grpSpPr bwMode="auto">
            <a:xfrm>
              <a:off x="193" y="3766"/>
              <a:ext cx="4875" cy="279"/>
              <a:chOff x="193" y="3766"/>
              <a:chExt cx="4875" cy="279"/>
            </a:xfrm>
          </p:grpSpPr>
          <p:pic>
            <p:nvPicPr>
              <p:cNvPr id="1033" name="Picture 8" descr="new-logo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134"/>
              <a:stretch>
                <a:fillRect/>
              </a:stretch>
            </p:blipFill>
            <p:spPr bwMode="auto">
              <a:xfrm>
                <a:off x="193" y="3766"/>
                <a:ext cx="835" cy="2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34" name="Rectangle 9"/>
              <p:cNvSpPr>
                <a:spLocks noChangeArrowheads="1"/>
              </p:cNvSpPr>
              <p:nvPr/>
            </p:nvSpPr>
            <p:spPr bwMode="auto">
              <a:xfrm>
                <a:off x="716" y="3816"/>
                <a:ext cx="4352" cy="42"/>
              </a:xfrm>
              <a:prstGeom prst="rect">
                <a:avLst/>
              </a:prstGeom>
              <a:gradFill rotWithShape="0">
                <a:gsLst>
                  <a:gs pos="0">
                    <a:srgbClr val="373737"/>
                  </a:gs>
                  <a:gs pos="50000">
                    <a:srgbClr val="777777"/>
                  </a:gs>
                  <a:gs pos="100000">
                    <a:srgbClr val="373737"/>
                  </a:gs>
                </a:gsLst>
                <a:lin ang="5400000" scaled="1"/>
              </a:gradFill>
              <a:ln w="1905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CC6600"/>
                </a:outerShdw>
              </a:effec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endParaRPr lang="en-US" altLang="en-US"/>
              </a:p>
            </p:txBody>
          </p:sp>
        </p:grpSp>
        <p:pic>
          <p:nvPicPr>
            <p:cNvPr id="1032" name="Picture 10" descr="UW_tiny_logo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3" y="3627"/>
              <a:ext cx="521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8" r:id="rId1"/>
    <p:sldLayoutId id="2147484577" r:id="rId2"/>
    <p:sldLayoutId id="2147484578" r:id="rId3"/>
    <p:sldLayoutId id="2147484579" r:id="rId4"/>
    <p:sldLayoutId id="2147484580" r:id="rId5"/>
    <p:sldLayoutId id="2147484581" r:id="rId6"/>
    <p:sldLayoutId id="2147484582" r:id="rId7"/>
    <p:sldLayoutId id="2147484583" r:id="rId8"/>
    <p:sldLayoutId id="2147484584" r:id="rId9"/>
    <p:sldLayoutId id="2147484585" r:id="rId10"/>
    <p:sldLayoutId id="21474845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8000"/>
        </a:buClr>
        <a:buSzPct val="120000"/>
        <a:buChar char="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Marlett" pitchFamily="2" charset="2"/>
        <a:buChar char="h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hangingPunct="1"/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rPr>
              <a:pPr eaLnBrk="1" hangingPunct="1"/>
              <a:t>10/21/2020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hangingPunct="1"/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hangingPunct="1"/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rPr>
              <a:pPr eaLnBrk="1" hangingPunct="1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928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4" r:id="rId1"/>
    <p:sldLayoutId id="2147484635" r:id="rId2"/>
    <p:sldLayoutId id="2147484636" r:id="rId3"/>
    <p:sldLayoutId id="2147484637" r:id="rId4"/>
    <p:sldLayoutId id="2147484638" r:id="rId5"/>
    <p:sldLayoutId id="2147484639" r:id="rId6"/>
    <p:sldLayoutId id="2147484640" r:id="rId7"/>
    <p:sldLayoutId id="2147484641" r:id="rId8"/>
    <p:sldLayoutId id="2147484642" r:id="rId9"/>
    <p:sldLayoutId id="2147484643" r:id="rId10"/>
    <p:sldLayoutId id="2147484644" r:id="rId11"/>
    <p:sldLayoutId id="214748464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anner-ITonly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43000" y="0"/>
            <a:ext cx="8001000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9" descr="pes-image.jpg"/>
          <p:cNvPicPr>
            <a:picLocks noChangeAspect="1"/>
          </p:cNvPicPr>
          <p:nvPr userDrawn="1"/>
        </p:nvPicPr>
        <p:blipFill>
          <a:blip r:embed="rId9" cstate="print"/>
          <a:srcRect b="86058"/>
          <a:stretch>
            <a:fillRect/>
          </a:stretch>
        </p:blipFill>
        <p:spPr bwMode="auto">
          <a:xfrm>
            <a:off x="0" y="0"/>
            <a:ext cx="1219200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9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28600" y="1066800"/>
            <a:ext cx="8763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8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1295400" y="0"/>
            <a:ext cx="5562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 userDrawn="1">
            <p:ph type="ftr" sz="quarter" idx="3"/>
          </p:nvPr>
        </p:nvSpPr>
        <p:spPr bwMode="auto">
          <a:xfrm>
            <a:off x="2514600" y="65532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 smtClean="0">
                <a:solidFill>
                  <a:srgbClr val="00529E"/>
                </a:solidFill>
              </a:defRPr>
            </a:lvl1pPr>
          </a:lstStyle>
          <a:p>
            <a:pPr eaLnBrk="1" hangingPunct="1">
              <a:defRPr/>
            </a:pPr>
            <a:r>
              <a:rPr lang="en-US">
                <a:latin typeface="Arial" charset="0"/>
                <a:ea typeface="ＭＳ Ｐゴシック" pitchFamily="-112" charset="-128"/>
                <a:cs typeface="+mn-cs"/>
              </a:rPr>
              <a:t> </a:t>
            </a:r>
            <a:r>
              <a:rPr lang="en-US">
                <a:solidFill>
                  <a:srgbClr val="3861AA"/>
                </a:solidFill>
                <a:latin typeface="Arial" charset="0"/>
                <a:ea typeface="ＭＳ Ｐゴシック" pitchFamily="-112" charset="-128"/>
                <a:cs typeface="+mn-cs"/>
              </a:rPr>
              <a:t>Presentation title - </a:t>
            </a:r>
            <a:fld id="{96659A7F-C6A7-4B41-B57C-FF596D7789B2}" type="slidenum">
              <a:rPr lang="en-US">
                <a:solidFill>
                  <a:srgbClr val="3861AA"/>
                </a:solidFill>
                <a:latin typeface="Arial" charset="0"/>
                <a:ea typeface="ＭＳ Ｐゴシック" pitchFamily="-112" charset="-128"/>
                <a:cs typeface="+mn-cs"/>
              </a:rPr>
              <a:pPr eaLnBrk="1" hangingPunct="1">
                <a:defRPr/>
              </a:pPr>
              <a:t>‹#›</a:t>
            </a:fld>
            <a:endParaRPr lang="en-US">
              <a:solidFill>
                <a:srgbClr val="3861AA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440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4" r:id="rId1"/>
    <p:sldLayoutId id="2147484685" r:id="rId2"/>
    <p:sldLayoutId id="2147484686" r:id="rId3"/>
    <p:sldLayoutId id="2147484687" r:id="rId4"/>
    <p:sldLayoutId id="2147484688" r:id="rId5"/>
    <p:sldLayoutId id="2147484689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pitchFamily="-112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-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61AA"/>
        </a:buClr>
        <a:buChar char="•"/>
        <a:defRPr sz="28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861AA"/>
        </a:buClr>
        <a:buFont typeface="Arial" charset="0"/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hangingPunct="1"/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rPr>
              <a:pPr eaLnBrk="1" hangingPunct="1"/>
              <a:t>10/21/2020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hangingPunct="1"/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hangingPunct="1"/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rPr>
              <a:pPr eaLnBrk="1" hangingPunct="1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428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91" r:id="rId1"/>
    <p:sldLayoutId id="2147484692" r:id="rId2"/>
    <p:sldLayoutId id="2147484693" r:id="rId3"/>
    <p:sldLayoutId id="2147484694" r:id="rId4"/>
    <p:sldLayoutId id="2147484695" r:id="rId5"/>
    <p:sldLayoutId id="2147484696" r:id="rId6"/>
    <p:sldLayoutId id="2147484697" r:id="rId7"/>
    <p:sldLayoutId id="2147484698" r:id="rId8"/>
    <p:sldLayoutId id="2147484699" r:id="rId9"/>
    <p:sldLayoutId id="2147484700" r:id="rId10"/>
    <p:sldLayoutId id="2147484701" r:id="rId11"/>
    <p:sldLayoutId id="214748470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1FEFDA-A955-094F-A742-62D021BE203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10/21/2020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AD7CA6-2E29-6D4D-9D93-FF615D739D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1218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33" r:id="rId1"/>
    <p:sldLayoutId id="2147484734" r:id="rId2"/>
    <p:sldLayoutId id="2147484735" r:id="rId3"/>
    <p:sldLayoutId id="2147484736" r:id="rId4"/>
    <p:sldLayoutId id="2147484737" r:id="rId5"/>
    <p:sldLayoutId id="2147484738" r:id="rId6"/>
    <p:sldLayoutId id="2147484739" r:id="rId7"/>
    <p:sldLayoutId id="2147484740" r:id="rId8"/>
    <p:sldLayoutId id="2147484741" r:id="rId9"/>
    <p:sldLayoutId id="2147484742" r:id="rId10"/>
    <p:sldLayoutId id="2147484743" r:id="rId11"/>
    <p:sldLayoutId id="214748474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c-star-proposals@opensciencegrid.org" TargetMode="External"/><Relationship Id="rId2" Type="http://schemas.openxmlformats.org/officeDocument/2006/relationships/hyperlink" Target="mailto:support@opensciencegrid.org" TargetMode="External"/><Relationship Id="rId1" Type="http://schemas.openxmlformats.org/officeDocument/2006/relationships/slideLayout" Target="../slideLayouts/slideLayout43.xml"/><Relationship Id="rId5" Type="http://schemas.openxmlformats.org/officeDocument/2006/relationships/hyperlink" Target="http://www.osgconnect.net/" TargetMode="External"/><Relationship Id="rId4" Type="http://schemas.openxmlformats.org/officeDocument/2006/relationships/hyperlink" Target="mailto:miron@cs.wisc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207478"/>
            <a:ext cx="7772400" cy="320503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Partnership to Advance</a:t>
            </a:r>
            <a:br>
              <a:rPr lang="en-US" b="1" dirty="0" smtClean="0"/>
            </a:br>
            <a:r>
              <a:rPr lang="en-US" b="1" dirty="0"/>
              <a:t>Throughput Computing (PATh)</a:t>
            </a:r>
            <a:br>
              <a:rPr lang="en-US" b="1" dirty="0"/>
            </a:br>
            <a:r>
              <a:rPr lang="en-US" b="1" dirty="0"/>
              <a:t>welcomes you to </a:t>
            </a:r>
            <a:r>
              <a:rPr lang="en-US" b="1" dirty="0" smtClean="0"/>
              <a:t>the</a:t>
            </a:r>
            <a:br>
              <a:rPr lang="en-US" b="1" dirty="0" smtClean="0"/>
            </a:br>
            <a:r>
              <a:rPr lang="en-US" b="1" dirty="0" smtClean="0"/>
              <a:t>“Supporting </a:t>
            </a:r>
            <a:r>
              <a:rPr lang="en-US" b="1" dirty="0"/>
              <a:t>Campus Researchers with dHTC and the </a:t>
            </a:r>
            <a:r>
              <a:rPr lang="en-US" b="1" dirty="0" smtClean="0"/>
              <a:t>OSG” workshop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77667" y="4284920"/>
            <a:ext cx="7680533" cy="1353879"/>
          </a:xfrm>
        </p:spPr>
        <p:txBody>
          <a:bodyPr>
            <a:normAutofit/>
          </a:bodyPr>
          <a:lstStyle/>
          <a:p>
            <a:r>
              <a:rPr lang="en-US" dirty="0" smtClean="0"/>
              <a:t>Miron Livny</a:t>
            </a:r>
          </a:p>
          <a:p>
            <a:r>
              <a:rPr lang="en-US" sz="2000" dirty="0" smtClean="0"/>
              <a:t>John P. Morgridge Professor of Computer Science</a:t>
            </a:r>
          </a:p>
          <a:p>
            <a:r>
              <a:rPr lang="en-US" sz="2000" dirty="0" smtClean="0"/>
              <a:t>Director of UW-Madison Center for High Throughput Computing </a:t>
            </a:r>
          </a:p>
        </p:txBody>
      </p:sp>
    </p:spTree>
    <p:extLst>
      <p:ext uri="{BB962C8B-B14F-4D97-AF65-F5344CB8AC3E}">
        <p14:creationId xmlns:p14="http://schemas.microsoft.com/office/powerpoint/2010/main" val="83680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6448"/>
            <a:ext cx="8452884" cy="55732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Our commitment </a:t>
            </a:r>
            <a:r>
              <a:rPr lang="en-US" sz="2800" dirty="0"/>
              <a:t>– “</a:t>
            </a:r>
            <a:r>
              <a:rPr lang="en-US" sz="2800" i="1" dirty="0"/>
              <a:t>The PATh project will expand Distributed High Throughput Computing (</a:t>
            </a:r>
            <a:r>
              <a:rPr lang="en-US" sz="2800" b="1" i="1" dirty="0"/>
              <a:t>dHTC</a:t>
            </a:r>
            <a:r>
              <a:rPr lang="en-US" sz="2800" i="1" dirty="0"/>
              <a:t>) technologies and methodologies through innovation, translational effort, and large-scale adoption to advance the Science &amp; Engineering goals of the broader community</a:t>
            </a:r>
            <a:r>
              <a:rPr lang="en-US" sz="2800" dirty="0" smtClean="0"/>
              <a:t>”*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Who are we? </a:t>
            </a:r>
            <a:r>
              <a:rPr lang="en-US" sz="2800" dirty="0" smtClean="0"/>
              <a:t>–PATh is an </a:t>
            </a:r>
            <a:r>
              <a:rPr lang="en-US" sz="2800" b="1" dirty="0" smtClean="0"/>
              <a:t>NSF-OAC</a:t>
            </a:r>
            <a:r>
              <a:rPr lang="en-US" sz="2800" dirty="0" smtClean="0"/>
              <a:t> funded project that brings </a:t>
            </a:r>
            <a:r>
              <a:rPr lang="en-US" sz="2800" dirty="0"/>
              <a:t>together two entities with a strong history of supporting dHTC-enabled research: the </a:t>
            </a:r>
            <a:r>
              <a:rPr lang="en-US" sz="2800" dirty="0" smtClean="0"/>
              <a:t>UW-Madison Center </a:t>
            </a:r>
            <a:r>
              <a:rPr lang="en-US" sz="2800" dirty="0"/>
              <a:t>for High Throughput Computing (</a:t>
            </a:r>
            <a:r>
              <a:rPr lang="en-US" sz="2800" b="1" dirty="0"/>
              <a:t>CHTC</a:t>
            </a:r>
            <a:r>
              <a:rPr lang="en-US" sz="2800" dirty="0"/>
              <a:t>) and the </a:t>
            </a:r>
            <a:r>
              <a:rPr lang="en-US" sz="2800" dirty="0" smtClean="0"/>
              <a:t>national Open </a:t>
            </a:r>
            <a:r>
              <a:rPr lang="en-US" sz="2800" dirty="0"/>
              <a:t>Science Grid (</a:t>
            </a:r>
            <a:r>
              <a:rPr lang="en-US" sz="2800" b="1" dirty="0"/>
              <a:t>OSG</a:t>
            </a:r>
            <a:r>
              <a:rPr lang="en-US" sz="2800" dirty="0"/>
              <a:t>) </a:t>
            </a:r>
            <a:r>
              <a:rPr lang="en-US" sz="2800" dirty="0" smtClean="0"/>
              <a:t>Consortium.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5544" y="5241851"/>
            <a:ext cx="7801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*</a:t>
            </a:r>
            <a:r>
              <a:rPr lang="en-US" sz="2400" dirty="0" smtClean="0">
                <a:solidFill>
                  <a:srgbClr val="0070C0"/>
                </a:solidFill>
              </a:rPr>
              <a:t> www.nsf.gov/awardsearch/showAward?AWD_ID=2030508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0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5424"/>
            <a:ext cx="8229600" cy="553074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Our vision </a:t>
            </a:r>
            <a:r>
              <a:rPr lang="en-US" dirty="0" smtClean="0"/>
              <a:t>– </a:t>
            </a:r>
            <a:r>
              <a:rPr lang="en-US" b="1" dirty="0" smtClean="0"/>
              <a:t>Distributed</a:t>
            </a:r>
            <a:r>
              <a:rPr lang="en-US" dirty="0" smtClean="0"/>
              <a:t> High Throughput Computing and Research Computing Facilitation are powerful enablers of scientific discovery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690" r="13817"/>
          <a:stretch/>
        </p:blipFill>
        <p:spPr bwMode="auto">
          <a:xfrm>
            <a:off x="2327370" y="4688958"/>
            <a:ext cx="6359430" cy="110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63525" y="3088491"/>
            <a:ext cx="8016949" cy="13654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Tx/>
              <a:buNone/>
            </a:pPr>
            <a:r>
              <a:rPr lang="en-US" sz="4400" dirty="0" smtClean="0">
                <a:solidFill>
                  <a:srgbClr val="0070C0"/>
                </a:solidFill>
              </a:rPr>
              <a:t>“… many fields today rely on </a:t>
            </a:r>
            <a:r>
              <a:rPr lang="en-US" sz="4400" b="1" dirty="0" smtClean="0">
                <a:solidFill>
                  <a:srgbClr val="0070C0"/>
                </a:solidFill>
              </a:rPr>
              <a:t>high-throughput computing</a:t>
            </a:r>
            <a:r>
              <a:rPr lang="en-US" sz="4400" dirty="0" smtClean="0">
                <a:solidFill>
                  <a:srgbClr val="0070C0"/>
                </a:solidFill>
              </a:rPr>
              <a:t> for </a:t>
            </a:r>
            <a:r>
              <a:rPr lang="en-US" sz="4400" b="1" dirty="0" smtClean="0">
                <a:solidFill>
                  <a:srgbClr val="0070C0"/>
                </a:solidFill>
              </a:rPr>
              <a:t>discovery</a:t>
            </a:r>
            <a:r>
              <a:rPr lang="en-US" sz="4400" dirty="0" smtClean="0">
                <a:solidFill>
                  <a:srgbClr val="0070C0"/>
                </a:solidFill>
              </a:rPr>
              <a:t>.</a:t>
            </a:r>
            <a:r>
              <a:rPr lang="en-US" sz="3600" dirty="0" smtClean="0">
                <a:solidFill>
                  <a:srgbClr val="0070C0"/>
                </a:solidFill>
              </a:rPr>
              <a:t>”</a:t>
            </a:r>
          </a:p>
          <a:p>
            <a:pPr marL="0" indent="0" fontAlgn="auto">
              <a:spcAft>
                <a:spcPts val="0"/>
              </a:spcAft>
              <a:buFontTx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968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offer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Our fabric of dHTC services offered by the OSG enables: </a:t>
            </a:r>
          </a:p>
          <a:p>
            <a:pPr lvl="1"/>
            <a:r>
              <a:rPr lang="en-US" dirty="0" smtClean="0"/>
              <a:t>Campus researchers who register as OSG users to harness OSG capacity to increase the throughput of their applications</a:t>
            </a:r>
          </a:p>
          <a:p>
            <a:pPr lvl="1"/>
            <a:r>
              <a:rPr lang="en-US" dirty="0" smtClean="0"/>
              <a:t>Campus CI organization to share their resources with external users</a:t>
            </a:r>
          </a:p>
          <a:p>
            <a:pPr lvl="1"/>
            <a:r>
              <a:rPr lang="en-US" dirty="0" smtClean="0"/>
              <a:t>Research collaborations to share resources across campuses and laboratories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A1CA4E-A942-4955-BAAE-A5C21ED9FD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67" b="13124"/>
          <a:stretch/>
        </p:blipFill>
        <p:spPr bwMode="auto">
          <a:xfrm>
            <a:off x="7491946" y="1417638"/>
            <a:ext cx="832634" cy="58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278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Offer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924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Our                            Software Suite offered by the CHTC enables:</a:t>
            </a:r>
          </a:p>
          <a:p>
            <a:pPr lvl="1"/>
            <a:r>
              <a:rPr lang="en-US" dirty="0" smtClean="0"/>
              <a:t>Campuses to deploy private (on premise or in the cloud) HTC capabilities</a:t>
            </a:r>
          </a:p>
          <a:p>
            <a:pPr lvl="1"/>
            <a:r>
              <a:rPr lang="en-US" dirty="0" smtClean="0"/>
              <a:t>Campuses and organizations to deploy private job submission points to the OSG Federation</a:t>
            </a:r>
          </a:p>
          <a:p>
            <a:pPr lvl="1"/>
            <a:r>
              <a:rPr lang="en-US" dirty="0" smtClean="0"/>
              <a:t>Campuses and organizations to deploy private data origins </a:t>
            </a:r>
          </a:p>
          <a:p>
            <a:pPr lvl="1"/>
            <a:r>
              <a:rPr lang="en-US" dirty="0" smtClean="0"/>
              <a:t>Campuses and resource providers to deploy private Compute Entry-points (CE) 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07"/>
          <a:stretch/>
        </p:blipFill>
        <p:spPr>
          <a:xfrm>
            <a:off x="1208107" y="1304910"/>
            <a:ext cx="2513290" cy="62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356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260" y="887819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are doing our best to assist campuses in developing competitive </a:t>
            </a:r>
            <a:r>
              <a:rPr lang="en-US" b="1" dirty="0" smtClean="0"/>
              <a:t>NSF-CC</a:t>
            </a:r>
            <a:r>
              <a:rPr lang="en-US" b="1" dirty="0"/>
              <a:t>*</a:t>
            </a:r>
            <a:r>
              <a:rPr lang="en-US" dirty="0"/>
              <a:t> proposals </a:t>
            </a:r>
            <a:r>
              <a:rPr lang="en-US" dirty="0" smtClean="0"/>
              <a:t>as we share with the CC* program the vision of a distributed (</a:t>
            </a:r>
            <a:r>
              <a:rPr lang="en-US" i="1" dirty="0" smtClean="0"/>
              <a:t>shared across autonomous entities</a:t>
            </a:r>
            <a:r>
              <a:rPr lang="en-US" dirty="0" smtClean="0"/>
              <a:t>) Cyberinfrastructure.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PATh services and future plans are aligned with the vision and goals of the </a:t>
            </a:r>
            <a:r>
              <a:rPr lang="en-US" b="1" dirty="0" smtClean="0"/>
              <a:t>NSF </a:t>
            </a:r>
            <a:r>
              <a:rPr lang="en-US" b="1" dirty="0"/>
              <a:t>National CI Coordination Services</a:t>
            </a:r>
            <a:r>
              <a:rPr lang="en-US" dirty="0"/>
              <a:t> </a:t>
            </a:r>
            <a:r>
              <a:rPr lang="en-US" dirty="0" smtClean="0"/>
              <a:t>blueprint.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764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-2" y="5397500"/>
            <a:ext cx="9144000" cy="1460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endParaRPr lang="en-US" altLang="en-US" sz="3200" b="1">
              <a:latin typeface="Comic Sans MS" pitchFamily="66" charset="0"/>
            </a:endParaRPr>
          </a:p>
        </p:txBody>
      </p:sp>
      <p:pic>
        <p:nvPicPr>
          <p:cNvPr id="40963" name="Picture 3" descr="VisitingFriendsKB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" t="12160" b="12629"/>
          <a:stretch/>
        </p:blipFill>
        <p:spPr bwMode="auto">
          <a:xfrm>
            <a:off x="457201" y="1201738"/>
            <a:ext cx="8299938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30200" y="377825"/>
            <a:ext cx="8667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en-US" sz="4800" b="1" dirty="0" smtClean="0">
                <a:latin typeface="Comic Sans MS" pitchFamily="66" charset="0"/>
              </a:rPr>
              <a:t>Together we build</a:t>
            </a:r>
            <a:endParaRPr lang="en-US" altLang="en-US" sz="4800" b="1" dirty="0">
              <a:latin typeface="Comic Sans MS" pitchFamily="66" charset="0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866773" y="5358309"/>
            <a:ext cx="541045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en-US" sz="4000" b="1" dirty="0">
                <a:latin typeface="Comic Sans MS" pitchFamily="66" charset="0"/>
              </a:rPr>
              <a:t>a </a:t>
            </a:r>
            <a:r>
              <a:rPr lang="en-US" altLang="en-US" sz="4000" b="1" dirty="0" smtClean="0">
                <a:latin typeface="Comic Sans MS" pitchFamily="66" charset="0"/>
              </a:rPr>
              <a:t>strong </a:t>
            </a:r>
            <a:r>
              <a:rPr lang="en-US" altLang="en-US" sz="4000" b="1" dirty="0" smtClean="0">
                <a:latin typeface="Comic Sans MS" pitchFamily="66" charset="0"/>
              </a:rPr>
              <a:t>and thriving</a:t>
            </a:r>
          </a:p>
          <a:p>
            <a:pPr algn="ctr"/>
            <a:r>
              <a:rPr lang="en-US" altLang="en-US" sz="4000" b="1" dirty="0" smtClean="0">
                <a:latin typeface="Comic Sans MS" pitchFamily="66" charset="0"/>
              </a:rPr>
              <a:t> </a:t>
            </a:r>
            <a:r>
              <a:rPr lang="en-US" altLang="en-US" sz="4000" b="1" dirty="0" smtClean="0">
                <a:latin typeface="Comic Sans MS" pitchFamily="66" charset="0"/>
              </a:rPr>
              <a:t>dHTC </a:t>
            </a:r>
            <a:r>
              <a:rPr lang="en-US" altLang="en-US" sz="4000" b="1" dirty="0">
                <a:latin typeface="Comic Sans MS" pitchFamily="66" charset="0"/>
              </a:rPr>
              <a:t>community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Please do not hesitate to contact us!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b="1" dirty="0" smtClean="0"/>
              <a:t>OSG support </a:t>
            </a:r>
            <a:r>
              <a:rPr lang="en-US" dirty="0" smtClean="0"/>
              <a:t>- </a:t>
            </a:r>
            <a:r>
              <a:rPr lang="en-US" dirty="0">
                <a:hlinkClick r:id="rId2"/>
              </a:rPr>
              <a:t>support@opensciencegrid.org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CC</a:t>
            </a:r>
            <a:r>
              <a:rPr lang="en-US" b="1" dirty="0"/>
              <a:t>* proposals </a:t>
            </a:r>
            <a:r>
              <a:rPr lang="en-US" dirty="0" smtClean="0"/>
              <a:t>-                                                      </a:t>
            </a:r>
            <a:r>
              <a:rPr lang="en-US" dirty="0" smtClean="0">
                <a:hlinkClick r:id="rId3"/>
              </a:rPr>
              <a:t>cc-star-proposals@opensciencegrid.org</a:t>
            </a:r>
            <a:endParaRPr lang="en-US" dirty="0" smtClean="0"/>
          </a:p>
          <a:p>
            <a:r>
              <a:rPr lang="en-US" b="1" dirty="0" smtClean="0"/>
              <a:t>PATh PI </a:t>
            </a:r>
            <a:r>
              <a:rPr lang="en-US" dirty="0" smtClean="0"/>
              <a:t>– </a:t>
            </a:r>
            <a:r>
              <a:rPr lang="en-US" dirty="0" smtClean="0">
                <a:hlinkClick r:id="rId4"/>
              </a:rPr>
              <a:t>miron@cs.wisc.edu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912781"/>
            <a:ext cx="8229600" cy="1828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Encourage your researchers to get </a:t>
            </a:r>
            <a:r>
              <a:rPr lang="en-US" dirty="0"/>
              <a:t>an account @ </a:t>
            </a:r>
            <a:r>
              <a:rPr lang="en-US" dirty="0" smtClean="0">
                <a:hlinkClick r:id="rId5"/>
              </a:rPr>
              <a:t>www.osgconnect.net/</a:t>
            </a:r>
            <a:r>
              <a:rPr lang="en-US" dirty="0" smtClean="0"/>
              <a:t> and to harness the power of dHTC!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508956"/>
      </p:ext>
    </p:extLst>
  </p:cSld>
  <p:clrMapOvr>
    <a:masterClrMapping/>
  </p:clrMapOvr>
</p:sld>
</file>

<file path=ppt/theme/theme1.xml><?xml version="1.0" encoding="utf-8"?>
<a:theme xmlns:a="http://schemas.openxmlformats.org/drawingml/2006/main" name="3_CondorNew">
  <a:themeElements>
    <a:clrScheme name="3_CondorNe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CondorNew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_Condor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dor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CondorProject</Template>
  <TotalTime>14416</TotalTime>
  <Words>353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ＭＳ Ｐゴシック</vt:lpstr>
      <vt:lpstr>Arial</vt:lpstr>
      <vt:lpstr>Calibri</vt:lpstr>
      <vt:lpstr>Comic Sans MS</vt:lpstr>
      <vt:lpstr>Helvetica</vt:lpstr>
      <vt:lpstr>Marlett</vt:lpstr>
      <vt:lpstr>Times New Roman</vt:lpstr>
      <vt:lpstr>3_CondorNew</vt:lpstr>
      <vt:lpstr>Custom Design</vt:lpstr>
      <vt:lpstr>3_Custom Design</vt:lpstr>
      <vt:lpstr>1_Custom Design</vt:lpstr>
      <vt:lpstr>2_Office Theme</vt:lpstr>
      <vt:lpstr>The Partnership to Advance Throughput Computing (PATh) welcomes you to the “Supporting Campus Researchers with dHTC and the OSG” workshop </vt:lpstr>
      <vt:lpstr>PowerPoint Presentation</vt:lpstr>
      <vt:lpstr>PowerPoint Presentation</vt:lpstr>
      <vt:lpstr>We offer Services</vt:lpstr>
      <vt:lpstr>We Offer Technologies</vt:lpstr>
      <vt:lpstr>PowerPoint Presentation</vt:lpstr>
      <vt:lpstr>PowerPoint Presentation</vt:lpstr>
      <vt:lpstr>Please do not hesitate to contact us!</vt:lpstr>
    </vt:vector>
  </TitlesOfParts>
  <Company>University of Wisconsin, 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Condor Week  2009</dc:title>
  <dc:creator>Miron Livny</dc:creator>
  <cp:lastModifiedBy>Miron Livny</cp:lastModifiedBy>
  <cp:revision>304</cp:revision>
  <dcterms:created xsi:type="dcterms:W3CDTF">2009-04-20T21:12:13Z</dcterms:created>
  <dcterms:modified xsi:type="dcterms:W3CDTF">2020-10-22T15:34:33Z</dcterms:modified>
</cp:coreProperties>
</file>