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3"/>
  </p:notesMasterIdLst>
  <p:sldIdLst>
    <p:sldId id="637" r:id="rId2"/>
    <p:sldId id="587" r:id="rId3"/>
    <p:sldId id="258" r:id="rId4"/>
    <p:sldId id="599" r:id="rId5"/>
    <p:sldId id="600" r:id="rId6"/>
    <p:sldId id="607" r:id="rId7"/>
    <p:sldId id="636" r:id="rId8"/>
    <p:sldId id="639" r:id="rId9"/>
    <p:sldId id="633" r:id="rId10"/>
    <p:sldId id="580" r:id="rId11"/>
    <p:sldId id="326" r:id="rId12"/>
    <p:sldId id="593" r:id="rId13"/>
    <p:sldId id="604" r:id="rId14"/>
    <p:sldId id="266" r:id="rId15"/>
    <p:sldId id="645" r:id="rId16"/>
    <p:sldId id="583" r:id="rId17"/>
    <p:sldId id="309" r:id="rId18"/>
    <p:sldId id="311" r:id="rId19"/>
    <p:sldId id="310" r:id="rId20"/>
    <p:sldId id="644" r:id="rId21"/>
    <p:sldId id="641" r:id="rId22"/>
    <p:sldId id="643" r:id="rId23"/>
    <p:sldId id="642" r:id="rId24"/>
    <p:sldId id="313" r:id="rId25"/>
    <p:sldId id="595" r:id="rId26"/>
    <p:sldId id="646" r:id="rId27"/>
    <p:sldId id="647" r:id="rId28"/>
    <p:sldId id="630" r:id="rId29"/>
    <p:sldId id="640" r:id="rId30"/>
    <p:sldId id="649" r:id="rId31"/>
    <p:sldId id="57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8230"/>
    <a:srgbClr val="F18231"/>
    <a:srgbClr val="F31C05"/>
    <a:srgbClr val="E773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02"/>
    <p:restoredTop sz="94466"/>
  </p:normalViewPr>
  <p:slideViewPr>
    <p:cSldViewPr snapToGrid="0" snapToObjects="1">
      <p:cViewPr varScale="1">
        <p:scale>
          <a:sx n="78" d="100"/>
          <a:sy n="78" d="100"/>
        </p:scale>
        <p:origin x="13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AACFD6-D442-D24F-B381-88479AF61DC7}" type="datetimeFigureOut">
              <a:rPr lang="en-US" smtClean="0"/>
              <a:t>10/22/20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23A27-27CD-B645-B23D-A1F2D37FA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53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F4ACB-F499-A840-A2F2-44BCEE397C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CF2B3-BB5C-2340-9619-8E00361D6B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117A8-11A6-414F-89A7-72D8AFDBE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B745-790A-0A43-99E0-932EDF8F7FFD}" type="datetime1">
              <a:rPr lang="en-US" smtClean="0"/>
              <a:t>10/22/20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3134E-D884-1B4E-8AEB-F41D609F7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8A901-CC12-F647-BAE0-414D0229B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9859-3B26-CC4D-AF50-370CE4BCE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58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6F828-599F-2B4C-9990-A8BCE7DA8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6821B-A10D-BB40-9534-311B9D7EFA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C2F33-3128-9D4C-A654-5CDDD6F7E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D21A3-4304-DD43-AF69-978D8A649908}" type="datetime1">
              <a:rPr lang="en-US" smtClean="0"/>
              <a:t>10/22/20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B60D5-E00A-FF4C-B746-C016B4033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CD829-09BC-8748-9489-8486F279C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9859-3B26-CC4D-AF50-370CE4BCE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08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53E7A1-6972-A14E-88F3-BB6969A11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4CD051-B943-AF4E-BF40-C53CF441B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9FCF39-E98F-E649-8638-39B2149FB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658DD-0ACD-AF4D-BA36-91623978720D}" type="datetime1">
              <a:rPr lang="en-US" smtClean="0"/>
              <a:t>10/22/20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BA6EE-70B2-2A4B-AD0D-3106E151C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918AA-F510-484E-862F-D6B84C13E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9859-3B26-CC4D-AF50-370CE4BCE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269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882D7-9294-6D4F-BA0A-0E9D38A39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37B0A-0D55-F44A-9242-D3B5D2E38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1DB8DB-5082-5144-AB8B-D02AB7D8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6957" y="6356350"/>
            <a:ext cx="3434443" cy="371021"/>
          </a:xfrm>
        </p:spPr>
        <p:txBody>
          <a:bodyPr/>
          <a:lstStyle/>
          <a:p>
            <a:fld id="{C2483182-A8A0-1548-9B89-99CD07CC8311}" type="datetime1">
              <a:rPr lang="en-US" smtClean="0"/>
              <a:t>10/22/20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6AEB5B-AB11-D646-BC2E-376DFECD0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87B07-3814-CE41-82E7-7811696EB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90900" cy="371021"/>
          </a:xfrm>
        </p:spPr>
        <p:txBody>
          <a:bodyPr/>
          <a:lstStyle/>
          <a:p>
            <a:fld id="{4DFD9859-3B26-CC4D-AF50-370CE4BCE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64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71619-2AB4-724B-BE6F-2AAD7A202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1EA1F1-4F42-9942-86CA-175230A95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4403D-3627-5941-8164-D6D204B79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B5573-40A3-0041-8685-AD2F9677F90C}" type="datetime1">
              <a:rPr lang="en-US" smtClean="0"/>
              <a:t>10/22/20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700CA-B1C6-A745-BAB7-EE4F6382D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7C77EA-9948-1244-9ABC-835A14CDE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9859-3B26-CC4D-AF50-370CE4BCE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05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DC8B7-22F9-4847-ADF5-87916FAB1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B8F29-807F-D14A-BC68-AFEA3BB392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1E7F31-4B50-3948-8F11-F0DCAEC5ED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33F1EE-7F06-0748-B240-A8C18474C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358A-0FF7-C54F-AA4D-4EBFA57459E6}" type="datetime1">
              <a:rPr lang="en-US" smtClean="0"/>
              <a:t>10/22/20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237478-C9E9-3545-A11F-5CCB4F67A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5BD710-D383-1849-9AF4-2D12B6D70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9859-3B26-CC4D-AF50-370CE4BCE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09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40703-3CCD-6F4F-9A5B-3D2D5B6F2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97E55-E7E0-0E4F-800F-56592FE49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35F54C-5D85-F644-A82E-773F5E26D4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899507-913F-474D-B3C4-AAFF9ED659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378BEF-577B-B74B-96AE-D52E3D85E8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C19332-A29E-BC44-804C-BDD766E01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67B6F-C033-9D47-B4E6-0BE049A2AB8C}" type="datetime1">
              <a:rPr lang="en-US" smtClean="0"/>
              <a:t>10/22/20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AA142A-227A-1049-95D0-4373DB7EC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DD6F9C-434F-834B-9AC2-73AF8CACD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9859-3B26-CC4D-AF50-370CE4BCE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41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F4329-2B3F-F64E-B305-1B49C786D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59F8D4-D2F2-634A-AE0A-6140B7F4F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4BED2-16B7-CD4B-A627-C28FEDF08F7A}" type="datetime1">
              <a:rPr lang="en-US" smtClean="0"/>
              <a:t>10/22/20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ABBB29-9ACB-DF47-82AF-FBAD570B1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7B7C82-8CD7-E940-BF29-65F38D9F2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9859-3B26-CC4D-AF50-370CE4BCE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51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B0AB40-5E7B-1A47-96B6-F38172546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1147-7AF3-0443-97A5-7F6D33EC2426}" type="datetime1">
              <a:rPr lang="en-US" smtClean="0"/>
              <a:t>10/22/20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A0F9C-1F15-8C4B-AB2F-463F1ED20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1422B6-4606-6544-AE39-A794DE97F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9859-3B26-CC4D-AF50-370CE4BCE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7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DB8AA-FE46-7A46-9D88-3C65D8C45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B393F-1D13-4547-8241-3F88FDBE2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036986-97A9-8243-8BB5-163AA33306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FF6FA-56A2-A249-BC3C-39D971E98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B8F50-D9A6-0B42-B8C6-770BD1AD2AE4}" type="datetime1">
              <a:rPr lang="en-US" smtClean="0"/>
              <a:t>10/22/20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5EA003-1264-7F43-BCD4-DA14A9A51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2173A-E6F6-1848-9810-8B5F87E34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9859-3B26-CC4D-AF50-370CE4BCE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17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8C5C3-FD73-4448-94E2-852719C25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439841-9584-8A49-BC71-14A9520B68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75B7EF-DFF1-4944-AC15-42DBB2EC96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BDC48-DFBA-254C-9168-FCAEAF1DC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2DE35-66F1-2B47-94B2-3E5550E4359B}" type="datetime1">
              <a:rPr lang="en-US" smtClean="0"/>
              <a:t>10/22/20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EB985F-59AD-2744-B1EA-07E982264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30180-E31B-3D4C-8215-FCFA82D4E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9859-3B26-CC4D-AF50-370CE4BCE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3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75E6C6-46C7-4E4C-87ED-001534044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2EB97-255E-9E41-8132-4D35A6CD4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56108-3012-FB47-95CF-E505AEF0E9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A399E-E544-4E47-AEA3-6103A94DE093}" type="datetime1">
              <a:rPr lang="en-US" smtClean="0"/>
              <a:t>10/22/20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283D7-5DF4-624F-B04F-C4589A711B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1B488-B10E-104F-939D-7BE61FF613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D9859-3B26-CC4D-AF50-370CE4BCE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793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https://opensciencegrid.org/virtual-school-pilot-2020/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genda.hep.wisc.edu/event/1440/" TargetMode="External"/><Relationship Id="rId5" Type="http://schemas.openxmlformats.org/officeDocument/2006/relationships/hyperlink" Target="https://indico.fnal.gov/event/22127/overview" TargetMode="Externa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sciencegrid.org/user-school-2019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hyperlink" Target="https://opensciencegrid.org/virtual-school-pilot-2020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9.tiff"/><Relationship Id="rId7" Type="http://schemas.openxmlformats.org/officeDocument/2006/relationships/image" Target="../media/image12.em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11" Type="http://schemas.openxmlformats.org/officeDocument/2006/relationships/image" Target="../media/image16.tiff"/><Relationship Id="rId5" Type="http://schemas.openxmlformats.org/officeDocument/2006/relationships/image" Target="../media/image10.emf"/><Relationship Id="rId10" Type="http://schemas.openxmlformats.org/officeDocument/2006/relationships/image" Target="../media/image15.tiff"/><Relationship Id="rId4" Type="http://schemas.openxmlformats.org/officeDocument/2006/relationships/image" Target="../media/image3.png"/><Relationship Id="rId9" Type="http://schemas.openxmlformats.org/officeDocument/2006/relationships/image" Target="../media/image1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9.tiff"/><Relationship Id="rId7" Type="http://schemas.openxmlformats.org/officeDocument/2006/relationships/image" Target="../media/image12.em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11" Type="http://schemas.openxmlformats.org/officeDocument/2006/relationships/image" Target="../media/image16.tiff"/><Relationship Id="rId5" Type="http://schemas.openxmlformats.org/officeDocument/2006/relationships/image" Target="../media/image10.emf"/><Relationship Id="rId10" Type="http://schemas.openxmlformats.org/officeDocument/2006/relationships/image" Target="../media/image15.tiff"/><Relationship Id="rId4" Type="http://schemas.openxmlformats.org/officeDocument/2006/relationships/image" Target="../media/image3.png"/><Relationship Id="rId9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35355-9922-5A44-A4AE-CA1078A91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85398"/>
            <a:ext cx="10515600" cy="2420791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/>
              <a:t>Supporting Your Researchers to Use OSG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365BC-5FAC-ED44-86FA-62CC38014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511159"/>
            <a:ext cx="10515600" cy="34684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Lauren Michael, Facilitation Services Lead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E5A07-EC1A-C941-86D5-A7291D94BC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49068"/>
          <a:stretch/>
        </p:blipFill>
        <p:spPr>
          <a:xfrm>
            <a:off x="135466" y="30075"/>
            <a:ext cx="12022667" cy="255874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1FFA9F-C369-F94D-8551-FA42597EE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9859-3B26-CC4D-AF50-370CE4BCE57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56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lh5.googleusercontent.com/nfCNwW8Vg-QKa-ubRM_Gy66cnUD-E0-RqSIKJNqCnOgSwKjBPVtO3AkwLtX-XVlml0ytGIo48qqhufg4XqkdLr3kArPhTP8gqR_Jc9KRKsjuKNMrv0D4OH21uCXeJzZ_zKvXKoH5NqY">
            <a:extLst>
              <a:ext uri="{FF2B5EF4-FFF2-40B4-BE49-F238E27FC236}">
                <a16:creationId xmlns:a16="http://schemas.microsoft.com/office/drawing/2014/main" id="{0B866846-8FAB-4E43-9E34-10342AE29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7" y="220134"/>
            <a:ext cx="2552316" cy="127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221E96-9E01-4A46-9C0F-22F488EB8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3839" y="284196"/>
            <a:ext cx="8680862" cy="1325563"/>
          </a:xfrm>
        </p:spPr>
        <p:txBody>
          <a:bodyPr>
            <a:normAutofit fontScale="90000"/>
          </a:bodyPr>
          <a:lstStyle/>
          <a:p>
            <a:r>
              <a:rPr lang="en-US" sz="6700" dirty="0">
                <a:solidFill>
                  <a:schemeClr val="accent2"/>
                </a:solidFill>
                <a:latin typeface="+mn-lt"/>
              </a:rPr>
              <a:t>OSG Connect </a:t>
            </a:r>
            <a:r>
              <a:rPr lang="en-US" sz="5300" dirty="0">
                <a:solidFill>
                  <a:schemeClr val="accent2"/>
                </a:solidFill>
                <a:latin typeface="+mn-lt"/>
              </a:rPr>
              <a:t>(in the last year)</a:t>
            </a:r>
            <a:endParaRPr lang="en-US" sz="66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0C2B45-ABFD-0A4F-9AB6-E87796317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9859-3B26-CC4D-AF50-370CE4BCE570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 descr="A picture containing graphical user interface, chart&#10;&#10;Description automatically generated">
            <a:extLst>
              <a:ext uri="{FF2B5EF4-FFF2-40B4-BE49-F238E27FC236}">
                <a16:creationId xmlns:a16="http://schemas.microsoft.com/office/drawing/2014/main" id="{5AFEBE3B-F5CF-D44E-BBDC-D97697B16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397" y="1565753"/>
            <a:ext cx="10547285" cy="528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62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259" y="4145547"/>
            <a:ext cx="2645541" cy="19140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9764" y="3698994"/>
            <a:ext cx="4234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text analysis (most genomics </a:t>
            </a:r>
            <a:r>
              <a:rPr lang="mr-IN" sz="2400" b="1" dirty="0">
                <a:solidFill>
                  <a:schemeClr val="accent2"/>
                </a:solidFill>
              </a:rPr>
              <a:t>…</a:t>
            </a:r>
            <a:r>
              <a:rPr lang="en-US" sz="2400" b="1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60094" y="3779700"/>
            <a:ext cx="2543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parameter sweeps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25600" y="5974347"/>
            <a:ext cx="44792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statistical model optimization</a:t>
            </a:r>
          </a:p>
          <a:p>
            <a:r>
              <a:rPr lang="en-US" sz="2400" b="1" dirty="0">
                <a:solidFill>
                  <a:schemeClr val="accent2"/>
                </a:solidFill>
              </a:rPr>
              <a:t>(MCMC, numerical methods, etc.)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32455" y="3552437"/>
            <a:ext cx="3089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multi-start simulations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60680" y="6004006"/>
            <a:ext cx="25409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</a:rPr>
              <a:t>(multi-)image and </a:t>
            </a:r>
          </a:p>
          <a:p>
            <a:pPr algn="ctr"/>
            <a:r>
              <a:rPr lang="en-US" sz="2400" b="1" dirty="0">
                <a:solidFill>
                  <a:schemeClr val="accent2"/>
                </a:solidFill>
              </a:rPr>
              <a:t>sample analysis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421" y="4236452"/>
            <a:ext cx="2365180" cy="18028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470" y="1974515"/>
            <a:ext cx="3679951" cy="16714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1562769"/>
            <a:ext cx="2221715" cy="19896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32222"/>
          <a:stretch/>
        </p:blipFill>
        <p:spPr>
          <a:xfrm>
            <a:off x="5201274" y="1681828"/>
            <a:ext cx="2602165" cy="22098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0032276-3570-3C44-AA54-7211CEAE7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solidFill>
            <a:schemeClr val="bg1">
              <a:alpha val="85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/>
              <a:t>Is it </a:t>
            </a:r>
            <a:r>
              <a:rPr lang="en-US" b="1" u="sng" dirty="0"/>
              <a:t>HTC</a:t>
            </a:r>
            <a:r>
              <a:rPr lang="en-US" b="1" dirty="0"/>
              <a:t>-able?</a:t>
            </a:r>
            <a:br>
              <a:rPr lang="en-US" dirty="0"/>
            </a:br>
            <a:r>
              <a:rPr lang="en-US" sz="2400" dirty="0"/>
              <a:t>Is your problem potentially computable as lots of independent pieces? For example …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4FE00F-C790-4145-8FC5-1330EE572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9859-3B26-CC4D-AF50-370CE4BCE57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012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0032276-3570-3C44-AA54-7211CEAE7D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85000"/>
            </a:schemeClr>
          </a:solidFill>
        </p:spPr>
        <p:txBody>
          <a:bodyPr>
            <a:normAutofit/>
          </a:bodyPr>
          <a:lstStyle/>
          <a:p>
            <a:r>
              <a:rPr lang="en-US" b="1" dirty="0"/>
              <a:t>Signs of HTC-able work</a:t>
            </a:r>
            <a:endParaRPr lang="en-US" sz="24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5873BE-983F-D143-83E6-EA8E7F044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Any mention of </a:t>
            </a:r>
            <a:r>
              <a:rPr lang="en-US" b="1" u="sng" dirty="0"/>
              <a:t>numerous</a:t>
            </a:r>
            <a:r>
              <a:rPr lang="en-US" dirty="0"/>
              <a:t> samples, images, models, parameters, etc.</a:t>
            </a:r>
          </a:p>
          <a:p>
            <a:r>
              <a:rPr lang="en-US" dirty="0"/>
              <a:t>Nearly anything </a:t>
            </a:r>
            <a:r>
              <a:rPr lang="en-US" b="1" u="sng" dirty="0"/>
              <a:t>written by the researcher</a:t>
            </a:r>
            <a:r>
              <a:rPr lang="en-US" b="1" i="1" dirty="0"/>
              <a:t> </a:t>
            </a:r>
            <a:r>
              <a:rPr lang="en-US" dirty="0"/>
              <a:t>(e.g. c/</a:t>
            </a:r>
            <a:r>
              <a:rPr lang="en-US" dirty="0" err="1"/>
              <a:t>fortran</a:t>
            </a:r>
            <a:r>
              <a:rPr lang="en-US" dirty="0"/>
              <a:t>, Python, R)</a:t>
            </a:r>
          </a:p>
          <a:p>
            <a:pPr lvl="1"/>
            <a:r>
              <a:rPr lang="en-US" dirty="0"/>
              <a:t>Break out of loops! </a:t>
            </a:r>
          </a:p>
          <a:p>
            <a:pPr lvl="1"/>
            <a:r>
              <a:rPr lang="en-US" dirty="0"/>
              <a:t>Common internal parallelism could really be HTC (e.g. </a:t>
            </a:r>
            <a:r>
              <a:rPr lang="en-US" dirty="0" err="1"/>
              <a:t>Matlab’s</a:t>
            </a:r>
            <a:r>
              <a:rPr lang="en-US" dirty="0"/>
              <a:t> ‘</a:t>
            </a:r>
            <a:r>
              <a:rPr lang="en-US" dirty="0" err="1"/>
              <a:t>parfor</a:t>
            </a:r>
            <a:r>
              <a:rPr lang="en-US" dirty="0"/>
              <a:t>’, ‘distributed server’, etc.)</a:t>
            </a:r>
          </a:p>
          <a:p>
            <a:r>
              <a:rPr lang="en-US" dirty="0"/>
              <a:t>Some community </a:t>
            </a:r>
            <a:r>
              <a:rPr lang="en-US" dirty="0" err="1"/>
              <a:t>softwares</a:t>
            </a:r>
            <a:r>
              <a:rPr lang="en-US" dirty="0"/>
              <a:t> that use </a:t>
            </a:r>
            <a:r>
              <a:rPr lang="en-US" b="1" u="sng" dirty="0"/>
              <a:t>multi-threading or multiprocessing</a:t>
            </a:r>
            <a:r>
              <a:rPr lang="en-US" dirty="0"/>
              <a:t> (e.g. OpenMP)</a:t>
            </a:r>
          </a:p>
          <a:p>
            <a:pPr lvl="1"/>
            <a:r>
              <a:rPr lang="en-US" dirty="0"/>
              <a:t>many are simply looping over data portions or independent tasks</a:t>
            </a:r>
          </a:p>
          <a:p>
            <a:pPr lvl="1"/>
            <a:r>
              <a:rPr lang="en-US" dirty="0"/>
              <a:t>HTC-able: break up input (or ‘parameter’ space), turn off multi-threading, combine results</a:t>
            </a:r>
          </a:p>
          <a:p>
            <a:r>
              <a:rPr lang="en-US" b="1" u="sng" dirty="0"/>
              <a:t>Long-running</a:t>
            </a:r>
            <a:r>
              <a:rPr lang="en-US" dirty="0"/>
              <a:t> jobs; see above explanations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0975DB-9EE0-244F-92F2-3C404D96E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9859-3B26-CC4D-AF50-370CE4BCE57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65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85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Is it </a:t>
            </a:r>
            <a:r>
              <a:rPr lang="en-US" b="1" u="sng" dirty="0">
                <a:solidFill>
                  <a:schemeClr val="accent2"/>
                </a:solidFill>
                <a:latin typeface="+mn-lt"/>
              </a:rPr>
              <a:t>OSG</a:t>
            </a:r>
            <a:r>
              <a:rPr lang="en-US" b="1" dirty="0">
                <a:solidFill>
                  <a:schemeClr val="accent2"/>
                </a:solidFill>
                <a:latin typeface="+mn-lt"/>
              </a:rPr>
              <a:t>-able?</a:t>
            </a:r>
            <a:br>
              <a:rPr lang="en-US" dirty="0">
                <a:latin typeface="+mn-lt"/>
              </a:rPr>
            </a:br>
            <a:r>
              <a:rPr lang="en-US" sz="2400" dirty="0"/>
              <a:t>Is your work computable as lots of </a:t>
            </a:r>
            <a:r>
              <a:rPr lang="en-US" sz="2400" i="1" dirty="0"/>
              <a:t>laptop-sized</a:t>
            </a:r>
            <a:r>
              <a:rPr lang="en-US" sz="2400" dirty="0"/>
              <a:t> pieces?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0D53C-7D7A-8941-998A-34C5094252C7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CDC91549-617C-4746-8DB9-3908926076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3064094"/>
              </p:ext>
            </p:extLst>
          </p:nvPr>
        </p:nvGraphicFramePr>
        <p:xfrm>
          <a:off x="838200" y="1705935"/>
          <a:ext cx="10515600" cy="49467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94361">
                  <a:extLst>
                    <a:ext uri="{9D8B030D-6E8A-4147-A177-3AD203B41FA5}">
                      <a16:colId xmlns:a16="http://schemas.microsoft.com/office/drawing/2014/main" val="677731003"/>
                    </a:ext>
                  </a:extLst>
                </a:gridCol>
                <a:gridCol w="3598223">
                  <a:extLst>
                    <a:ext uri="{9D8B030D-6E8A-4147-A177-3AD203B41FA5}">
                      <a16:colId xmlns:a16="http://schemas.microsoft.com/office/drawing/2014/main" val="2259272796"/>
                    </a:ext>
                  </a:extLst>
                </a:gridCol>
                <a:gridCol w="2707574">
                  <a:extLst>
                    <a:ext uri="{9D8B030D-6E8A-4147-A177-3AD203B41FA5}">
                      <a16:colId xmlns:a16="http://schemas.microsoft.com/office/drawing/2014/main" val="2684672064"/>
                    </a:ext>
                  </a:extLst>
                </a:gridCol>
                <a:gridCol w="2815442">
                  <a:extLst>
                    <a:ext uri="{9D8B030D-6E8A-4147-A177-3AD203B41FA5}">
                      <a16:colId xmlns:a16="http://schemas.microsoft.com/office/drawing/2014/main" val="2108316085"/>
                    </a:ext>
                  </a:extLst>
                </a:gridCol>
              </a:tblGrid>
              <a:tr h="892885">
                <a:tc>
                  <a:txBody>
                    <a:bodyPr/>
                    <a:lstStyle/>
                    <a:p>
                      <a:r>
                        <a:rPr lang="en-US" sz="2000" i="1" dirty="0">
                          <a:solidFill>
                            <a:schemeClr val="bg1"/>
                          </a:solidFill>
                        </a:rPr>
                        <a:t>Per-Job</a:t>
                      </a:r>
                      <a:r>
                        <a:rPr lang="en-US" sz="2000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i="0" dirty="0">
                          <a:solidFill>
                            <a:schemeClr val="tx1"/>
                          </a:solidFill>
                        </a:rPr>
                        <a:t>Resources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Ideal Jobs! </a:t>
                      </a:r>
                      <a:br>
                        <a:rPr lang="en-US" sz="2400" dirty="0"/>
                      </a:br>
                      <a:r>
                        <a:rPr lang="en-US" sz="2000" b="0" dirty="0"/>
                        <a:t>(up to 10,000 cores, per user!)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Still Very Advantageous!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Probably not…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6224225"/>
                  </a:ext>
                </a:extLst>
              </a:tr>
              <a:tr h="618583">
                <a:tc>
                  <a:txBody>
                    <a:bodyPr/>
                    <a:lstStyle/>
                    <a:p>
                      <a:r>
                        <a:rPr lang="en-US" sz="2000" b="1" dirty="0"/>
                        <a:t>cores</a:t>
                      </a:r>
                      <a:br>
                        <a:rPr lang="en-US" sz="2000" dirty="0"/>
                      </a:br>
                      <a:r>
                        <a:rPr lang="en-US" sz="1800" b="0" dirty="0"/>
                        <a:t>(GPUs)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1</a:t>
                      </a:r>
                    </a:p>
                    <a:p>
                      <a:r>
                        <a:rPr lang="en-US" sz="1800" dirty="0"/>
                        <a:t>(1; non-specific)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&lt;8</a:t>
                      </a:r>
                    </a:p>
                    <a:p>
                      <a:r>
                        <a:rPr lang="en-US" sz="1800" dirty="0"/>
                        <a:t>(1; specific GPU type)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&gt;8  </a:t>
                      </a:r>
                      <a:r>
                        <a:rPr lang="en-US" sz="1800" b="1" dirty="0"/>
                        <a:t>(or MPI)</a:t>
                      </a:r>
                    </a:p>
                    <a:p>
                      <a:r>
                        <a:rPr lang="en-US" sz="1800" dirty="0"/>
                        <a:t>(multiple)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3227602"/>
                  </a:ext>
                </a:extLst>
              </a:tr>
              <a:tr h="618583">
                <a:tc>
                  <a:txBody>
                    <a:bodyPr/>
                    <a:lstStyle/>
                    <a:p>
                      <a:r>
                        <a:rPr lang="en-US" sz="2000" b="1" dirty="0" err="1"/>
                        <a:t>Walltime</a:t>
                      </a:r>
                      <a:br>
                        <a:rPr lang="en-US" sz="2000" b="1" dirty="0"/>
                      </a:br>
                      <a:r>
                        <a:rPr lang="en-US" sz="1800" b="0" i="1" dirty="0"/>
                        <a:t>(per job)</a:t>
                      </a:r>
                      <a:endParaRPr lang="en-US" sz="20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&lt;10 </a:t>
                      </a:r>
                      <a:r>
                        <a:rPr lang="en-US" sz="2000" b="1" dirty="0" err="1"/>
                        <a:t>hrs</a:t>
                      </a:r>
                      <a:r>
                        <a:rPr lang="en-US" sz="2000" dirty="0"/>
                        <a:t>* </a:t>
                      </a:r>
                    </a:p>
                    <a:p>
                      <a:r>
                        <a:rPr lang="en-US" sz="1800" dirty="0"/>
                        <a:t>*or </a:t>
                      </a:r>
                      <a:r>
                        <a:rPr lang="en-US" sz="1800" dirty="0" err="1"/>
                        <a:t>checkpointable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&lt;20 </a:t>
                      </a:r>
                      <a:r>
                        <a:rPr lang="en-US" sz="2000" b="1" dirty="0" err="1"/>
                        <a:t>hrs</a:t>
                      </a:r>
                      <a:r>
                        <a:rPr lang="en-US" sz="2000" dirty="0"/>
                        <a:t>*</a:t>
                      </a:r>
                    </a:p>
                    <a:p>
                      <a:r>
                        <a:rPr lang="en-US" sz="1800" dirty="0"/>
                        <a:t>*or </a:t>
                      </a:r>
                      <a:r>
                        <a:rPr lang="en-US" sz="1800" dirty="0" err="1"/>
                        <a:t>checkpointable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&gt;20 </a:t>
                      </a:r>
                      <a:r>
                        <a:rPr lang="en-US" sz="2000" b="1" dirty="0" err="1"/>
                        <a:t>hrs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744155"/>
                  </a:ext>
                </a:extLst>
              </a:tr>
              <a:tr h="618583">
                <a:tc>
                  <a:txBody>
                    <a:bodyPr/>
                    <a:lstStyle/>
                    <a:p>
                      <a:r>
                        <a:rPr lang="en-US" sz="2000" b="1" dirty="0"/>
                        <a:t>RAM</a:t>
                      </a:r>
                      <a:br>
                        <a:rPr lang="en-US" sz="2000" b="1" dirty="0"/>
                      </a:br>
                      <a:r>
                        <a:rPr lang="en-US" sz="1800" b="0" i="1" dirty="0"/>
                        <a:t>(per job)</a:t>
                      </a:r>
                      <a:endParaRPr lang="en-US" sz="20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&lt;few 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&lt;10 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&gt;10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7101741"/>
                  </a:ext>
                </a:extLst>
              </a:tr>
              <a:tr h="618583">
                <a:tc>
                  <a:txBody>
                    <a:bodyPr/>
                    <a:lstStyle/>
                    <a:p>
                      <a:r>
                        <a:rPr lang="en-US" sz="2000" b="1" dirty="0"/>
                        <a:t>Input</a:t>
                      </a:r>
                      <a:br>
                        <a:rPr lang="en-US" sz="2000" b="1" dirty="0"/>
                      </a:br>
                      <a:r>
                        <a:rPr lang="en-US" sz="1800" b="0" i="1" dirty="0"/>
                        <a:t>(per job)</a:t>
                      </a:r>
                      <a:endParaRPr lang="en-US" sz="20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&lt;500 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&lt;10 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&gt;10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989755"/>
                  </a:ext>
                </a:extLst>
              </a:tr>
              <a:tr h="618583">
                <a:tc>
                  <a:txBody>
                    <a:bodyPr/>
                    <a:lstStyle/>
                    <a:p>
                      <a:r>
                        <a:rPr lang="en-US" sz="2000" b="1" dirty="0"/>
                        <a:t>Output</a:t>
                      </a:r>
                    </a:p>
                    <a:p>
                      <a:r>
                        <a:rPr lang="en-US" sz="1800" b="0" i="1" dirty="0"/>
                        <a:t>(per job)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&lt;1 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&lt;10 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&gt;10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989033"/>
                  </a:ext>
                </a:extLst>
              </a:tr>
              <a:tr h="618583">
                <a:tc>
                  <a:txBody>
                    <a:bodyPr/>
                    <a:lstStyle/>
                    <a:p>
                      <a:r>
                        <a:rPr lang="en-US" sz="2000" b="0" i="1" dirty="0"/>
                        <a:t>Software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1" dirty="0"/>
                        <a:t>‘portable’  </a:t>
                      </a:r>
                      <a:r>
                        <a:rPr lang="en-US" sz="1800" b="0" i="1" dirty="0"/>
                        <a:t>(pre-compiled binaries, transferable, </a:t>
                      </a:r>
                      <a:r>
                        <a:rPr lang="en-US" sz="1800" b="0" i="1" dirty="0" err="1"/>
                        <a:t>containerizable</a:t>
                      </a:r>
                      <a:r>
                        <a:rPr lang="en-US" sz="1800" b="0" i="1" dirty="0"/>
                        <a:t>, etc.)</a:t>
                      </a:r>
                      <a:endParaRPr lang="en-US" sz="20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1" dirty="0"/>
                        <a:t>most other than  </a:t>
                      </a:r>
                      <a:r>
                        <a:rPr lang="en-US" sz="2000" b="0" i="1" dirty="0">
                          <a:sym typeface="Wingdings" pitchFamily="2" charset="2"/>
                        </a:rPr>
                        <a:t>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1" dirty="0"/>
                        <a:t>licensed software; non-Linux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15190"/>
                  </a:ext>
                </a:extLst>
              </a:tr>
            </a:tbl>
          </a:graphicData>
        </a:graphic>
      </p:graphicFrame>
      <p:pic>
        <p:nvPicPr>
          <p:cNvPr id="6" name="Picture 2" descr="https://lh5.googleusercontent.com/nfCNwW8Vg-QKa-ubRM_Gy66cnUD-E0-RqSIKJNqCnOgSwKjBPVtO3AkwLtX-XVlml0ytGIo48qqhufg4XqkdLr3kArPhTP8gqR_Jc9KRKsjuKNMrv0D4OH21uCXeJzZ_zKvXKoH5NqY">
            <a:extLst>
              <a:ext uri="{FF2B5EF4-FFF2-40B4-BE49-F238E27FC236}">
                <a16:creationId xmlns:a16="http://schemas.microsoft.com/office/drawing/2014/main" id="{4378A1BE-0A90-8E4B-97E7-4E4597107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629" y="155965"/>
            <a:ext cx="2552316" cy="127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153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60420_Morgridge_9358.d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1" t="13424" r="14678" b="21335"/>
          <a:stretch/>
        </p:blipFill>
        <p:spPr>
          <a:xfrm>
            <a:off x="0" y="421055"/>
            <a:ext cx="12192000" cy="64745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"/>
            <a:ext cx="12192000" cy="103481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/>
          <p:cNvSpPr/>
          <p:nvPr/>
        </p:nvSpPr>
        <p:spPr>
          <a:xfrm>
            <a:off x="0" y="884296"/>
            <a:ext cx="12192000" cy="6011333"/>
          </a:xfrm>
          <a:prstGeom prst="rect">
            <a:avLst/>
          </a:prstGeom>
          <a:gradFill flip="none" rotWithShape="1">
            <a:gsLst>
              <a:gs pos="0">
                <a:schemeClr val="lt1"/>
              </a:gs>
              <a:gs pos="100000">
                <a:schemeClr val="bg1">
                  <a:alpha val="0"/>
                </a:schemeClr>
              </a:gs>
              <a:gs pos="74000">
                <a:schemeClr val="l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565" y="177879"/>
            <a:ext cx="10972800" cy="1143000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/>
                </a:solidFill>
              </a:rPr>
              <a:t>Research Computing </a:t>
            </a:r>
            <a:r>
              <a:rPr lang="en-US" b="1" i="1" dirty="0">
                <a:solidFill>
                  <a:schemeClr val="tx2"/>
                </a:solidFill>
              </a:rPr>
              <a:t>Facilitation</a:t>
            </a:r>
          </a:p>
        </p:txBody>
      </p:sp>
      <p:pic>
        <p:nvPicPr>
          <p:cNvPr id="7" name="Picture 6" descr="UWlogo_ctr_4c_wht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2" r="33660" b="32544"/>
          <a:stretch/>
        </p:blipFill>
        <p:spPr>
          <a:xfrm>
            <a:off x="11138372" y="105307"/>
            <a:ext cx="978369" cy="1341936"/>
          </a:xfrm>
          <a:prstGeom prst="rect">
            <a:avLst/>
          </a:prstGeom>
        </p:spPr>
      </p:pic>
      <p:sp>
        <p:nvSpPr>
          <p:cNvPr id="9" name="Content Placeholder 6"/>
          <p:cNvSpPr txBox="1">
            <a:spLocks/>
          </p:cNvSpPr>
          <p:nvPr/>
        </p:nvSpPr>
        <p:spPr>
          <a:xfrm>
            <a:off x="335447" y="985368"/>
            <a:ext cx="10972800" cy="452596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/>
              <a:t>accelerating research transformations</a:t>
            </a:r>
          </a:p>
        </p:txBody>
      </p:sp>
      <p:sp>
        <p:nvSpPr>
          <p:cNvPr id="12" name="Content Placeholder 10"/>
          <p:cNvSpPr txBox="1">
            <a:spLocks/>
          </p:cNvSpPr>
          <p:nvPr/>
        </p:nvSpPr>
        <p:spPr>
          <a:xfrm>
            <a:off x="641853" y="2019495"/>
            <a:ext cx="10972800" cy="452596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733" dirty="0"/>
              <a:t>proactive engagement</a:t>
            </a:r>
          </a:p>
          <a:p>
            <a:pPr marL="0" indent="0">
              <a:buNone/>
            </a:pPr>
            <a:r>
              <a:rPr lang="en-US" sz="3733" dirty="0"/>
              <a:t>personalized guidance</a:t>
            </a:r>
          </a:p>
          <a:p>
            <a:pPr marL="0" indent="0">
              <a:buNone/>
            </a:pPr>
            <a:r>
              <a:rPr lang="en-US" sz="3733" dirty="0"/>
              <a:t>teach-to-fish training</a:t>
            </a:r>
          </a:p>
          <a:p>
            <a:pPr marL="0" indent="0">
              <a:buNone/>
            </a:pPr>
            <a:r>
              <a:rPr lang="en-US" sz="3733" dirty="0"/>
              <a:t>technology agnosticism</a:t>
            </a:r>
          </a:p>
          <a:p>
            <a:pPr marL="0" indent="0">
              <a:buNone/>
            </a:pPr>
            <a:r>
              <a:rPr lang="en-US" sz="3733" dirty="0"/>
              <a:t>upward advocacy</a:t>
            </a:r>
          </a:p>
          <a:p>
            <a:pPr marL="0" indent="0">
              <a:buNone/>
            </a:pPr>
            <a:r>
              <a:rPr lang="en-US" sz="3733" dirty="0"/>
              <a:t>collaboration liaising</a:t>
            </a:r>
          </a:p>
          <a:p>
            <a:pPr marL="0" indent="0">
              <a:buNone/>
            </a:pPr>
            <a:endParaRPr lang="en-US" sz="3733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52FF90-7EF2-5746-82E6-029DC5E04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9859-3B26-CC4D-AF50-370CE4BCE57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86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11-02 at 9.44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28"/>
            <a:ext cx="12192000" cy="814294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D7898B-28F1-1B42-B2A8-B65889C55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9859-3B26-CC4D-AF50-370CE4BCE570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 descr="UWlogo_ctr_4c_wht.eps">
            <a:extLst>
              <a:ext uri="{FF2B5EF4-FFF2-40B4-BE49-F238E27FC236}">
                <a16:creationId xmlns:a16="http://schemas.microsoft.com/office/drawing/2014/main" id="{A29C60B2-5DCF-6C46-BC9F-AFD37CD8A8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2" r="33660" b="32544"/>
          <a:stretch/>
        </p:blipFill>
        <p:spPr>
          <a:xfrm>
            <a:off x="10358885" y="2728581"/>
            <a:ext cx="978369" cy="134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46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0032276-3570-3C44-AA54-7211CEAE7D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85000"/>
            </a:schemeClr>
          </a:solidFill>
        </p:spPr>
        <p:txBody>
          <a:bodyPr>
            <a:normAutofit/>
          </a:bodyPr>
          <a:lstStyle/>
          <a:p>
            <a:r>
              <a:rPr lang="en-US" sz="4000" b="1" dirty="0"/>
              <a:t>What’s Different about </a:t>
            </a:r>
            <a:r>
              <a:rPr lang="en-US" sz="4000" b="1" u="sng" dirty="0">
                <a:solidFill>
                  <a:schemeClr val="accent2"/>
                </a:solidFill>
              </a:rPr>
              <a:t>OSG</a:t>
            </a:r>
            <a:r>
              <a:rPr lang="en-US" sz="4000" b="1" dirty="0"/>
              <a:t> Facilitation?</a:t>
            </a:r>
            <a:endParaRPr lang="en-US" sz="2000" dirty="0"/>
          </a:p>
        </p:txBody>
      </p:sp>
      <p:pic>
        <p:nvPicPr>
          <p:cNvPr id="15" name="Picture 14" descr="20160420_Morgridge_9259.dng">
            <a:extLst>
              <a:ext uri="{FF2B5EF4-FFF2-40B4-BE49-F238E27FC236}">
                <a16:creationId xmlns:a16="http://schemas.microsoft.com/office/drawing/2014/main" id="{93F2A16F-6878-1D4E-BEDC-BC25482A19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" t="9254"/>
          <a:stretch/>
        </p:blipFill>
        <p:spPr>
          <a:xfrm>
            <a:off x="6270171" y="3010472"/>
            <a:ext cx="5921830" cy="385286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98D499C-4745-0944-9DE3-A9C130C872E9}"/>
              </a:ext>
            </a:extLst>
          </p:cNvPr>
          <p:cNvSpPr/>
          <p:nvPr/>
        </p:nvSpPr>
        <p:spPr>
          <a:xfrm>
            <a:off x="6234545" y="2964650"/>
            <a:ext cx="5957456" cy="3923038"/>
          </a:xfrm>
          <a:prstGeom prst="rect">
            <a:avLst/>
          </a:prstGeom>
          <a:gradFill flip="none" rotWithShape="1">
            <a:gsLst>
              <a:gs pos="0">
                <a:schemeClr val="lt1"/>
              </a:gs>
              <a:gs pos="100000">
                <a:schemeClr val="bg1">
                  <a:alpha val="0"/>
                </a:schemeClr>
              </a:gs>
              <a:gs pos="74000">
                <a:schemeClr val="lt1">
                  <a:alpha val="2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0A89A6-9BA1-DD44-902C-D7A49B810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HTC/dHTC is frequently new to users</a:t>
            </a:r>
          </a:p>
          <a:p>
            <a:pPr lvl="1"/>
            <a:r>
              <a:rPr lang="en-US" dirty="0"/>
              <a:t>‘splitting up’ work, optimizing throughput (over per-job performance), etc.</a:t>
            </a:r>
          </a:p>
          <a:p>
            <a:pPr lvl="1"/>
            <a:r>
              <a:rPr lang="en-US" dirty="0"/>
              <a:t>many have HTC-able work and don’t know (you may not, either)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OSG job logistics are different than using local resources</a:t>
            </a:r>
          </a:p>
          <a:p>
            <a:pPr lvl="1"/>
            <a:r>
              <a:rPr lang="en-US" dirty="0"/>
              <a:t>built-in data movement instead of shared filesystem</a:t>
            </a:r>
          </a:p>
          <a:p>
            <a:pPr lvl="1"/>
            <a:r>
              <a:rPr lang="en-US" dirty="0"/>
              <a:t>software portability tools instead of system-wide installation</a:t>
            </a:r>
          </a:p>
          <a:p>
            <a:pPr lvl="1"/>
            <a:r>
              <a:rPr lang="en-US" dirty="0"/>
              <a:t>inherent interruption/retry</a:t>
            </a:r>
          </a:p>
          <a:p>
            <a:pPr lvl="1"/>
            <a:r>
              <a:rPr lang="en-US" dirty="0"/>
              <a:t>testing and troubleshooting on non-local resources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Potential scalability and research transformation!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02C954-0180-6C4E-9198-EC16A5591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9859-3B26-CC4D-AF50-370CE4BCE570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2" descr="https://lh5.googleusercontent.com/nfCNwW8Vg-QKa-ubRM_Gy66cnUD-E0-RqSIKJNqCnOgSwKjBPVtO3AkwLtX-XVlml0ytGIo48qqhufg4XqkdLr3kArPhTP8gqR_Jc9KRKsjuKNMrv0D4OH21uCXeJzZ_zKvXKoH5NqY">
            <a:extLst>
              <a:ext uri="{FF2B5EF4-FFF2-40B4-BE49-F238E27FC236}">
                <a16:creationId xmlns:a16="http://schemas.microsoft.com/office/drawing/2014/main" id="{57AE647D-B708-BC4B-BF24-0A770B207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629" y="155965"/>
            <a:ext cx="2552316" cy="127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038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"/>
            <a:ext cx="12192000" cy="103481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565" y="177879"/>
            <a:ext cx="10972800" cy="1143000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accent2"/>
                </a:solidFill>
              </a:rPr>
              <a:t>HTC </a:t>
            </a:r>
            <a:r>
              <a:rPr lang="en-US" b="1" dirty="0"/>
              <a:t>Facilitation Strategy</a:t>
            </a:r>
          </a:p>
        </p:txBody>
      </p:sp>
      <p:pic>
        <p:nvPicPr>
          <p:cNvPr id="18" name="Picture 17" descr="20160420_Morgridge_9259.d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" t="9254"/>
          <a:stretch/>
        </p:blipFill>
        <p:spPr>
          <a:xfrm>
            <a:off x="7407045" y="1472306"/>
            <a:ext cx="4323227" cy="2812781"/>
          </a:xfrm>
          <a:prstGeom prst="rect">
            <a:avLst/>
          </a:prstGeom>
        </p:spPr>
      </p:pic>
      <p:pic>
        <p:nvPicPr>
          <p:cNvPr id="19" name="Picture 18" descr="RCFhelpdesk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r="7468"/>
          <a:stretch/>
        </p:blipFill>
        <p:spPr>
          <a:xfrm>
            <a:off x="7407047" y="4059311"/>
            <a:ext cx="4323227" cy="3167563"/>
          </a:xfrm>
          <a:prstGeom prst="rect">
            <a:avLst/>
          </a:prstGeom>
        </p:spPr>
      </p:pic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94A4305F-6B59-2148-AFD6-A800B1FFF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715" y="1475797"/>
            <a:ext cx="10972800" cy="5229803"/>
          </a:xfrm>
        </p:spPr>
        <p:txBody>
          <a:bodyPr>
            <a:normAutofit/>
          </a:bodyPr>
          <a:lstStyle/>
          <a:p>
            <a:pPr marL="609585" indent="-609585">
              <a:buAutoNum type="arabicPeriod"/>
            </a:pPr>
            <a:r>
              <a:rPr lang="en-US" sz="3200" b="1" dirty="0"/>
              <a:t>Meet with every potential new user.</a:t>
            </a:r>
          </a:p>
          <a:p>
            <a:pPr marL="609585" indent="-609585">
              <a:buAutoNum type="arabicPeriod"/>
            </a:pPr>
            <a:r>
              <a:rPr lang="en-US" sz="3200" b="1" dirty="0"/>
              <a:t>Ask progressively for details.</a:t>
            </a:r>
          </a:p>
          <a:p>
            <a:pPr marL="0" indent="0">
              <a:buNone/>
            </a:pPr>
            <a:endParaRPr lang="en-US" sz="3200" b="1" dirty="0"/>
          </a:p>
        </p:txBody>
      </p:sp>
      <p:pic>
        <p:nvPicPr>
          <p:cNvPr id="9" name="Picture 2" descr="https://lh5.googleusercontent.com/nfCNwW8Vg-QKa-ubRM_Gy66cnUD-E0-RqSIKJNqCnOgSwKjBPVtO3AkwLtX-XVlml0ytGIo48qqhufg4XqkdLr3kArPhTP8gqR_Jc9KRKsjuKNMrv0D4OH21uCXeJzZ_zKvXKoH5NqY">
            <a:extLst>
              <a:ext uri="{FF2B5EF4-FFF2-40B4-BE49-F238E27FC236}">
                <a16:creationId xmlns:a16="http://schemas.microsoft.com/office/drawing/2014/main" id="{B778525D-1D2F-BC4D-9E3F-2A53FF8E0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629" y="155965"/>
            <a:ext cx="2552316" cy="127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5F43D5-2033-F84F-BD2F-4F98C2C0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9859-3B26-CC4D-AF50-370CE4BCE57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67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"/>
            <a:ext cx="12192000" cy="103481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8" name="Picture 17" descr="20160420_Morgridge_9259.d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" t="9254"/>
          <a:stretch/>
        </p:blipFill>
        <p:spPr>
          <a:xfrm>
            <a:off x="7407045" y="1472306"/>
            <a:ext cx="4323227" cy="2812781"/>
          </a:xfrm>
          <a:prstGeom prst="rect">
            <a:avLst/>
          </a:prstGeom>
        </p:spPr>
      </p:pic>
      <p:pic>
        <p:nvPicPr>
          <p:cNvPr id="19" name="Picture 18" descr="RCFhelpdesk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r="7468"/>
          <a:stretch/>
        </p:blipFill>
        <p:spPr>
          <a:xfrm>
            <a:off x="7407047" y="4059311"/>
            <a:ext cx="4323227" cy="3167563"/>
          </a:xfrm>
          <a:prstGeom prst="rect">
            <a:avLst/>
          </a:prstGeom>
        </p:spPr>
      </p:pic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94A4305F-6B59-2148-AFD6-A800B1FFF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715" y="1475797"/>
            <a:ext cx="10972800" cy="5229803"/>
          </a:xfrm>
        </p:spPr>
        <p:txBody>
          <a:bodyPr>
            <a:normAutofit/>
          </a:bodyPr>
          <a:lstStyle/>
          <a:p>
            <a:pPr marL="609585" indent="-609585">
              <a:buAutoNum type="arabicPeriod"/>
            </a:pPr>
            <a:r>
              <a:rPr lang="en-US" sz="3200" b="1" dirty="0"/>
              <a:t>Meet with every potential new user.</a:t>
            </a:r>
          </a:p>
          <a:p>
            <a:pPr marL="609585" indent="-609585">
              <a:buAutoNum type="arabicPeriod"/>
            </a:pPr>
            <a:r>
              <a:rPr lang="en-US" sz="3200" b="1" dirty="0"/>
              <a:t>Ask progressively for details.</a:t>
            </a:r>
          </a:p>
          <a:p>
            <a:r>
              <a:rPr lang="en-US" sz="2667" i="1" dirty="0"/>
              <a:t>Tell me about your research …</a:t>
            </a:r>
          </a:p>
          <a:p>
            <a:pPr marL="0" indent="0">
              <a:buNone/>
            </a:pPr>
            <a:r>
              <a:rPr lang="en-US" sz="2667" i="1" dirty="0"/>
              <a:t>	… and how does computing fit in?</a:t>
            </a:r>
          </a:p>
          <a:p>
            <a:r>
              <a:rPr lang="en-US" sz="2667" i="1" dirty="0"/>
              <a:t>What is your near-term bottleneck?</a:t>
            </a:r>
          </a:p>
          <a:p>
            <a:r>
              <a:rPr lang="en-US" sz="2667" i="1" dirty="0"/>
              <a:t>How are you running it now?</a:t>
            </a:r>
          </a:p>
          <a:p>
            <a:pPr marL="0" indent="0">
              <a:buNone/>
            </a:pPr>
            <a:r>
              <a:rPr lang="en-US" sz="2667" i="1" dirty="0"/>
              <a:t>	(the compute/data requirements?)</a:t>
            </a:r>
          </a:p>
          <a:p>
            <a:pPr marL="0" indent="0">
              <a:buNone/>
            </a:pPr>
            <a:r>
              <a:rPr lang="en-US" sz="2667" i="1" dirty="0"/>
              <a:t>	(your computing background?)</a:t>
            </a:r>
          </a:p>
          <a:p>
            <a:r>
              <a:rPr lang="en-US" sz="2667" b="1" i="1" dirty="0"/>
              <a:t>How much/big would you like to run?</a:t>
            </a:r>
          </a:p>
          <a:p>
            <a:pPr marL="0" indent="0">
              <a:buNone/>
            </a:pPr>
            <a:endParaRPr lang="en-US" sz="3200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C815161-2429-BE4A-9800-1BACA80F4565}"/>
              </a:ext>
            </a:extLst>
          </p:cNvPr>
          <p:cNvSpPr txBox="1">
            <a:spLocks/>
          </p:cNvSpPr>
          <p:nvPr/>
        </p:nvSpPr>
        <p:spPr>
          <a:xfrm>
            <a:off x="308565" y="17787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2"/>
                </a:solidFill>
              </a:rPr>
              <a:t>HTC </a:t>
            </a:r>
            <a:r>
              <a:rPr lang="en-US" b="1" dirty="0"/>
              <a:t>Facilitation Strategy</a:t>
            </a:r>
          </a:p>
        </p:txBody>
      </p:sp>
      <p:pic>
        <p:nvPicPr>
          <p:cNvPr id="11" name="Picture 2" descr="https://lh5.googleusercontent.com/nfCNwW8Vg-QKa-ubRM_Gy66cnUD-E0-RqSIKJNqCnOgSwKjBPVtO3AkwLtX-XVlml0ytGIo48qqhufg4XqkdLr3kArPhTP8gqR_Jc9KRKsjuKNMrv0D4OH21uCXeJzZ_zKvXKoH5NqY">
            <a:extLst>
              <a:ext uri="{FF2B5EF4-FFF2-40B4-BE49-F238E27FC236}">
                <a16:creationId xmlns:a16="http://schemas.microsoft.com/office/drawing/2014/main" id="{DFA9658A-FB45-4042-8750-1ECD3CEF1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629" y="188049"/>
            <a:ext cx="2552316" cy="127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2D29A0-5A0A-1A4E-AA49-0B3DDC849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9859-3B26-CC4D-AF50-370CE4BCE57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936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"/>
            <a:ext cx="12192000" cy="103481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8" name="Picture 17" descr="20160420_Morgridge_9259.d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" t="9254"/>
          <a:stretch/>
        </p:blipFill>
        <p:spPr>
          <a:xfrm>
            <a:off x="7407045" y="1472306"/>
            <a:ext cx="4323227" cy="2812781"/>
          </a:xfrm>
          <a:prstGeom prst="rect">
            <a:avLst/>
          </a:prstGeom>
        </p:spPr>
      </p:pic>
      <p:pic>
        <p:nvPicPr>
          <p:cNvPr id="19" name="Picture 18" descr="RCFhelpdesk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r="7468"/>
          <a:stretch/>
        </p:blipFill>
        <p:spPr>
          <a:xfrm>
            <a:off x="7407047" y="4059311"/>
            <a:ext cx="4323227" cy="3167563"/>
          </a:xfrm>
          <a:prstGeom prst="rect">
            <a:avLst/>
          </a:prstGeom>
        </p:spPr>
      </p:pic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94A4305F-6B59-2148-AFD6-A800B1FFF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715" y="1475797"/>
            <a:ext cx="7019340" cy="5382203"/>
          </a:xfrm>
        </p:spPr>
        <p:txBody>
          <a:bodyPr>
            <a:normAutofit fontScale="92500"/>
          </a:bodyPr>
          <a:lstStyle/>
          <a:p>
            <a:pPr marL="609585" indent="-609585">
              <a:buAutoNum type="arabicPeriod"/>
            </a:pPr>
            <a:r>
              <a:rPr lang="en-US" sz="3467" b="1" dirty="0"/>
              <a:t>Meet with every potential new user.</a:t>
            </a:r>
          </a:p>
          <a:p>
            <a:pPr marL="609585" indent="-609585">
              <a:buAutoNum type="arabicPeriod"/>
            </a:pPr>
            <a:r>
              <a:rPr lang="en-US" sz="3467" b="1" dirty="0"/>
              <a:t>Ask progressively for details.</a:t>
            </a:r>
          </a:p>
          <a:p>
            <a:pPr marL="609585" indent="-609585">
              <a:buAutoNum type="arabicPeriod"/>
            </a:pPr>
            <a:r>
              <a:rPr lang="en-US" sz="3467" b="1" dirty="0"/>
              <a:t>Set expectations.</a:t>
            </a:r>
          </a:p>
          <a:p>
            <a:pPr marL="0" indent="0">
              <a:buNone/>
            </a:pPr>
            <a:r>
              <a:rPr lang="en-US" sz="2933" dirty="0">
                <a:latin typeface="Consolas" panose="020B0609020204030204" pitchFamily="49" charset="0"/>
                <a:cs typeface="Consolas" panose="020B0609020204030204" pitchFamily="49" charset="0"/>
              </a:rPr>
              <a:t>If </a:t>
            </a:r>
            <a:r>
              <a:rPr lang="en-US" sz="2933" u="sng" dirty="0">
                <a:latin typeface="Consolas" panose="020B0609020204030204" pitchFamily="49" charset="0"/>
                <a:cs typeface="Consolas" panose="020B0609020204030204" pitchFamily="49" charset="0"/>
              </a:rPr>
              <a:t>you</a:t>
            </a:r>
            <a:r>
              <a:rPr lang="en-US" sz="2933" dirty="0">
                <a:latin typeface="Consolas" panose="020B0609020204030204" pitchFamily="49" charset="0"/>
                <a:cs typeface="Consolas" panose="020B0609020204030204" pitchFamily="49" charset="0"/>
              </a:rPr>
              <a:t> …</a:t>
            </a:r>
          </a:p>
          <a:p>
            <a:pPr marL="533387" lvl="1" indent="0">
              <a:buNone/>
            </a:pPr>
            <a:r>
              <a:rPr lang="en-US" sz="2267" dirty="0">
                <a:latin typeface="Consolas" panose="020B0609020204030204" pitchFamily="49" charset="0"/>
                <a:cs typeface="Consolas" panose="020B0609020204030204" pitchFamily="49" charset="0"/>
              </a:rPr>
              <a:t>&gt; execute your work </a:t>
            </a:r>
            <a:r>
              <a:rPr lang="en-US" sz="2267" b="1" i="1" u="sng" dirty="0">
                <a:latin typeface="Consolas" panose="020B0609020204030204" pitchFamily="49" charset="0"/>
                <a:cs typeface="Consolas" panose="020B0609020204030204" pitchFamily="49" charset="0"/>
              </a:rPr>
              <a:t>this way</a:t>
            </a:r>
            <a:r>
              <a:rPr lang="en-US" sz="2267" dirty="0">
                <a:latin typeface="Consolas" panose="020B0609020204030204" pitchFamily="49" charset="0"/>
                <a:cs typeface="Consolas" panose="020B0609020204030204" pitchFamily="49" charset="0"/>
              </a:rPr>
              <a:t> (HTC)</a:t>
            </a:r>
          </a:p>
          <a:p>
            <a:pPr marL="533387" lvl="1" indent="0">
              <a:buNone/>
            </a:pPr>
            <a:r>
              <a:rPr lang="en-US" sz="2267" dirty="0">
                <a:latin typeface="Consolas" panose="020B0609020204030204" pitchFamily="49" charset="0"/>
                <a:cs typeface="Consolas" panose="020B0609020204030204" pitchFamily="49" charset="0"/>
              </a:rPr>
              <a:t>&gt; requiring </a:t>
            </a:r>
            <a:r>
              <a:rPr lang="en-US" sz="2267" b="1" i="1" u="sng" dirty="0">
                <a:latin typeface="Consolas" panose="020B0609020204030204" pitchFamily="49" charset="0"/>
                <a:cs typeface="Consolas" panose="020B0609020204030204" pitchFamily="49" charset="0"/>
              </a:rPr>
              <a:t>these learning steps</a:t>
            </a:r>
            <a:r>
              <a:rPr lang="en-US" sz="2267" dirty="0">
                <a:latin typeface="Consolas" panose="020B0609020204030204" pitchFamily="49" charset="0"/>
                <a:cs typeface="Consolas" panose="020B0609020204030204" pitchFamily="49" charset="0"/>
              </a:rPr>
              <a:t> and </a:t>
            </a:r>
          </a:p>
          <a:p>
            <a:pPr marL="533387" lvl="1" indent="0">
              <a:buNone/>
            </a:pPr>
            <a:r>
              <a:rPr lang="en-US" sz="2267" b="1" i="1" u="sng" dirty="0">
                <a:latin typeface="Consolas" panose="020B0609020204030204" pitchFamily="49" charset="0"/>
                <a:cs typeface="Consolas" panose="020B0609020204030204" pitchFamily="49" charset="0"/>
              </a:rPr>
              <a:t>this much work</a:t>
            </a:r>
            <a:r>
              <a:rPr lang="en-US" sz="2267" dirty="0"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  <a:endParaRPr lang="en-US" sz="2267" b="1" i="1" u="sng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533387" lvl="1" indent="0">
              <a:buNone/>
            </a:pPr>
            <a:endParaRPr lang="en-US" sz="2267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933" dirty="0">
                <a:latin typeface="Consolas" panose="020B0609020204030204" pitchFamily="49" charset="0"/>
                <a:cs typeface="Consolas" panose="020B0609020204030204" pitchFamily="49" charset="0"/>
              </a:rPr>
              <a:t>Then </a:t>
            </a:r>
            <a:r>
              <a:rPr lang="en-US" sz="2933" u="sng" dirty="0">
                <a:latin typeface="Consolas" panose="020B0609020204030204" pitchFamily="49" charset="0"/>
                <a:cs typeface="Consolas" panose="020B0609020204030204" pitchFamily="49" charset="0"/>
              </a:rPr>
              <a:t>you</a:t>
            </a:r>
            <a:r>
              <a:rPr lang="en-US" sz="2933" dirty="0">
                <a:latin typeface="Consolas" panose="020B0609020204030204" pitchFamily="49" charset="0"/>
                <a:cs typeface="Consolas" panose="020B0609020204030204" pitchFamily="49" charset="0"/>
              </a:rPr>
              <a:t> …</a:t>
            </a:r>
          </a:p>
          <a:p>
            <a:pPr marL="533387" lvl="1" indent="0">
              <a:buNone/>
            </a:pPr>
            <a:r>
              <a:rPr lang="en-US" sz="2267" dirty="0">
                <a:latin typeface="Consolas" panose="020B0609020204030204" pitchFamily="49" charset="0"/>
                <a:cs typeface="Consolas" panose="020B0609020204030204" pitchFamily="49" charset="0"/>
              </a:rPr>
              <a:t>&gt; can reach your research goal after </a:t>
            </a:r>
            <a:r>
              <a:rPr lang="en-US" sz="2267" b="1" i="1" u="sng" dirty="0">
                <a:latin typeface="Consolas" panose="020B0609020204030204" pitchFamily="49" charset="0"/>
                <a:cs typeface="Consolas" panose="020B0609020204030204" pitchFamily="49" charset="0"/>
              </a:rPr>
              <a:t>this much time and effort</a:t>
            </a:r>
            <a:r>
              <a:rPr lang="en-US" sz="2267" dirty="0">
                <a:latin typeface="Consolas" panose="020B0609020204030204" pitchFamily="49" charset="0"/>
                <a:cs typeface="Consolas" panose="020B0609020204030204" pitchFamily="49" charset="0"/>
              </a:rPr>
              <a:t>, and</a:t>
            </a:r>
            <a:endParaRPr lang="en-US" sz="2267" b="1" i="1" u="sng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533387" lvl="1" indent="0">
              <a:buNone/>
            </a:pPr>
            <a:r>
              <a:rPr lang="en-US" sz="2267" dirty="0">
                <a:latin typeface="Consolas" panose="020B0609020204030204" pitchFamily="49" charset="0"/>
                <a:cs typeface="Consolas" panose="020B0609020204030204" pitchFamily="49" charset="0"/>
              </a:rPr>
              <a:t>&gt; could really achieve </a:t>
            </a:r>
            <a:r>
              <a:rPr lang="en-US" sz="2267" b="1" i="1" u="sng" dirty="0">
                <a:latin typeface="Consolas" panose="020B0609020204030204" pitchFamily="49" charset="0"/>
                <a:cs typeface="Consolas" panose="020B0609020204030204" pitchFamily="49" charset="0"/>
              </a:rPr>
              <a:t>this much more research outcome.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822FC9C-156D-A441-A9CF-7D32C3D810C7}"/>
              </a:ext>
            </a:extLst>
          </p:cNvPr>
          <p:cNvSpPr txBox="1">
            <a:spLocks/>
          </p:cNvSpPr>
          <p:nvPr/>
        </p:nvSpPr>
        <p:spPr>
          <a:xfrm>
            <a:off x="308565" y="17787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2"/>
                </a:solidFill>
              </a:rPr>
              <a:t>HTC </a:t>
            </a:r>
            <a:r>
              <a:rPr lang="en-US" b="1" dirty="0"/>
              <a:t>Facilitation Strategy</a:t>
            </a:r>
          </a:p>
        </p:txBody>
      </p:sp>
      <p:pic>
        <p:nvPicPr>
          <p:cNvPr id="11" name="Picture 2" descr="https://lh5.googleusercontent.com/nfCNwW8Vg-QKa-ubRM_Gy66cnUD-E0-RqSIKJNqCnOgSwKjBPVtO3AkwLtX-XVlml0ytGIo48qqhufg4XqkdLr3kArPhTP8gqR_Jc9KRKsjuKNMrv0D4OH21uCXeJzZ_zKvXKoH5NqY">
            <a:extLst>
              <a:ext uri="{FF2B5EF4-FFF2-40B4-BE49-F238E27FC236}">
                <a16:creationId xmlns:a16="http://schemas.microsoft.com/office/drawing/2014/main" id="{D7CD3966-2AA2-EF44-9DE8-6DF4CD558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629" y="172007"/>
            <a:ext cx="2552316" cy="127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B7E70C-7ADA-BD4A-BFC9-9FBDE432F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9859-3B26-CC4D-AF50-370CE4BCE57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129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60420_Morgridge_9259.dng">
            <a:extLst>
              <a:ext uri="{FF2B5EF4-FFF2-40B4-BE49-F238E27FC236}">
                <a16:creationId xmlns:a16="http://schemas.microsoft.com/office/drawing/2014/main" id="{BC339BDE-81C2-AF44-A32A-30D70FE787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" t="9254"/>
          <a:stretch/>
        </p:blipFill>
        <p:spPr>
          <a:xfrm>
            <a:off x="6270171" y="3010472"/>
            <a:ext cx="5921830" cy="3852866"/>
          </a:xfrm>
          <a:prstGeom prst="rect">
            <a:avLst/>
          </a:prstGeom>
        </p:spPr>
      </p:pic>
      <p:pic>
        <p:nvPicPr>
          <p:cNvPr id="4" name="Picture 2" descr="https://lh5.googleusercontent.com/nfCNwW8Vg-QKa-ubRM_Gy66cnUD-E0-RqSIKJNqCnOgSwKjBPVtO3AkwLtX-XVlml0ytGIo48qqhufg4XqkdLr3kArPhTP8gqR_Jc9KRKsjuKNMrv0D4OH21uCXeJzZ_zKvXKoH5NqY">
            <a:extLst>
              <a:ext uri="{FF2B5EF4-FFF2-40B4-BE49-F238E27FC236}">
                <a16:creationId xmlns:a16="http://schemas.microsoft.com/office/drawing/2014/main" id="{0B866846-8FAB-4E43-9E34-10342AE29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7" y="220134"/>
            <a:ext cx="2552316" cy="127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2DA5619-C311-5148-AF79-84DF947545B4}"/>
              </a:ext>
            </a:extLst>
          </p:cNvPr>
          <p:cNvSpPr/>
          <p:nvPr/>
        </p:nvSpPr>
        <p:spPr>
          <a:xfrm>
            <a:off x="6234545" y="2964650"/>
            <a:ext cx="5957456" cy="3923038"/>
          </a:xfrm>
          <a:prstGeom prst="rect">
            <a:avLst/>
          </a:prstGeom>
          <a:gradFill flip="none" rotWithShape="1">
            <a:gsLst>
              <a:gs pos="0">
                <a:schemeClr val="lt1"/>
              </a:gs>
              <a:gs pos="100000">
                <a:schemeClr val="bg1">
                  <a:alpha val="0"/>
                </a:schemeClr>
              </a:gs>
              <a:gs pos="74000">
                <a:schemeClr val="lt1">
                  <a:alpha val="3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9358443-04B8-2241-B7D5-200A59CF9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42147"/>
            <a:ext cx="9380621" cy="3834816"/>
          </a:xfrm>
        </p:spPr>
        <p:txBody>
          <a:bodyPr>
            <a:normAutofit/>
          </a:bodyPr>
          <a:lstStyle/>
          <a:p>
            <a:r>
              <a:rPr lang="en-US" sz="3600" b="1" dirty="0"/>
              <a:t>Access to OSG via OSG Connect</a:t>
            </a:r>
          </a:p>
          <a:p>
            <a:r>
              <a:rPr lang="en-US" sz="3600" b="1" dirty="0"/>
              <a:t>Learning Opportunities for Researchers and Campus Staff</a:t>
            </a:r>
          </a:p>
          <a:p>
            <a:r>
              <a:rPr lang="en-US" sz="3600" b="1" dirty="0"/>
              <a:t>‘Local’ Submit Points into OSG</a:t>
            </a:r>
          </a:p>
          <a:p>
            <a:endParaRPr lang="en-US" sz="3600" b="1" dirty="0"/>
          </a:p>
          <a:p>
            <a:endParaRPr lang="en-US" sz="3600" b="1" dirty="0"/>
          </a:p>
          <a:p>
            <a:endParaRPr lang="en-US" sz="3600" b="1" dirty="0"/>
          </a:p>
          <a:p>
            <a:endParaRPr lang="en-US" sz="2800" dirty="0"/>
          </a:p>
          <a:p>
            <a:endParaRPr lang="en-US" sz="3600" b="1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7E33C18-D060-6242-8363-68FC71C1A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3839" y="284196"/>
            <a:ext cx="8680862" cy="1325563"/>
          </a:xfrm>
        </p:spPr>
        <p:txBody>
          <a:bodyPr>
            <a:normAutofit/>
          </a:bodyPr>
          <a:lstStyle/>
          <a:p>
            <a:endParaRPr lang="en-US" sz="66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C2FE1B-1115-6747-921A-D4B2657F4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9859-3B26-CC4D-AF50-370CE4BCE5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5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1E905B-F206-8347-9CDD-9568495BD2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28" t="11338" r="24069" b="7320"/>
          <a:stretch/>
        </p:blipFill>
        <p:spPr>
          <a:xfrm>
            <a:off x="3886028" y="-6590"/>
            <a:ext cx="8305972" cy="68645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132" y="2015839"/>
            <a:ext cx="3455722" cy="1641767"/>
          </a:xfrm>
          <a:solidFill>
            <a:schemeClr val="bg1">
              <a:alpha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What is the </a:t>
            </a:r>
            <a:r>
              <a:rPr lang="en-US" b="1" dirty="0"/>
              <a:t>Open Science Grid?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14901"/>
            <a:ext cx="8963891" cy="1943100"/>
          </a:xfrm>
          <a:solidFill>
            <a:schemeClr val="bg1">
              <a:alpha val="7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a consortium of researchers and institutions </a:t>
            </a:r>
            <a:br>
              <a:rPr lang="en-US" dirty="0"/>
            </a:br>
            <a:r>
              <a:rPr lang="en-US" dirty="0"/>
              <a:t>who </a:t>
            </a:r>
            <a:r>
              <a:rPr lang="en-US" i="1" u="sng" dirty="0"/>
              <a:t>share</a:t>
            </a:r>
            <a:r>
              <a:rPr lang="en-US" dirty="0"/>
              <a:t> compute and data resources for </a:t>
            </a:r>
            <a:br>
              <a:rPr lang="en-US" dirty="0"/>
            </a:br>
            <a:r>
              <a:rPr lang="en-US" b="1" i="1" dirty="0"/>
              <a:t>distributed</a:t>
            </a:r>
            <a:r>
              <a:rPr lang="en-US" b="1" dirty="0"/>
              <a:t> high-throughput computing (</a:t>
            </a:r>
            <a:r>
              <a:rPr lang="en-US" b="1" u="sng" dirty="0"/>
              <a:t>d</a:t>
            </a:r>
            <a:r>
              <a:rPr lang="en-US" b="1" dirty="0"/>
              <a:t>HTC)</a:t>
            </a:r>
            <a:br>
              <a:rPr lang="en-US" b="1" dirty="0"/>
            </a:br>
            <a:r>
              <a:rPr lang="en-US" dirty="0"/>
              <a:t>in support of open science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0D53C-7D7A-8941-998A-34C5094252C7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2" descr="https://lh5.googleusercontent.com/nfCNwW8Vg-QKa-ubRM_Gy66cnUD-E0-RqSIKJNqCnOgSwKjBPVtO3AkwLtX-XVlml0ytGIo48qqhufg4XqkdLr3kArPhTP8gqR_Jc9KRKsjuKNMrv0D4OH21uCXeJzZ_zKvXKoH5NqY">
            <a:extLst>
              <a:ext uri="{FF2B5EF4-FFF2-40B4-BE49-F238E27FC236}">
                <a16:creationId xmlns:a16="http://schemas.microsoft.com/office/drawing/2014/main" id="{A69B3791-9A32-5746-A956-DC78E6756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7" y="220134"/>
            <a:ext cx="2552316" cy="127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365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half" idx="1"/>
          </p:nvPr>
        </p:nvSpPr>
        <p:spPr>
          <a:xfrm>
            <a:off x="406401" y="3741585"/>
            <a:ext cx="11480799" cy="269240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versus internal parallelism (multi-threading, MPI, etc.)</a:t>
            </a:r>
          </a:p>
          <a:p>
            <a:r>
              <a:rPr lang="en-US" sz="3200" dirty="0"/>
              <a:t>Scheduling: only need </a:t>
            </a:r>
            <a:r>
              <a:rPr lang="en-US" sz="3200" b="1" dirty="0"/>
              <a:t>1 CPU core, each </a:t>
            </a:r>
            <a:r>
              <a:rPr lang="en-US" sz="3200" dirty="0"/>
              <a:t>(shorter wait; faster to peak)</a:t>
            </a:r>
          </a:p>
          <a:p>
            <a:r>
              <a:rPr lang="en-US" sz="3200" dirty="0"/>
              <a:t>No special programming required (laptop-style, no multi-threading, etc.)</a:t>
            </a:r>
          </a:p>
          <a:p>
            <a:r>
              <a:rPr lang="en-US" sz="3200" dirty="0"/>
              <a:t>Easier recovery from failure (if one core fails, job requeued, other cores/jobs continue)</a:t>
            </a:r>
          </a:p>
          <a:p>
            <a:r>
              <a:rPr lang="en-US" sz="3200" dirty="0"/>
              <a:t>Number of concurrently-running jobs is </a:t>
            </a:r>
            <a:r>
              <a:rPr lang="en-US" sz="3200" i="1" dirty="0"/>
              <a:t>more</a:t>
            </a:r>
            <a:r>
              <a:rPr lang="en-US" sz="3200" dirty="0"/>
              <a:t> important</a:t>
            </a:r>
          </a:p>
          <a:p>
            <a:r>
              <a:rPr lang="en-US" sz="3200" dirty="0"/>
              <a:t>CPU speed and homogeneity are </a:t>
            </a:r>
            <a:r>
              <a:rPr lang="en-US" sz="3200" i="1" dirty="0"/>
              <a:t>less</a:t>
            </a:r>
            <a:r>
              <a:rPr lang="en-US" sz="3200" dirty="0"/>
              <a:t> important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032000" y="2249910"/>
            <a:ext cx="0" cy="101600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6200000">
            <a:off x="956682" y="2344140"/>
            <a:ext cx="122266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/>
              <a:t>time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432600" y="2066196"/>
            <a:ext cx="7924800" cy="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775200" y="1450682"/>
            <a:ext cx="4363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i="1" dirty="0"/>
              <a:t>n </a:t>
            </a:r>
            <a:r>
              <a:rPr lang="en-US" sz="3733" dirty="0"/>
              <a:t>cores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99" y="2249910"/>
            <a:ext cx="8000795" cy="1130224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985C5E64-F189-3845-95A6-C3ED99C6CD2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distributed High Throughput Computing (dHTC)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B1F2B1-2BFA-494E-9FE1-127069E16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9859-3B26-CC4D-AF50-370CE4BCE57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69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85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Is it </a:t>
            </a:r>
            <a:r>
              <a:rPr lang="en-US" b="1" u="sng" dirty="0">
                <a:solidFill>
                  <a:schemeClr val="accent2"/>
                </a:solidFill>
                <a:latin typeface="+mn-lt"/>
              </a:rPr>
              <a:t>OSG</a:t>
            </a:r>
            <a:r>
              <a:rPr lang="en-US" b="1" dirty="0">
                <a:solidFill>
                  <a:schemeClr val="accent2"/>
                </a:solidFill>
                <a:latin typeface="+mn-lt"/>
              </a:rPr>
              <a:t>-able?</a:t>
            </a:r>
            <a:br>
              <a:rPr lang="en-US" dirty="0">
                <a:latin typeface="+mn-lt"/>
              </a:rPr>
            </a:br>
            <a:r>
              <a:rPr lang="en-US" sz="2400" dirty="0"/>
              <a:t>Is your work computable as lots of </a:t>
            </a:r>
            <a:r>
              <a:rPr lang="en-US" sz="2400" i="1" dirty="0"/>
              <a:t>laptop-sized</a:t>
            </a:r>
            <a:r>
              <a:rPr lang="en-US" sz="2400" dirty="0"/>
              <a:t> pieces?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0D53C-7D7A-8941-998A-34C5094252C7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CDC91549-617C-4746-8DB9-39089260765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705935"/>
          <a:ext cx="10515600" cy="49467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94361">
                  <a:extLst>
                    <a:ext uri="{9D8B030D-6E8A-4147-A177-3AD203B41FA5}">
                      <a16:colId xmlns:a16="http://schemas.microsoft.com/office/drawing/2014/main" val="677731003"/>
                    </a:ext>
                  </a:extLst>
                </a:gridCol>
                <a:gridCol w="3598223">
                  <a:extLst>
                    <a:ext uri="{9D8B030D-6E8A-4147-A177-3AD203B41FA5}">
                      <a16:colId xmlns:a16="http://schemas.microsoft.com/office/drawing/2014/main" val="2259272796"/>
                    </a:ext>
                  </a:extLst>
                </a:gridCol>
                <a:gridCol w="2707574">
                  <a:extLst>
                    <a:ext uri="{9D8B030D-6E8A-4147-A177-3AD203B41FA5}">
                      <a16:colId xmlns:a16="http://schemas.microsoft.com/office/drawing/2014/main" val="2684672064"/>
                    </a:ext>
                  </a:extLst>
                </a:gridCol>
                <a:gridCol w="2815442">
                  <a:extLst>
                    <a:ext uri="{9D8B030D-6E8A-4147-A177-3AD203B41FA5}">
                      <a16:colId xmlns:a16="http://schemas.microsoft.com/office/drawing/2014/main" val="2108316085"/>
                    </a:ext>
                  </a:extLst>
                </a:gridCol>
              </a:tblGrid>
              <a:tr h="892885">
                <a:tc>
                  <a:txBody>
                    <a:bodyPr/>
                    <a:lstStyle/>
                    <a:p>
                      <a:r>
                        <a:rPr lang="en-US" sz="2000" i="1" dirty="0">
                          <a:solidFill>
                            <a:schemeClr val="bg1"/>
                          </a:solidFill>
                        </a:rPr>
                        <a:t>Per-Job</a:t>
                      </a:r>
                      <a:r>
                        <a:rPr lang="en-US" sz="2000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i="0" dirty="0">
                          <a:solidFill>
                            <a:schemeClr val="tx1"/>
                          </a:solidFill>
                        </a:rPr>
                        <a:t>Resources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Ideal Jobs! </a:t>
                      </a:r>
                      <a:br>
                        <a:rPr lang="en-US" sz="2400" dirty="0"/>
                      </a:br>
                      <a:r>
                        <a:rPr lang="en-US" sz="2000" b="0" dirty="0"/>
                        <a:t>(up to 10,000 cores, per user!)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Still Very Advantageous!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Probably not…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6224225"/>
                  </a:ext>
                </a:extLst>
              </a:tr>
              <a:tr h="618583">
                <a:tc>
                  <a:txBody>
                    <a:bodyPr/>
                    <a:lstStyle/>
                    <a:p>
                      <a:r>
                        <a:rPr lang="en-US" sz="2000" b="1" dirty="0"/>
                        <a:t>cores</a:t>
                      </a:r>
                      <a:br>
                        <a:rPr lang="en-US" sz="2000" dirty="0"/>
                      </a:br>
                      <a:r>
                        <a:rPr lang="en-US" sz="1800" b="0" dirty="0"/>
                        <a:t>(GPUs)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1</a:t>
                      </a:r>
                    </a:p>
                    <a:p>
                      <a:r>
                        <a:rPr lang="en-US" sz="1800" dirty="0"/>
                        <a:t>(1; non-specific)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&lt;8</a:t>
                      </a:r>
                    </a:p>
                    <a:p>
                      <a:r>
                        <a:rPr lang="en-US" sz="1800" dirty="0"/>
                        <a:t>(1; specific GPU type)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&gt;8  </a:t>
                      </a:r>
                      <a:r>
                        <a:rPr lang="en-US" sz="1800" b="1" dirty="0"/>
                        <a:t>(or MPI)</a:t>
                      </a:r>
                    </a:p>
                    <a:p>
                      <a:r>
                        <a:rPr lang="en-US" sz="1800" dirty="0"/>
                        <a:t>(multiple)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3227602"/>
                  </a:ext>
                </a:extLst>
              </a:tr>
              <a:tr h="618583">
                <a:tc>
                  <a:txBody>
                    <a:bodyPr/>
                    <a:lstStyle/>
                    <a:p>
                      <a:r>
                        <a:rPr lang="en-US" sz="2000" b="1" dirty="0" err="1"/>
                        <a:t>Walltime</a:t>
                      </a:r>
                      <a:br>
                        <a:rPr lang="en-US" sz="2000" b="1" dirty="0"/>
                      </a:br>
                      <a:r>
                        <a:rPr lang="en-US" sz="1800" b="0" i="1" dirty="0"/>
                        <a:t>(per job)</a:t>
                      </a:r>
                      <a:endParaRPr lang="en-US" sz="20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&lt;10 </a:t>
                      </a:r>
                      <a:r>
                        <a:rPr lang="en-US" sz="2000" b="1" dirty="0" err="1"/>
                        <a:t>hrs</a:t>
                      </a:r>
                      <a:r>
                        <a:rPr lang="en-US" sz="2000" dirty="0"/>
                        <a:t>* </a:t>
                      </a:r>
                    </a:p>
                    <a:p>
                      <a:r>
                        <a:rPr lang="en-US" sz="1800" dirty="0"/>
                        <a:t>*or </a:t>
                      </a:r>
                      <a:r>
                        <a:rPr lang="en-US" sz="1800" dirty="0" err="1"/>
                        <a:t>checkpointable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&lt;20 </a:t>
                      </a:r>
                      <a:r>
                        <a:rPr lang="en-US" sz="2000" b="1" dirty="0" err="1"/>
                        <a:t>hrs</a:t>
                      </a:r>
                      <a:r>
                        <a:rPr lang="en-US" sz="2000" dirty="0"/>
                        <a:t>*</a:t>
                      </a:r>
                    </a:p>
                    <a:p>
                      <a:r>
                        <a:rPr lang="en-US" sz="1800" dirty="0"/>
                        <a:t>*or </a:t>
                      </a:r>
                      <a:r>
                        <a:rPr lang="en-US" sz="1800" dirty="0" err="1"/>
                        <a:t>checkpointable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&gt;20 </a:t>
                      </a:r>
                      <a:r>
                        <a:rPr lang="en-US" sz="2000" b="1" dirty="0" err="1"/>
                        <a:t>hrs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744155"/>
                  </a:ext>
                </a:extLst>
              </a:tr>
              <a:tr h="618583">
                <a:tc>
                  <a:txBody>
                    <a:bodyPr/>
                    <a:lstStyle/>
                    <a:p>
                      <a:r>
                        <a:rPr lang="en-US" sz="2000" b="1" dirty="0"/>
                        <a:t>RAM</a:t>
                      </a:r>
                      <a:br>
                        <a:rPr lang="en-US" sz="2000" b="1" dirty="0"/>
                      </a:br>
                      <a:r>
                        <a:rPr lang="en-US" sz="1800" b="0" i="1" dirty="0"/>
                        <a:t>(per job)</a:t>
                      </a:r>
                      <a:endParaRPr lang="en-US" sz="20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&lt;few 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&lt;10 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&gt;10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7101741"/>
                  </a:ext>
                </a:extLst>
              </a:tr>
              <a:tr h="618583">
                <a:tc>
                  <a:txBody>
                    <a:bodyPr/>
                    <a:lstStyle/>
                    <a:p>
                      <a:r>
                        <a:rPr lang="en-US" sz="2000" b="1" dirty="0"/>
                        <a:t>Input</a:t>
                      </a:r>
                      <a:br>
                        <a:rPr lang="en-US" sz="2000" b="1" dirty="0"/>
                      </a:br>
                      <a:r>
                        <a:rPr lang="en-US" sz="1800" b="0" i="1" dirty="0"/>
                        <a:t>(per job)</a:t>
                      </a:r>
                      <a:endParaRPr lang="en-US" sz="20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&lt;500 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&lt;10 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&gt;10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989755"/>
                  </a:ext>
                </a:extLst>
              </a:tr>
              <a:tr h="618583">
                <a:tc>
                  <a:txBody>
                    <a:bodyPr/>
                    <a:lstStyle/>
                    <a:p>
                      <a:r>
                        <a:rPr lang="en-US" sz="2000" b="1" dirty="0"/>
                        <a:t>Output</a:t>
                      </a:r>
                    </a:p>
                    <a:p>
                      <a:r>
                        <a:rPr lang="en-US" sz="1800" b="0" i="1" dirty="0"/>
                        <a:t>(per job)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&lt;1 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&lt;10 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&gt;10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989033"/>
                  </a:ext>
                </a:extLst>
              </a:tr>
              <a:tr h="618583">
                <a:tc>
                  <a:txBody>
                    <a:bodyPr/>
                    <a:lstStyle/>
                    <a:p>
                      <a:r>
                        <a:rPr lang="en-US" sz="2000" b="0" i="1" dirty="0"/>
                        <a:t>Software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1" dirty="0"/>
                        <a:t>‘portable’  </a:t>
                      </a:r>
                      <a:r>
                        <a:rPr lang="en-US" sz="1800" b="0" i="1" dirty="0"/>
                        <a:t>(pre-compiled binaries, transferable, </a:t>
                      </a:r>
                      <a:r>
                        <a:rPr lang="en-US" sz="1800" b="0" i="1" dirty="0" err="1"/>
                        <a:t>containerizable</a:t>
                      </a:r>
                      <a:r>
                        <a:rPr lang="en-US" sz="1800" b="0" i="1" dirty="0"/>
                        <a:t>, etc.)</a:t>
                      </a:r>
                      <a:endParaRPr lang="en-US" sz="20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1" dirty="0"/>
                        <a:t>most other than  </a:t>
                      </a:r>
                      <a:r>
                        <a:rPr lang="en-US" sz="2000" b="0" i="1" dirty="0">
                          <a:sym typeface="Wingdings" pitchFamily="2" charset="2"/>
                        </a:rPr>
                        <a:t>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1" dirty="0"/>
                        <a:t>licensed software; non-Linux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115190"/>
                  </a:ext>
                </a:extLst>
              </a:tr>
            </a:tbl>
          </a:graphicData>
        </a:graphic>
      </p:graphicFrame>
      <p:pic>
        <p:nvPicPr>
          <p:cNvPr id="6" name="Picture 2" descr="https://lh5.googleusercontent.com/nfCNwW8Vg-QKa-ubRM_Gy66cnUD-E0-RqSIKJNqCnOgSwKjBPVtO3AkwLtX-XVlml0ytGIo48qqhufg4XqkdLr3kArPhTP8gqR_Jc9KRKsjuKNMrv0D4OH21uCXeJzZ_zKvXKoH5NqY">
            <a:extLst>
              <a:ext uri="{FF2B5EF4-FFF2-40B4-BE49-F238E27FC236}">
                <a16:creationId xmlns:a16="http://schemas.microsoft.com/office/drawing/2014/main" id="{4378A1BE-0A90-8E4B-97E7-4E4597107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629" y="155965"/>
            <a:ext cx="2552316" cy="127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683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"/>
            <a:ext cx="12192000" cy="103481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8" name="Picture 17" descr="20160420_Morgridge_9259.d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" t="9254"/>
          <a:stretch/>
        </p:blipFill>
        <p:spPr>
          <a:xfrm>
            <a:off x="7407045" y="1472306"/>
            <a:ext cx="4323227" cy="2812781"/>
          </a:xfrm>
          <a:prstGeom prst="rect">
            <a:avLst/>
          </a:prstGeom>
        </p:spPr>
      </p:pic>
      <p:pic>
        <p:nvPicPr>
          <p:cNvPr id="19" name="Picture 18" descr="RCFhelpdesk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r="7468"/>
          <a:stretch/>
        </p:blipFill>
        <p:spPr>
          <a:xfrm>
            <a:off x="7407047" y="4059311"/>
            <a:ext cx="4323227" cy="3167563"/>
          </a:xfrm>
          <a:prstGeom prst="rect">
            <a:avLst/>
          </a:prstGeom>
        </p:spPr>
      </p:pic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94A4305F-6B59-2148-AFD6-A800B1FFF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715" y="1475797"/>
            <a:ext cx="7019340" cy="5382203"/>
          </a:xfrm>
        </p:spPr>
        <p:txBody>
          <a:bodyPr>
            <a:normAutofit fontScale="92500"/>
          </a:bodyPr>
          <a:lstStyle/>
          <a:p>
            <a:pPr marL="609585" indent="-609585">
              <a:buAutoNum type="arabicPeriod"/>
            </a:pPr>
            <a:r>
              <a:rPr lang="en-US" sz="3467" b="1" dirty="0"/>
              <a:t>Meet with every potential new user.</a:t>
            </a:r>
          </a:p>
          <a:p>
            <a:pPr marL="609585" indent="-609585">
              <a:buAutoNum type="arabicPeriod"/>
            </a:pPr>
            <a:r>
              <a:rPr lang="en-US" sz="3467" b="1" dirty="0"/>
              <a:t>Ask progressively for details.</a:t>
            </a:r>
          </a:p>
          <a:p>
            <a:pPr marL="609585" indent="-609585">
              <a:buAutoNum type="arabicPeriod"/>
            </a:pPr>
            <a:r>
              <a:rPr lang="en-US" sz="3467" b="1" dirty="0"/>
              <a:t>Set expectations.</a:t>
            </a:r>
          </a:p>
          <a:p>
            <a:pPr marL="0" indent="0">
              <a:buNone/>
            </a:pPr>
            <a:r>
              <a:rPr lang="en-US" sz="2933" dirty="0">
                <a:latin typeface="Consolas" panose="020B0609020204030204" pitchFamily="49" charset="0"/>
                <a:cs typeface="Consolas" panose="020B0609020204030204" pitchFamily="49" charset="0"/>
              </a:rPr>
              <a:t>If </a:t>
            </a:r>
            <a:r>
              <a:rPr lang="en-US" sz="2933" u="sng" dirty="0">
                <a:latin typeface="Consolas" panose="020B0609020204030204" pitchFamily="49" charset="0"/>
                <a:cs typeface="Consolas" panose="020B0609020204030204" pitchFamily="49" charset="0"/>
              </a:rPr>
              <a:t>you</a:t>
            </a:r>
            <a:r>
              <a:rPr lang="en-US" sz="2933" dirty="0">
                <a:latin typeface="Consolas" panose="020B0609020204030204" pitchFamily="49" charset="0"/>
                <a:cs typeface="Consolas" panose="020B0609020204030204" pitchFamily="49" charset="0"/>
              </a:rPr>
              <a:t> …</a:t>
            </a:r>
          </a:p>
          <a:p>
            <a:pPr marL="533387" lvl="1" indent="0">
              <a:buNone/>
            </a:pPr>
            <a:r>
              <a:rPr lang="en-US" sz="2267" dirty="0">
                <a:latin typeface="Consolas" panose="020B0609020204030204" pitchFamily="49" charset="0"/>
                <a:cs typeface="Consolas" panose="020B0609020204030204" pitchFamily="49" charset="0"/>
              </a:rPr>
              <a:t>&gt; execute your work </a:t>
            </a:r>
            <a:r>
              <a:rPr lang="en-US" sz="2267" b="1" i="1" u="sng" dirty="0">
                <a:latin typeface="Consolas" panose="020B0609020204030204" pitchFamily="49" charset="0"/>
                <a:cs typeface="Consolas" panose="020B0609020204030204" pitchFamily="49" charset="0"/>
              </a:rPr>
              <a:t>this way</a:t>
            </a:r>
            <a:r>
              <a:rPr lang="en-US" sz="2267" dirty="0">
                <a:latin typeface="Consolas" panose="020B0609020204030204" pitchFamily="49" charset="0"/>
                <a:cs typeface="Consolas" panose="020B0609020204030204" pitchFamily="49" charset="0"/>
              </a:rPr>
              <a:t> (HTC)</a:t>
            </a:r>
          </a:p>
          <a:p>
            <a:pPr marL="533387" lvl="1" indent="0">
              <a:buNone/>
            </a:pPr>
            <a:r>
              <a:rPr lang="en-US" sz="2267" dirty="0">
                <a:latin typeface="Consolas" panose="020B0609020204030204" pitchFamily="49" charset="0"/>
                <a:cs typeface="Consolas" panose="020B0609020204030204" pitchFamily="49" charset="0"/>
              </a:rPr>
              <a:t>&gt; requiring </a:t>
            </a:r>
            <a:r>
              <a:rPr lang="en-US" sz="2267" b="1" i="1" u="sng" dirty="0">
                <a:latin typeface="Consolas" panose="020B0609020204030204" pitchFamily="49" charset="0"/>
                <a:cs typeface="Consolas" panose="020B0609020204030204" pitchFamily="49" charset="0"/>
              </a:rPr>
              <a:t>these learning steps</a:t>
            </a:r>
            <a:r>
              <a:rPr lang="en-US" sz="2267" dirty="0">
                <a:latin typeface="Consolas" panose="020B0609020204030204" pitchFamily="49" charset="0"/>
                <a:cs typeface="Consolas" panose="020B0609020204030204" pitchFamily="49" charset="0"/>
              </a:rPr>
              <a:t> and </a:t>
            </a:r>
          </a:p>
          <a:p>
            <a:pPr marL="533387" lvl="1" indent="0">
              <a:buNone/>
            </a:pPr>
            <a:r>
              <a:rPr lang="en-US" sz="2267" b="1" i="1" u="sng" dirty="0">
                <a:latin typeface="Consolas" panose="020B0609020204030204" pitchFamily="49" charset="0"/>
                <a:cs typeface="Consolas" panose="020B0609020204030204" pitchFamily="49" charset="0"/>
              </a:rPr>
              <a:t>this much work</a:t>
            </a:r>
            <a:r>
              <a:rPr lang="en-US" sz="2267" dirty="0"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  <a:endParaRPr lang="en-US" sz="2267" b="1" i="1" u="sng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533387" lvl="1" indent="0">
              <a:buNone/>
            </a:pPr>
            <a:endParaRPr lang="en-US" sz="2267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933" dirty="0">
                <a:latin typeface="Consolas" panose="020B0609020204030204" pitchFamily="49" charset="0"/>
                <a:cs typeface="Consolas" panose="020B0609020204030204" pitchFamily="49" charset="0"/>
              </a:rPr>
              <a:t>Then </a:t>
            </a:r>
            <a:r>
              <a:rPr lang="en-US" sz="2933" u="sng" dirty="0">
                <a:latin typeface="Consolas" panose="020B0609020204030204" pitchFamily="49" charset="0"/>
                <a:cs typeface="Consolas" panose="020B0609020204030204" pitchFamily="49" charset="0"/>
              </a:rPr>
              <a:t>you</a:t>
            </a:r>
            <a:r>
              <a:rPr lang="en-US" sz="2933" dirty="0">
                <a:latin typeface="Consolas" panose="020B0609020204030204" pitchFamily="49" charset="0"/>
                <a:cs typeface="Consolas" panose="020B0609020204030204" pitchFamily="49" charset="0"/>
              </a:rPr>
              <a:t> …</a:t>
            </a:r>
          </a:p>
          <a:p>
            <a:pPr marL="533387" lvl="1" indent="0">
              <a:buNone/>
            </a:pPr>
            <a:r>
              <a:rPr lang="en-US" sz="2267" dirty="0">
                <a:latin typeface="Consolas" panose="020B0609020204030204" pitchFamily="49" charset="0"/>
                <a:cs typeface="Consolas" panose="020B0609020204030204" pitchFamily="49" charset="0"/>
              </a:rPr>
              <a:t>&gt; can reach your research goal after </a:t>
            </a:r>
            <a:r>
              <a:rPr lang="en-US" sz="2267" b="1" i="1" u="sng" dirty="0">
                <a:latin typeface="Consolas" panose="020B0609020204030204" pitchFamily="49" charset="0"/>
                <a:cs typeface="Consolas" panose="020B0609020204030204" pitchFamily="49" charset="0"/>
              </a:rPr>
              <a:t>this much time and effort</a:t>
            </a:r>
            <a:r>
              <a:rPr lang="en-US" sz="2267" dirty="0">
                <a:latin typeface="Consolas" panose="020B0609020204030204" pitchFamily="49" charset="0"/>
                <a:cs typeface="Consolas" panose="020B0609020204030204" pitchFamily="49" charset="0"/>
              </a:rPr>
              <a:t>, and</a:t>
            </a:r>
            <a:endParaRPr lang="en-US" sz="2267" b="1" i="1" u="sng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533387" lvl="1" indent="0">
              <a:buNone/>
            </a:pPr>
            <a:r>
              <a:rPr lang="en-US" sz="2267" dirty="0">
                <a:latin typeface="Consolas" panose="020B0609020204030204" pitchFamily="49" charset="0"/>
                <a:cs typeface="Consolas" panose="020B0609020204030204" pitchFamily="49" charset="0"/>
              </a:rPr>
              <a:t>&gt; could really achieve </a:t>
            </a:r>
            <a:r>
              <a:rPr lang="en-US" sz="2267" b="1" i="1" u="sng" dirty="0">
                <a:latin typeface="Consolas" panose="020B0609020204030204" pitchFamily="49" charset="0"/>
                <a:cs typeface="Consolas" panose="020B0609020204030204" pitchFamily="49" charset="0"/>
              </a:rPr>
              <a:t>this much more research outcome.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822FC9C-156D-A441-A9CF-7D32C3D810C7}"/>
              </a:ext>
            </a:extLst>
          </p:cNvPr>
          <p:cNvSpPr txBox="1">
            <a:spLocks/>
          </p:cNvSpPr>
          <p:nvPr/>
        </p:nvSpPr>
        <p:spPr>
          <a:xfrm>
            <a:off x="308565" y="17787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2"/>
                </a:solidFill>
              </a:rPr>
              <a:t>HTC </a:t>
            </a:r>
            <a:r>
              <a:rPr lang="en-US" b="1" dirty="0"/>
              <a:t>Facilitation Strategy</a:t>
            </a:r>
          </a:p>
        </p:txBody>
      </p:sp>
      <p:pic>
        <p:nvPicPr>
          <p:cNvPr id="11" name="Picture 2" descr="https://lh5.googleusercontent.com/nfCNwW8Vg-QKa-ubRM_Gy66cnUD-E0-RqSIKJNqCnOgSwKjBPVtO3AkwLtX-XVlml0ytGIo48qqhufg4XqkdLr3kArPhTP8gqR_Jc9KRKsjuKNMrv0D4OH21uCXeJzZ_zKvXKoH5NqY">
            <a:extLst>
              <a:ext uri="{FF2B5EF4-FFF2-40B4-BE49-F238E27FC236}">
                <a16:creationId xmlns:a16="http://schemas.microsoft.com/office/drawing/2014/main" id="{D7CD3966-2AA2-EF44-9DE8-6DF4CD558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629" y="172007"/>
            <a:ext cx="2552316" cy="127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B7E70C-7ADA-BD4A-BFC9-9FBDE432F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9859-3B26-CC4D-AF50-370CE4BCE57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807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20160420_Morgridge_9259.d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" t="9254"/>
          <a:stretch/>
        </p:blipFill>
        <p:spPr>
          <a:xfrm>
            <a:off x="7407045" y="1472306"/>
            <a:ext cx="4323227" cy="2812781"/>
          </a:xfrm>
          <a:prstGeom prst="rect">
            <a:avLst/>
          </a:prstGeom>
        </p:spPr>
      </p:pic>
      <p:pic>
        <p:nvPicPr>
          <p:cNvPr id="19" name="Picture 18" descr="RCFhelpdesk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r="7468"/>
          <a:stretch/>
        </p:blipFill>
        <p:spPr>
          <a:xfrm>
            <a:off x="7407047" y="4059311"/>
            <a:ext cx="4323227" cy="3167563"/>
          </a:xfrm>
          <a:prstGeom prst="rect">
            <a:avLst/>
          </a:prstGeom>
        </p:spPr>
      </p:pic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94A4305F-6B59-2148-AFD6-A800B1FFF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715" y="1475797"/>
            <a:ext cx="7019340" cy="5229803"/>
          </a:xfrm>
        </p:spPr>
        <p:txBody>
          <a:bodyPr>
            <a:normAutofit/>
          </a:bodyPr>
          <a:lstStyle/>
          <a:p>
            <a:pPr marL="609585" indent="-609585">
              <a:buAutoNum type="arabicPeriod"/>
            </a:pPr>
            <a:r>
              <a:rPr lang="en-US" sz="3200" b="1" dirty="0"/>
              <a:t>Meet with every potential new user.</a:t>
            </a:r>
          </a:p>
          <a:p>
            <a:pPr marL="609585" indent="-609585">
              <a:buAutoNum type="arabicPeriod"/>
            </a:pPr>
            <a:r>
              <a:rPr lang="en-US" sz="3200" b="1" dirty="0"/>
              <a:t>Ask progressively for details.</a:t>
            </a:r>
          </a:p>
          <a:p>
            <a:pPr marL="609585" indent="-609585">
              <a:buAutoNum type="arabicPeriod"/>
            </a:pPr>
            <a:r>
              <a:rPr lang="en-US" sz="3200" b="1" dirty="0"/>
              <a:t>Set expectations.</a:t>
            </a:r>
          </a:p>
          <a:p>
            <a:pPr marL="609585" indent="-609585">
              <a:buAutoNum type="arabicPeriod"/>
            </a:pPr>
            <a:r>
              <a:rPr lang="en-US" sz="3200" b="1" dirty="0"/>
              <a:t>Follow up with the personalized plan for #3.</a:t>
            </a:r>
          </a:p>
          <a:p>
            <a:pPr marL="609585" indent="-609585">
              <a:buAutoNum type="arabicPeriod"/>
            </a:pPr>
            <a:r>
              <a:rPr lang="en-US" sz="3200" b="1" dirty="0"/>
              <a:t>Make ongoing support </a:t>
            </a:r>
            <a:r>
              <a:rPr lang="en-US" sz="3200" b="1" u="sng" dirty="0"/>
              <a:t>accessible</a:t>
            </a:r>
            <a:r>
              <a:rPr lang="en-US" sz="3200" b="1" dirty="0"/>
              <a:t>.</a:t>
            </a:r>
          </a:p>
          <a:p>
            <a:pPr marL="0" indent="0">
              <a:buNone/>
            </a:pPr>
            <a:r>
              <a:rPr lang="en-US" sz="3200" b="1" i="1" u="sng" dirty="0"/>
              <a:t>Over</a:t>
            </a:r>
            <a:r>
              <a:rPr lang="en-US" sz="3200" i="1" dirty="0"/>
              <a:t>-</a:t>
            </a:r>
            <a:r>
              <a:rPr lang="en-US" sz="3200" dirty="0"/>
              <a:t>emphasize your willingness to help!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A47253-F25D-C84F-BF1B-FAE52B0EF967}"/>
              </a:ext>
            </a:extLst>
          </p:cNvPr>
          <p:cNvSpPr txBox="1">
            <a:spLocks/>
          </p:cNvSpPr>
          <p:nvPr/>
        </p:nvSpPr>
        <p:spPr>
          <a:xfrm>
            <a:off x="308565" y="17787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2"/>
                </a:solidFill>
              </a:rPr>
              <a:t>HTC </a:t>
            </a:r>
            <a:r>
              <a:rPr lang="en-US" b="1" dirty="0"/>
              <a:t>Facilitation Strategy</a:t>
            </a:r>
          </a:p>
        </p:txBody>
      </p:sp>
      <p:pic>
        <p:nvPicPr>
          <p:cNvPr id="11" name="Picture 2" descr="https://lh5.googleusercontent.com/nfCNwW8Vg-QKa-ubRM_Gy66cnUD-E0-RqSIKJNqCnOgSwKjBPVtO3AkwLtX-XVlml0ytGIo48qqhufg4XqkdLr3kArPhTP8gqR_Jc9KRKsjuKNMrv0D4OH21uCXeJzZ_zKvXKoH5NqY">
            <a:extLst>
              <a:ext uri="{FF2B5EF4-FFF2-40B4-BE49-F238E27FC236}">
                <a16:creationId xmlns:a16="http://schemas.microsoft.com/office/drawing/2014/main" id="{C0A593A5-DF9B-F94D-93BA-E779623E7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629" y="155965"/>
            <a:ext cx="2552316" cy="127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E705DB-1911-1843-989A-3B83587D2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9859-3B26-CC4D-AF50-370CE4BCE57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322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60420_Morgridge_9358.d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1" t="13424" r="14678" b="21335"/>
          <a:stretch/>
        </p:blipFill>
        <p:spPr>
          <a:xfrm>
            <a:off x="3208421" y="2124891"/>
            <a:ext cx="8983578" cy="47707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"/>
            <a:ext cx="12192000" cy="103481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/>
          <p:cNvSpPr/>
          <p:nvPr/>
        </p:nvSpPr>
        <p:spPr>
          <a:xfrm>
            <a:off x="3208420" y="1780674"/>
            <a:ext cx="8983579" cy="5114955"/>
          </a:xfrm>
          <a:prstGeom prst="rect">
            <a:avLst/>
          </a:prstGeom>
          <a:gradFill flip="none" rotWithShape="1">
            <a:gsLst>
              <a:gs pos="29000">
                <a:schemeClr val="lt1"/>
              </a:gs>
              <a:gs pos="100000">
                <a:schemeClr val="bg1">
                  <a:alpha val="0"/>
                </a:schemeClr>
              </a:gs>
              <a:gs pos="77000">
                <a:schemeClr val="lt1">
                  <a:alpha val="5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1" name="Picture 2" descr="https://lh5.googleusercontent.com/nfCNwW8Vg-QKa-ubRM_Gy66cnUD-E0-RqSIKJNqCnOgSwKjBPVtO3AkwLtX-XVlml0ytGIo48qqhufg4XqkdLr3kArPhTP8gqR_Jc9KRKsjuKNMrv0D4OH21uCXeJzZ_zKvXKoH5NqY">
            <a:extLst>
              <a:ext uri="{FF2B5EF4-FFF2-40B4-BE49-F238E27FC236}">
                <a16:creationId xmlns:a16="http://schemas.microsoft.com/office/drawing/2014/main" id="{9B5DE924-9E6D-DE44-8269-4C44085E4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7" y="220134"/>
            <a:ext cx="2552316" cy="127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49E2C1C-4806-9848-900A-22CE39FF3A87}"/>
              </a:ext>
            </a:extLst>
          </p:cNvPr>
          <p:cNvSpPr txBox="1">
            <a:spLocks/>
          </p:cNvSpPr>
          <p:nvPr/>
        </p:nvSpPr>
        <p:spPr>
          <a:xfrm>
            <a:off x="3253839" y="284196"/>
            <a:ext cx="8680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chemeClr val="accent2"/>
                </a:solidFill>
                <a:latin typeface="+mn-lt"/>
              </a:rPr>
              <a:t>HTC Facilitation Training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8561BE1-4BB9-464C-9C0D-6215EFEC9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933" y="2049270"/>
            <a:ext cx="11082867" cy="8601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i="1" dirty="0"/>
              <a:t>Shadow OSG’s Research Computing Facilitators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31BE1A-7746-534E-9D2B-7FA5EB282A2E}"/>
              </a:ext>
            </a:extLst>
          </p:cNvPr>
          <p:cNvSpPr txBox="1"/>
          <p:nvPr/>
        </p:nvSpPr>
        <p:spPr>
          <a:xfrm>
            <a:off x="380010" y="2826328"/>
            <a:ext cx="788167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Join OSG RCFs in facilitating use of </a:t>
            </a:r>
            <a:r>
              <a:rPr lang="en-US" sz="2800" b="1" dirty="0">
                <a:solidFill>
                  <a:schemeClr val="accent2"/>
                </a:solidFill>
              </a:rPr>
              <a:t>OSG Connect</a:t>
            </a:r>
            <a:r>
              <a:rPr lang="en-US" sz="2800" b="1" dirty="0"/>
              <a:t> by researchers from </a:t>
            </a:r>
            <a:r>
              <a:rPr lang="en-US" sz="2800" b="1" i="1" u="sng" dirty="0"/>
              <a:t>your</a:t>
            </a:r>
            <a:r>
              <a:rPr lang="en-US" sz="2800" b="1" dirty="0"/>
              <a:t> institution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Get an account, yourself. Tell your researchers to include you in OSG support conversations.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on-site shadowing at </a:t>
            </a:r>
            <a:r>
              <a:rPr lang="en-US" sz="2800" b="1" dirty="0">
                <a:solidFill>
                  <a:srgbClr val="C00000"/>
                </a:solidFill>
              </a:rPr>
              <a:t>UW-Madison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We can include you in our researcher consultations for a week, with scheduled time for discussion/reflection.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face-to-face community engagement at HTCondor and OSG events (</a:t>
            </a:r>
            <a:r>
              <a:rPr lang="en-US" sz="2800" dirty="0" err="1"/>
              <a:t>PATh</a:t>
            </a:r>
            <a:r>
              <a:rPr lang="en-US" sz="2800" dirty="0"/>
              <a:t> events)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C41C39-590A-DF4D-93DF-908BBB5CC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9859-3B26-CC4D-AF50-370CE4BCE57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301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60420_Morgridge_9358.d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1" t="13424" r="14678" b="21335"/>
          <a:stretch/>
        </p:blipFill>
        <p:spPr>
          <a:xfrm>
            <a:off x="3208421" y="2124891"/>
            <a:ext cx="8983578" cy="47707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"/>
            <a:ext cx="12192000" cy="103481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/>
          <p:cNvSpPr/>
          <p:nvPr/>
        </p:nvSpPr>
        <p:spPr>
          <a:xfrm>
            <a:off x="3208420" y="1780674"/>
            <a:ext cx="8983579" cy="5114955"/>
          </a:xfrm>
          <a:prstGeom prst="rect">
            <a:avLst/>
          </a:prstGeom>
          <a:gradFill flip="none" rotWithShape="1">
            <a:gsLst>
              <a:gs pos="29000">
                <a:schemeClr val="lt1"/>
              </a:gs>
              <a:gs pos="100000">
                <a:schemeClr val="bg1">
                  <a:alpha val="0"/>
                </a:schemeClr>
              </a:gs>
              <a:gs pos="77000">
                <a:schemeClr val="lt1">
                  <a:alpha val="5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1" name="Picture 2" descr="https://lh5.googleusercontent.com/nfCNwW8Vg-QKa-ubRM_Gy66cnUD-E0-RqSIKJNqCnOgSwKjBPVtO3AkwLtX-XVlml0ytGIo48qqhufg4XqkdLr3kArPhTP8gqR_Jc9KRKsjuKNMrv0D4OH21uCXeJzZ_zKvXKoH5NqY">
            <a:extLst>
              <a:ext uri="{FF2B5EF4-FFF2-40B4-BE49-F238E27FC236}">
                <a16:creationId xmlns:a16="http://schemas.microsoft.com/office/drawing/2014/main" id="{9B5DE924-9E6D-DE44-8269-4C44085E4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7" y="220134"/>
            <a:ext cx="2552316" cy="127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49E2C1C-4806-9848-900A-22CE39FF3A87}"/>
              </a:ext>
            </a:extLst>
          </p:cNvPr>
          <p:cNvSpPr txBox="1">
            <a:spLocks/>
          </p:cNvSpPr>
          <p:nvPr/>
        </p:nvSpPr>
        <p:spPr>
          <a:xfrm>
            <a:off x="3253839" y="284196"/>
            <a:ext cx="8680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chemeClr val="accent2"/>
                </a:solidFill>
                <a:latin typeface="+mn-lt"/>
              </a:rPr>
              <a:t>dHTC Training and Community Events for Campus Staff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8561BE1-4BB9-464C-9C0D-6215EFEC9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933" y="2049270"/>
            <a:ext cx="11082867" cy="8601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i="1" dirty="0"/>
              <a:t>Learn dHTC skills and engage with others!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31BE1A-7746-534E-9D2B-7FA5EB282A2E}"/>
              </a:ext>
            </a:extLst>
          </p:cNvPr>
          <p:cNvSpPr txBox="1"/>
          <p:nvPr/>
        </p:nvSpPr>
        <p:spPr>
          <a:xfrm>
            <a:off x="380010" y="2826328"/>
            <a:ext cx="788167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Annual Community Meetings, including content specific to campus research: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hlinkClick r:id="rId5"/>
              </a:rPr>
              <a:t>OSG All-Hands Meeting</a:t>
            </a:r>
            <a:r>
              <a:rPr lang="en-US" sz="2800" dirty="0"/>
              <a:t> (~March)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hlinkClick r:id="rId6"/>
              </a:rPr>
              <a:t>HTCondor Week</a:t>
            </a:r>
            <a:r>
              <a:rPr lang="en-US" sz="2800" dirty="0"/>
              <a:t> (~May)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Annual OSG User School</a:t>
            </a:r>
            <a:endParaRPr lang="en-US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materials online! (recently </a:t>
            </a:r>
            <a:r>
              <a:rPr lang="en-US" sz="2800" dirty="0">
                <a:hlinkClick r:id="rId7"/>
              </a:rPr>
              <a:t>virtual</a:t>
            </a:r>
            <a:r>
              <a:rPr lang="en-US" sz="28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Trainings, Workshops, and Presentations </a:t>
            </a:r>
            <a:r>
              <a:rPr lang="en-US" sz="2800" dirty="0"/>
              <a:t>at: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conferences, e.g. PEARC, CC*, RMACC, 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virtual communities, e.g. </a:t>
            </a:r>
            <a:r>
              <a:rPr lang="en-US" sz="2800" dirty="0" err="1"/>
              <a:t>CaRCC</a:t>
            </a:r>
            <a:r>
              <a:rPr lang="en-US" sz="2800" dirty="0"/>
              <a:t>, MAGIC, 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C41C39-590A-DF4D-93DF-908BBB5CC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9859-3B26-CC4D-AF50-370CE4BCE57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155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"/>
            <a:ext cx="12192000" cy="103481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1" name="Picture 2" descr="https://lh5.googleusercontent.com/nfCNwW8Vg-QKa-ubRM_Gy66cnUD-E0-RqSIKJNqCnOgSwKjBPVtO3AkwLtX-XVlml0ytGIo48qqhufg4XqkdLr3kArPhTP8gqR_Jc9KRKsjuKNMrv0D4OH21uCXeJzZ_zKvXKoH5NqY">
            <a:extLst>
              <a:ext uri="{FF2B5EF4-FFF2-40B4-BE49-F238E27FC236}">
                <a16:creationId xmlns:a16="http://schemas.microsoft.com/office/drawing/2014/main" id="{9B5DE924-9E6D-DE44-8269-4C44085E4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7" y="220134"/>
            <a:ext cx="2552316" cy="127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49E2C1C-4806-9848-900A-22CE39FF3A87}"/>
              </a:ext>
            </a:extLst>
          </p:cNvPr>
          <p:cNvSpPr txBox="1">
            <a:spLocks/>
          </p:cNvSpPr>
          <p:nvPr/>
        </p:nvSpPr>
        <p:spPr>
          <a:xfrm>
            <a:off x="3253839" y="284196"/>
            <a:ext cx="8680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solidFill>
                  <a:schemeClr val="accent2"/>
                </a:solidFill>
                <a:latin typeface="+mn-lt"/>
              </a:rPr>
              <a:t>OSG User School</a:t>
            </a:r>
            <a:endParaRPr lang="en-US" sz="66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31BE1A-7746-534E-9D2B-7FA5EB282A2E}"/>
              </a:ext>
            </a:extLst>
          </p:cNvPr>
          <p:cNvSpPr txBox="1"/>
          <p:nvPr/>
        </p:nvSpPr>
        <p:spPr>
          <a:xfrm>
            <a:off x="380010" y="1910182"/>
            <a:ext cx="112986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week-long summer education program on HTC and OSG compute execution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targeted for </a:t>
            </a:r>
            <a:r>
              <a:rPr lang="en-US" sz="3200" u="sng" dirty="0"/>
              <a:t>researchers</a:t>
            </a:r>
            <a:r>
              <a:rPr lang="en-US" sz="3200" dirty="0"/>
              <a:t> </a:t>
            </a:r>
            <a:r>
              <a:rPr lang="en-US" sz="3200" i="1" dirty="0"/>
              <a:t>and</a:t>
            </a:r>
            <a:r>
              <a:rPr lang="en-US" sz="3200" dirty="0"/>
              <a:t> </a:t>
            </a:r>
            <a:r>
              <a:rPr lang="en-US" sz="3200" u="sng" dirty="0"/>
              <a:t>research computing staff</a:t>
            </a: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spring application/review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all materials publicly available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hlinkClick r:id="rId3"/>
              </a:rPr>
              <a:t>2019</a:t>
            </a:r>
            <a:endParaRPr lang="en-US" sz="3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hlinkClick r:id="rId4"/>
              </a:rPr>
              <a:t>virtual pilot in 2020</a:t>
            </a:r>
            <a:endParaRPr lang="en-US" sz="32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b="1" dirty="0"/>
          </a:p>
        </p:txBody>
      </p:sp>
      <p:pic>
        <p:nvPicPr>
          <p:cNvPr id="1026" name="Picture 2" descr="https://lh4.googleusercontent.com/0THLis-ARLxFfjxXeA5NkwhVZlJkxapgOL6B5Gep2b86fJvje9WWJv2Wwb0slWeXUulsBOLMSbUgoe7O14MgHjkiI42piTDMReuk86qjJQ-hEtARJnhmJgEBwYv0rR8OCOXhdy0gsx8">
            <a:extLst>
              <a:ext uri="{FF2B5EF4-FFF2-40B4-BE49-F238E27FC236}">
                <a16:creationId xmlns:a16="http://schemas.microsoft.com/office/drawing/2014/main" id="{52375663-E6B6-5B4B-B7F8-E8F84B00B7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5" b="7934"/>
          <a:stretch/>
        </p:blipFill>
        <p:spPr bwMode="auto">
          <a:xfrm>
            <a:off x="7085263" y="3689684"/>
            <a:ext cx="5122779" cy="318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8E690C-D86D-3F4E-8A10-06BFBE6EF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9859-3B26-CC4D-AF50-370CE4BCE57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73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"/>
            <a:ext cx="12192000" cy="103481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1" name="Picture 2" descr="https://lh5.googleusercontent.com/nfCNwW8Vg-QKa-ubRM_Gy66cnUD-E0-RqSIKJNqCnOgSwKjBPVtO3AkwLtX-XVlml0ytGIo48qqhufg4XqkdLr3kArPhTP8gqR_Jc9KRKsjuKNMrv0D4OH21uCXeJzZ_zKvXKoH5NqY">
            <a:extLst>
              <a:ext uri="{FF2B5EF4-FFF2-40B4-BE49-F238E27FC236}">
                <a16:creationId xmlns:a16="http://schemas.microsoft.com/office/drawing/2014/main" id="{9B5DE924-9E6D-DE44-8269-4C44085E4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7" y="220134"/>
            <a:ext cx="2552316" cy="127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49E2C1C-4806-9848-900A-22CE39FF3A87}"/>
              </a:ext>
            </a:extLst>
          </p:cNvPr>
          <p:cNvSpPr txBox="1">
            <a:spLocks/>
          </p:cNvSpPr>
          <p:nvPr/>
        </p:nvSpPr>
        <p:spPr>
          <a:xfrm>
            <a:off x="3253839" y="284196"/>
            <a:ext cx="8680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Entry Points that YOU Control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C41C39-590A-DF4D-93DF-908BBB5CC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9859-3B26-CC4D-AF50-370CE4BCE570}" type="slidenum">
              <a:rPr lang="en-US" smtClean="0"/>
              <a:t>28</a:t>
            </a:fld>
            <a:endParaRPr lang="en-US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11435DA2-E809-E749-8B25-4ADBD915D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0484"/>
            <a:ext cx="10515600" cy="473242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i="1" dirty="0"/>
              <a:t>… like having a cluster where you don’t have to administer the ‘worker’ nodes, and can </a:t>
            </a:r>
            <a:r>
              <a:rPr lang="en-US" sz="3200" b="1" i="1" dirty="0"/>
              <a:t>provide all of the user support</a:t>
            </a:r>
            <a:r>
              <a:rPr lang="en-US" sz="3200" i="1" dirty="0"/>
              <a:t>.</a:t>
            </a:r>
          </a:p>
          <a:p>
            <a:pPr marL="0" indent="0">
              <a:buNone/>
            </a:pPr>
            <a:endParaRPr lang="en-US" sz="1600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chemeClr val="accent2"/>
                </a:solidFill>
              </a:rPr>
              <a:t>The institution has primary responsibility for:</a:t>
            </a:r>
          </a:p>
          <a:p>
            <a:pPr lvl="1"/>
            <a:r>
              <a:rPr lang="en-US" sz="2800" dirty="0"/>
              <a:t>user </a:t>
            </a:r>
            <a:r>
              <a:rPr lang="en-US" sz="2800" i="1" dirty="0"/>
              <a:t>facilitation</a:t>
            </a:r>
            <a:r>
              <a:rPr lang="en-US" sz="2800" dirty="0"/>
              <a:t> </a:t>
            </a:r>
          </a:p>
          <a:p>
            <a:pPr lvl="2"/>
            <a:r>
              <a:rPr lang="en-US" dirty="0"/>
              <a:t>incl. software portability (OSG modules available), troubleshooting</a:t>
            </a:r>
          </a:p>
          <a:p>
            <a:pPr lvl="2"/>
            <a:r>
              <a:rPr lang="en-US" dirty="0"/>
              <a:t>leverage support from OSG staff (co-facilitation, etc.)</a:t>
            </a:r>
          </a:p>
          <a:p>
            <a:pPr lvl="1"/>
            <a:r>
              <a:rPr lang="en-US" sz="2800" dirty="0"/>
              <a:t>administering user authorization </a:t>
            </a:r>
          </a:p>
          <a:p>
            <a:pPr lvl="1"/>
            <a:r>
              <a:rPr lang="en-US" sz="2800" dirty="0"/>
              <a:t>(some) HTCondor administration on the submit node</a:t>
            </a:r>
          </a:p>
          <a:p>
            <a:pPr lvl="1"/>
            <a:r>
              <a:rPr lang="en-US" sz="2800" dirty="0"/>
              <a:t>administering/integrating any institutional data storage</a:t>
            </a:r>
          </a:p>
          <a:p>
            <a:pPr lvl="1"/>
            <a:endParaRPr lang="en-US" sz="2800" dirty="0"/>
          </a:p>
          <a:p>
            <a:pPr marL="0" indent="0">
              <a:buNone/>
            </a:pPr>
            <a:r>
              <a:rPr lang="en-US" sz="3200" b="1" i="1" dirty="0">
                <a:solidFill>
                  <a:schemeClr val="accent2"/>
                </a:solidFill>
              </a:rPr>
              <a:t>Resource sharing not required!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903560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E994EE4-4C6E-6C4F-BDE2-105DA0DDF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352" y="2678808"/>
            <a:ext cx="1006966" cy="10069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E670A5-2E87-4D40-91FA-D5E0FE66E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3812" y="5799518"/>
            <a:ext cx="1040956" cy="1045603"/>
          </a:xfrm>
          <a:prstGeom prst="rect">
            <a:avLst/>
          </a:prstGeom>
        </p:spPr>
      </p:pic>
      <p:pic>
        <p:nvPicPr>
          <p:cNvPr id="4" name="Picture 2" descr="https://lh5.googleusercontent.com/nfCNwW8Vg-QKa-ubRM_Gy66cnUD-E0-RqSIKJNqCnOgSwKjBPVtO3AkwLtX-XVlml0ytGIo48qqhufg4XqkdLr3kArPhTP8gqR_Jc9KRKsjuKNMrv0D4OH21uCXeJzZ_zKvXKoH5NqY">
            <a:extLst>
              <a:ext uri="{FF2B5EF4-FFF2-40B4-BE49-F238E27FC236}">
                <a16:creationId xmlns:a16="http://schemas.microsoft.com/office/drawing/2014/main" id="{0B866846-8FAB-4E43-9E34-10342AE29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7" y="220134"/>
            <a:ext cx="2552316" cy="127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221E96-9E01-4A46-9C0F-22F488EB8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3839" y="284196"/>
            <a:ext cx="8265225" cy="1325563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chemeClr val="accent2"/>
                </a:solidFill>
                <a:latin typeface="+mn-lt"/>
              </a:rPr>
              <a:t>Services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BF5210-1212-9343-9E37-4E996091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9859-3B26-CC4D-AF50-370CE4BCE570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87BBD7-78D7-9041-9C4B-DA2B6DA12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251" y="2073499"/>
            <a:ext cx="9146400" cy="390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2EF176-11B9-384C-88F9-00AC454FA7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0707" y="1455312"/>
            <a:ext cx="1545526" cy="732395"/>
          </a:xfrm>
          <a:prstGeom prst="rect">
            <a:avLst/>
          </a:prstGeom>
        </p:spPr>
      </p:pic>
      <p:pic>
        <p:nvPicPr>
          <p:cNvPr id="10" name="Picture 9" descr="UWlogo_ctr_4c_wht.eps">
            <a:extLst>
              <a:ext uri="{FF2B5EF4-FFF2-40B4-BE49-F238E27FC236}">
                <a16:creationId xmlns:a16="http://schemas.microsoft.com/office/drawing/2014/main" id="{0BA72F8F-927D-BE42-9AE1-9FB104CE07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2" r="33660" b="32544"/>
          <a:stretch/>
        </p:blipFill>
        <p:spPr>
          <a:xfrm>
            <a:off x="9773138" y="2678805"/>
            <a:ext cx="723002" cy="9916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63FEF1-0EEB-6645-B786-0790B27850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8697" y="5924280"/>
            <a:ext cx="1639374" cy="8196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1B9F93-7FB5-D24D-A2E6-9E05510CFA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93033" y="3747753"/>
            <a:ext cx="1623001" cy="4083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C5FD86-7064-FB49-8359-454E309FC8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05482" y="4327302"/>
            <a:ext cx="788669" cy="7054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C83D89-B1BC-324C-A8F5-372F80B2B5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53089" y="5489622"/>
            <a:ext cx="854120" cy="51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5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lh5.googleusercontent.com/nfCNwW8Vg-QKa-ubRM_Gy66cnUD-E0-RqSIKJNqCnOgSwKjBPVtO3AkwLtX-XVlml0ytGIo48qqhufg4XqkdLr3kArPhTP8gqR_Jc9KRKsjuKNMrv0D4OH21uCXeJzZ_zKvXKoH5NqY">
            <a:extLst>
              <a:ext uri="{FF2B5EF4-FFF2-40B4-BE49-F238E27FC236}">
                <a16:creationId xmlns:a16="http://schemas.microsoft.com/office/drawing/2014/main" id="{0B866846-8FAB-4E43-9E34-10342AE29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7" y="220134"/>
            <a:ext cx="2552316" cy="127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DB681-E2E1-7747-8081-1365D25A9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933" y="2049269"/>
            <a:ext cx="11082867" cy="4710647"/>
          </a:xfrm>
        </p:spPr>
        <p:txBody>
          <a:bodyPr>
            <a:normAutofit/>
          </a:bodyPr>
          <a:lstStyle/>
          <a:p>
            <a:r>
              <a:rPr lang="en-US" dirty="0"/>
              <a:t>Individual researchers and groups</a:t>
            </a:r>
          </a:p>
          <a:p>
            <a:r>
              <a:rPr lang="en-US" dirty="0"/>
              <a:t>Multi-Institution Collaborations</a:t>
            </a:r>
          </a:p>
          <a:p>
            <a:pPr lvl="1"/>
            <a:r>
              <a:rPr lang="en-US" dirty="0"/>
              <a:t>Atlas/CMS (</a:t>
            </a:r>
            <a:r>
              <a:rPr lang="en-US" dirty="0" err="1"/>
              <a:t>Higg</a:t>
            </a:r>
            <a:r>
              <a:rPr lang="en-US" dirty="0"/>
              <a:t> Boson), and others</a:t>
            </a:r>
          </a:p>
          <a:p>
            <a:r>
              <a:rPr lang="en-US" dirty="0"/>
              <a:t>Academic Institutions and </a:t>
            </a:r>
            <a:br>
              <a:rPr lang="en-US" dirty="0"/>
            </a:br>
            <a:r>
              <a:rPr lang="en-US" dirty="0"/>
              <a:t>National Laboratories</a:t>
            </a:r>
          </a:p>
          <a:p>
            <a:r>
              <a:rPr lang="en-US" dirty="0"/>
              <a:t>Science Gateways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i="1" dirty="0"/>
              <a:t>Advancing this spectrum requires a </a:t>
            </a:r>
            <a:br>
              <a:rPr lang="en-US" i="1" dirty="0"/>
            </a:br>
            <a:r>
              <a:rPr lang="en-US" i="1" dirty="0"/>
              <a:t>diversified portfolio of services.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221E96-9E01-4A46-9C0F-22F488EB8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3839" y="284196"/>
            <a:ext cx="8265225" cy="1325563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chemeClr val="accent2"/>
                </a:solidFill>
                <a:latin typeface="+mn-lt"/>
              </a:rPr>
              <a:t>Who Participates?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BF5210-1212-9343-9E37-4E996091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9859-3B26-CC4D-AF50-370CE4BCE570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6005CD-8D24-7C4E-A702-158CB62586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28" t="11338" r="24069" b="7320"/>
          <a:stretch/>
        </p:blipFill>
        <p:spPr>
          <a:xfrm>
            <a:off x="5992346" y="1734206"/>
            <a:ext cx="6199654" cy="51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969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"/>
            <a:ext cx="12192000" cy="103481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1" name="Picture 2" descr="https://lh5.googleusercontent.com/nfCNwW8Vg-QKa-ubRM_Gy66cnUD-E0-RqSIKJNqCnOgSwKjBPVtO3AkwLtX-XVlml0ytGIo48qqhufg4XqkdLr3kArPhTP8gqR_Jc9KRKsjuKNMrv0D4OH21uCXeJzZ_zKvXKoH5NqY">
            <a:extLst>
              <a:ext uri="{FF2B5EF4-FFF2-40B4-BE49-F238E27FC236}">
                <a16:creationId xmlns:a16="http://schemas.microsoft.com/office/drawing/2014/main" id="{9B5DE924-9E6D-DE44-8269-4C44085E4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7" y="220134"/>
            <a:ext cx="2552316" cy="127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49E2C1C-4806-9848-900A-22CE39FF3A87}"/>
              </a:ext>
            </a:extLst>
          </p:cNvPr>
          <p:cNvSpPr txBox="1">
            <a:spLocks/>
          </p:cNvSpPr>
          <p:nvPr/>
        </p:nvSpPr>
        <p:spPr>
          <a:xfrm>
            <a:off x="3253839" y="284196"/>
            <a:ext cx="8680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6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31BE1A-7746-534E-9D2B-7FA5EB282A2E}"/>
              </a:ext>
            </a:extLst>
          </p:cNvPr>
          <p:cNvSpPr txBox="1"/>
          <p:nvPr/>
        </p:nvSpPr>
        <p:spPr>
          <a:xfrm>
            <a:off x="380010" y="1730302"/>
            <a:ext cx="1129864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dHTC and OSG Services for Campuses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Build ‘Local’ dHTC Capacity with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Share Local Resources via OSG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Support Your Researchers to Use OSG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2"/>
                </a:solidFill>
              </a:rPr>
              <a:t>TODAY! </a:t>
            </a:r>
            <a:r>
              <a:rPr lang="en-US" sz="3200" b="1" dirty="0"/>
              <a:t>(via OSG Connect)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dHTC and dHTC Facilitation training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Local submission points into OSG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Support for CC* Proposals</a:t>
            </a:r>
          </a:p>
          <a:p>
            <a:r>
              <a:rPr lang="en-US" sz="3200" b="1" i="1" dirty="0"/>
              <a:t>All “FREE” and OPEN, with Facilitation for Campuses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8E690C-D86D-3F4E-8A10-06BFBE6EF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9859-3B26-CC4D-AF50-370CE4BCE570}" type="slidenum">
              <a:rPr lang="en-US" smtClean="0"/>
              <a:t>30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61FD48-AE64-8247-BE06-1112B1D41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702" y="2699445"/>
            <a:ext cx="1948721" cy="46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4290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35355-9922-5A44-A4AE-CA1078A91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426" y="2386844"/>
            <a:ext cx="10515600" cy="1325563"/>
          </a:xfrm>
        </p:spPr>
        <p:txBody>
          <a:bodyPr/>
          <a:lstStyle/>
          <a:p>
            <a:r>
              <a:rPr lang="en-US" b="1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365BC-5FAC-ED44-86FA-62CC38014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97640"/>
            <a:ext cx="10515600" cy="2553772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You and Your Researchers Can Use OSG, NOW!</a:t>
            </a:r>
          </a:p>
          <a:p>
            <a:pPr lvl="1"/>
            <a:r>
              <a:rPr lang="en-US" b="1" dirty="0" err="1">
                <a:solidFill>
                  <a:schemeClr val="accent2"/>
                </a:solidFill>
              </a:rPr>
              <a:t>osgconnect.net</a:t>
            </a:r>
            <a:r>
              <a:rPr lang="en-US" b="1" dirty="0">
                <a:solidFill>
                  <a:schemeClr val="accent2"/>
                </a:solidFill>
              </a:rPr>
              <a:t> &gt; Sign Up</a:t>
            </a:r>
          </a:p>
          <a:p>
            <a:r>
              <a:rPr lang="en-US" b="1" dirty="0"/>
              <a:t>Discuss dHTC Services for Your Campus</a:t>
            </a:r>
          </a:p>
          <a:p>
            <a:pPr lvl="1"/>
            <a:r>
              <a:rPr lang="en-US" b="1" dirty="0" err="1">
                <a:solidFill>
                  <a:schemeClr val="accent2"/>
                </a:solidFill>
              </a:rPr>
              <a:t>support@opensciencegrid.org</a:t>
            </a:r>
            <a:endParaRPr lang="en-US" b="1" dirty="0">
              <a:solidFill>
                <a:schemeClr val="accent2"/>
              </a:solidFill>
            </a:endParaRPr>
          </a:p>
          <a:p>
            <a:r>
              <a:rPr lang="en-US" b="1" dirty="0"/>
              <a:t>Consulting and Letters of Support for CC* Proposals</a:t>
            </a:r>
          </a:p>
          <a:p>
            <a:pPr lvl="1"/>
            <a:r>
              <a:rPr lang="en-US" b="1" dirty="0" err="1">
                <a:solidFill>
                  <a:schemeClr val="accent2"/>
                </a:solidFill>
              </a:rPr>
              <a:t>cc-star-proposals@opensciencegrid.org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dirty="0"/>
              <a:t>(to OSG leadership, only)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E5A07-EC1A-C941-86D5-A7291D94BC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49068"/>
          <a:stretch/>
        </p:blipFill>
        <p:spPr>
          <a:xfrm>
            <a:off x="135466" y="30075"/>
            <a:ext cx="12022667" cy="255874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9AB529-2C64-C14F-82BD-0C066DA5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9859-3B26-CC4D-AF50-370CE4BCE57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38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, histogram&#10;&#10;Description automatically generated">
            <a:extLst>
              <a:ext uri="{FF2B5EF4-FFF2-40B4-BE49-F238E27FC236}">
                <a16:creationId xmlns:a16="http://schemas.microsoft.com/office/drawing/2014/main" id="{57BAAAAB-1AFF-8740-A187-89E08287B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4" y="425885"/>
            <a:ext cx="12074468" cy="599996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BF5210-1212-9343-9E37-4E996091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9859-3B26-CC4D-AF50-370CE4BCE570}" type="slidenum">
              <a:rPr lang="en-US" smtClean="0"/>
              <a:t>4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EFCBF95-9FF7-A54C-907B-19AC3C2ADCC5}"/>
              </a:ext>
            </a:extLst>
          </p:cNvPr>
          <p:cNvSpPr txBox="1">
            <a:spLocks/>
          </p:cNvSpPr>
          <p:nvPr/>
        </p:nvSpPr>
        <p:spPr>
          <a:xfrm>
            <a:off x="1246297" y="1148394"/>
            <a:ext cx="6474903" cy="227481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5200" b="1" dirty="0">
                <a:solidFill>
                  <a:srgbClr val="F31C05"/>
                </a:solidFill>
              </a:rPr>
              <a:t>Research Communities Supported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rgbClr val="F31C05"/>
                </a:solidFill>
              </a:rPr>
              <a:t>(“virtual organizations”)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1C2F4E-AFFC-FC48-A3AD-2BA8EE46989D}"/>
              </a:ext>
            </a:extLst>
          </p:cNvPr>
          <p:cNvSpPr txBox="1"/>
          <p:nvPr/>
        </p:nvSpPr>
        <p:spPr>
          <a:xfrm>
            <a:off x="0" y="6488668"/>
            <a:ext cx="3353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gracc.opensciencegrid.org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477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, histogram&#10;&#10;Description automatically generated">
            <a:extLst>
              <a:ext uri="{FF2B5EF4-FFF2-40B4-BE49-F238E27FC236}">
                <a16:creationId xmlns:a16="http://schemas.microsoft.com/office/drawing/2014/main" id="{2DE66EEA-66B6-2845-82AB-5B27E52BC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4" y="425885"/>
            <a:ext cx="12074468" cy="599996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BF5210-1212-9343-9E37-4E996091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9859-3B26-CC4D-AF50-370CE4BCE570}" type="slidenum">
              <a:rPr lang="en-US" smtClean="0"/>
              <a:t>5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53DC3AC-0D5B-574C-A79D-FEFD0DAE4E79}"/>
              </a:ext>
            </a:extLst>
          </p:cNvPr>
          <p:cNvSpPr/>
          <p:nvPr/>
        </p:nvSpPr>
        <p:spPr>
          <a:xfrm>
            <a:off x="9088496" y="1824908"/>
            <a:ext cx="3011214" cy="77251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5FB100E-5D8B-EA4F-B7F9-375E5D64BDFD}"/>
              </a:ext>
            </a:extLst>
          </p:cNvPr>
          <p:cNvSpPr txBox="1">
            <a:spLocks/>
          </p:cNvSpPr>
          <p:nvPr/>
        </p:nvSpPr>
        <p:spPr>
          <a:xfrm>
            <a:off x="1208719" y="1160920"/>
            <a:ext cx="6474903" cy="227481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5200" b="1" dirty="0">
                <a:solidFill>
                  <a:srgbClr val="F31C05"/>
                </a:solidFill>
              </a:rPr>
              <a:t>“Open Science Pool”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>
                <a:solidFill>
                  <a:srgbClr val="F31C05"/>
                </a:solidFill>
              </a:rPr>
              <a:t>(‘</a:t>
            </a:r>
            <a:r>
              <a:rPr lang="en-US" sz="4000" dirty="0" err="1">
                <a:solidFill>
                  <a:srgbClr val="F31C05"/>
                </a:solidFill>
              </a:rPr>
              <a:t>osg</a:t>
            </a:r>
            <a:r>
              <a:rPr lang="en-US" sz="4000" dirty="0">
                <a:solidFill>
                  <a:srgbClr val="F31C05"/>
                </a:solidFill>
              </a:rPr>
              <a:t>’ VO)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dirty="0">
                <a:solidFill>
                  <a:srgbClr val="F31C05"/>
                </a:solidFill>
              </a:rPr>
              <a:t>single researchers/groups (OSG Connect), </a:t>
            </a:r>
            <a:br>
              <a:rPr lang="en-US" sz="4000" dirty="0">
                <a:solidFill>
                  <a:srgbClr val="F31C05"/>
                </a:solidFill>
              </a:rPr>
            </a:br>
            <a:r>
              <a:rPr lang="en-US" sz="4000" dirty="0">
                <a:solidFill>
                  <a:srgbClr val="F31C05"/>
                </a:solidFill>
              </a:rPr>
              <a:t>smaller multi-institution collaborations, gateways &amp; </a:t>
            </a:r>
            <a:r>
              <a:rPr lang="en-US" sz="4000" b="1" dirty="0">
                <a:solidFill>
                  <a:srgbClr val="F31C05"/>
                </a:solidFill>
              </a:rPr>
              <a:t>campus submit points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84EA2B-2F7F-324C-9413-FF89D56B2EB5}"/>
              </a:ext>
            </a:extLst>
          </p:cNvPr>
          <p:cNvSpPr txBox="1"/>
          <p:nvPr/>
        </p:nvSpPr>
        <p:spPr>
          <a:xfrm>
            <a:off x="0" y="6488668"/>
            <a:ext cx="3353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gracc.opensciencegrid</a:t>
            </a:r>
            <a:r>
              <a:rPr lang="en-US" err="1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org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949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lh5.googleusercontent.com/nfCNwW8Vg-QKa-ubRM_Gy66cnUD-E0-RqSIKJNqCnOgSwKjBPVtO3AkwLtX-XVlml0ytGIo48qqhufg4XqkdLr3kArPhTP8gqR_Jc9KRKsjuKNMrv0D4OH21uCXeJzZ_zKvXKoH5NqY">
            <a:extLst>
              <a:ext uri="{FF2B5EF4-FFF2-40B4-BE49-F238E27FC236}">
                <a16:creationId xmlns:a16="http://schemas.microsoft.com/office/drawing/2014/main" id="{0B866846-8FAB-4E43-9E34-10342AE29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7" y="220134"/>
            <a:ext cx="2552316" cy="127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221E96-9E01-4A46-9C0F-22F488EB8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4457" y="284196"/>
            <a:ext cx="8930244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Open Science Pool</a:t>
            </a:r>
            <a:endParaRPr lang="en-US" sz="40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0C2B45-ABFD-0A4F-9AB6-E87796317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9859-3B26-CC4D-AF50-370CE4BCE570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 descr="Chart, table&#10;&#10;Description automatically generated">
            <a:extLst>
              <a:ext uri="{FF2B5EF4-FFF2-40B4-BE49-F238E27FC236}">
                <a16:creationId xmlns:a16="http://schemas.microsoft.com/office/drawing/2014/main" id="{1F8CC14F-FD4F-EE42-9568-4307D980D3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5"/>
          <a:stretch/>
        </p:blipFill>
        <p:spPr>
          <a:xfrm>
            <a:off x="969496" y="1729694"/>
            <a:ext cx="5904839" cy="4954950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62B4920A-7619-BB4C-A5C6-C2EA307B9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8378" y="250371"/>
            <a:ext cx="451231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81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E994EE4-4C6E-6C4F-BDE2-105DA0DDF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352" y="2678808"/>
            <a:ext cx="1006966" cy="10069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E670A5-2E87-4D40-91FA-D5E0FE66E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3812" y="5799518"/>
            <a:ext cx="1040956" cy="1045603"/>
          </a:xfrm>
          <a:prstGeom prst="rect">
            <a:avLst/>
          </a:prstGeom>
        </p:spPr>
      </p:pic>
      <p:pic>
        <p:nvPicPr>
          <p:cNvPr id="4" name="Picture 2" descr="https://lh5.googleusercontent.com/nfCNwW8Vg-QKa-ubRM_Gy66cnUD-E0-RqSIKJNqCnOgSwKjBPVtO3AkwLtX-XVlml0ytGIo48qqhufg4XqkdLr3kArPhTP8gqR_Jc9KRKsjuKNMrv0D4OH21uCXeJzZ_zKvXKoH5NqY">
            <a:extLst>
              <a:ext uri="{FF2B5EF4-FFF2-40B4-BE49-F238E27FC236}">
                <a16:creationId xmlns:a16="http://schemas.microsoft.com/office/drawing/2014/main" id="{0B866846-8FAB-4E43-9E34-10342AE29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7" y="220134"/>
            <a:ext cx="2552316" cy="127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221E96-9E01-4A46-9C0F-22F488EB8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3839" y="284196"/>
            <a:ext cx="8265225" cy="1325563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chemeClr val="accent2"/>
                </a:solidFill>
                <a:latin typeface="+mn-lt"/>
              </a:rPr>
              <a:t>Services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BF5210-1212-9343-9E37-4E996091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9859-3B26-CC4D-AF50-370CE4BCE570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87BBD7-78D7-9041-9C4B-DA2B6DA12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251" y="2073499"/>
            <a:ext cx="9146400" cy="390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2EF176-11B9-384C-88F9-00AC454FA7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0707" y="1455312"/>
            <a:ext cx="1545526" cy="732395"/>
          </a:xfrm>
          <a:prstGeom prst="rect">
            <a:avLst/>
          </a:prstGeom>
        </p:spPr>
      </p:pic>
      <p:pic>
        <p:nvPicPr>
          <p:cNvPr id="10" name="Picture 9" descr="UWlogo_ctr_4c_wht.eps">
            <a:extLst>
              <a:ext uri="{FF2B5EF4-FFF2-40B4-BE49-F238E27FC236}">
                <a16:creationId xmlns:a16="http://schemas.microsoft.com/office/drawing/2014/main" id="{0BA72F8F-927D-BE42-9AE1-9FB104CE07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2" r="33660" b="32544"/>
          <a:stretch/>
        </p:blipFill>
        <p:spPr>
          <a:xfrm>
            <a:off x="9773138" y="2678805"/>
            <a:ext cx="723002" cy="9916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63FEF1-0EEB-6645-B786-0790B27850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8697" y="5924280"/>
            <a:ext cx="1639374" cy="8196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1B9F93-7FB5-D24D-A2E6-9E05510CFA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93033" y="3747753"/>
            <a:ext cx="1623001" cy="4083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C5FD86-7064-FB49-8359-454E309FC8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05482" y="4327302"/>
            <a:ext cx="788669" cy="7054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C83D89-B1BC-324C-A8F5-372F80B2B5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53089" y="5489622"/>
            <a:ext cx="854120" cy="512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E1F059-874B-E14C-9E5B-73CDAB11BD85}"/>
              </a:ext>
            </a:extLst>
          </p:cNvPr>
          <p:cNvSpPr/>
          <p:nvPr/>
        </p:nvSpPr>
        <p:spPr>
          <a:xfrm>
            <a:off x="1109272" y="4901783"/>
            <a:ext cx="2398426" cy="1184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32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60420_Morgridge_9259.dng">
            <a:extLst>
              <a:ext uri="{FF2B5EF4-FFF2-40B4-BE49-F238E27FC236}">
                <a16:creationId xmlns:a16="http://schemas.microsoft.com/office/drawing/2014/main" id="{BC339BDE-81C2-AF44-A32A-30D70FE787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" t="9254"/>
          <a:stretch/>
        </p:blipFill>
        <p:spPr>
          <a:xfrm>
            <a:off x="6270171" y="3010472"/>
            <a:ext cx="5921830" cy="3852866"/>
          </a:xfrm>
          <a:prstGeom prst="rect">
            <a:avLst/>
          </a:prstGeom>
        </p:spPr>
      </p:pic>
      <p:pic>
        <p:nvPicPr>
          <p:cNvPr id="4" name="Picture 2" descr="https://lh5.googleusercontent.com/nfCNwW8Vg-QKa-ubRM_Gy66cnUD-E0-RqSIKJNqCnOgSwKjBPVtO3AkwLtX-XVlml0ytGIo48qqhufg4XqkdLr3kArPhTP8gqR_Jc9KRKsjuKNMrv0D4OH21uCXeJzZ_zKvXKoH5NqY">
            <a:extLst>
              <a:ext uri="{FF2B5EF4-FFF2-40B4-BE49-F238E27FC236}">
                <a16:creationId xmlns:a16="http://schemas.microsoft.com/office/drawing/2014/main" id="{0B866846-8FAB-4E43-9E34-10342AE29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7" y="220134"/>
            <a:ext cx="2552316" cy="127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2DA5619-C311-5148-AF79-84DF947545B4}"/>
              </a:ext>
            </a:extLst>
          </p:cNvPr>
          <p:cNvSpPr/>
          <p:nvPr/>
        </p:nvSpPr>
        <p:spPr>
          <a:xfrm>
            <a:off x="6234545" y="2964650"/>
            <a:ext cx="5957456" cy="3923038"/>
          </a:xfrm>
          <a:prstGeom prst="rect">
            <a:avLst/>
          </a:prstGeom>
          <a:gradFill flip="none" rotWithShape="1">
            <a:gsLst>
              <a:gs pos="0">
                <a:schemeClr val="lt1"/>
              </a:gs>
              <a:gs pos="100000">
                <a:schemeClr val="bg1">
                  <a:alpha val="0"/>
                </a:schemeClr>
              </a:gs>
              <a:gs pos="74000">
                <a:schemeClr val="l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221E96-9E01-4A46-9C0F-22F488EB8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3839" y="284196"/>
            <a:ext cx="8680862" cy="1325563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solidFill>
                  <a:schemeClr val="accent2"/>
                </a:solidFill>
                <a:latin typeface="+mn-lt"/>
              </a:rPr>
              <a:t>OSG for researchers: </a:t>
            </a:r>
            <a:br>
              <a:rPr lang="en-US" sz="6600" b="1" dirty="0">
                <a:solidFill>
                  <a:schemeClr val="accent2"/>
                </a:solidFill>
                <a:latin typeface="+mn-lt"/>
              </a:rPr>
            </a:br>
            <a:r>
              <a:rPr lang="en-US" sz="6600" b="1" dirty="0">
                <a:solidFill>
                  <a:schemeClr val="accent2"/>
                </a:solidFill>
                <a:latin typeface="+mn-lt"/>
              </a:rPr>
              <a:t>OSG Connect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6F918E-089D-224B-92D0-80A9CF8BB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933" y="2049270"/>
            <a:ext cx="11082867" cy="86018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b="1" i="1" dirty="0"/>
              <a:t>(FREE) access to OSG and dHTC Facilitation, with OSG-supported access points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B5F1C0-3FB8-7D46-B52F-BEC839A5E936}"/>
              </a:ext>
            </a:extLst>
          </p:cNvPr>
          <p:cNvSpPr txBox="1"/>
          <p:nvPr/>
        </p:nvSpPr>
        <p:spPr>
          <a:xfrm>
            <a:off x="380010" y="2826328"/>
            <a:ext cx="7339924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chemeClr val="accent2"/>
                </a:solidFill>
              </a:rPr>
              <a:t>osgconnect.net</a:t>
            </a:r>
            <a:r>
              <a:rPr lang="en-US" sz="2800" b="1" dirty="0">
                <a:solidFill>
                  <a:schemeClr val="accent2"/>
                </a:solidFill>
              </a:rPr>
              <a:t> &gt; “Sign Up”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/>
              <a:t>available to researchers at any U.S. academic, government, or non-profit organization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includes: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/>
              <a:t>initial consultation with an OSG Research Computing Facilitator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online documentation and examples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(roughly) unlimited scratch; support for staging software and large input w/ automatic caching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no “allocation” or proposal required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64295A-604A-9144-92C2-B1D8957F6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9859-3B26-CC4D-AF50-370CE4BCE5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583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lh5.googleusercontent.com/nfCNwW8Vg-QKa-ubRM_Gy66cnUD-E0-RqSIKJNqCnOgSwKjBPVtO3AkwLtX-XVlml0ytGIo48qqhufg4XqkdLr3kArPhTP8gqR_Jc9KRKsjuKNMrv0D4OH21uCXeJzZ_zKvXKoH5NqY">
            <a:extLst>
              <a:ext uri="{FF2B5EF4-FFF2-40B4-BE49-F238E27FC236}">
                <a16:creationId xmlns:a16="http://schemas.microsoft.com/office/drawing/2014/main" id="{0B866846-8FAB-4E43-9E34-10342AE29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7" y="220134"/>
            <a:ext cx="2552316" cy="127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221E96-9E01-4A46-9C0F-22F488EB8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3839" y="284196"/>
            <a:ext cx="8680862" cy="1325563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solidFill>
                  <a:schemeClr val="accent2"/>
                </a:solidFill>
                <a:latin typeface="+mn-lt"/>
              </a:rPr>
              <a:t>For individual researchers: </a:t>
            </a:r>
            <a:br>
              <a:rPr lang="en-US" sz="6600" b="1" dirty="0">
                <a:solidFill>
                  <a:schemeClr val="accent2"/>
                </a:solidFill>
                <a:latin typeface="+mn-lt"/>
              </a:rPr>
            </a:br>
            <a:r>
              <a:rPr lang="en-US" sz="6600" b="1" dirty="0">
                <a:solidFill>
                  <a:schemeClr val="accent2"/>
                </a:solidFill>
                <a:latin typeface="+mn-lt"/>
              </a:rPr>
              <a:t>OSG Connect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64295A-604A-9144-92C2-B1D8957F6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D9859-3B26-CC4D-AF50-370CE4BCE570}" type="slidenum">
              <a:rPr lang="en-US" smtClean="0"/>
              <a:t>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BC5826-90EE-0640-AE78-FB368C735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6339"/>
            <a:ext cx="12192000" cy="4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05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3171</TotalTime>
  <Words>1579</Words>
  <Application>Microsoft Macintosh PowerPoint</Application>
  <PresentationFormat>Widescreen</PresentationFormat>
  <Paragraphs>280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Consolas</vt:lpstr>
      <vt:lpstr>Wingdings</vt:lpstr>
      <vt:lpstr>Office Theme</vt:lpstr>
      <vt:lpstr>Supporting Your Researchers to Use OSG</vt:lpstr>
      <vt:lpstr>PowerPoint Presentation</vt:lpstr>
      <vt:lpstr>Who Participates?</vt:lpstr>
      <vt:lpstr>PowerPoint Presentation</vt:lpstr>
      <vt:lpstr>PowerPoint Presentation</vt:lpstr>
      <vt:lpstr>Open Science Pool</vt:lpstr>
      <vt:lpstr>Services Overview</vt:lpstr>
      <vt:lpstr>OSG for researchers:  OSG Connect</vt:lpstr>
      <vt:lpstr>For individual researchers:  OSG Connect</vt:lpstr>
      <vt:lpstr>OSG Connect (in the last year)</vt:lpstr>
      <vt:lpstr>Is it HTC-able? Is your problem potentially computable as lots of independent pieces? For example …</vt:lpstr>
      <vt:lpstr>Signs of HTC-able work</vt:lpstr>
      <vt:lpstr>Is it OSG-able? Is your work computable as lots of laptop-sized pieces?</vt:lpstr>
      <vt:lpstr>Research Computing Facilitation</vt:lpstr>
      <vt:lpstr>PowerPoint Presentation</vt:lpstr>
      <vt:lpstr>What’s Different about OSG Facilitation?</vt:lpstr>
      <vt:lpstr>HTC Facilitation Strategy</vt:lpstr>
      <vt:lpstr>PowerPoint Presentation</vt:lpstr>
      <vt:lpstr>PowerPoint Presentation</vt:lpstr>
      <vt:lpstr>What is the Open Science Grid?</vt:lpstr>
      <vt:lpstr>PowerPoint Presentation</vt:lpstr>
      <vt:lpstr>Is it OSG-able? Is your work computable as lots of laptop-sized pieces?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Services Overview</vt:lpstr>
      <vt:lpstr>PowerPoint Presentation</vt:lpstr>
      <vt:lpstr>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Michael</dc:creator>
  <cp:lastModifiedBy>LAUREN A MICHAEL</cp:lastModifiedBy>
  <cp:revision>124</cp:revision>
  <cp:lastPrinted>2019-06-04T20:02:19Z</cp:lastPrinted>
  <dcterms:created xsi:type="dcterms:W3CDTF">2019-04-09T19:36:57Z</dcterms:created>
  <dcterms:modified xsi:type="dcterms:W3CDTF">2020-10-22T15:23:19Z</dcterms:modified>
</cp:coreProperties>
</file>