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2"/>
  </p:notesMasterIdLst>
  <p:handoutMasterIdLst>
    <p:handoutMasterId r:id="rId13"/>
  </p:handoutMasterIdLst>
  <p:sldIdLst>
    <p:sldId id="256" r:id="rId5"/>
    <p:sldId id="449" r:id="rId6"/>
    <p:sldId id="451" r:id="rId7"/>
    <p:sldId id="453" r:id="rId8"/>
    <p:sldId id="454" r:id="rId9"/>
    <p:sldId id="455" r:id="rId10"/>
    <p:sldId id="456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69"/>
    <p:restoredTop sz="93667" autoAdjust="0"/>
  </p:normalViewPr>
  <p:slideViewPr>
    <p:cSldViewPr>
      <p:cViewPr varScale="1">
        <p:scale>
          <a:sx n="88" d="100"/>
          <a:sy n="88" d="100"/>
        </p:scale>
        <p:origin x="176" y="62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10/13/20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10.14.20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James |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10.14.20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Eric James | 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 dirty="0"/>
              <a:t>10.14.20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10.14.20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Eric James | Overview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Overview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2742761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30" dirty="0">
                <a:solidFill>
                  <a:srgbClr val="BB5F2B"/>
                </a:solidFill>
                <a:latin typeface="Arial"/>
                <a:cs typeface="Arial"/>
              </a:rPr>
              <a:t>DUNE Networking Workshop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October 14,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138" y="1219200"/>
            <a:ext cx="5531862" cy="375487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As the LBNF/DUNE project moves towards being baselined in 2021, need to have a clear picture of all necessary scope and a firm understanding of all sub-project interfaces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Sorting out requirements and responsibilities for networking at the Far Site has been particularly challenging due to its large number of interfaces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System will service multiple consumers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System will likely be assembled from components that fall under the responsibility of multiple providers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9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Far Site Network Consumers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5562600" cy="36625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Detector DAQ</a:t>
            </a:r>
            <a:endParaRPr lang="en-US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Detector Controls and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Cryogenic Controls and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Facility Controls and Monitoring (including SURF underground safety systems?)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General Networking (e.g. wi-fi in the underground areas)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DUNE Computing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8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Potential Far Site Network Providers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5715000" cy="32624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LBNF - Conventional Facilities Sub-project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LBNF - Cryogenics Sub-project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Integration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DUNE – DAQ Consortium</a:t>
            </a:r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FNAL Computing</a:t>
            </a: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ESNET (DOE)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9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5715000" cy="31085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Foresee two-step process: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Finalize technical plan for what is needed (starting with today’s discussion)</a:t>
            </a:r>
          </a:p>
          <a:p>
            <a:pPr lvl="1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Discuss with potential providers about who will take responsibility for different systems components</a:t>
            </a:r>
            <a:endParaRPr lang="en-US" sz="1800" dirty="0"/>
          </a:p>
          <a:p>
            <a:pPr lvl="1"/>
            <a:endParaRPr lang="en-US" sz="1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Will also need to understand how system is maintained once it has been installed and commissioned</a:t>
            </a:r>
            <a:endParaRPr lang="en-US" sz="16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50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Framework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5867400" cy="44012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At a high-level, I think we envision two independent networks (a detector network and a technical network for everything else)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 two networks would likely have different uptime and redundancy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Technical network should be secured with ~2 hours of UPS and then by a diesel generator to cover longer down-times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Technical network should be accessible via an emergency satellite link in case of emergency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DAQ requirements should drive the design of the detector network</a:t>
            </a:r>
          </a:p>
          <a:p>
            <a:pPr lvl="1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69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Today’s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 dirty="0"/>
              <a:t>10.14.20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 dirty="0"/>
              <a:t>Eric James | Overview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1CC8E3B-4D4D-46B6-8711-CD9B94DF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5867400" cy="329320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Far Site CF Networking Plans (J. Fowler)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Connection to </a:t>
            </a:r>
            <a:r>
              <a:rPr lang="en-US" sz="1800" dirty="0" err="1"/>
              <a:t>ESnet</a:t>
            </a:r>
            <a:r>
              <a:rPr lang="en-US" sz="1800" dirty="0"/>
              <a:t> (M. Kirby)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Networking proposal from FNAL computing (B. King)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DUNE DAQ/Slow Controls Networking Plans (G. Lehmann-</a:t>
            </a:r>
            <a:r>
              <a:rPr lang="en-US" sz="1800" dirty="0" err="1"/>
              <a:t>Miotto</a:t>
            </a:r>
            <a:r>
              <a:rPr lang="en-US" sz="18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Cryogenic Networking Plans (D. </a:t>
            </a:r>
            <a:r>
              <a:rPr lang="en-US" sz="1800" dirty="0" err="1"/>
              <a:t>Montanari</a:t>
            </a:r>
            <a:r>
              <a:rPr lang="en-US" sz="1800" dirty="0"/>
              <a:t>)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1507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30249</TotalTime>
  <Words>364</Words>
  <Application>Microsoft Macintosh PowerPoint</Application>
  <PresentationFormat>On-screen Show (4:3)</PresentationFormat>
  <Paragraphs>82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Context</vt:lpstr>
      <vt:lpstr>Far Site Network Consumers</vt:lpstr>
      <vt:lpstr>Potential Far Site Network Providers</vt:lpstr>
      <vt:lpstr>Process</vt:lpstr>
      <vt:lpstr>Framework</vt:lpstr>
      <vt:lpstr>Today’s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774</cp:revision>
  <cp:lastPrinted>2017-02-24T18:10:33Z</cp:lastPrinted>
  <dcterms:created xsi:type="dcterms:W3CDTF">2016-07-13T11:29:54Z</dcterms:created>
  <dcterms:modified xsi:type="dcterms:W3CDTF">2020-10-14T13:57:53Z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