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C23"/>
    <a:srgbClr val="EDD92E"/>
    <a:srgbClr val="E95125"/>
    <a:srgbClr val="3C5A77"/>
    <a:srgbClr val="BC5F2B"/>
    <a:srgbClr val="32547A"/>
    <a:srgbClr val="B8561A"/>
    <a:srgbClr val="B65A1F"/>
    <a:srgbClr val="5680AB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18" autoAdjust="0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1216" y="19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2B5CB-1D28-FC46-A636-84DF1B742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5173" y="6042991"/>
            <a:ext cx="2200939" cy="5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E3676A-68B9-0F49-9938-93E7133314C4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GLM | DAQ/SC Network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2D4C25-6321-074C-859D-0F44E2068DD1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6C932E-6C74-1342-8BFB-3B9690E98D93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CA432E-EC49-5A43-A9B7-EC19AA035A6E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5AB469-BDFE-C345-AF3B-5602C33D2A42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56942A-4A52-0B4F-BC33-C59183480FE5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5876B9-CA76-7845-AC84-D2EC8E9DAD0C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tif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A6112FD-3B5B-174B-AC76-CDF5100348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65173" y="6042991"/>
            <a:ext cx="2200939" cy="507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9D7355-50BC-A24D-B9E8-CDD108F99287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GLM | DAQ/SC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C57A10-CEFE-B44B-8661-0A6301EC98D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33294" y="6489520"/>
            <a:ext cx="1028396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DAQ and Slow Control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G. Lehmann </a:t>
            </a:r>
            <a:r>
              <a:rPr lang="en-GB" dirty="0" err="1"/>
              <a:t>Miotto</a:t>
            </a:r>
            <a:endParaRPr lang="en-GB" dirty="0"/>
          </a:p>
          <a:p>
            <a:r>
              <a:rPr lang="en-GB" dirty="0"/>
              <a:t>Network discussion meeting</a:t>
            </a:r>
          </a:p>
          <a:p>
            <a:r>
              <a:rPr lang="en-GB" dirty="0"/>
              <a:t>Oct 14</a:t>
            </a:r>
            <a:r>
              <a:rPr lang="en-GB" baseline="30000" dirty="0"/>
              <a:t>th</a:t>
            </a:r>
            <a:r>
              <a:rPr lang="en-GB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3F91E-2919-3247-AE1C-72B7FF9C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discussion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E884B6-B248-4641-8119-65DFD64792F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DAQ/SC networks are a subset of the overall network needed by DUNE</a:t>
            </a:r>
          </a:p>
          <a:p>
            <a:pPr lvl="1"/>
            <a:r>
              <a:rPr lang="en-US" dirty="0"/>
              <a:t>The DDSS component of SC should probably be joined together with cryogenics, cooling, ventilation, …</a:t>
            </a:r>
          </a:p>
          <a:p>
            <a:pPr lvl="1"/>
            <a:r>
              <a:rPr lang="en-US" dirty="0"/>
              <a:t>The DCS and DAQ can share hardware and have similar uptime requirements (DAQ has additionally a high performance aspect)</a:t>
            </a:r>
          </a:p>
          <a:p>
            <a:pPr lvl="1"/>
            <a:r>
              <a:rPr lang="en-US" dirty="0"/>
              <a:t>How do they fit into the general picture?</a:t>
            </a:r>
          </a:p>
          <a:p>
            <a:r>
              <a:rPr lang="en-US" dirty="0"/>
              <a:t>Present understanding of financial responsibility for CONSTRUCTION</a:t>
            </a:r>
          </a:p>
          <a:p>
            <a:pPr lvl="1"/>
            <a:r>
              <a:rPr lang="en-US" dirty="0"/>
              <a:t>DAQ/SC consortium : DAQ SW, DAQ/SC hubs, Ctrl-UP, IPMI SW (350k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+ 250k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I&amp;I : Ctrl SW (400k for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Facility: long fiber runs from MCR to CDR/CUC</a:t>
            </a:r>
          </a:p>
          <a:p>
            <a:pPr lvl="1"/>
            <a:r>
              <a:rPr lang="en-US" dirty="0"/>
              <a:t>DAQ/SC consortium: fiber runs CUC-detector caverns (for DAQ/SC), local patch cords, fiber runs to top of cryostat for WIBs, PDs control and monitoring (300k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Individual consortia: fibers + copper cables to detector mezzanines, </a:t>
            </a:r>
            <a:r>
              <a:rPr lang="en-US" dirty="0" err="1"/>
              <a:t>nw</a:t>
            </a:r>
            <a:r>
              <a:rPr lang="en-US" dirty="0"/>
              <a:t> connections inside detector mezzanine racks</a:t>
            </a:r>
          </a:p>
          <a:p>
            <a:pPr lvl="1"/>
            <a:r>
              <a:rPr lang="en-US" dirty="0"/>
              <a:t>??? : Tech network for DDSS (if part of SC)</a:t>
            </a:r>
          </a:p>
          <a:p>
            <a:pPr lvl="1"/>
            <a:r>
              <a:rPr lang="en-US" dirty="0"/>
              <a:t>???: other SURF site NW</a:t>
            </a:r>
          </a:p>
          <a:p>
            <a:pPr lvl="1"/>
            <a:r>
              <a:rPr lang="en-US" dirty="0" err="1"/>
              <a:t>EsNET</a:t>
            </a:r>
            <a:r>
              <a:rPr lang="en-US" dirty="0"/>
              <a:t>: WAN links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9CBC5-7548-FE45-956D-9376BEF68D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65876B9-CA76-7845-AC84-D2EC8E9DAD0C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F6435-7038-0B4D-9432-90E83AE14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49530-3DC8-5E40-82BE-384D3B89E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6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9E708-D5EE-E745-BD29-A804D879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and Slow Control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B86A-D266-BE4E-B5FE-6F28D745EEC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Slow Control</a:t>
            </a:r>
          </a:p>
          <a:p>
            <a:pPr lvl="1"/>
            <a:r>
              <a:rPr lang="en-US" dirty="0"/>
              <a:t>Control and monitor the detector and its infrastructure</a:t>
            </a:r>
          </a:p>
          <a:p>
            <a:pPr lvl="1"/>
            <a:r>
              <a:rPr lang="en-US" dirty="0"/>
              <a:t>Normally subdivided in</a:t>
            </a:r>
          </a:p>
          <a:p>
            <a:pPr lvl="2"/>
            <a:r>
              <a:rPr lang="en-US" dirty="0"/>
              <a:t>Detector Control System (monitoring and detector operation)</a:t>
            </a:r>
          </a:p>
          <a:p>
            <a:pPr lvl="2"/>
            <a:r>
              <a:rPr lang="en-US" dirty="0"/>
              <a:t>Detector Safety System (keeping the detector safe)</a:t>
            </a:r>
          </a:p>
          <a:p>
            <a:pPr lvl="3"/>
            <a:r>
              <a:rPr lang="en-US" b="1" dirty="0"/>
              <a:t>In DUNE it is not clear whether the DDSS is in the scope of slow control!</a:t>
            </a:r>
          </a:p>
          <a:p>
            <a:r>
              <a:rPr lang="en-US" dirty="0"/>
              <a:t>DAQ</a:t>
            </a:r>
          </a:p>
          <a:p>
            <a:pPr lvl="1"/>
            <a:r>
              <a:rPr lang="en-US" dirty="0"/>
              <a:t>Acquire physics and calibration data</a:t>
            </a:r>
          </a:p>
          <a:p>
            <a:pPr lvl="1"/>
            <a:r>
              <a:rPr lang="en-US" dirty="0"/>
              <a:t>Configure, control and monitor the data acquisition process</a:t>
            </a:r>
          </a:p>
          <a:p>
            <a:pPr lvl="3"/>
            <a:endParaRPr lang="en-US" b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BF533-110B-884C-AE2F-A157A22619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6B4A8E-FB76-BA4B-B936-4A68BDB5CB36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BFC15-3A46-5540-96D1-79E4A7E04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CF627-885B-5E4A-B646-8DF85F4D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E540-4524-7744-9516-4F9FF82A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DAQ/SC from a network point of 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9B41A-EBA9-384D-A092-1C0971ADA5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1E3676A-68B9-0F49-9938-93E7133314C4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84711-4772-F644-AEEA-4BCEF74E4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8E36-36B8-104B-8B53-0B4203BA6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E375F0-FCCC-3441-94CE-82008D1CBD32}"/>
              </a:ext>
            </a:extLst>
          </p:cNvPr>
          <p:cNvSpPr/>
          <p:nvPr/>
        </p:nvSpPr>
        <p:spPr>
          <a:xfrm>
            <a:off x="879219" y="2142699"/>
            <a:ext cx="3856554" cy="191068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DAQ:</a:t>
            </a:r>
          </a:p>
          <a:p>
            <a:pPr algn="ctr"/>
            <a:r>
              <a:rPr lang="en-US" dirty="0"/>
              <a:t>High throughput, redundant,</a:t>
            </a:r>
          </a:p>
          <a:p>
            <a:pPr algn="ctr"/>
            <a:r>
              <a:rPr lang="en-US" dirty="0"/>
              <a:t>ability of applying QoS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4D46CF-A788-0645-8D23-385A283ABEB0}"/>
              </a:ext>
            </a:extLst>
          </p:cNvPr>
          <p:cNvSpPr/>
          <p:nvPr/>
        </p:nvSpPr>
        <p:spPr>
          <a:xfrm>
            <a:off x="2983249" y="3619431"/>
            <a:ext cx="3856554" cy="19106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DCS:</a:t>
            </a:r>
          </a:p>
          <a:p>
            <a:pPr algn="ctr"/>
            <a:r>
              <a:rPr lang="en-US" dirty="0"/>
              <a:t>Can physically piggy bag on DAQ network, some care needed since it covers partially different locations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C27323-6DAF-C940-B451-BF248A37FE38}"/>
              </a:ext>
            </a:extLst>
          </p:cNvPr>
          <p:cNvSpPr/>
          <p:nvPr/>
        </p:nvSpPr>
        <p:spPr>
          <a:xfrm>
            <a:off x="5044061" y="1409182"/>
            <a:ext cx="3856554" cy="1910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DSS:</a:t>
            </a:r>
          </a:p>
          <a:p>
            <a:pPr algn="ctr"/>
            <a:r>
              <a:rPr lang="en-US" dirty="0"/>
              <a:t>High availability also during abnormal situations, low bandwidth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F8657B34-FF9F-B54A-8AC0-72554938FA64}"/>
              </a:ext>
            </a:extLst>
          </p:cNvPr>
          <p:cNvCxnSpPr>
            <a:stCxn id="10" idx="5"/>
            <a:endCxn id="9" idx="6"/>
          </p:cNvCxnSpPr>
          <p:nvPr/>
        </p:nvCxnSpPr>
        <p:spPr>
          <a:xfrm rot="5400000">
            <a:off x="6820461" y="3059398"/>
            <a:ext cx="1534719" cy="1496033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94F2F7-FF19-8547-9B1A-0A91609B2EA5}"/>
              </a:ext>
            </a:extLst>
          </p:cNvPr>
          <p:cNvSpPr txBox="1"/>
          <p:nvPr/>
        </p:nvSpPr>
        <p:spPr>
          <a:xfrm>
            <a:off x="6839803" y="4389071"/>
            <a:ext cx="230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Controlled, limited information exchange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91D8356E-C8CA-F14D-9AD9-03FADF1F0776}"/>
              </a:ext>
            </a:extLst>
          </p:cNvPr>
          <p:cNvCxnSpPr>
            <a:cxnSpLocks/>
            <a:stCxn id="9" idx="2"/>
            <a:endCxn id="8" idx="3"/>
          </p:cNvCxnSpPr>
          <p:nvPr/>
        </p:nvCxnSpPr>
        <p:spPr>
          <a:xfrm rot="10800000">
            <a:off x="1443999" y="3773572"/>
            <a:ext cx="1539251" cy="80120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3F1179-5B24-1C4F-B2EF-A989C616AA19}"/>
              </a:ext>
            </a:extLst>
          </p:cNvPr>
          <p:cNvSpPr txBox="1"/>
          <p:nvPr/>
        </p:nvSpPr>
        <p:spPr>
          <a:xfrm>
            <a:off x="694360" y="4251608"/>
            <a:ext cx="228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Regular</a:t>
            </a:r>
            <a:br>
              <a:rPr lang="en-US" dirty="0"/>
            </a:br>
            <a:r>
              <a:rPr lang="en-US" dirty="0"/>
              <a:t>information exchange</a:t>
            </a:r>
          </a:p>
        </p:txBody>
      </p:sp>
    </p:spTree>
    <p:extLst>
      <p:ext uri="{BB962C8B-B14F-4D97-AF65-F5344CB8AC3E}">
        <p14:creationId xmlns:p14="http://schemas.microsoft.com/office/powerpoint/2010/main" val="336689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EDE7875-D656-C144-8D5F-0DC58643951B}"/>
              </a:ext>
            </a:extLst>
          </p:cNvPr>
          <p:cNvSpPr/>
          <p:nvPr/>
        </p:nvSpPr>
        <p:spPr>
          <a:xfrm>
            <a:off x="879220" y="1109620"/>
            <a:ext cx="7999738" cy="51851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C29639-BFD6-2B4D-91B1-6EB0EF7E9069}"/>
              </a:ext>
            </a:extLst>
          </p:cNvPr>
          <p:cNvSpPr/>
          <p:nvPr/>
        </p:nvSpPr>
        <p:spPr>
          <a:xfrm>
            <a:off x="1534527" y="2931704"/>
            <a:ext cx="5035826" cy="286246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54802-EEED-5B40-9BF8-63D6AEFB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other networks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CBC8A-18CA-1949-B1E7-48094A197C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12D4C25-6321-074C-859D-0F44E2068DD1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67F08-DBF2-494D-ADA7-CE4E74281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BDBAB-ED23-9F4F-B086-905B59AEB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0577F-DD67-D949-B253-88190105A3F9}"/>
              </a:ext>
            </a:extLst>
          </p:cNvPr>
          <p:cNvSpPr txBox="1"/>
          <p:nvPr/>
        </p:nvSpPr>
        <p:spPr>
          <a:xfrm>
            <a:off x="6656492" y="1747661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FNAL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46020C-816E-E64A-A461-BF056993F6C6}"/>
              </a:ext>
            </a:extLst>
          </p:cNvPr>
          <p:cNvSpPr/>
          <p:nvPr/>
        </p:nvSpPr>
        <p:spPr>
          <a:xfrm>
            <a:off x="3971498" y="4330378"/>
            <a:ext cx="1660675" cy="6617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dirty="0"/>
              <a:t>Technical NW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AA68E-878B-B847-868D-D82559C3C4DD}"/>
              </a:ext>
            </a:extLst>
          </p:cNvPr>
          <p:cNvSpPr txBox="1"/>
          <p:nvPr/>
        </p:nvSpPr>
        <p:spPr>
          <a:xfrm>
            <a:off x="1749853" y="406207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D47FEA-A8AA-B747-B3A4-9821B904344B}"/>
              </a:ext>
            </a:extLst>
          </p:cNvPr>
          <p:cNvSpPr/>
          <p:nvPr/>
        </p:nvSpPr>
        <p:spPr>
          <a:xfrm>
            <a:off x="4052440" y="4536435"/>
            <a:ext cx="491320" cy="3499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849BEB-9B63-BB4F-A7B0-376F83911CE7}"/>
              </a:ext>
            </a:extLst>
          </p:cNvPr>
          <p:cNvSpPr/>
          <p:nvPr/>
        </p:nvSpPr>
        <p:spPr>
          <a:xfrm>
            <a:off x="2358480" y="4668904"/>
            <a:ext cx="1793154" cy="87760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Experiment NW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2BE7BE-7692-F14F-B716-EC91F34682C8}"/>
              </a:ext>
            </a:extLst>
          </p:cNvPr>
          <p:cNvSpPr/>
          <p:nvPr/>
        </p:nvSpPr>
        <p:spPr>
          <a:xfrm>
            <a:off x="3118852" y="5064976"/>
            <a:ext cx="491320" cy="3499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C4E324-23E9-4541-9EA8-76DE744FC697}"/>
              </a:ext>
            </a:extLst>
          </p:cNvPr>
          <p:cNvSpPr/>
          <p:nvPr/>
        </p:nvSpPr>
        <p:spPr>
          <a:xfrm>
            <a:off x="3371082" y="5143502"/>
            <a:ext cx="491320" cy="3499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8BF15C-4FC8-124D-94BA-9149FB8B5A02}"/>
              </a:ext>
            </a:extLst>
          </p:cNvPr>
          <p:cNvCxnSpPr>
            <a:cxnSpLocks/>
          </p:cNvCxnSpPr>
          <p:nvPr/>
        </p:nvCxnSpPr>
        <p:spPr>
          <a:xfrm flipH="1">
            <a:off x="4346713" y="1908313"/>
            <a:ext cx="967409" cy="148247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DEDC05-E575-E740-A5B6-132880C46457}"/>
              </a:ext>
            </a:extLst>
          </p:cNvPr>
          <p:cNvCxnSpPr>
            <a:cxnSpLocks/>
          </p:cNvCxnSpPr>
          <p:nvPr/>
        </p:nvCxnSpPr>
        <p:spPr>
          <a:xfrm flipH="1">
            <a:off x="4830417" y="2191966"/>
            <a:ext cx="967409" cy="148247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0F6D23-5118-924C-8F8E-70700DF78BC6}"/>
              </a:ext>
            </a:extLst>
          </p:cNvPr>
          <p:cNvSpPr txBox="1"/>
          <p:nvPr/>
        </p:nvSpPr>
        <p:spPr>
          <a:xfrm>
            <a:off x="5409385" y="264954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3241FE-9D26-064D-A87C-1B2A72CAABD0}"/>
              </a:ext>
            </a:extLst>
          </p:cNvPr>
          <p:cNvSpPr txBox="1"/>
          <p:nvPr/>
        </p:nvSpPr>
        <p:spPr>
          <a:xfrm>
            <a:off x="4053557" y="242378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A488E8-3ED6-9A41-98CF-43F8F6F6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2" y="1390796"/>
            <a:ext cx="1457742" cy="104029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797DC6-1D2C-9741-98C5-8CA5DEF9CFC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378228" y="2133012"/>
            <a:ext cx="2836470" cy="2294276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71786A-402C-924D-82A8-5E13D475F8D7}"/>
              </a:ext>
            </a:extLst>
          </p:cNvPr>
          <p:cNvCxnSpPr>
            <a:cxnSpLocks/>
          </p:cNvCxnSpPr>
          <p:nvPr/>
        </p:nvCxnSpPr>
        <p:spPr>
          <a:xfrm flipH="1">
            <a:off x="1378226" y="1908313"/>
            <a:ext cx="2873224" cy="20868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682517-9AD8-BF4F-A5A4-F34947CFCCE6}"/>
              </a:ext>
            </a:extLst>
          </p:cNvPr>
          <p:cNvSpPr txBox="1"/>
          <p:nvPr/>
        </p:nvSpPr>
        <p:spPr>
          <a:xfrm>
            <a:off x="1820338" y="140770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768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40D257-281A-734D-BE0E-1B1AF29F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/ SC equipment locations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B138B0-EBA8-D44E-B359-6012BC1E4F1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Detector mezzanines</a:t>
            </a:r>
          </a:p>
          <a:p>
            <a:r>
              <a:rPr lang="en-US" dirty="0"/>
              <a:t>Cryogenic mezzanines</a:t>
            </a:r>
          </a:p>
          <a:p>
            <a:r>
              <a:rPr lang="en-US" dirty="0"/>
              <a:t>MCR Ross Dry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CO-1: Loss of power in the Ross Dry MCR (even beyond the time covered by UPS) should not cause a loss of communication to the underground DAQ/SC systems, for the purposes of control and monitoring.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CO-2: Loss of power (or cooling failures) in the DAQ barrack of one detector, shall not cause a complete loss of communication to the SC equipment installed on the corresponding detector mezzanine.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D7907-EFBD-8D42-8084-21B9607405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12D4C25-6321-074C-859D-0F44E2068DD1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D5144-1B54-C045-B983-1DC39EDC5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FED1E-474C-D544-B6C6-0A291CB15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8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2EFE-51DE-5F4C-92B8-C26D77F8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to surface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99EFB-4853-A746-A22F-549D02C748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12D4C25-6321-074C-859D-0F44E2068DD1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C5528-246D-BA47-94F0-F9B58E5A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ADA85-F201-6D43-A878-F2F62299A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5A187-89AD-F14D-98AC-6F348D9B9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0173" y="1109620"/>
            <a:ext cx="7063409" cy="51321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CD481D-B31E-D649-83F0-B4BDCD3AEBA4}"/>
              </a:ext>
            </a:extLst>
          </p:cNvPr>
          <p:cNvSpPr/>
          <p:nvPr/>
        </p:nvSpPr>
        <p:spPr>
          <a:xfrm>
            <a:off x="192155" y="2571067"/>
            <a:ext cx="2816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 paths relevant for DUNE DAQ/SC in blue and red. The green path may be used as a extra backup control path for SC (DDSS), if that path is indeed used by DUNE.</a:t>
            </a:r>
            <a:r>
              <a:rPr lang="en-US" i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269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B0FC567-C2CB-2C4B-A22E-06630466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586532" y="1855535"/>
            <a:ext cx="8229600" cy="701902"/>
          </a:xfrm>
        </p:spPr>
        <p:txBody>
          <a:bodyPr/>
          <a:lstStyle/>
          <a:p>
            <a:r>
              <a:rPr lang="en-US" sz="2000" u="sng" dirty="0"/>
              <a:t>Preliminary</a:t>
            </a:r>
            <a:r>
              <a:rPr lang="en-US" sz="2000" dirty="0"/>
              <a:t> layout of equipment in DAQ barrack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0CF6D-7926-734A-9FE9-E5306F5524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55AB469-BDFE-C345-AF3B-5602C33D2A42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F2132-A2AE-7645-92BC-355C2373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4A44F-8588-3A49-B621-98FF363E4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793098-3E1D-3E4D-B842-5691EBAEF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9219" y="291547"/>
            <a:ext cx="7217859" cy="60297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C8C69E6-8100-6341-A24B-1E373BFA57BC}"/>
              </a:ext>
            </a:extLst>
          </p:cNvPr>
          <p:cNvSpPr/>
          <p:nvPr/>
        </p:nvSpPr>
        <p:spPr>
          <a:xfrm>
            <a:off x="5683170" y="1053296"/>
            <a:ext cx="1713053" cy="5787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10FA8F-C253-A24C-BDFD-D665A5B32F52}"/>
              </a:ext>
            </a:extLst>
          </p:cNvPr>
          <p:cNvSpPr txBox="1"/>
          <p:nvPr/>
        </p:nvSpPr>
        <p:spPr>
          <a:xfrm>
            <a:off x="6817489" y="775504"/>
            <a:ext cx="215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necessarily here </a:t>
            </a:r>
          </a:p>
        </p:txBody>
      </p:sp>
    </p:spTree>
    <p:extLst>
      <p:ext uri="{BB962C8B-B14F-4D97-AF65-F5344CB8AC3E}">
        <p14:creationId xmlns:p14="http://schemas.microsoft.com/office/powerpoint/2010/main" val="14659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B0FC567-C2CB-2C4B-A22E-06630466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660775" y="2242494"/>
            <a:ext cx="8229600" cy="701902"/>
          </a:xfrm>
        </p:spPr>
        <p:txBody>
          <a:bodyPr/>
          <a:lstStyle/>
          <a:p>
            <a:r>
              <a:rPr lang="en-US" sz="2000" u="sng" dirty="0"/>
              <a:t>Preliminary</a:t>
            </a:r>
            <a:r>
              <a:rPr lang="en-US" sz="2000" dirty="0"/>
              <a:t> view of equipment in detector mezzanines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0CF6D-7926-734A-9FE9-E5306F5524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55AB469-BDFE-C345-AF3B-5602C33D2A42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F2132-A2AE-7645-92BC-355C2373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4A44F-8588-3A49-B621-98FF363E4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E3E6FE-3984-6845-9C55-8DBE3F2A215C}"/>
              </a:ext>
            </a:extLst>
          </p:cNvPr>
          <p:cNvSpPr/>
          <p:nvPr/>
        </p:nvSpPr>
        <p:spPr>
          <a:xfrm>
            <a:off x="879219" y="1683026"/>
            <a:ext cx="631529" cy="3458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FF09F-3BDA-8647-9532-1B4F1F463126}"/>
              </a:ext>
            </a:extLst>
          </p:cNvPr>
          <p:cNvSpPr/>
          <p:nvPr/>
        </p:nvSpPr>
        <p:spPr>
          <a:xfrm>
            <a:off x="7670958" y="1683025"/>
            <a:ext cx="631529" cy="3458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193C05-93E1-A948-92A6-A6C3B3EDC084}"/>
              </a:ext>
            </a:extLst>
          </p:cNvPr>
          <p:cNvSpPr/>
          <p:nvPr/>
        </p:nvSpPr>
        <p:spPr>
          <a:xfrm>
            <a:off x="5716262" y="1683024"/>
            <a:ext cx="631529" cy="3458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9A79-6A4D-C044-9C6A-EED9F4FE11DA}"/>
              </a:ext>
            </a:extLst>
          </p:cNvPr>
          <p:cNvSpPr/>
          <p:nvPr/>
        </p:nvSpPr>
        <p:spPr>
          <a:xfrm>
            <a:off x="3138714" y="1683024"/>
            <a:ext cx="631529" cy="3458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E98C1-BBC6-F64F-9A5B-979014C6965B}"/>
              </a:ext>
            </a:extLst>
          </p:cNvPr>
          <p:cNvSpPr/>
          <p:nvPr/>
        </p:nvSpPr>
        <p:spPr>
          <a:xfrm>
            <a:off x="879219" y="1683024"/>
            <a:ext cx="631529" cy="344559"/>
          </a:xfrm>
          <a:prstGeom prst="rect">
            <a:avLst/>
          </a:prstGeom>
          <a:solidFill>
            <a:srgbClr val="EDD92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Ctrl-Up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221FB1-47A5-2B42-A4F6-717F6C32DE60}"/>
              </a:ext>
            </a:extLst>
          </p:cNvPr>
          <p:cNvSpPr/>
          <p:nvPr/>
        </p:nvSpPr>
        <p:spPr>
          <a:xfrm>
            <a:off x="7670958" y="1683024"/>
            <a:ext cx="631529" cy="344559"/>
          </a:xfrm>
          <a:prstGeom prst="rect">
            <a:avLst/>
          </a:prstGeom>
          <a:solidFill>
            <a:srgbClr val="EDD92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Ctrl-Up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4C9BAB-E3D0-6047-A3F4-14E0466B5DF2}"/>
              </a:ext>
            </a:extLst>
          </p:cNvPr>
          <p:cNvCxnSpPr>
            <a:cxnSpLocks/>
          </p:cNvCxnSpPr>
          <p:nvPr/>
        </p:nvCxnSpPr>
        <p:spPr>
          <a:xfrm flipH="1" flipV="1">
            <a:off x="7986722" y="1175334"/>
            <a:ext cx="14310" cy="5076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0571054-DC46-AE4B-AFFB-5E29898FB21C}"/>
              </a:ext>
            </a:extLst>
          </p:cNvPr>
          <p:cNvSpPr txBox="1"/>
          <p:nvPr/>
        </p:nvSpPr>
        <p:spPr>
          <a:xfrm>
            <a:off x="6827099" y="621336"/>
            <a:ext cx="17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DAQ/SC hubs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F5581-9C63-4542-A270-8F64D3D2E6D9}"/>
              </a:ext>
            </a:extLst>
          </p:cNvPr>
          <p:cNvSpPr/>
          <p:nvPr/>
        </p:nvSpPr>
        <p:spPr>
          <a:xfrm>
            <a:off x="879219" y="2421164"/>
            <a:ext cx="631529" cy="344559"/>
          </a:xfrm>
          <a:prstGeom prst="rect">
            <a:avLst/>
          </a:prstGeom>
          <a:solidFill>
            <a:srgbClr val="EDD92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Ctrl SW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C41FF5-CAD4-6C48-9E76-B2595AE1A071}"/>
              </a:ext>
            </a:extLst>
          </p:cNvPr>
          <p:cNvSpPr/>
          <p:nvPr/>
        </p:nvSpPr>
        <p:spPr>
          <a:xfrm>
            <a:off x="3134375" y="3067247"/>
            <a:ext cx="631529" cy="344559"/>
          </a:xfrm>
          <a:prstGeom prst="rect">
            <a:avLst/>
          </a:prstGeom>
          <a:solidFill>
            <a:srgbClr val="EDD92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Ctrl SW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D5CBA6-340D-524E-B78A-773A22F562DB}"/>
              </a:ext>
            </a:extLst>
          </p:cNvPr>
          <p:cNvSpPr/>
          <p:nvPr/>
        </p:nvSpPr>
        <p:spPr>
          <a:xfrm>
            <a:off x="5716262" y="3067246"/>
            <a:ext cx="631529" cy="344559"/>
          </a:xfrm>
          <a:prstGeom prst="rect">
            <a:avLst/>
          </a:prstGeom>
          <a:solidFill>
            <a:srgbClr val="EDD92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Ctrl SW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FF3B5E-F5C6-B046-A175-46E3E0835186}"/>
              </a:ext>
            </a:extLst>
          </p:cNvPr>
          <p:cNvSpPr/>
          <p:nvPr/>
        </p:nvSpPr>
        <p:spPr>
          <a:xfrm>
            <a:off x="2004170" y="1682396"/>
            <a:ext cx="631529" cy="3458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428982-EF9E-BC48-90A8-C1D54FECD045}"/>
              </a:ext>
            </a:extLst>
          </p:cNvPr>
          <p:cNvSpPr/>
          <p:nvPr/>
        </p:nvSpPr>
        <p:spPr>
          <a:xfrm>
            <a:off x="4398143" y="1682396"/>
            <a:ext cx="631529" cy="3458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5E213-7101-1649-ACD7-9C2C7193B5F5}"/>
              </a:ext>
            </a:extLst>
          </p:cNvPr>
          <p:cNvSpPr txBox="1"/>
          <p:nvPr/>
        </p:nvSpPr>
        <p:spPr>
          <a:xfrm>
            <a:off x="3833876" y="30672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3B4556-4CB2-4245-9B57-3CE7DD060821}"/>
              </a:ext>
            </a:extLst>
          </p:cNvPr>
          <p:cNvSpPr txBox="1"/>
          <p:nvPr/>
        </p:nvSpPr>
        <p:spPr>
          <a:xfrm>
            <a:off x="5180201" y="303871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71D9C9-82B5-3C4E-A5A7-EE98A2B17E05}"/>
              </a:ext>
            </a:extLst>
          </p:cNvPr>
          <p:cNvSpPr txBox="1"/>
          <p:nvPr/>
        </p:nvSpPr>
        <p:spPr>
          <a:xfrm>
            <a:off x="6827099" y="30424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7E6F70-8FC7-A740-8849-9F4D0AAD57C4}"/>
              </a:ext>
            </a:extLst>
          </p:cNvPr>
          <p:cNvSpPr txBox="1"/>
          <p:nvPr/>
        </p:nvSpPr>
        <p:spPr>
          <a:xfrm>
            <a:off x="1569086" y="30672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3E2EEA-C031-2646-BD5A-6D4AB0875FBD}"/>
              </a:ext>
            </a:extLst>
          </p:cNvPr>
          <p:cNvSpPr txBox="1"/>
          <p:nvPr/>
        </p:nvSpPr>
        <p:spPr>
          <a:xfrm>
            <a:off x="2657247" y="30672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22F294-50A7-7D40-90B1-67597E1E5DA4}"/>
              </a:ext>
            </a:extLst>
          </p:cNvPr>
          <p:cNvSpPr txBox="1"/>
          <p:nvPr/>
        </p:nvSpPr>
        <p:spPr>
          <a:xfrm>
            <a:off x="2869107" y="5452232"/>
            <a:ext cx="368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~70 racks, ~10 (?) Ctrl SW, 1-2 Ctrl-Up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EBF886-36F3-4F42-A66C-80E363F4BBC0}"/>
              </a:ext>
            </a:extLst>
          </p:cNvPr>
          <p:cNvCxnSpPr>
            <a:cxnSpLocks/>
          </p:cNvCxnSpPr>
          <p:nvPr/>
        </p:nvCxnSpPr>
        <p:spPr>
          <a:xfrm flipH="1" flipV="1">
            <a:off x="1185540" y="1174706"/>
            <a:ext cx="14310" cy="5076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1F26DC2-2BBD-854A-8665-1345A26E89A4}"/>
              </a:ext>
            </a:extLst>
          </p:cNvPr>
          <p:cNvSpPr txBox="1"/>
          <p:nvPr/>
        </p:nvSpPr>
        <p:spPr>
          <a:xfrm>
            <a:off x="703407" y="832413"/>
            <a:ext cx="17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DAQ/SC hubs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2E9BAA-6D77-0C45-914A-2ABBE6B3D3EA}"/>
              </a:ext>
            </a:extLst>
          </p:cNvPr>
          <p:cNvSpPr/>
          <p:nvPr/>
        </p:nvSpPr>
        <p:spPr>
          <a:xfrm>
            <a:off x="4404787" y="2091575"/>
            <a:ext cx="631529" cy="344559"/>
          </a:xfrm>
          <a:prstGeom prst="rect">
            <a:avLst/>
          </a:prstGeom>
          <a:solidFill>
            <a:srgbClr val="F37C2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Tech NW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2CD2D2-77DC-0F4E-B922-F47B494CF5F4}"/>
              </a:ext>
            </a:extLst>
          </p:cNvPr>
          <p:cNvSpPr/>
          <p:nvPr/>
        </p:nvSpPr>
        <p:spPr>
          <a:xfrm>
            <a:off x="2010814" y="2109940"/>
            <a:ext cx="631529" cy="344559"/>
          </a:xfrm>
          <a:prstGeom prst="rect">
            <a:avLst/>
          </a:prstGeom>
          <a:solidFill>
            <a:srgbClr val="F37C2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Tech NW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4B70E1-48CB-C744-A86D-E3CAC2B3EEF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2326579" y="832414"/>
            <a:ext cx="995710" cy="12775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FC8B598-4FC9-1644-BB7B-E9EB7E0E5EA2}"/>
              </a:ext>
            </a:extLst>
          </p:cNvPr>
          <p:cNvCxnSpPr>
            <a:cxnSpLocks/>
          </p:cNvCxnSpPr>
          <p:nvPr/>
        </p:nvCxnSpPr>
        <p:spPr>
          <a:xfrm flipV="1">
            <a:off x="4698868" y="811475"/>
            <a:ext cx="995710" cy="12775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AFAAEDD-0B71-FD49-AB71-14D483B995F9}"/>
              </a:ext>
            </a:extLst>
          </p:cNvPr>
          <p:cNvSpPr txBox="1"/>
          <p:nvPr/>
        </p:nvSpPr>
        <p:spPr>
          <a:xfrm>
            <a:off x="5036316" y="111683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8431D0-7023-FC48-BACC-CE0A96054A9E}"/>
              </a:ext>
            </a:extLst>
          </p:cNvPr>
          <p:cNvSpPr txBox="1"/>
          <p:nvPr/>
        </p:nvSpPr>
        <p:spPr>
          <a:xfrm>
            <a:off x="2692353" y="108090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393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B0FC567-C2CB-2C4B-A22E-06630466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62335" y="2812189"/>
            <a:ext cx="5747546" cy="701902"/>
          </a:xfrm>
        </p:spPr>
        <p:txBody>
          <a:bodyPr/>
          <a:lstStyle/>
          <a:p>
            <a:r>
              <a:rPr lang="en-US" sz="2000" u="sng" dirty="0"/>
              <a:t>Preliminary</a:t>
            </a:r>
            <a:r>
              <a:rPr lang="en-US" sz="2000" dirty="0"/>
              <a:t> view of equipment in MCR </a:t>
            </a:r>
            <a:r>
              <a:rPr lang="en-US" sz="2000" dirty="0" err="1"/>
              <a:t>det</a:t>
            </a:r>
            <a:r>
              <a:rPr lang="en-US" sz="2000" dirty="0"/>
              <a:t> 1+2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0CF6D-7926-734A-9FE9-E5306F5524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55AB469-BDFE-C345-AF3B-5602C33D2A42}" type="datetime1">
              <a:rPr lang="en-US" smtClean="0">
                <a:latin typeface="Helvetica"/>
              </a:rPr>
              <a:t>10/14/20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F2132-A2AE-7645-92BC-355C2373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GLM | DAQ/SC Network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4A44F-8588-3A49-B621-98FF363E4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29E911-64D5-3A4A-9A60-79A29A41A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46104" y="103296"/>
            <a:ext cx="5727700" cy="62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46556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B9DE5A6-B694-EF4C-9FC4-5AE3B0639D1B}" vid="{7EDD11B8-4B9F-174E-881B-A19D97420154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B9DE5A6-B694-EF4C-9FC4-5AE3B0639D1B}" vid="{D200EB3E-68EE-804D-BC03-07B5610F55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253</TotalTime>
  <Words>624</Words>
  <Application>Microsoft Macintosh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</vt:lpstr>
      <vt:lpstr>Geneva</vt:lpstr>
      <vt:lpstr>Helvetica</vt:lpstr>
      <vt:lpstr>Lucida Grande</vt:lpstr>
      <vt:lpstr>Times New Roman</vt:lpstr>
      <vt:lpstr>Dune Template_051215</vt:lpstr>
      <vt:lpstr>LBNF Content-Footer Theme</vt:lpstr>
      <vt:lpstr>DAQ and Slow Control Network</vt:lpstr>
      <vt:lpstr>DAQ and Slow Control Purpose</vt:lpstr>
      <vt:lpstr>DAQ/SC from a network point of view</vt:lpstr>
      <vt:lpstr>Relation to other networks</vt:lpstr>
      <vt:lpstr>DAQ / SC equipment locations</vt:lpstr>
      <vt:lpstr>Underground to surface</vt:lpstr>
      <vt:lpstr>Preliminary layout of equipment in DAQ barrack</vt:lpstr>
      <vt:lpstr>Preliminary view of equipment in detector mezzanines</vt:lpstr>
      <vt:lpstr>Preliminary view of equipment in MCR det 1+2</vt:lpstr>
      <vt:lpstr>For discussion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and Slow Control Network</dc:title>
  <dc:subject/>
  <dc:creator>Giovanna Lehmann Miotto</dc:creator>
  <cp:keywords/>
  <dc:description>Modified by A. Weber</dc:description>
  <cp:lastModifiedBy>Giovanna Lehmann Miotto</cp:lastModifiedBy>
  <cp:revision>13</cp:revision>
  <dcterms:created xsi:type="dcterms:W3CDTF">2020-10-14T06:43:52Z</dcterms:created>
  <dcterms:modified xsi:type="dcterms:W3CDTF">2020-10-14T12:12:57Z</dcterms:modified>
  <cp:category/>
</cp:coreProperties>
</file>