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media/image5.png" ContentType="image/png"/>
  <Override PartName="/ppt/media/image4.png" ContentType="image/png"/>
  <Override PartName="/ppt/media/image3.png" ContentType="image/png"/>
  <Override PartName="/ppt/media/image1.png" ContentType="image/png"/>
  <Override PartName="/ppt/media/image2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48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48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4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393080" y="1825560"/>
            <a:ext cx="33854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948440" y="1825560"/>
            <a:ext cx="33854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4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393080" y="4098240"/>
            <a:ext cx="33854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948440" y="4098240"/>
            <a:ext cx="33854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4880" cy="6142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48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48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48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4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393080" y="1825560"/>
            <a:ext cx="33854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7948440" y="1825560"/>
            <a:ext cx="33854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4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393080" y="4098240"/>
            <a:ext cx="33854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7948440" y="4098240"/>
            <a:ext cx="33854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4880" cy="6142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48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6597720"/>
            <a:ext cx="12191760" cy="286920"/>
          </a:xfrm>
          <a:prstGeom prst="rect">
            <a:avLst/>
          </a:prstGeom>
          <a:gradFill rotWithShape="0">
            <a:gsLst>
              <a:gs pos="0">
                <a:srgbClr val="3a525a"/>
              </a:gs>
              <a:gs pos="100000">
                <a:srgbClr val="ffffff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0" y="333360"/>
            <a:ext cx="12191760" cy="64728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3a525a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" name="Picture 3" descr=""/>
          <p:cNvPicPr/>
          <p:nvPr/>
        </p:nvPicPr>
        <p:blipFill>
          <a:blip r:embed="rId2"/>
          <a:stretch/>
        </p:blipFill>
        <p:spPr>
          <a:xfrm>
            <a:off x="0" y="0"/>
            <a:ext cx="10415880" cy="636120"/>
          </a:xfrm>
          <a:prstGeom prst="rect">
            <a:avLst/>
          </a:prstGeom>
          <a:ln>
            <a:noFill/>
          </a:ln>
        </p:spPr>
      </p:pic>
      <p:sp>
        <p:nvSpPr>
          <p:cNvPr id="3" name="CustomShape 3"/>
          <p:cNvSpPr/>
          <p:nvPr/>
        </p:nvSpPr>
        <p:spPr>
          <a:xfrm>
            <a:off x="144000" y="6672240"/>
            <a:ext cx="1318320" cy="182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CustomShape 4"/>
          <p:cNvSpPr/>
          <p:nvPr/>
        </p:nvSpPr>
        <p:spPr>
          <a:xfrm>
            <a:off x="1583280" y="6672240"/>
            <a:ext cx="8925480" cy="182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CustomShape 5"/>
          <p:cNvSpPr/>
          <p:nvPr/>
        </p:nvSpPr>
        <p:spPr>
          <a:xfrm>
            <a:off x="11665080" y="6644160"/>
            <a:ext cx="319320" cy="21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ctr">
              <a:lnSpc>
                <a:spcPct val="100000"/>
              </a:lnSpc>
            </a:pPr>
            <a:fld id="{F3D19589-145F-40BD-B805-39FD8C8C5D4E}" type="slidenum">
              <a:rPr b="1" lang="en-GB" sz="1400" spc="-1" strike="noStrike">
                <a:solidFill>
                  <a:srgbClr val="29506b"/>
                </a:solidFill>
                <a:latin typeface="Century Schoolbook"/>
                <a:ea typeface="WenQuanYi Zen Hei"/>
              </a:rPr>
              <a:t>&lt;number&gt;</a:t>
            </a:fld>
            <a:endParaRPr b="0" lang="en-GB" sz="1400" spc="-1" strike="noStrike">
              <a:latin typeface="Arial"/>
            </a:endParaRPr>
          </a:p>
        </p:txBody>
      </p:sp>
      <p:pic>
        <p:nvPicPr>
          <p:cNvPr id="6" name="Picture 8" descr=""/>
          <p:cNvPicPr/>
          <p:nvPr/>
        </p:nvPicPr>
        <p:blipFill>
          <a:blip r:embed="rId3"/>
          <a:stretch/>
        </p:blipFill>
        <p:spPr>
          <a:xfrm>
            <a:off x="6191280" y="0"/>
            <a:ext cx="6000480" cy="636120"/>
          </a:xfrm>
          <a:prstGeom prst="rect">
            <a:avLst/>
          </a:prstGeom>
          <a:ln>
            <a:noFill/>
          </a:ln>
        </p:spPr>
      </p:pic>
      <p:sp>
        <p:nvSpPr>
          <p:cNvPr id="7" name="PlaceHolder 6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Clic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k to 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edit 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the 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title 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text 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for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mat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6597720"/>
            <a:ext cx="12191760" cy="286920"/>
          </a:xfrm>
          <a:prstGeom prst="rect">
            <a:avLst/>
          </a:prstGeom>
          <a:gradFill rotWithShape="0">
            <a:gsLst>
              <a:gs pos="0">
                <a:srgbClr val="3a525a"/>
              </a:gs>
              <a:gs pos="100000">
                <a:srgbClr val="ffffff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CustomShape 2"/>
          <p:cNvSpPr/>
          <p:nvPr/>
        </p:nvSpPr>
        <p:spPr>
          <a:xfrm>
            <a:off x="0" y="333360"/>
            <a:ext cx="12191760" cy="64728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3a525a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7" name="Picture 3" descr=""/>
          <p:cNvPicPr/>
          <p:nvPr/>
        </p:nvPicPr>
        <p:blipFill>
          <a:blip r:embed="rId2"/>
          <a:stretch/>
        </p:blipFill>
        <p:spPr>
          <a:xfrm>
            <a:off x="0" y="0"/>
            <a:ext cx="10415880" cy="636120"/>
          </a:xfrm>
          <a:prstGeom prst="rect">
            <a:avLst/>
          </a:prstGeom>
          <a:ln>
            <a:noFill/>
          </a:ln>
        </p:spPr>
      </p:pic>
      <p:sp>
        <p:nvSpPr>
          <p:cNvPr id="48" name="CustomShape 3"/>
          <p:cNvSpPr/>
          <p:nvPr/>
        </p:nvSpPr>
        <p:spPr>
          <a:xfrm>
            <a:off x="144000" y="6672240"/>
            <a:ext cx="1318320" cy="182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CustomShape 4"/>
          <p:cNvSpPr/>
          <p:nvPr/>
        </p:nvSpPr>
        <p:spPr>
          <a:xfrm>
            <a:off x="1583280" y="6672240"/>
            <a:ext cx="8925480" cy="182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0" name="CustomShape 5"/>
          <p:cNvSpPr/>
          <p:nvPr/>
        </p:nvSpPr>
        <p:spPr>
          <a:xfrm>
            <a:off x="11665080" y="6644160"/>
            <a:ext cx="319320" cy="21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ctr">
              <a:lnSpc>
                <a:spcPct val="100000"/>
              </a:lnSpc>
            </a:pPr>
            <a:fld id="{75BDE40E-A554-4989-973C-0078A78DC4FD}" type="slidenum">
              <a:rPr b="1" lang="en-GB" sz="1400" spc="-1" strike="noStrike">
                <a:solidFill>
                  <a:srgbClr val="29506b"/>
                </a:solidFill>
                <a:latin typeface="Century Schoolbook"/>
                <a:ea typeface="WenQuanYi Zen Hei"/>
              </a:rPr>
              <a:t>&lt;number&gt;</a:t>
            </a:fld>
            <a:endParaRPr b="0" lang="en-GB" sz="1400" spc="-1" strike="noStrike">
              <a:latin typeface="Arial"/>
            </a:endParaRPr>
          </a:p>
        </p:txBody>
      </p:sp>
      <p:pic>
        <p:nvPicPr>
          <p:cNvPr id="51" name="Picture 8" descr=""/>
          <p:cNvPicPr/>
          <p:nvPr/>
        </p:nvPicPr>
        <p:blipFill>
          <a:blip r:embed="rId3"/>
          <a:stretch/>
        </p:blipFill>
        <p:spPr>
          <a:xfrm>
            <a:off x="6191280" y="0"/>
            <a:ext cx="6000480" cy="636120"/>
          </a:xfrm>
          <a:prstGeom prst="rect">
            <a:avLst/>
          </a:prstGeom>
          <a:ln>
            <a:noFill/>
          </a:ln>
        </p:spPr>
      </p:pic>
      <p:sp>
        <p:nvSpPr>
          <p:cNvPr id="52" name="PlaceHolder 6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Clic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k to 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edit 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the 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title 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text 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for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mat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7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838080" y="403236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  <a:ea typeface="WenQuanYi Zen Hei"/>
              </a:rPr>
              <a:t>Erd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  <a:ea typeface="WenQuanYi Zen Hei"/>
              </a:rPr>
              <a:t>em 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  <a:ea typeface="WenQuanYi Zen Hei"/>
              </a:rPr>
              <a:t>Mot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  <a:ea typeface="WenQuanYi Zen Hei"/>
              </a:rPr>
              <a:t>uk</a:t>
            </a:r>
            <a:br/>
            <a:r>
              <a:rPr b="0" lang="en-US" sz="3600" spc="-1" strike="noStrike">
                <a:solidFill>
                  <a:srgbClr val="000000"/>
                </a:solidFill>
                <a:latin typeface="Arial"/>
                <a:ea typeface="WenQuanYi Zen Hei"/>
              </a:rPr>
              <a:t>15/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  <a:ea typeface="WenQuanYi Zen Hei"/>
              </a:rPr>
              <a:t>10/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  <a:ea typeface="WenQuanYi Zen Hei"/>
              </a:rPr>
              <a:t>202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  <a:ea typeface="WenQuanYi Zen Hei"/>
              </a:rPr>
              <a:t>0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838080" y="236700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marL="343080" indent="-342720">
              <a:lnSpc>
                <a:spcPct val="100000"/>
              </a:lnSpc>
              <a:spcBef>
                <a:spcPts val="901"/>
              </a:spcBef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WenQuanYi Zen Hei"/>
              </a:rPr>
              <a:t>Status of the</a:t>
            </a:r>
            <a:endParaRPr b="0" lang="en-GB" sz="24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901"/>
              </a:spcBef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WenQuanYi Zen Hei"/>
              </a:rPr>
              <a:t>10s Buffer Management Firmware</a:t>
            </a:r>
            <a:endParaRPr b="0" lang="en-GB" sz="24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644760" y="1395720"/>
            <a:ext cx="10558440" cy="3413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WenQuanYi Zen Hei"/>
              </a:rPr>
              <a:t>10s buffer management firmware is currently on branch hmotuk/buffer_management</a:t>
            </a:r>
            <a:endParaRPr b="0" lang="en-GB" sz="2000" spc="-1" strike="noStrike"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WenQuanYi Zen Hei"/>
              </a:rPr>
              <a:t>The firmware includes the buffer management firmware block along with the test related firmware</a:t>
            </a:r>
            <a:endParaRPr b="0" lang="en-GB" sz="2000" spc="-1" strike="noStrike"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WenQuanYi Zen Hei"/>
              </a:rPr>
              <a:t>Two versions ZCU102 and KCU105</a:t>
            </a:r>
            <a:endParaRPr b="0" lang="en-GB" sz="2000" spc="-1" strike="noStrike"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WenQuanYi Zen Hei"/>
              </a:rPr>
              <a:t>They share mostly the same firmware blocks, however there are some differences </a:t>
            </a:r>
            <a:endParaRPr b="0" lang="en-GB" sz="2000" spc="-1" strike="noStrike"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WenQuanYi Zen Hei"/>
              </a:rPr>
              <a:t>KCU105 version is the most complete and debugged</a:t>
            </a:r>
            <a:endParaRPr b="0" lang="en-GB" sz="2000" spc="-1" strike="noStrike"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WenQuanYi Zen Hei"/>
              </a:rPr>
              <a:t>NVMe interface firmware is included in the top level for the KCU105 version</a:t>
            </a:r>
            <a:endParaRPr b="0" lang="en-GB" sz="2000" spc="-1" strike="noStrike">
              <a:latin typeface="Arial"/>
            </a:endParaRPr>
          </a:p>
          <a:p>
            <a:pPr lvl="1" marL="9144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WenQuanYi Zen Hei"/>
              </a:rPr>
              <a:t>NVMe interface firmware files are added as a separate component folder in the repository </a:t>
            </a:r>
            <a:endParaRPr b="0" lang="en-GB" sz="2000" spc="-1" strike="noStrike">
              <a:latin typeface="Arial"/>
            </a:endParaRPr>
          </a:p>
          <a:p>
            <a:pPr lvl="1" marL="9144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WenQuanYi Zen Hei"/>
              </a:rPr>
              <a:t>Top level for the KCU105 instantiates the NVMe interface 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20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237600" y="1027800"/>
            <a:ext cx="5384520" cy="33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en-GB" sz="1800" spc="-1" strike="noStrike">
                <a:solidFill>
                  <a:srgbClr val="000000"/>
                </a:solidFill>
                <a:latin typeface="Calibri"/>
                <a:ea typeface="WenQuanYi Zen Hei"/>
              </a:rPr>
              <a:t>10s Buffer management firmware block diagram</a:t>
            </a:r>
            <a:endParaRPr b="0" lang="en-GB" sz="1800" spc="-1" strike="noStrike">
              <a:latin typeface="Arial"/>
            </a:endParaRPr>
          </a:p>
        </p:txBody>
      </p:sp>
      <p:grpSp>
        <p:nvGrpSpPr>
          <p:cNvPr id="94" name="Group 2"/>
          <p:cNvGrpSpPr/>
          <p:nvPr/>
        </p:nvGrpSpPr>
        <p:grpSpPr>
          <a:xfrm>
            <a:off x="184320" y="1588320"/>
            <a:ext cx="9893160" cy="4606560"/>
            <a:chOff x="184320" y="1588320"/>
            <a:chExt cx="9893160" cy="4606560"/>
          </a:xfrm>
        </p:grpSpPr>
        <p:sp>
          <p:nvSpPr>
            <p:cNvPr id="95" name="CustomShape 3"/>
            <p:cNvSpPr/>
            <p:nvPr/>
          </p:nvSpPr>
          <p:spPr>
            <a:xfrm>
              <a:off x="910080" y="1588320"/>
              <a:ext cx="7810560" cy="4606560"/>
            </a:xfrm>
            <a:prstGeom prst="roundRect">
              <a:avLst>
                <a:gd name="adj" fmla="val 16667"/>
              </a:avLst>
            </a:prstGeom>
            <a:solidFill>
              <a:srgbClr val="ccff66"/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grpSp>
          <p:nvGrpSpPr>
            <p:cNvPr id="96" name="Group 4"/>
            <p:cNvGrpSpPr/>
            <p:nvPr/>
          </p:nvGrpSpPr>
          <p:grpSpPr>
            <a:xfrm>
              <a:off x="1187640" y="1656720"/>
              <a:ext cx="8889840" cy="4318200"/>
              <a:chOff x="1187640" y="1656720"/>
              <a:chExt cx="8889840" cy="4318200"/>
            </a:xfrm>
          </p:grpSpPr>
          <p:sp>
            <p:nvSpPr>
              <p:cNvPr id="97" name="CustomShape 5"/>
              <p:cNvSpPr/>
              <p:nvPr/>
            </p:nvSpPr>
            <p:spPr>
              <a:xfrm>
                <a:off x="2229480" y="1870920"/>
                <a:ext cx="1134000" cy="1655280"/>
              </a:xfrm>
              <a:prstGeom prst="roundRect">
                <a:avLst>
                  <a:gd name="adj" fmla="val 16667"/>
                </a:avLst>
              </a:prstGeom>
              <a:solidFill>
                <a:srgbClr val="ffc000"/>
              </a:solidFill>
              <a:ln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/>
              <a:p>
                <a:pPr algn="ctr">
                  <a:lnSpc>
                    <a:spcPct val="100000"/>
                  </a:lnSpc>
                </a:pPr>
                <a:r>
                  <a:rPr b="0" lang="en-GB" sz="1600" spc="-1" strike="noStrike">
                    <a:solidFill>
                      <a:srgbClr val="ffffff"/>
                    </a:solidFill>
                    <a:latin typeface="Calibri"/>
                    <a:ea typeface="WenQuanYi Zen Hei"/>
                  </a:rPr>
                  <a:t>Super Packet Formatter</a:t>
                </a:r>
                <a:endParaRPr b="0" lang="en-GB" sz="1600" spc="-1" strike="noStrike">
                  <a:latin typeface="Arial"/>
                </a:endParaRPr>
              </a:p>
            </p:txBody>
          </p:sp>
          <p:sp>
            <p:nvSpPr>
              <p:cNvPr id="98" name="CustomShape 6"/>
              <p:cNvSpPr/>
              <p:nvPr/>
            </p:nvSpPr>
            <p:spPr>
              <a:xfrm>
                <a:off x="3929400" y="1656720"/>
                <a:ext cx="1737720" cy="3281760"/>
              </a:xfrm>
              <a:prstGeom prst="roundRect">
                <a:avLst>
                  <a:gd name="adj" fmla="val 16667"/>
                </a:avLst>
              </a:prstGeom>
              <a:solidFill>
                <a:srgbClr val="ffc000"/>
              </a:solidFill>
              <a:ln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/>
              <a:p>
                <a:pPr algn="ctr">
                  <a:lnSpc>
                    <a:spcPct val="100000"/>
                  </a:lnSpc>
                </a:pPr>
                <a:r>
                  <a:rPr b="0" lang="en-GB" sz="1600" spc="-1" strike="noStrike">
                    <a:solidFill>
                      <a:srgbClr val="44546a"/>
                    </a:solidFill>
                    <a:latin typeface="Calibri"/>
                    <a:ea typeface="WenQuanYi Zen Hei"/>
                  </a:rPr>
                  <a:t>AXI4 Memory Mapped Interface</a:t>
                </a:r>
                <a:endParaRPr b="0" lang="en-GB" sz="1600" spc="-1" strike="noStrike">
                  <a:latin typeface="Arial"/>
                </a:endParaRPr>
              </a:p>
            </p:txBody>
          </p:sp>
          <p:sp>
            <p:nvSpPr>
              <p:cNvPr id="99" name="CustomShape 7"/>
              <p:cNvSpPr/>
              <p:nvPr/>
            </p:nvSpPr>
            <p:spPr>
              <a:xfrm>
                <a:off x="4147200" y="1827720"/>
                <a:ext cx="1302840" cy="1226880"/>
              </a:xfrm>
              <a:prstGeom prst="roundRect">
                <a:avLst>
                  <a:gd name="adj" fmla="val 16667"/>
                </a:avLst>
              </a:prstGeom>
              <a:solidFill>
                <a:srgbClr val="ffc000"/>
              </a:solidFill>
              <a:ln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/>
              <a:p>
                <a:pPr algn="ctr">
                  <a:lnSpc>
                    <a:spcPct val="100000"/>
                  </a:lnSpc>
                </a:pPr>
                <a:r>
                  <a:rPr b="0" lang="en-GB" sz="1800" spc="-1" strike="noStrike">
                    <a:solidFill>
                      <a:srgbClr val="ffffff"/>
                    </a:solidFill>
                    <a:latin typeface="Calibri"/>
                    <a:ea typeface="WenQuanYi Zen Hei"/>
                  </a:rPr>
                  <a:t>Write Interface</a:t>
                </a:r>
                <a:endParaRPr b="0" lang="en-GB" sz="1800" spc="-1" strike="noStrike">
                  <a:latin typeface="Arial"/>
                </a:endParaRPr>
              </a:p>
            </p:txBody>
          </p:sp>
          <p:sp>
            <p:nvSpPr>
              <p:cNvPr id="100" name="CustomShape 8"/>
              <p:cNvSpPr/>
              <p:nvPr/>
            </p:nvSpPr>
            <p:spPr>
              <a:xfrm>
                <a:off x="4147200" y="3572280"/>
                <a:ext cx="1302840" cy="1226880"/>
              </a:xfrm>
              <a:prstGeom prst="roundRect">
                <a:avLst>
                  <a:gd name="adj" fmla="val 16667"/>
                </a:avLst>
              </a:prstGeom>
              <a:solidFill>
                <a:srgbClr val="ffc000"/>
              </a:solidFill>
              <a:ln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/>
              <a:p>
                <a:pPr algn="ctr">
                  <a:lnSpc>
                    <a:spcPct val="100000"/>
                  </a:lnSpc>
                </a:pPr>
                <a:r>
                  <a:rPr b="0" lang="en-GB" sz="1800" spc="-1" strike="noStrike">
                    <a:solidFill>
                      <a:srgbClr val="ffffff"/>
                    </a:solidFill>
                    <a:latin typeface="Calibri"/>
                    <a:ea typeface="WenQuanYi Zen Hei"/>
                  </a:rPr>
                  <a:t>Read Interface</a:t>
                </a:r>
                <a:endParaRPr b="0" lang="en-GB" sz="1800" spc="-1" strike="noStrike">
                  <a:latin typeface="Arial"/>
                </a:endParaRPr>
              </a:p>
            </p:txBody>
          </p:sp>
          <p:sp>
            <p:nvSpPr>
              <p:cNvPr id="101" name="CustomShape 9"/>
              <p:cNvSpPr/>
              <p:nvPr/>
            </p:nvSpPr>
            <p:spPr>
              <a:xfrm>
                <a:off x="6347880" y="1656720"/>
                <a:ext cx="1284840" cy="460800"/>
              </a:xfrm>
              <a:prstGeom prst="roundRect">
                <a:avLst>
                  <a:gd name="adj" fmla="val 16667"/>
                </a:avLst>
              </a:prstGeom>
              <a:ln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/>
              <a:p>
                <a:pPr algn="ctr">
                  <a:lnSpc>
                    <a:spcPct val="100000"/>
                  </a:lnSpc>
                </a:pPr>
                <a:r>
                  <a:rPr b="0" lang="en-GB" sz="1800" spc="-1" strike="noStrike">
                    <a:solidFill>
                      <a:srgbClr val="ffffff"/>
                    </a:solidFill>
                    <a:latin typeface="Calibri"/>
                    <a:ea typeface="WenQuanYi Zen Hei"/>
                  </a:rPr>
                  <a:t>XILINX MIG</a:t>
                </a:r>
                <a:endParaRPr b="0" lang="en-GB" sz="1800" spc="-1" strike="noStrike">
                  <a:latin typeface="Arial"/>
                </a:endParaRPr>
              </a:p>
            </p:txBody>
          </p:sp>
          <p:sp>
            <p:nvSpPr>
              <p:cNvPr id="102" name="CustomShape 10"/>
              <p:cNvSpPr/>
              <p:nvPr/>
            </p:nvSpPr>
            <p:spPr>
              <a:xfrm>
                <a:off x="8938800" y="1656720"/>
                <a:ext cx="930240" cy="567720"/>
              </a:xfrm>
              <a:prstGeom prst="can">
                <a:avLst>
                  <a:gd name="adj" fmla="val 25000"/>
                </a:avLst>
              </a:prstGeom>
              <a:ln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/>
              <a:p>
                <a:pPr algn="ctr">
                  <a:lnSpc>
                    <a:spcPct val="100000"/>
                  </a:lnSpc>
                </a:pPr>
                <a:r>
                  <a:rPr b="0" lang="en-GB" sz="1800" spc="-1" strike="noStrike">
                    <a:solidFill>
                      <a:srgbClr val="ffffff"/>
                    </a:solidFill>
                    <a:latin typeface="Calibri"/>
                    <a:ea typeface="WenQuanYi Zen Hei"/>
                  </a:rPr>
                  <a:t>DDR4 RAM</a:t>
                </a:r>
                <a:endParaRPr b="0" lang="en-GB" sz="1800" spc="-1" strike="noStrike">
                  <a:latin typeface="Arial"/>
                </a:endParaRPr>
              </a:p>
            </p:txBody>
          </p:sp>
          <p:sp>
            <p:nvSpPr>
              <p:cNvPr id="103" name="CustomShape 11"/>
              <p:cNvSpPr/>
              <p:nvPr/>
            </p:nvSpPr>
            <p:spPr>
              <a:xfrm>
                <a:off x="4166280" y="5308200"/>
                <a:ext cx="1284840" cy="666720"/>
              </a:xfrm>
              <a:prstGeom prst="roundRect">
                <a:avLst>
                  <a:gd name="adj" fmla="val 16667"/>
                </a:avLst>
              </a:prstGeom>
              <a:solidFill>
                <a:srgbClr val="ffc000"/>
              </a:solidFill>
              <a:ln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/>
              <a:p>
                <a:pPr algn="ctr">
                  <a:lnSpc>
                    <a:spcPct val="100000"/>
                  </a:lnSpc>
                </a:pPr>
                <a:r>
                  <a:rPr b="0" lang="en-GB" sz="1800" spc="-1" strike="noStrike">
                    <a:solidFill>
                      <a:srgbClr val="ffffff"/>
                    </a:solidFill>
                    <a:latin typeface="Calibri"/>
                    <a:ea typeface="WenQuanYi Zen Hei"/>
                  </a:rPr>
                  <a:t>Command FIFO</a:t>
                </a:r>
                <a:endParaRPr b="0" lang="en-GB" sz="1800" spc="-1" strike="noStrike">
                  <a:latin typeface="Arial"/>
                </a:endParaRPr>
              </a:p>
            </p:txBody>
          </p:sp>
          <p:sp>
            <p:nvSpPr>
              <p:cNvPr id="104" name="CustomShape 12"/>
              <p:cNvSpPr/>
              <p:nvPr/>
            </p:nvSpPr>
            <p:spPr>
              <a:xfrm rot="5400000">
                <a:off x="8151120" y="1279440"/>
                <a:ext cx="249120" cy="1284840"/>
              </a:xfrm>
              <a:prstGeom prst="upDownArrow">
                <a:avLst>
                  <a:gd name="adj1" fmla="val 50000"/>
                  <a:gd name="adj2" fmla="val 50000"/>
                </a:avLst>
              </a:prstGeom>
              <a:ln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05" name="Line 13"/>
              <p:cNvSpPr/>
              <p:nvPr/>
            </p:nvSpPr>
            <p:spPr>
              <a:xfrm>
                <a:off x="1785600" y="2307600"/>
                <a:ext cx="360" cy="922680"/>
              </a:xfrm>
              <a:prstGeom prst="line">
                <a:avLst/>
              </a:prstGeom>
              <a:ln>
                <a:solidFill>
                  <a:srgbClr val="00c795"/>
                </a:solidFill>
                <a:custDash>
                  <a:ds d="900000" sp="600000"/>
                </a:custDash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06" name="CustomShape 14"/>
              <p:cNvSpPr/>
              <p:nvPr/>
            </p:nvSpPr>
            <p:spPr>
              <a:xfrm>
                <a:off x="1187640" y="2441160"/>
                <a:ext cx="1196280" cy="4276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/>
              <a:p>
                <a:pPr>
                  <a:lnSpc>
                    <a:spcPct val="100000"/>
                  </a:lnSpc>
                </a:pPr>
                <a:r>
                  <a:rPr b="0" lang="en-GB" sz="1400" spc="-1" strike="noStrike">
                    <a:solidFill>
                      <a:srgbClr val="000000"/>
                    </a:solidFill>
                    <a:latin typeface="Calibri"/>
                    <a:ea typeface="WenQuanYi Zen Hei"/>
                  </a:rPr>
                  <a:t>        </a:t>
                </a:r>
                <a:r>
                  <a:rPr b="0" lang="en-GB" sz="1400" spc="-1" strike="noStrike">
                    <a:solidFill>
                      <a:srgbClr val="000000"/>
                    </a:solidFill>
                    <a:latin typeface="Calibri"/>
                    <a:ea typeface="WenQuanYi Zen Hei"/>
                  </a:rPr>
                  <a:t>40x                 16-bit AXI4S</a:t>
                </a:r>
                <a:endParaRPr b="0" lang="en-GB" sz="1400" spc="-1" strike="noStrike">
                  <a:latin typeface="Arial"/>
                </a:endParaRPr>
              </a:p>
            </p:txBody>
          </p:sp>
          <p:sp>
            <p:nvSpPr>
              <p:cNvPr id="107" name="CustomShape 15"/>
              <p:cNvSpPr/>
              <p:nvPr/>
            </p:nvSpPr>
            <p:spPr>
              <a:xfrm>
                <a:off x="3330360" y="2180880"/>
                <a:ext cx="733680" cy="363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/>
              <a:p>
                <a:pPr>
                  <a:lnSpc>
                    <a:spcPct val="100000"/>
                  </a:lnSpc>
                </a:pPr>
                <a:r>
                  <a:rPr b="0" lang="en-GB" sz="1400" spc="-1" strike="noStrike">
                    <a:solidFill>
                      <a:srgbClr val="000000"/>
                    </a:solidFill>
                    <a:latin typeface="Calibri"/>
                    <a:ea typeface="WenQuanYi Zen Hei"/>
                  </a:rPr>
                  <a:t>512-bit data</a:t>
                </a:r>
                <a:endParaRPr b="0" lang="en-GB" sz="1400" spc="-1" strike="noStrike">
                  <a:latin typeface="Arial"/>
                </a:endParaRPr>
              </a:p>
            </p:txBody>
          </p:sp>
          <p:sp>
            <p:nvSpPr>
              <p:cNvPr id="108" name="CustomShape 16"/>
              <p:cNvSpPr/>
              <p:nvPr/>
            </p:nvSpPr>
            <p:spPr>
              <a:xfrm>
                <a:off x="6529680" y="2441160"/>
                <a:ext cx="1009800" cy="867960"/>
              </a:xfrm>
              <a:prstGeom prst="roundRect">
                <a:avLst>
                  <a:gd name="adj" fmla="val 16667"/>
                </a:avLst>
              </a:prstGeom>
              <a:ln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/>
              <a:p>
                <a:pPr algn="ctr">
                  <a:lnSpc>
                    <a:spcPct val="100000"/>
                  </a:lnSpc>
                </a:pPr>
                <a:r>
                  <a:rPr b="0" lang="en-GB" sz="1600" spc="-1" strike="noStrike">
                    <a:solidFill>
                      <a:srgbClr val="ffffff"/>
                    </a:solidFill>
                    <a:latin typeface="Calibri"/>
                    <a:ea typeface="WenQuanYi Zen Hei"/>
                  </a:rPr>
                  <a:t>Xilinx AXI4MM Smart Connect</a:t>
                </a:r>
                <a:endParaRPr b="0" lang="en-GB" sz="1600" spc="-1" strike="noStrike">
                  <a:latin typeface="Arial"/>
                </a:endParaRPr>
              </a:p>
            </p:txBody>
          </p:sp>
          <p:sp>
            <p:nvSpPr>
              <p:cNvPr id="109" name="CustomShape 17"/>
              <p:cNvSpPr/>
              <p:nvPr/>
            </p:nvSpPr>
            <p:spPr>
              <a:xfrm>
                <a:off x="6857640" y="2078640"/>
                <a:ext cx="260640" cy="361800"/>
              </a:xfrm>
              <a:prstGeom prst="upDownArrow">
                <a:avLst>
                  <a:gd name="adj1" fmla="val 50000"/>
                  <a:gd name="adj2" fmla="val 50000"/>
                </a:avLst>
              </a:prstGeom>
              <a:ln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10" name="CustomShape 18"/>
              <p:cNvSpPr/>
              <p:nvPr/>
            </p:nvSpPr>
            <p:spPr>
              <a:xfrm rot="5400000">
                <a:off x="5977800" y="2502720"/>
                <a:ext cx="242280" cy="860760"/>
              </a:xfrm>
              <a:prstGeom prst="upDownArrow">
                <a:avLst>
                  <a:gd name="adj1" fmla="val 50000"/>
                  <a:gd name="adj2" fmla="val 50000"/>
                </a:avLst>
              </a:prstGeom>
              <a:ln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11" name="CustomShape 19"/>
              <p:cNvSpPr/>
              <p:nvPr/>
            </p:nvSpPr>
            <p:spPr>
              <a:xfrm>
                <a:off x="5724720" y="2388240"/>
                <a:ext cx="860760" cy="4132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/>
              <a:p>
                <a:pPr>
                  <a:lnSpc>
                    <a:spcPct val="100000"/>
                  </a:lnSpc>
                </a:pPr>
                <a:r>
                  <a:rPr b="0" lang="en-GB" sz="1400" spc="-1" strike="noStrike">
                    <a:solidFill>
                      <a:srgbClr val="000000"/>
                    </a:solidFill>
                    <a:latin typeface="Calibri"/>
                    <a:ea typeface="WenQuanYi Zen Hei"/>
                  </a:rPr>
                  <a:t>AXI4MM signals</a:t>
                </a:r>
                <a:endParaRPr b="0" lang="en-GB" sz="1400" spc="-1" strike="noStrike">
                  <a:latin typeface="Arial"/>
                </a:endParaRPr>
              </a:p>
            </p:txBody>
          </p:sp>
          <p:sp>
            <p:nvSpPr>
              <p:cNvPr id="112" name="CustomShape 20"/>
              <p:cNvSpPr/>
              <p:nvPr/>
            </p:nvSpPr>
            <p:spPr>
              <a:xfrm>
                <a:off x="6325920" y="3925800"/>
                <a:ext cx="1134000" cy="867960"/>
              </a:xfrm>
              <a:prstGeom prst="roundRect">
                <a:avLst>
                  <a:gd name="adj" fmla="val 16667"/>
                </a:avLst>
              </a:prstGeom>
              <a:solidFill>
                <a:srgbClr val="ffc000"/>
              </a:solidFill>
              <a:ln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/>
              <a:p>
                <a:pPr algn="ctr">
                  <a:lnSpc>
                    <a:spcPct val="100000"/>
                  </a:lnSpc>
                </a:pPr>
                <a:r>
                  <a:rPr b="0" lang="en-GB" sz="1800" spc="-1" strike="noStrike">
                    <a:solidFill>
                      <a:srgbClr val="ffffff"/>
                    </a:solidFill>
                    <a:latin typeface="Calibri"/>
                    <a:ea typeface="WenQuanYi Zen Hei"/>
                  </a:rPr>
                  <a:t>Output Selector</a:t>
                </a:r>
                <a:endParaRPr b="0" lang="en-GB" sz="1800" spc="-1" strike="noStrike">
                  <a:latin typeface="Arial"/>
                </a:endParaRPr>
              </a:p>
            </p:txBody>
          </p:sp>
          <p:sp>
            <p:nvSpPr>
              <p:cNvPr id="113" name="CustomShape 21"/>
              <p:cNvSpPr/>
              <p:nvPr/>
            </p:nvSpPr>
            <p:spPr>
              <a:xfrm>
                <a:off x="7460640" y="4186080"/>
                <a:ext cx="1342800" cy="36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19080">
                <a:solidFill>
                  <a:schemeClr val="tx1"/>
                </a:solidFill>
                <a:round/>
                <a:tailEnd len="med" type="triangle" w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14" name="CustomShape 22"/>
              <p:cNvSpPr/>
              <p:nvPr/>
            </p:nvSpPr>
            <p:spPr>
              <a:xfrm>
                <a:off x="7460640" y="4535640"/>
                <a:ext cx="1342800" cy="36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19080">
                <a:solidFill>
                  <a:schemeClr val="tx1"/>
                </a:solidFill>
                <a:round/>
                <a:tailEnd len="med" type="triangle" w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15" name="CustomShape 23"/>
              <p:cNvSpPr/>
              <p:nvPr/>
            </p:nvSpPr>
            <p:spPr>
              <a:xfrm>
                <a:off x="2629080" y="5388120"/>
                <a:ext cx="1196280" cy="4276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/>
              <a:p>
                <a:pPr>
                  <a:lnSpc>
                    <a:spcPct val="100000"/>
                  </a:lnSpc>
                </a:pPr>
                <a:r>
                  <a:rPr b="0" lang="en-GB" sz="1400" spc="-1" strike="noStrike">
                    <a:solidFill>
                      <a:srgbClr val="000000"/>
                    </a:solidFill>
                    <a:latin typeface="Calibri"/>
                    <a:ea typeface="WenQuanYi Zen Hei"/>
                  </a:rPr>
                  <a:t>Event Fragment Requests</a:t>
                </a:r>
                <a:endParaRPr b="0" lang="en-GB" sz="1400" spc="-1" strike="noStrike">
                  <a:latin typeface="Arial"/>
                </a:endParaRPr>
              </a:p>
            </p:txBody>
          </p:sp>
          <p:sp>
            <p:nvSpPr>
              <p:cNvPr id="116" name="CustomShape 24"/>
              <p:cNvSpPr/>
              <p:nvPr/>
            </p:nvSpPr>
            <p:spPr>
              <a:xfrm>
                <a:off x="7466400" y="3723120"/>
                <a:ext cx="1620720" cy="270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/>
              <a:p>
                <a:pPr>
                  <a:lnSpc>
                    <a:spcPct val="100000"/>
                  </a:lnSpc>
                </a:pPr>
                <a:r>
                  <a:rPr b="0" lang="en-GB" sz="1400" spc="-1" strike="noStrike">
                    <a:solidFill>
                      <a:srgbClr val="000000"/>
                    </a:solidFill>
                    <a:latin typeface="Calibri"/>
                    <a:ea typeface="WenQuanYi Zen Hei"/>
                  </a:rPr>
                  <a:t>Event Fragments – 128-bit at 300 MHZ</a:t>
                </a:r>
                <a:endParaRPr b="0" lang="en-GB" sz="1400" spc="-1" strike="noStrike">
                  <a:latin typeface="Arial"/>
                </a:endParaRPr>
              </a:p>
            </p:txBody>
          </p:sp>
          <p:sp>
            <p:nvSpPr>
              <p:cNvPr id="117" name="CustomShape 25"/>
              <p:cNvSpPr/>
              <p:nvPr/>
            </p:nvSpPr>
            <p:spPr>
              <a:xfrm flipV="1" rot="21385800">
                <a:off x="6639840" y="4800960"/>
                <a:ext cx="62280" cy="75456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19080">
                <a:solidFill>
                  <a:schemeClr val="tx1"/>
                </a:solidFill>
                <a:round/>
                <a:tailEnd len="med" type="triangle" w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18" name="CustomShape 26"/>
              <p:cNvSpPr/>
              <p:nvPr/>
            </p:nvSpPr>
            <p:spPr>
              <a:xfrm>
                <a:off x="2010240" y="4606560"/>
                <a:ext cx="1196280" cy="4276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/>
              <a:p>
                <a:pPr>
                  <a:lnSpc>
                    <a:spcPct val="100000"/>
                  </a:lnSpc>
                </a:pPr>
                <a:r>
                  <a:rPr b="0" lang="en-GB" sz="1400" spc="-1" strike="noStrike">
                    <a:solidFill>
                      <a:srgbClr val="000000"/>
                    </a:solidFill>
                    <a:latin typeface="Calibri"/>
                    <a:ea typeface="WenQuanYi Zen Hei"/>
                  </a:rPr>
                  <a:t>Supernova Trigger</a:t>
                </a:r>
                <a:endParaRPr b="0" lang="en-GB" sz="1400" spc="-1" strike="noStrike">
                  <a:latin typeface="Arial"/>
                </a:endParaRPr>
              </a:p>
            </p:txBody>
          </p:sp>
          <p:sp>
            <p:nvSpPr>
              <p:cNvPr id="119" name="CustomShape 27"/>
              <p:cNvSpPr/>
              <p:nvPr/>
            </p:nvSpPr>
            <p:spPr>
              <a:xfrm>
                <a:off x="2516760" y="4672080"/>
                <a:ext cx="1411920" cy="36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19080">
                <a:solidFill>
                  <a:schemeClr val="tx1"/>
                </a:solidFill>
                <a:round/>
                <a:tailEnd len="med" type="triangle" w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20" name="Line 28"/>
              <p:cNvSpPr/>
              <p:nvPr/>
            </p:nvSpPr>
            <p:spPr>
              <a:xfrm flipH="1">
                <a:off x="3268800" y="5110200"/>
                <a:ext cx="3926880" cy="360"/>
              </a:xfrm>
              <a:prstGeom prst="line">
                <a:avLst/>
              </a:prstGeom>
              <a:ln w="19080">
                <a:solidFill>
                  <a:schemeClr val="tx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21" name="Line 29"/>
              <p:cNvSpPr/>
              <p:nvPr/>
            </p:nvSpPr>
            <p:spPr>
              <a:xfrm flipV="1">
                <a:off x="3268800" y="4671720"/>
                <a:ext cx="360" cy="438480"/>
              </a:xfrm>
              <a:prstGeom prst="line">
                <a:avLst/>
              </a:prstGeom>
              <a:ln w="19080">
                <a:solidFill>
                  <a:schemeClr val="tx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22" name="CustomShape 30"/>
              <p:cNvSpPr/>
              <p:nvPr/>
            </p:nvSpPr>
            <p:spPr>
              <a:xfrm>
                <a:off x="8810280" y="4333320"/>
                <a:ext cx="1267200" cy="546480"/>
              </a:xfrm>
              <a:prstGeom prst="roundRect">
                <a:avLst>
                  <a:gd name="adj" fmla="val 16667"/>
                </a:avLst>
              </a:prstGeom>
              <a:ln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/>
              <a:p>
                <a:pPr algn="ctr">
                  <a:lnSpc>
                    <a:spcPct val="100000"/>
                  </a:lnSpc>
                </a:pPr>
                <a:r>
                  <a:rPr b="0" lang="en-GB" sz="1800" spc="-1" strike="noStrike">
                    <a:solidFill>
                      <a:srgbClr val="ffffff"/>
                    </a:solidFill>
                    <a:latin typeface="Calibri"/>
                    <a:ea typeface="WenQuanYi Zen Hei"/>
                  </a:rPr>
                  <a:t>AXI4S to NVME</a:t>
                </a:r>
                <a:endParaRPr b="0" lang="en-GB" sz="1800" spc="-1" strike="noStrike">
                  <a:latin typeface="Arial"/>
                </a:endParaRPr>
              </a:p>
            </p:txBody>
          </p:sp>
          <p:sp>
            <p:nvSpPr>
              <p:cNvPr id="123" name="CustomShape 31"/>
              <p:cNvSpPr/>
              <p:nvPr/>
            </p:nvSpPr>
            <p:spPr>
              <a:xfrm>
                <a:off x="3301200" y="2730240"/>
                <a:ext cx="749160" cy="34776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/>
              <a:p>
                <a:pPr>
                  <a:lnSpc>
                    <a:spcPct val="100000"/>
                  </a:lnSpc>
                </a:pPr>
                <a:r>
                  <a:rPr b="0" lang="en-GB" sz="1400" spc="-1" strike="noStrike">
                    <a:solidFill>
                      <a:srgbClr val="000000"/>
                    </a:solidFill>
                    <a:latin typeface="Calibri"/>
                    <a:ea typeface="WenQuanYi Zen Hei"/>
                  </a:rPr>
                  <a:t>Read address</a:t>
                </a:r>
                <a:endParaRPr b="0" lang="en-GB" sz="1400" spc="-1" strike="noStrike">
                  <a:latin typeface="Arial"/>
                </a:endParaRPr>
              </a:p>
            </p:txBody>
          </p:sp>
          <p:sp>
            <p:nvSpPr>
              <p:cNvPr id="124" name="CustomShape 32"/>
              <p:cNvSpPr/>
              <p:nvPr/>
            </p:nvSpPr>
            <p:spPr>
              <a:xfrm>
                <a:off x="1617480" y="3804840"/>
                <a:ext cx="1892880" cy="693360"/>
              </a:xfrm>
              <a:prstGeom prst="roundRect">
                <a:avLst>
                  <a:gd name="adj" fmla="val 16667"/>
                </a:avLst>
              </a:prstGeom>
              <a:solidFill>
                <a:srgbClr val="ffc000"/>
              </a:solidFill>
              <a:ln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/>
              <a:p>
                <a:pPr algn="ctr">
                  <a:lnSpc>
                    <a:spcPct val="100000"/>
                  </a:lnSpc>
                </a:pPr>
                <a:r>
                  <a:rPr b="0" lang="en-GB" sz="1800" spc="-1" strike="noStrike">
                    <a:solidFill>
                      <a:srgbClr val="ffffff"/>
                    </a:solidFill>
                    <a:latin typeface="Calibri"/>
                    <a:ea typeface="WenQuanYi Zen Hei"/>
                  </a:rPr>
                  <a:t>Super-packet Indexer</a:t>
                </a:r>
                <a:endParaRPr b="0" lang="en-GB" sz="1800" spc="-1" strike="noStrike">
                  <a:latin typeface="Arial"/>
                </a:endParaRPr>
              </a:p>
            </p:txBody>
          </p:sp>
          <p:sp>
            <p:nvSpPr>
              <p:cNvPr id="125" name="CustomShape 33"/>
              <p:cNvSpPr/>
              <p:nvPr/>
            </p:nvSpPr>
            <p:spPr>
              <a:xfrm flipH="1">
                <a:off x="2795760" y="3527280"/>
                <a:ext cx="360" cy="27720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19080">
                <a:solidFill>
                  <a:schemeClr val="tx1"/>
                </a:solidFill>
                <a:round/>
                <a:tailEnd len="med" type="triangle" w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26" name="CustomShape 34"/>
              <p:cNvSpPr/>
              <p:nvPr/>
            </p:nvSpPr>
            <p:spPr>
              <a:xfrm>
                <a:off x="1576800" y="3502080"/>
                <a:ext cx="1933200" cy="4132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/>
              <a:p>
                <a:pPr>
                  <a:lnSpc>
                    <a:spcPct val="100000"/>
                  </a:lnSpc>
                </a:pPr>
                <a:r>
                  <a:rPr b="0" lang="en-GB" sz="1400" spc="-1" strike="noStrike">
                    <a:solidFill>
                      <a:srgbClr val="000000"/>
                    </a:solidFill>
                    <a:latin typeface="Calibri"/>
                    <a:ea typeface="WenQuanYi Zen Hei"/>
                  </a:rPr>
                  <a:t>Address of super-packet</a:t>
                </a:r>
                <a:endParaRPr b="0" lang="en-GB" sz="1400" spc="-1" strike="noStrike">
                  <a:latin typeface="Arial"/>
                </a:endParaRPr>
              </a:p>
            </p:txBody>
          </p:sp>
        </p:grpSp>
        <p:sp>
          <p:nvSpPr>
            <p:cNvPr id="127" name="CustomShape 35"/>
            <p:cNvSpPr/>
            <p:nvPr/>
          </p:nvSpPr>
          <p:spPr>
            <a:xfrm>
              <a:off x="7460280" y="4556520"/>
              <a:ext cx="1521000" cy="2700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/>
            <a:p>
              <a:pPr>
                <a:lnSpc>
                  <a:spcPct val="100000"/>
                </a:lnSpc>
              </a:pPr>
              <a:r>
                <a:rPr b="0" lang="en-GB" sz="1400" spc="-1" strike="noStrike">
                  <a:solidFill>
                    <a:srgbClr val="000000"/>
                  </a:solidFill>
                  <a:latin typeface="Calibri"/>
                  <a:ea typeface="WenQuanYi Zen Hei"/>
                </a:rPr>
                <a:t>Supernova data 256-bit at 300 MHz</a:t>
              </a:r>
              <a:endParaRPr b="0" lang="en-GB" sz="1400" spc="-1" strike="noStrike">
                <a:latin typeface="Arial"/>
              </a:endParaRPr>
            </a:p>
          </p:txBody>
        </p:sp>
        <p:sp>
          <p:nvSpPr>
            <p:cNvPr id="128" name="CustomShape 36"/>
            <p:cNvSpPr/>
            <p:nvPr/>
          </p:nvSpPr>
          <p:spPr>
            <a:xfrm>
              <a:off x="5556960" y="5301000"/>
              <a:ext cx="1196280" cy="2865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/>
            <a:p>
              <a:pPr>
                <a:lnSpc>
                  <a:spcPct val="100000"/>
                </a:lnSpc>
              </a:pPr>
              <a:r>
                <a:rPr b="0" lang="en-GB" sz="1400" spc="-1" strike="noStrike">
                  <a:solidFill>
                    <a:srgbClr val="000000"/>
                  </a:solidFill>
                  <a:latin typeface="Calibri"/>
                  <a:ea typeface="WenQuanYi Zen Hei"/>
                </a:rPr>
                <a:t>Time-stamps</a:t>
              </a:r>
              <a:endParaRPr b="0" lang="en-GB" sz="1400" spc="-1" strike="noStrike">
                <a:latin typeface="Arial"/>
              </a:endParaRPr>
            </a:p>
          </p:txBody>
        </p:sp>
        <p:sp>
          <p:nvSpPr>
            <p:cNvPr id="129" name="CustomShape 37"/>
            <p:cNvSpPr/>
            <p:nvPr/>
          </p:nvSpPr>
          <p:spPr>
            <a:xfrm>
              <a:off x="4795560" y="5051880"/>
              <a:ext cx="1196280" cy="2865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/>
            <a:p>
              <a:pPr>
                <a:lnSpc>
                  <a:spcPct val="100000"/>
                </a:lnSpc>
              </a:pPr>
              <a:r>
                <a:rPr b="0" lang="en-GB" sz="1400" spc="-1" strike="noStrike">
                  <a:solidFill>
                    <a:srgbClr val="000000"/>
                  </a:solidFill>
                  <a:latin typeface="Calibri"/>
                  <a:ea typeface="WenQuanYi Zen Hei"/>
                </a:rPr>
                <a:t>Time-stamps</a:t>
              </a:r>
              <a:endParaRPr b="0" lang="en-GB" sz="1400" spc="-1" strike="noStrike">
                <a:latin typeface="Arial"/>
              </a:endParaRPr>
            </a:p>
          </p:txBody>
        </p:sp>
        <p:sp>
          <p:nvSpPr>
            <p:cNvPr id="130" name="Line 38"/>
            <p:cNvSpPr/>
            <p:nvPr/>
          </p:nvSpPr>
          <p:spPr>
            <a:xfrm flipV="1">
              <a:off x="5450040" y="5545080"/>
              <a:ext cx="1232640" cy="360"/>
            </a:xfrm>
            <a:prstGeom prst="line">
              <a:avLst/>
            </a:prstGeom>
            <a:ln w="22320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31" name="CustomShape 39"/>
            <p:cNvSpPr/>
            <p:nvPr/>
          </p:nvSpPr>
          <p:spPr>
            <a:xfrm flipV="1">
              <a:off x="7195680" y="4489560"/>
              <a:ext cx="360" cy="3099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2320">
              <a:solidFill>
                <a:schemeClr val="tx1"/>
              </a:solidFill>
              <a:round/>
              <a:tailEnd len="med" type="triangl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32" name="CustomShape 40"/>
            <p:cNvSpPr/>
            <p:nvPr/>
          </p:nvSpPr>
          <p:spPr>
            <a:xfrm>
              <a:off x="1400400" y="2233800"/>
              <a:ext cx="82872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2320">
              <a:solidFill>
                <a:schemeClr val="tx1"/>
              </a:solidFill>
              <a:round/>
              <a:tailEnd len="med" type="triangl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33" name="CustomShape 41"/>
            <p:cNvSpPr/>
            <p:nvPr/>
          </p:nvSpPr>
          <p:spPr>
            <a:xfrm>
              <a:off x="1400400" y="3322800"/>
              <a:ext cx="82872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2320">
              <a:solidFill>
                <a:schemeClr val="tx1"/>
              </a:solidFill>
              <a:round/>
              <a:tailEnd len="med" type="triangl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34" name="CustomShape 42"/>
            <p:cNvSpPr/>
            <p:nvPr/>
          </p:nvSpPr>
          <p:spPr>
            <a:xfrm>
              <a:off x="3510720" y="4129200"/>
              <a:ext cx="43452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2320">
              <a:solidFill>
                <a:schemeClr val="tx1"/>
              </a:solidFill>
              <a:round/>
              <a:tailEnd len="med" type="triangl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35" name="CustomShape 43"/>
            <p:cNvSpPr/>
            <p:nvPr/>
          </p:nvSpPr>
          <p:spPr>
            <a:xfrm>
              <a:off x="3450240" y="4359960"/>
              <a:ext cx="41148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2320">
              <a:solidFill>
                <a:schemeClr val="tx1"/>
              </a:solidFill>
              <a:round/>
              <a:tailEnd len="med" type="triangle" w="med"/>
            </a:ln>
            <a:scene3d>
              <a:camera prst="orthographicFront">
                <a:rot lat="0" lon="0" rev="10800000"/>
              </a:camera>
              <a:lightRig dir="t" rig="threeP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36" name="CustomShape 44"/>
            <p:cNvSpPr/>
            <p:nvPr/>
          </p:nvSpPr>
          <p:spPr>
            <a:xfrm>
              <a:off x="3377520" y="2440800"/>
              <a:ext cx="59688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2320">
              <a:solidFill>
                <a:schemeClr val="tx1"/>
              </a:solidFill>
              <a:round/>
              <a:tailEnd len="med" type="triangl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37" name="CustomShape 45"/>
            <p:cNvSpPr/>
            <p:nvPr/>
          </p:nvSpPr>
          <p:spPr>
            <a:xfrm flipV="1">
              <a:off x="3307320" y="2737440"/>
              <a:ext cx="53568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2320">
              <a:solidFill>
                <a:schemeClr val="tx1"/>
              </a:solidFill>
              <a:round/>
              <a:tailEnd len="med" type="triangle" w="med"/>
            </a:ln>
            <a:scene3d>
              <a:camera prst="orthographicFront">
                <a:rot lat="0" lon="0" rev="10800000"/>
              </a:camera>
              <a:lightRig dir="t" rig="threeP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38" name="CustomShape 46"/>
            <p:cNvSpPr/>
            <p:nvPr/>
          </p:nvSpPr>
          <p:spPr>
            <a:xfrm>
              <a:off x="5622480" y="4403880"/>
              <a:ext cx="65124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2320">
              <a:solidFill>
                <a:schemeClr val="tx1"/>
              </a:solidFill>
              <a:round/>
              <a:tailEnd len="med" type="triangle" w="med"/>
            </a:ln>
            <a:scene3d>
              <a:camera prst="orthographicFront">
                <a:rot lat="0" lon="0" rev="10800000"/>
              </a:camera>
              <a:lightRig dir="t" rig="threeP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39" name="CustomShape 47"/>
            <p:cNvSpPr/>
            <p:nvPr/>
          </p:nvSpPr>
          <p:spPr>
            <a:xfrm>
              <a:off x="5696280" y="4198680"/>
              <a:ext cx="65772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2320">
              <a:solidFill>
                <a:schemeClr val="tx1"/>
              </a:solidFill>
              <a:round/>
              <a:tailEnd len="med" type="triangl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40" name="CustomShape 48"/>
            <p:cNvSpPr/>
            <p:nvPr/>
          </p:nvSpPr>
          <p:spPr>
            <a:xfrm>
              <a:off x="184320" y="1964880"/>
              <a:ext cx="2111760" cy="2991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/>
            <a:p>
              <a:pPr marL="360">
                <a:lnSpc>
                  <a:spcPct val="100000"/>
                </a:lnSpc>
              </a:pPr>
              <a:r>
                <a:rPr b="0" lang="en-GB" sz="1400" spc="-1" strike="noStrike">
                  <a:solidFill>
                    <a:srgbClr val="000000"/>
                  </a:solidFill>
                  <a:latin typeface="Calibri"/>
                  <a:ea typeface="WenQuanYi Zen Hei"/>
                </a:rPr>
                <a:t>From the compression block</a:t>
              </a:r>
              <a:endParaRPr b="0" lang="en-GB" sz="1400" spc="-1" strike="noStrike">
                <a:latin typeface="Arial"/>
              </a:endParaRPr>
            </a:p>
          </p:txBody>
        </p:sp>
        <p:sp>
          <p:nvSpPr>
            <p:cNvPr id="141" name="CustomShape 49"/>
            <p:cNvSpPr/>
            <p:nvPr/>
          </p:nvSpPr>
          <p:spPr>
            <a:xfrm>
              <a:off x="3218040" y="5659200"/>
              <a:ext cx="96012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2320">
              <a:solidFill>
                <a:schemeClr val="tx1"/>
              </a:solidFill>
              <a:round/>
              <a:tailEnd len="med" type="triangl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42" name="CustomShape 50"/>
            <p:cNvSpPr/>
            <p:nvPr/>
          </p:nvSpPr>
          <p:spPr>
            <a:xfrm flipV="1">
              <a:off x="4795560" y="4595400"/>
              <a:ext cx="360" cy="3711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solidFill>
              <a:srgbClr val="00b8ff"/>
            </a:solidFill>
            <a:ln w="22320">
              <a:solidFill>
                <a:schemeClr val="tx1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87840" y="932760"/>
            <a:ext cx="5657760" cy="6444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  <a:ea typeface="WenQuanYi Zen Hei"/>
              </a:rPr>
              <a:t>Extra firmware blocks for test and debug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10891440" y="2395080"/>
            <a:ext cx="1090080" cy="30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GB" sz="1600" spc="-1" strike="noStrike">
                <a:solidFill>
                  <a:srgbClr val="000000"/>
                </a:solidFill>
                <a:latin typeface="Calibri"/>
                <a:ea typeface="WenQuanYi Zen Hei"/>
              </a:rPr>
              <a:t>IPBus interface</a:t>
            </a:r>
            <a:endParaRPr b="0" lang="en-GB" sz="1600" spc="-1" strike="noStrike">
              <a:latin typeface="Arial"/>
            </a:endParaRPr>
          </a:p>
        </p:txBody>
      </p:sp>
      <p:grpSp>
        <p:nvGrpSpPr>
          <p:cNvPr id="145" name="Group 3"/>
          <p:cNvGrpSpPr/>
          <p:nvPr/>
        </p:nvGrpSpPr>
        <p:grpSpPr>
          <a:xfrm>
            <a:off x="336240" y="1915920"/>
            <a:ext cx="11292480" cy="3999600"/>
            <a:chOff x="336240" y="1915920"/>
            <a:chExt cx="11292480" cy="3999600"/>
          </a:xfrm>
        </p:grpSpPr>
        <p:sp>
          <p:nvSpPr>
            <p:cNvPr id="146" name="CustomShape 4"/>
            <p:cNvSpPr/>
            <p:nvPr/>
          </p:nvSpPr>
          <p:spPr>
            <a:xfrm>
              <a:off x="1584360" y="4615920"/>
              <a:ext cx="1279800" cy="12996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00000"/>
                </a:lnSpc>
              </a:pPr>
              <a:r>
                <a:rPr b="0" lang="en-GB" sz="1600" spc="-1" strike="noStrike">
                  <a:solidFill>
                    <a:srgbClr val="ffffff"/>
                  </a:solidFill>
                  <a:latin typeface="Arial"/>
                  <a:ea typeface="WenQuanYi Zen Hei"/>
                </a:rPr>
                <a:t>Event selection command generator</a:t>
              </a:r>
              <a:endParaRPr b="0" lang="en-GB" sz="1600" spc="-1" strike="noStrike">
                <a:latin typeface="Arial"/>
              </a:endParaRPr>
            </a:p>
          </p:txBody>
        </p:sp>
        <p:sp>
          <p:nvSpPr>
            <p:cNvPr id="147" name="CustomShape 5"/>
            <p:cNvSpPr/>
            <p:nvPr/>
          </p:nvSpPr>
          <p:spPr>
            <a:xfrm>
              <a:off x="2813400" y="4308480"/>
              <a:ext cx="72648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2320">
              <a:solidFill>
                <a:schemeClr val="tx1"/>
              </a:solidFill>
              <a:round/>
              <a:tailEnd len="med" type="triangl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48" name="CustomShape 6"/>
            <p:cNvSpPr/>
            <p:nvPr/>
          </p:nvSpPr>
          <p:spPr>
            <a:xfrm>
              <a:off x="9193680" y="2367000"/>
              <a:ext cx="1650240" cy="170532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/>
            <a:p>
              <a:pPr algn="ctr">
                <a:lnSpc>
                  <a:spcPct val="100000"/>
                </a:lnSpc>
              </a:pPr>
              <a:r>
                <a:rPr b="0" lang="en-GB" sz="1600" spc="-1" strike="noStrike">
                  <a:solidFill>
                    <a:srgbClr val="ffffff"/>
                  </a:solidFill>
                  <a:latin typeface="Arial"/>
                  <a:ea typeface="WenQuanYi Zen Hei"/>
                </a:rPr>
                <a:t>Sink for the event fragments</a:t>
              </a:r>
              <a:endParaRPr b="0" lang="en-GB" sz="1600" spc="-1" strike="noStrike">
                <a:latin typeface="Arial"/>
              </a:endParaRPr>
            </a:p>
          </p:txBody>
        </p:sp>
        <p:sp>
          <p:nvSpPr>
            <p:cNvPr id="149" name="CustomShape 7"/>
            <p:cNvSpPr/>
            <p:nvPr/>
          </p:nvSpPr>
          <p:spPr>
            <a:xfrm>
              <a:off x="9424440" y="3343320"/>
              <a:ext cx="1257120" cy="61884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00000"/>
                </a:lnSpc>
              </a:pPr>
              <a:r>
                <a:rPr b="0" lang="en-GB" sz="1800" spc="-1" strike="noStrike">
                  <a:solidFill>
                    <a:srgbClr val="ffffff"/>
                  </a:solidFill>
                  <a:latin typeface="Arial"/>
                  <a:ea typeface="WenQuanYi Zen Hei"/>
                </a:rPr>
                <a:t>Block RAM</a:t>
              </a:r>
              <a:endParaRPr b="0" lang="en-GB" sz="1800" spc="-1" strike="noStrike">
                <a:latin typeface="Arial"/>
              </a:endParaRPr>
            </a:p>
          </p:txBody>
        </p:sp>
        <p:sp>
          <p:nvSpPr>
            <p:cNvPr id="150" name="CustomShape 8"/>
            <p:cNvSpPr/>
            <p:nvPr/>
          </p:nvSpPr>
          <p:spPr>
            <a:xfrm flipH="1">
              <a:off x="10843920" y="2964240"/>
              <a:ext cx="78444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2320">
              <a:solidFill>
                <a:schemeClr val="tx1"/>
              </a:solidFill>
              <a:round/>
              <a:tailEnd len="med" type="triangl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1" name="CustomShape 9"/>
            <p:cNvSpPr/>
            <p:nvPr/>
          </p:nvSpPr>
          <p:spPr>
            <a:xfrm>
              <a:off x="711360" y="4986360"/>
              <a:ext cx="945360" cy="304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/>
            <a:p>
              <a:pPr>
                <a:lnSpc>
                  <a:spcPct val="100000"/>
                </a:lnSpc>
              </a:pPr>
              <a:r>
                <a:rPr b="0" lang="en-GB" sz="1600" spc="-1" strike="noStrike">
                  <a:solidFill>
                    <a:srgbClr val="000000"/>
                  </a:solidFill>
                  <a:latin typeface="Calibri"/>
                  <a:ea typeface="WenQuanYi Zen Hei"/>
                </a:rPr>
                <a:t>IPBus interface</a:t>
              </a:r>
              <a:endParaRPr b="0" lang="en-GB" sz="1600" spc="-1" strike="noStrike">
                <a:latin typeface="Arial"/>
              </a:endParaRPr>
            </a:p>
          </p:txBody>
        </p:sp>
        <p:grpSp>
          <p:nvGrpSpPr>
            <p:cNvPr id="152" name="Group 10"/>
            <p:cNvGrpSpPr/>
            <p:nvPr/>
          </p:nvGrpSpPr>
          <p:grpSpPr>
            <a:xfrm>
              <a:off x="3552840" y="1915920"/>
              <a:ext cx="6596640" cy="3669120"/>
              <a:chOff x="3552840" y="1915920"/>
              <a:chExt cx="6596640" cy="3669120"/>
            </a:xfrm>
          </p:grpSpPr>
          <p:sp>
            <p:nvSpPr>
              <p:cNvPr id="153" name="CustomShape 11"/>
              <p:cNvSpPr/>
              <p:nvPr/>
            </p:nvSpPr>
            <p:spPr>
              <a:xfrm>
                <a:off x="3552840" y="2438280"/>
                <a:ext cx="4745880" cy="3146760"/>
              </a:xfrm>
              <a:prstGeom prst="roundRect">
                <a:avLst>
                  <a:gd name="adj" fmla="val 16667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grpSp>
            <p:nvGrpSpPr>
              <p:cNvPr id="154" name="Group 12"/>
              <p:cNvGrpSpPr/>
              <p:nvPr/>
            </p:nvGrpSpPr>
            <p:grpSpPr>
              <a:xfrm>
                <a:off x="3795480" y="1915920"/>
                <a:ext cx="6354000" cy="3526560"/>
                <a:chOff x="3795480" y="1915920"/>
                <a:chExt cx="6354000" cy="3526560"/>
              </a:xfrm>
            </p:grpSpPr>
            <p:sp>
              <p:nvSpPr>
                <p:cNvPr id="155" name="CustomShape 13"/>
                <p:cNvSpPr/>
                <p:nvPr/>
              </p:nvSpPr>
              <p:spPr>
                <a:xfrm>
                  <a:off x="4197240" y="2699640"/>
                  <a:ext cx="744120" cy="1132920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/>
                <a:p>
                  <a:pPr algn="ctr">
                    <a:lnSpc>
                      <a:spcPct val="100000"/>
                    </a:lnSpc>
                  </a:pPr>
                  <a:r>
                    <a:rPr b="0" lang="en-GB" sz="1200" spc="-1" strike="noStrike">
                      <a:solidFill>
                        <a:srgbClr val="ffffff"/>
                      </a:solidFill>
                      <a:latin typeface="Calibri"/>
                      <a:ea typeface="WenQuanYi Zen Hei"/>
                    </a:rPr>
                    <a:t>Super Packet Formatter</a:t>
                  </a:r>
                  <a:endParaRPr b="0" lang="en-GB" sz="1200" spc="-1" strike="noStrike">
                    <a:latin typeface="Arial"/>
                  </a:endParaRPr>
                </a:p>
              </p:txBody>
            </p:sp>
            <p:sp>
              <p:nvSpPr>
                <p:cNvPr id="156" name="CustomShape 14"/>
                <p:cNvSpPr/>
                <p:nvPr/>
              </p:nvSpPr>
              <p:spPr>
                <a:xfrm>
                  <a:off x="5312880" y="2553120"/>
                  <a:ext cx="1140120" cy="2246040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/>
                <a:p>
                  <a:pPr algn="ctr">
                    <a:lnSpc>
                      <a:spcPct val="100000"/>
                    </a:lnSpc>
                  </a:pPr>
                  <a:r>
                    <a:rPr b="0" lang="en-GB" sz="1100" spc="-1" strike="noStrike">
                      <a:solidFill>
                        <a:srgbClr val="44546a"/>
                      </a:solidFill>
                      <a:latin typeface="Calibri"/>
                      <a:ea typeface="WenQuanYi Zen Hei"/>
                    </a:rPr>
                    <a:t>AXI4 Memory Mapped Interface</a:t>
                  </a:r>
                  <a:endParaRPr b="0" lang="en-GB" sz="1100" spc="-1" strike="noStrike">
                    <a:latin typeface="Arial"/>
                  </a:endParaRPr>
                </a:p>
              </p:txBody>
            </p:sp>
            <p:sp>
              <p:nvSpPr>
                <p:cNvPr id="157" name="CustomShape 15"/>
                <p:cNvSpPr/>
                <p:nvPr/>
              </p:nvSpPr>
              <p:spPr>
                <a:xfrm>
                  <a:off x="5455440" y="2670120"/>
                  <a:ext cx="854640" cy="839520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/>
                <a:p>
                  <a:pPr algn="ctr">
                    <a:lnSpc>
                      <a:spcPct val="100000"/>
                    </a:lnSpc>
                  </a:pPr>
                  <a:r>
                    <a:rPr b="0" lang="en-GB" sz="1100" spc="-1" strike="noStrike">
                      <a:solidFill>
                        <a:srgbClr val="ffffff"/>
                      </a:solidFill>
                      <a:latin typeface="Calibri"/>
                      <a:ea typeface="WenQuanYi Zen Hei"/>
                    </a:rPr>
                    <a:t>Write Interface</a:t>
                  </a:r>
                  <a:endParaRPr b="0" lang="en-GB" sz="1100" spc="-1" strike="noStrike">
                    <a:latin typeface="Arial"/>
                  </a:endParaRPr>
                </a:p>
              </p:txBody>
            </p:sp>
            <p:sp>
              <p:nvSpPr>
                <p:cNvPr id="158" name="CustomShape 16"/>
                <p:cNvSpPr/>
                <p:nvPr/>
              </p:nvSpPr>
              <p:spPr>
                <a:xfrm>
                  <a:off x="5455440" y="3864240"/>
                  <a:ext cx="854640" cy="839520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/>
                <a:p>
                  <a:pPr algn="ctr">
                    <a:lnSpc>
                      <a:spcPct val="100000"/>
                    </a:lnSpc>
                  </a:pPr>
                  <a:r>
                    <a:rPr b="0" lang="en-GB" sz="1100" spc="-1" strike="noStrike">
                      <a:solidFill>
                        <a:srgbClr val="ffffff"/>
                      </a:solidFill>
                      <a:latin typeface="Calibri"/>
                      <a:ea typeface="WenQuanYi Zen Hei"/>
                    </a:rPr>
                    <a:t>Read Interface</a:t>
                  </a:r>
                  <a:endParaRPr b="0" lang="en-GB" sz="1100" spc="-1" strike="noStrike">
                    <a:latin typeface="Arial"/>
                  </a:endParaRPr>
                </a:p>
              </p:txBody>
            </p:sp>
            <p:sp>
              <p:nvSpPr>
                <p:cNvPr id="159" name="CustomShape 17"/>
                <p:cNvSpPr/>
                <p:nvPr/>
              </p:nvSpPr>
              <p:spPr>
                <a:xfrm>
                  <a:off x="6899760" y="2553120"/>
                  <a:ext cx="843120" cy="315360"/>
                </a:xfrm>
                <a:prstGeom prst="roundRect">
                  <a:avLst>
                    <a:gd name="adj" fmla="val 16667"/>
                  </a:avLst>
                </a:prstGeom>
                <a:ln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/>
                <a:p>
                  <a:pPr algn="ctr">
                    <a:lnSpc>
                      <a:spcPct val="100000"/>
                    </a:lnSpc>
                  </a:pPr>
                  <a:r>
                    <a:rPr b="0" lang="en-GB" sz="1200" spc="-1" strike="noStrike">
                      <a:solidFill>
                        <a:srgbClr val="ffffff"/>
                      </a:solidFill>
                      <a:latin typeface="Calibri"/>
                      <a:ea typeface="WenQuanYi Zen Hei"/>
                    </a:rPr>
                    <a:t>XILINX MIG</a:t>
                  </a:r>
                  <a:endParaRPr b="0" lang="en-GB" sz="1200" spc="-1" strike="noStrike">
                    <a:latin typeface="Arial"/>
                  </a:endParaRPr>
                </a:p>
              </p:txBody>
            </p:sp>
            <p:sp>
              <p:nvSpPr>
                <p:cNvPr id="160" name="CustomShape 18"/>
                <p:cNvSpPr/>
                <p:nvPr/>
              </p:nvSpPr>
              <p:spPr>
                <a:xfrm>
                  <a:off x="7018920" y="1915920"/>
                  <a:ext cx="610560" cy="388440"/>
                </a:xfrm>
                <a:prstGeom prst="can">
                  <a:avLst>
                    <a:gd name="adj" fmla="val 25000"/>
                  </a:avLst>
                </a:prstGeom>
                <a:ln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/>
                <a:p>
                  <a:pPr algn="ctr">
                    <a:lnSpc>
                      <a:spcPct val="100000"/>
                    </a:lnSpc>
                  </a:pPr>
                  <a:r>
                    <a:rPr b="0" lang="en-GB" sz="1200" spc="-1" strike="noStrike">
                      <a:solidFill>
                        <a:srgbClr val="ffffff"/>
                      </a:solidFill>
                      <a:latin typeface="Calibri"/>
                      <a:ea typeface="WenQuanYi Zen Hei"/>
                    </a:rPr>
                    <a:t>DDR4 RAM</a:t>
                  </a:r>
                  <a:endParaRPr b="0" lang="en-GB" sz="1200" spc="-1" strike="noStrike">
                    <a:latin typeface="Arial"/>
                  </a:endParaRPr>
                </a:p>
              </p:txBody>
            </p:sp>
            <p:sp>
              <p:nvSpPr>
                <p:cNvPr id="161" name="CustomShape 19"/>
                <p:cNvSpPr/>
                <p:nvPr/>
              </p:nvSpPr>
              <p:spPr>
                <a:xfrm>
                  <a:off x="5461560" y="4986360"/>
                  <a:ext cx="843120" cy="456120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/>
                <a:p>
                  <a:pPr algn="ctr">
                    <a:lnSpc>
                      <a:spcPct val="100000"/>
                    </a:lnSpc>
                  </a:pPr>
                  <a:r>
                    <a:rPr b="0" lang="en-GB" sz="1100" spc="-1" strike="noStrike">
                      <a:solidFill>
                        <a:srgbClr val="ffffff"/>
                      </a:solidFill>
                      <a:latin typeface="Calibri"/>
                      <a:ea typeface="WenQuanYi Zen Hei"/>
                    </a:rPr>
                    <a:t>Command FIFO</a:t>
                  </a:r>
                  <a:endParaRPr b="0" lang="en-GB" sz="1100" spc="-1" strike="noStrike">
                    <a:latin typeface="Arial"/>
                  </a:endParaRPr>
                </a:p>
              </p:txBody>
            </p:sp>
            <p:sp>
              <p:nvSpPr>
                <p:cNvPr id="162" name="CustomShape 20"/>
                <p:cNvSpPr/>
                <p:nvPr/>
              </p:nvSpPr>
              <p:spPr>
                <a:xfrm>
                  <a:off x="7235640" y="2305080"/>
                  <a:ext cx="171000" cy="247680"/>
                </a:xfrm>
                <a:prstGeom prst="upDownArrow">
                  <a:avLst>
                    <a:gd name="adj1" fmla="val 50000"/>
                    <a:gd name="adj2" fmla="val 50000"/>
                  </a:avLst>
                </a:prstGeom>
                <a:ln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163" name="CustomShape 21"/>
                <p:cNvSpPr/>
                <p:nvPr/>
              </p:nvSpPr>
              <p:spPr>
                <a:xfrm>
                  <a:off x="4934160" y="2727000"/>
                  <a:ext cx="453240" cy="24876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164" name="CustomShape 22"/>
                <p:cNvSpPr/>
                <p:nvPr/>
              </p:nvSpPr>
              <p:spPr>
                <a:xfrm>
                  <a:off x="7018920" y="3090240"/>
                  <a:ext cx="744120" cy="594000"/>
                </a:xfrm>
                <a:prstGeom prst="roundRect">
                  <a:avLst>
                    <a:gd name="adj" fmla="val 16667"/>
                  </a:avLst>
                </a:prstGeom>
                <a:ln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/>
                <a:p>
                  <a:pPr algn="ctr">
                    <a:lnSpc>
                      <a:spcPct val="100000"/>
                    </a:lnSpc>
                  </a:pPr>
                  <a:r>
                    <a:rPr b="0" lang="en-GB" sz="1100" spc="-1" strike="noStrike">
                      <a:solidFill>
                        <a:srgbClr val="ffffff"/>
                      </a:solidFill>
                      <a:latin typeface="Calibri"/>
                      <a:ea typeface="WenQuanYi Zen Hei"/>
                    </a:rPr>
                    <a:t> </a:t>
                  </a:r>
                  <a:r>
                    <a:rPr b="0" lang="en-GB" sz="1100" spc="-1" strike="noStrike">
                      <a:solidFill>
                        <a:srgbClr val="ffffff"/>
                      </a:solidFill>
                      <a:latin typeface="Calibri"/>
                      <a:ea typeface="WenQuanYi Zen Hei"/>
                    </a:rPr>
                    <a:t>AXI4MM Smart </a:t>
                  </a:r>
                  <a:r>
                    <a:rPr b="0" lang="en-GB" sz="1200" spc="-1" strike="noStrike">
                      <a:solidFill>
                        <a:srgbClr val="ffffff"/>
                      </a:solidFill>
                      <a:latin typeface="Calibri"/>
                      <a:ea typeface="WenQuanYi Zen Hei"/>
                    </a:rPr>
                    <a:t>Connect</a:t>
                  </a:r>
                  <a:endParaRPr b="0" lang="en-GB" sz="1200" spc="-1" strike="noStrike">
                    <a:latin typeface="Arial"/>
                  </a:endParaRPr>
                </a:p>
              </p:txBody>
            </p:sp>
            <p:sp>
              <p:nvSpPr>
                <p:cNvPr id="165" name="CustomShape 23"/>
                <p:cNvSpPr/>
                <p:nvPr/>
              </p:nvSpPr>
              <p:spPr>
                <a:xfrm>
                  <a:off x="7233840" y="2841840"/>
                  <a:ext cx="171000" cy="247680"/>
                </a:xfrm>
                <a:prstGeom prst="upDownArrow">
                  <a:avLst>
                    <a:gd name="adj1" fmla="val 50000"/>
                    <a:gd name="adj2" fmla="val 50000"/>
                  </a:avLst>
                </a:prstGeom>
                <a:ln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166" name="CustomShape 24"/>
                <p:cNvSpPr/>
                <p:nvPr/>
              </p:nvSpPr>
              <p:spPr>
                <a:xfrm rot="5400000">
                  <a:off x="6653160" y="3143880"/>
                  <a:ext cx="165600" cy="564840"/>
                </a:xfrm>
                <a:prstGeom prst="upDownArrow">
                  <a:avLst>
                    <a:gd name="adj1" fmla="val 50000"/>
                    <a:gd name="adj2" fmla="val 50000"/>
                  </a:avLst>
                </a:prstGeom>
                <a:ln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167" name="CustomShape 25"/>
                <p:cNvSpPr/>
                <p:nvPr/>
              </p:nvSpPr>
              <p:spPr>
                <a:xfrm>
                  <a:off x="6410880" y="3018600"/>
                  <a:ext cx="736560" cy="28296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/>
                <a:p>
                  <a:pPr>
                    <a:lnSpc>
                      <a:spcPct val="100000"/>
                    </a:lnSpc>
                  </a:pPr>
                  <a:r>
                    <a:rPr b="0" lang="en-GB" sz="1100" spc="-1" strike="noStrike">
                      <a:solidFill>
                        <a:srgbClr val="000000"/>
                      </a:solidFill>
                      <a:latin typeface="Calibri"/>
                      <a:ea typeface="WenQuanYi Zen Hei"/>
                    </a:rPr>
                    <a:t>AXI4MM signals</a:t>
                  </a:r>
                  <a:endParaRPr b="0" lang="en-GB" sz="1100" spc="-1" strike="noStrike">
                    <a:latin typeface="Arial"/>
                  </a:endParaRPr>
                </a:p>
              </p:txBody>
            </p:sp>
            <p:sp>
              <p:nvSpPr>
                <p:cNvPr id="168" name="CustomShape 26"/>
                <p:cNvSpPr/>
                <p:nvPr/>
              </p:nvSpPr>
              <p:spPr>
                <a:xfrm>
                  <a:off x="6885000" y="4106160"/>
                  <a:ext cx="744120" cy="594000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/>
                <a:p>
                  <a:pPr algn="ctr">
                    <a:lnSpc>
                      <a:spcPct val="100000"/>
                    </a:lnSpc>
                  </a:pPr>
                  <a:r>
                    <a:rPr b="0" lang="en-GB" sz="1200" spc="-1" strike="noStrike">
                      <a:solidFill>
                        <a:srgbClr val="ffffff"/>
                      </a:solidFill>
                      <a:latin typeface="Calibri"/>
                      <a:ea typeface="WenQuanYi Zen Hei"/>
                    </a:rPr>
                    <a:t>Output Selector</a:t>
                  </a:r>
                  <a:endParaRPr b="0" lang="en-GB" sz="1200" spc="-1" strike="noStrike">
                    <a:latin typeface="Arial"/>
                  </a:endParaRPr>
                </a:p>
              </p:txBody>
            </p:sp>
            <p:sp>
              <p:nvSpPr>
                <p:cNvPr id="169" name="CustomShape 27"/>
                <p:cNvSpPr/>
                <p:nvPr/>
              </p:nvSpPr>
              <p:spPr>
                <a:xfrm>
                  <a:off x="9170280" y="4722120"/>
                  <a:ext cx="979200" cy="720360"/>
                </a:xfrm>
                <a:prstGeom prst="roundRect">
                  <a:avLst>
                    <a:gd name="adj" fmla="val 16667"/>
                  </a:avLst>
                </a:prstGeom>
                <a:ln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/>
                <a:p>
                  <a:pPr algn="ctr">
                    <a:lnSpc>
                      <a:spcPct val="100000"/>
                    </a:lnSpc>
                  </a:pPr>
                  <a:r>
                    <a:rPr b="0" lang="en-GB" sz="1200" spc="-1" strike="noStrike">
                      <a:solidFill>
                        <a:srgbClr val="ffffff"/>
                      </a:solidFill>
                      <a:latin typeface="Calibri"/>
                      <a:ea typeface="WenQuanYi Zen Hei"/>
                    </a:rPr>
                    <a:t>AXI4S to NVME</a:t>
                  </a:r>
                  <a:endParaRPr b="0" lang="en-GB" sz="1200" spc="-1" strike="noStrike">
                    <a:latin typeface="Arial"/>
                  </a:endParaRPr>
                </a:p>
              </p:txBody>
            </p:sp>
            <p:sp>
              <p:nvSpPr>
                <p:cNvPr id="170" name="CustomShape 28"/>
                <p:cNvSpPr/>
                <p:nvPr/>
              </p:nvSpPr>
              <p:spPr>
                <a:xfrm>
                  <a:off x="3795480" y="4023360"/>
                  <a:ext cx="1242000" cy="474480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rIns="90000" tIns="45000" bIns="45000" anchor="ctr"/>
                <a:p>
                  <a:pPr algn="ctr">
                    <a:lnSpc>
                      <a:spcPct val="100000"/>
                    </a:lnSpc>
                  </a:pPr>
                  <a:r>
                    <a:rPr b="0" lang="en-GB" sz="1100" spc="-1" strike="noStrike">
                      <a:solidFill>
                        <a:srgbClr val="ffffff"/>
                      </a:solidFill>
                      <a:latin typeface="Calibri"/>
                      <a:ea typeface="WenQuanYi Zen Hei"/>
                    </a:rPr>
                    <a:t>Super-packet Indexer</a:t>
                  </a:r>
                  <a:endParaRPr b="0" lang="en-GB" sz="1100" spc="-1" strike="noStrike">
                    <a:latin typeface="Arial"/>
                  </a:endParaRPr>
                </a:p>
              </p:txBody>
            </p:sp>
          </p:grpSp>
        </p:grpSp>
        <p:sp>
          <p:nvSpPr>
            <p:cNvPr id="171" name="CustomShape 29"/>
            <p:cNvSpPr/>
            <p:nvPr/>
          </p:nvSpPr>
          <p:spPr>
            <a:xfrm>
              <a:off x="1199520" y="2436480"/>
              <a:ext cx="1613520" cy="151884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00000"/>
                </a:lnSpc>
              </a:pPr>
              <a:r>
                <a:rPr b="0" lang="en-GB" sz="1600" spc="-1" strike="noStrike">
                  <a:solidFill>
                    <a:srgbClr val="ffffff"/>
                  </a:solidFill>
                  <a:latin typeface="Arial"/>
                  <a:ea typeface="WenQuanYi Zen Hei"/>
                </a:rPr>
                <a:t>Input Data Generator</a:t>
              </a:r>
              <a:endParaRPr b="0" lang="en-GB" sz="1600" spc="-1" strike="noStrike">
                <a:latin typeface="Arial"/>
              </a:endParaRPr>
            </a:p>
          </p:txBody>
        </p:sp>
        <p:sp>
          <p:nvSpPr>
            <p:cNvPr id="172" name="CustomShape 30"/>
            <p:cNvSpPr/>
            <p:nvPr/>
          </p:nvSpPr>
          <p:spPr>
            <a:xfrm>
              <a:off x="472680" y="3231720"/>
              <a:ext cx="72648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2320">
              <a:solidFill>
                <a:schemeClr val="tx1"/>
              </a:solidFill>
              <a:round/>
              <a:tailEnd len="med" type="triangl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73" name="CustomShape 31"/>
            <p:cNvSpPr/>
            <p:nvPr/>
          </p:nvSpPr>
          <p:spPr>
            <a:xfrm>
              <a:off x="2826000" y="2887200"/>
              <a:ext cx="123804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2320">
              <a:solidFill>
                <a:schemeClr val="tx1"/>
              </a:solidFill>
              <a:round/>
              <a:tailEnd len="med" type="triangl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74" name="CustomShape 32"/>
            <p:cNvSpPr/>
            <p:nvPr/>
          </p:nvSpPr>
          <p:spPr>
            <a:xfrm>
              <a:off x="2826000" y="3533040"/>
              <a:ext cx="123804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2320">
              <a:solidFill>
                <a:schemeClr val="tx1"/>
              </a:solidFill>
              <a:round/>
              <a:tailEnd len="med" type="triangl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75" name="CustomShape 33"/>
            <p:cNvSpPr/>
            <p:nvPr/>
          </p:nvSpPr>
          <p:spPr>
            <a:xfrm>
              <a:off x="3221280" y="3003120"/>
              <a:ext cx="45360" cy="45360"/>
            </a:xfrm>
            <a:prstGeom prst="ellipse">
              <a:avLst/>
            </a:prstGeom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76" name="CustomShape 34"/>
            <p:cNvSpPr/>
            <p:nvPr/>
          </p:nvSpPr>
          <p:spPr>
            <a:xfrm>
              <a:off x="3221280" y="3186000"/>
              <a:ext cx="45360" cy="45360"/>
            </a:xfrm>
            <a:prstGeom prst="ellipse">
              <a:avLst/>
            </a:prstGeom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77" name="CustomShape 35"/>
            <p:cNvSpPr/>
            <p:nvPr/>
          </p:nvSpPr>
          <p:spPr>
            <a:xfrm>
              <a:off x="3221280" y="3357000"/>
              <a:ext cx="45360" cy="45360"/>
            </a:xfrm>
            <a:prstGeom prst="ellipse">
              <a:avLst/>
            </a:prstGeom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78" name="CustomShape 36"/>
            <p:cNvSpPr/>
            <p:nvPr/>
          </p:nvSpPr>
          <p:spPr>
            <a:xfrm>
              <a:off x="2767680" y="3493800"/>
              <a:ext cx="1528920" cy="304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/>
            <a:p>
              <a:pPr>
                <a:lnSpc>
                  <a:spcPct val="100000"/>
                </a:lnSpc>
              </a:pPr>
              <a:r>
                <a:rPr b="0" lang="en-GB" sz="1600" spc="-1" strike="noStrike">
                  <a:solidFill>
                    <a:srgbClr val="000000"/>
                  </a:solidFill>
                  <a:latin typeface="Calibri"/>
                  <a:ea typeface="WenQuanYi Zen Hei"/>
                </a:rPr>
                <a:t>Superpackets</a:t>
              </a:r>
              <a:endParaRPr b="0" lang="en-GB" sz="1600" spc="-1" strike="noStrike">
                <a:latin typeface="Arial"/>
              </a:endParaRPr>
            </a:p>
          </p:txBody>
        </p:sp>
        <p:sp>
          <p:nvSpPr>
            <p:cNvPr id="179" name="CustomShape 37"/>
            <p:cNvSpPr/>
            <p:nvPr/>
          </p:nvSpPr>
          <p:spPr>
            <a:xfrm>
              <a:off x="3030840" y="4856040"/>
              <a:ext cx="2066760" cy="304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/>
            <a:p>
              <a:pPr>
                <a:lnSpc>
                  <a:spcPct val="100000"/>
                </a:lnSpc>
              </a:pPr>
              <a:r>
                <a:rPr b="0" lang="en-GB" sz="1600" spc="-1" strike="noStrike">
                  <a:solidFill>
                    <a:srgbClr val="000000"/>
                  </a:solidFill>
                  <a:latin typeface="Calibri"/>
                  <a:ea typeface="WenQuanYi Zen Hei"/>
                </a:rPr>
                <a:t>Event selection packet</a:t>
              </a:r>
              <a:endParaRPr b="0" lang="en-GB" sz="1600" spc="-1" strike="noStrike">
                <a:latin typeface="Arial"/>
              </a:endParaRPr>
            </a:p>
          </p:txBody>
        </p:sp>
        <p:sp>
          <p:nvSpPr>
            <p:cNvPr id="180" name="CustomShape 38"/>
            <p:cNvSpPr/>
            <p:nvPr/>
          </p:nvSpPr>
          <p:spPr>
            <a:xfrm>
              <a:off x="2874600" y="5195520"/>
              <a:ext cx="251280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2320">
              <a:solidFill>
                <a:schemeClr val="tx1"/>
              </a:solidFill>
              <a:round/>
              <a:tailEnd len="med" type="triangl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81" name="CustomShape 39"/>
            <p:cNvSpPr/>
            <p:nvPr/>
          </p:nvSpPr>
          <p:spPr>
            <a:xfrm>
              <a:off x="8317800" y="3123360"/>
              <a:ext cx="86328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2320">
              <a:solidFill>
                <a:schemeClr val="tx1"/>
              </a:solidFill>
              <a:round/>
              <a:tailEnd len="med" type="triangl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82" name="CustomShape 40"/>
            <p:cNvSpPr/>
            <p:nvPr/>
          </p:nvSpPr>
          <p:spPr>
            <a:xfrm>
              <a:off x="8296920" y="4872240"/>
              <a:ext cx="86328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2320">
              <a:solidFill>
                <a:schemeClr val="tx1"/>
              </a:solidFill>
              <a:round/>
              <a:tailEnd len="med" type="triangl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83" name="CustomShape 41"/>
            <p:cNvSpPr/>
            <p:nvPr/>
          </p:nvSpPr>
          <p:spPr>
            <a:xfrm>
              <a:off x="8259480" y="2583000"/>
              <a:ext cx="1115280" cy="304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/>
            <a:p>
              <a:pPr>
                <a:lnSpc>
                  <a:spcPct val="100000"/>
                </a:lnSpc>
              </a:pPr>
              <a:r>
                <a:rPr b="0" lang="en-GB" sz="1600" spc="-1" strike="noStrike">
                  <a:solidFill>
                    <a:srgbClr val="000000"/>
                  </a:solidFill>
                  <a:latin typeface="Calibri"/>
                  <a:ea typeface="WenQuanYi Zen Hei"/>
                </a:rPr>
                <a:t>Event fragments</a:t>
              </a:r>
              <a:endParaRPr b="0" lang="en-GB" sz="1600" spc="-1" strike="noStrike">
                <a:latin typeface="Arial"/>
              </a:endParaRPr>
            </a:p>
          </p:txBody>
        </p:sp>
        <p:sp>
          <p:nvSpPr>
            <p:cNvPr id="184" name="CustomShape 42"/>
            <p:cNvSpPr/>
            <p:nvPr/>
          </p:nvSpPr>
          <p:spPr>
            <a:xfrm>
              <a:off x="8296920" y="4345920"/>
              <a:ext cx="1115280" cy="304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/>
            <a:p>
              <a:pPr>
                <a:lnSpc>
                  <a:spcPct val="100000"/>
                </a:lnSpc>
              </a:pPr>
              <a:r>
                <a:rPr b="0" lang="en-GB" sz="1600" spc="-1" strike="noStrike">
                  <a:solidFill>
                    <a:srgbClr val="000000"/>
                  </a:solidFill>
                  <a:latin typeface="Calibri"/>
                  <a:ea typeface="WenQuanYi Zen Hei"/>
                </a:rPr>
                <a:t>Supernova trigger data</a:t>
              </a:r>
              <a:endParaRPr b="0" lang="en-GB" sz="1600" spc="-1" strike="noStrike">
                <a:latin typeface="Arial"/>
              </a:endParaRPr>
            </a:p>
          </p:txBody>
        </p:sp>
        <p:sp>
          <p:nvSpPr>
            <p:cNvPr id="185" name="CustomShape 43"/>
            <p:cNvSpPr/>
            <p:nvPr/>
          </p:nvSpPr>
          <p:spPr>
            <a:xfrm>
              <a:off x="336240" y="2670120"/>
              <a:ext cx="945360" cy="304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/>
            <a:p>
              <a:pPr>
                <a:lnSpc>
                  <a:spcPct val="100000"/>
                </a:lnSpc>
              </a:pPr>
              <a:r>
                <a:rPr b="0" lang="en-GB" sz="1600" spc="-1" strike="noStrike">
                  <a:solidFill>
                    <a:srgbClr val="000000"/>
                  </a:solidFill>
                  <a:latin typeface="Calibri"/>
                  <a:ea typeface="WenQuanYi Zen Hei"/>
                </a:rPr>
                <a:t>IPBus interface</a:t>
              </a:r>
              <a:endParaRPr b="0" lang="en-GB" sz="1600" spc="-1" strike="noStrike">
                <a:latin typeface="Arial"/>
              </a:endParaRPr>
            </a:p>
          </p:txBody>
        </p:sp>
      </p:grpSp>
      <p:sp>
        <p:nvSpPr>
          <p:cNvPr id="186" name="CustomShape 44"/>
          <p:cNvSpPr/>
          <p:nvPr/>
        </p:nvSpPr>
        <p:spPr>
          <a:xfrm>
            <a:off x="10510920" y="4799520"/>
            <a:ext cx="897840" cy="59868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r>
              <a:rPr b="0" lang="en-GB" sz="1200" spc="-1" strike="noStrike">
                <a:solidFill>
                  <a:srgbClr val="ffffff"/>
                </a:solidFill>
                <a:latin typeface="Arial"/>
                <a:ea typeface="WenQuanYi Zen Hei"/>
              </a:rPr>
              <a:t>Xilinx ILA</a:t>
            </a:r>
            <a:endParaRPr b="0" lang="en-GB" sz="1200" spc="-1" strike="noStrike">
              <a:latin typeface="Arial"/>
            </a:endParaRPr>
          </a:p>
        </p:txBody>
      </p:sp>
      <p:sp>
        <p:nvSpPr>
          <p:cNvPr id="187" name="CustomShape 45"/>
          <p:cNvSpPr/>
          <p:nvPr/>
        </p:nvSpPr>
        <p:spPr>
          <a:xfrm>
            <a:off x="10146600" y="5082480"/>
            <a:ext cx="36360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2320">
            <a:solidFill>
              <a:schemeClr val="tx1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8" name="CustomShape 46"/>
          <p:cNvSpPr/>
          <p:nvPr/>
        </p:nvSpPr>
        <p:spPr>
          <a:xfrm>
            <a:off x="1420560" y="4072680"/>
            <a:ext cx="1494720" cy="47088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r>
              <a:rPr b="0" lang="en-GB" sz="1200" spc="-1" strike="noStrike">
                <a:solidFill>
                  <a:srgbClr val="ffffff"/>
                </a:solidFill>
                <a:latin typeface="Arial"/>
                <a:ea typeface="WenQuanYi Zen Hei"/>
              </a:rPr>
              <a:t>Supernova trigger emulation</a:t>
            </a:r>
            <a:endParaRPr b="0" lang="en-GB" sz="1200" spc="-1" strike="noStrike">
              <a:latin typeface="Arial"/>
            </a:endParaRPr>
          </a:p>
        </p:txBody>
      </p:sp>
      <p:sp>
        <p:nvSpPr>
          <p:cNvPr id="189" name="CustomShape 47"/>
          <p:cNvSpPr/>
          <p:nvPr/>
        </p:nvSpPr>
        <p:spPr>
          <a:xfrm>
            <a:off x="857520" y="5295240"/>
            <a:ext cx="72648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2320">
            <a:solidFill>
              <a:schemeClr val="tx1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0" name="CustomShape 48"/>
          <p:cNvSpPr/>
          <p:nvPr/>
        </p:nvSpPr>
        <p:spPr>
          <a:xfrm>
            <a:off x="693720" y="4308480"/>
            <a:ext cx="72648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2320">
            <a:solidFill>
              <a:schemeClr val="tx1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1" name="CustomShape 49"/>
          <p:cNvSpPr/>
          <p:nvPr/>
        </p:nvSpPr>
        <p:spPr>
          <a:xfrm>
            <a:off x="468720" y="3987360"/>
            <a:ext cx="945360" cy="30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GB" sz="1600" spc="-1" strike="noStrike">
                <a:solidFill>
                  <a:srgbClr val="000000"/>
                </a:solidFill>
                <a:latin typeface="Calibri"/>
                <a:ea typeface="WenQuanYi Zen Hei"/>
              </a:rPr>
              <a:t>IPBus interface</a:t>
            </a:r>
            <a:endParaRPr b="0" lang="en-GB" sz="1600" spc="-1" strike="noStrike"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stomShape 1"/>
          <p:cNvSpPr/>
          <p:nvPr/>
        </p:nvSpPr>
        <p:spPr>
          <a:xfrm>
            <a:off x="469080" y="1228320"/>
            <a:ext cx="10917360" cy="4359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WenQuanYi Zen Hei"/>
              </a:rPr>
              <a:t>The input data generator block generates the super-packets from an initial timestamp</a:t>
            </a:r>
            <a:endParaRPr b="0" lang="en-GB" sz="20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WenQuanYi Zen Hei"/>
              </a:rPr>
              <a:t>The initial time stamp is fixed in the firmware</a:t>
            </a:r>
            <a:endParaRPr b="0" lang="en-GB" sz="20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WenQuanYi Zen Hei"/>
              </a:rPr>
              <a:t>Super-packets for 40 links</a:t>
            </a:r>
            <a:endParaRPr b="0" lang="en-GB" sz="20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WenQuanYi Zen Hei"/>
              </a:rPr>
              <a:t>Packet format is as below</a:t>
            </a:r>
            <a:endParaRPr b="0" lang="en-GB" sz="20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WenQuanYi Zen Hei"/>
              </a:rPr>
              <a:t>The payload is a counter counting from 0 to a fixed length in 16-bit words</a:t>
            </a:r>
            <a:endParaRPr b="0" lang="en-GB" sz="20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WenQuanYi Zen Hei"/>
              </a:rPr>
              <a:t>Two different lengths fixed in firmware</a:t>
            </a:r>
            <a:endParaRPr b="0" lang="en-GB" sz="20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WenQuanYi Zen Hei"/>
              </a:rPr>
              <a:t>The lengths are assigned to equal number of links – odd number and even number links</a:t>
            </a:r>
            <a:endParaRPr b="0" lang="en-GB" sz="20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WenQuanYi Zen Hei"/>
              </a:rPr>
              <a:t>Upon an “initialise send command”, the data is sent on links in a staggered way in 4 different groups</a:t>
            </a:r>
            <a:endParaRPr b="0" lang="en-GB" sz="20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WenQuanYi Zen Hei"/>
              </a:rPr>
              <a:t>Group one is sent right away, group two is sent after three clock cycles and so on</a:t>
            </a:r>
            <a:endParaRPr b="0" lang="en-GB" sz="20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WenQuanYi Zen Hei"/>
              </a:rPr>
              <a:t>When a link has finished sending a packet it waits for the ready from the buffer management firmware and then sends another packet.</a:t>
            </a:r>
            <a:endParaRPr b="0" lang="en-GB" sz="20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WenQuanYi Zen Hei"/>
              </a:rPr>
              <a:t>For each super packet, the timestamp is incremented by 64</a:t>
            </a:r>
            <a:endParaRPr b="0" lang="en-GB" sz="20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WenQuanYi Zen Hei"/>
              </a:rPr>
              <a:t>The packet number is incremented by one until a number set by an IPBus register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193" name="CustomShape 2"/>
          <p:cNvSpPr/>
          <p:nvPr/>
        </p:nvSpPr>
        <p:spPr>
          <a:xfrm>
            <a:off x="5592240" y="5752800"/>
            <a:ext cx="988200" cy="467640"/>
          </a:xfrm>
          <a:prstGeom prst="rect">
            <a:avLst/>
          </a:prstGeom>
          <a:solidFill>
            <a:srgbClr val="92d050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r>
              <a:rPr b="0" lang="en-GB" sz="1200" spc="-1" strike="noStrike">
                <a:solidFill>
                  <a:srgbClr val="000000"/>
                </a:solidFill>
                <a:latin typeface="Arial"/>
                <a:ea typeface="WenQuanYi Zen Hei"/>
              </a:rPr>
              <a:t>Timestamp</a:t>
            </a:r>
            <a:endParaRPr b="0" lang="en-GB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1200" spc="-1" strike="noStrike">
              <a:latin typeface="Arial"/>
            </a:endParaRPr>
          </a:p>
        </p:txBody>
      </p:sp>
      <p:sp>
        <p:nvSpPr>
          <p:cNvPr id="194" name="CustomShape 3"/>
          <p:cNvSpPr/>
          <p:nvPr/>
        </p:nvSpPr>
        <p:spPr>
          <a:xfrm>
            <a:off x="6593760" y="5752080"/>
            <a:ext cx="960120" cy="467640"/>
          </a:xfrm>
          <a:prstGeom prst="rect">
            <a:avLst/>
          </a:prstGeom>
          <a:solidFill>
            <a:srgbClr val="00b8ff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r>
              <a:rPr b="0" lang="en-GB" sz="1200" spc="-1" strike="noStrike">
                <a:solidFill>
                  <a:srgbClr val="000000"/>
                </a:solidFill>
                <a:latin typeface="Arial"/>
                <a:ea typeface="WenQuanYi Zen Hei"/>
              </a:rPr>
              <a:t>0000</a:t>
            </a:r>
            <a:endParaRPr b="0" lang="en-GB" sz="1200" spc="-1" strike="noStrike">
              <a:latin typeface="Arial"/>
            </a:endParaRPr>
          </a:p>
        </p:txBody>
      </p:sp>
      <p:sp>
        <p:nvSpPr>
          <p:cNvPr id="195" name="CustomShape 4"/>
          <p:cNvSpPr/>
          <p:nvPr/>
        </p:nvSpPr>
        <p:spPr>
          <a:xfrm>
            <a:off x="7554240" y="5752080"/>
            <a:ext cx="988200" cy="467640"/>
          </a:xfrm>
          <a:prstGeom prst="rect">
            <a:avLst/>
          </a:prstGeom>
          <a:solidFill>
            <a:srgbClr val="00b8ff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r>
              <a:rPr b="0" lang="en-GB" sz="1200" spc="-1" strike="noStrike">
                <a:solidFill>
                  <a:srgbClr val="000000"/>
                </a:solidFill>
                <a:latin typeface="Arial"/>
                <a:ea typeface="WenQuanYi Zen Hei"/>
              </a:rPr>
              <a:t>0001</a:t>
            </a:r>
            <a:endParaRPr b="0" lang="en-GB" sz="1200" spc="-1" strike="noStrike">
              <a:latin typeface="Arial"/>
            </a:endParaRPr>
          </a:p>
        </p:txBody>
      </p:sp>
      <p:sp>
        <p:nvSpPr>
          <p:cNvPr id="196" name="CustomShape 5"/>
          <p:cNvSpPr/>
          <p:nvPr/>
        </p:nvSpPr>
        <p:spPr>
          <a:xfrm>
            <a:off x="2714760" y="5752800"/>
            <a:ext cx="988200" cy="467640"/>
          </a:xfrm>
          <a:prstGeom prst="rect">
            <a:avLst/>
          </a:prstGeom>
          <a:solidFill>
            <a:srgbClr val="92d050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r>
              <a:rPr b="0" lang="en-GB" sz="1200" spc="-1" strike="noStrike">
                <a:solidFill>
                  <a:srgbClr val="000000"/>
                </a:solidFill>
                <a:latin typeface="Arial"/>
                <a:ea typeface="WenQuanYi Zen Hei"/>
              </a:rPr>
              <a:t>Timestamp</a:t>
            </a:r>
            <a:endParaRPr b="0" lang="en-GB" sz="1200" spc="-1" strike="noStrike">
              <a:latin typeface="Arial"/>
            </a:endParaRPr>
          </a:p>
        </p:txBody>
      </p:sp>
      <p:sp>
        <p:nvSpPr>
          <p:cNvPr id="197" name="CustomShape 6"/>
          <p:cNvSpPr/>
          <p:nvPr/>
        </p:nvSpPr>
        <p:spPr>
          <a:xfrm>
            <a:off x="1760760" y="5752800"/>
            <a:ext cx="988200" cy="467640"/>
          </a:xfrm>
          <a:prstGeom prst="rect">
            <a:avLst/>
          </a:prstGeom>
          <a:solidFill>
            <a:srgbClr val="92d050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r>
              <a:rPr b="0" lang="en-GB" sz="1200" spc="-1" strike="noStrike">
                <a:solidFill>
                  <a:srgbClr val="000000"/>
                </a:solidFill>
                <a:latin typeface="Arial"/>
                <a:ea typeface="WenQuanYi Zen Hei"/>
              </a:rPr>
              <a:t>Packet Number</a:t>
            </a:r>
            <a:endParaRPr b="0" lang="en-GB" sz="1200" spc="-1" strike="noStrike">
              <a:latin typeface="Arial"/>
            </a:endParaRPr>
          </a:p>
        </p:txBody>
      </p:sp>
      <p:sp>
        <p:nvSpPr>
          <p:cNvPr id="198" name="CustomShape 7"/>
          <p:cNvSpPr/>
          <p:nvPr/>
        </p:nvSpPr>
        <p:spPr>
          <a:xfrm>
            <a:off x="3667680" y="5752800"/>
            <a:ext cx="988200" cy="467640"/>
          </a:xfrm>
          <a:prstGeom prst="rect">
            <a:avLst/>
          </a:prstGeom>
          <a:solidFill>
            <a:srgbClr val="92d050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r>
              <a:rPr b="0" lang="en-GB" sz="1200" spc="-1" strike="noStrike">
                <a:solidFill>
                  <a:srgbClr val="000000"/>
                </a:solidFill>
                <a:latin typeface="Arial"/>
                <a:ea typeface="WenQuanYi Zen Hei"/>
              </a:rPr>
              <a:t>Timestamp</a:t>
            </a:r>
            <a:endParaRPr b="0" lang="en-GB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1200" spc="-1" strike="noStrike">
              <a:latin typeface="Arial"/>
            </a:endParaRPr>
          </a:p>
        </p:txBody>
      </p:sp>
      <p:sp>
        <p:nvSpPr>
          <p:cNvPr id="199" name="CustomShape 8"/>
          <p:cNvSpPr/>
          <p:nvPr/>
        </p:nvSpPr>
        <p:spPr>
          <a:xfrm>
            <a:off x="4620240" y="5752800"/>
            <a:ext cx="988200" cy="467640"/>
          </a:xfrm>
          <a:prstGeom prst="rect">
            <a:avLst/>
          </a:prstGeom>
          <a:solidFill>
            <a:srgbClr val="92d050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r>
              <a:rPr b="0" lang="en-GB" sz="1200" spc="-1" strike="noStrike">
                <a:solidFill>
                  <a:srgbClr val="000000"/>
                </a:solidFill>
                <a:latin typeface="Arial"/>
                <a:ea typeface="WenQuanYi Zen Hei"/>
              </a:rPr>
              <a:t>Timestamp</a:t>
            </a:r>
            <a:endParaRPr b="0" lang="en-GB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1200" spc="-1" strike="noStrike">
              <a:latin typeface="Arial"/>
            </a:endParaRPr>
          </a:p>
        </p:txBody>
      </p:sp>
      <p:sp>
        <p:nvSpPr>
          <p:cNvPr id="200" name="CustomShape 9"/>
          <p:cNvSpPr/>
          <p:nvPr/>
        </p:nvSpPr>
        <p:spPr>
          <a:xfrm>
            <a:off x="9474120" y="5752080"/>
            <a:ext cx="942840" cy="467640"/>
          </a:xfrm>
          <a:prstGeom prst="rect">
            <a:avLst/>
          </a:prstGeom>
          <a:solidFill>
            <a:srgbClr val="00b8ff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latin typeface="Arial"/>
                <a:ea typeface="WenQuanYi Zen Hei"/>
              </a:rPr>
              <a:t>…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201" name="CustomShape 10"/>
          <p:cNvSpPr/>
          <p:nvPr/>
        </p:nvSpPr>
        <p:spPr>
          <a:xfrm>
            <a:off x="8546400" y="5752080"/>
            <a:ext cx="919080" cy="467640"/>
          </a:xfrm>
          <a:prstGeom prst="rect">
            <a:avLst/>
          </a:prstGeom>
          <a:solidFill>
            <a:srgbClr val="00b8ff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latin typeface="Arial"/>
                <a:ea typeface="WenQuanYi Zen Hei"/>
              </a:rPr>
              <a:t>…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202" name="CustomShape 11"/>
          <p:cNvSpPr/>
          <p:nvPr/>
        </p:nvSpPr>
        <p:spPr>
          <a:xfrm>
            <a:off x="10414800" y="5752080"/>
            <a:ext cx="971640" cy="467640"/>
          </a:xfrm>
          <a:prstGeom prst="rect">
            <a:avLst/>
          </a:prstGeom>
          <a:solidFill>
            <a:srgbClr val="00b8ff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r>
              <a:rPr b="0" lang="en-GB" sz="1200" spc="-1" strike="noStrike">
                <a:solidFill>
                  <a:srgbClr val="000000"/>
                </a:solidFill>
                <a:latin typeface="Arial"/>
                <a:ea typeface="WenQuanYi Zen Hei"/>
              </a:rPr>
              <a:t>0 x (Length-1)</a:t>
            </a:r>
            <a:endParaRPr b="0" lang="en-GB" sz="1200" spc="-1" strike="noStrike">
              <a:latin typeface="Arial"/>
            </a:endParaRPr>
          </a:p>
        </p:txBody>
      </p:sp>
      <p:sp>
        <p:nvSpPr>
          <p:cNvPr id="203" name="CustomShape 12"/>
          <p:cNvSpPr/>
          <p:nvPr/>
        </p:nvSpPr>
        <p:spPr>
          <a:xfrm>
            <a:off x="824760" y="5752080"/>
            <a:ext cx="988200" cy="467640"/>
          </a:xfrm>
          <a:prstGeom prst="rect">
            <a:avLst/>
          </a:prstGeom>
          <a:solidFill>
            <a:srgbClr val="92d050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r>
              <a:rPr b="0" lang="en-GB" sz="1200" spc="-1" strike="noStrike">
                <a:solidFill>
                  <a:srgbClr val="000000"/>
                </a:solidFill>
                <a:latin typeface="Arial"/>
                <a:ea typeface="WenQuanYi Zen Hei"/>
              </a:rPr>
              <a:t>Link number</a:t>
            </a:r>
            <a:endParaRPr b="0" lang="en-GB" sz="1200" spc="-1" strike="noStrike"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CustomShape 1"/>
          <p:cNvSpPr/>
          <p:nvPr/>
        </p:nvSpPr>
        <p:spPr>
          <a:xfrm>
            <a:off x="527040" y="1270440"/>
            <a:ext cx="10917360" cy="3718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WenQuanYi Zen Hei"/>
              </a:rPr>
              <a:t>The Event selection command generator generates an event selection packet from IPBus writes</a:t>
            </a:r>
            <a:endParaRPr b="0" lang="en-GB" sz="20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WenQuanYi Zen Hei"/>
              </a:rPr>
              <a:t>The event selection command is as below</a:t>
            </a:r>
            <a:endParaRPr b="0" lang="en-GB" sz="20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WenQuanYi Zen Hei"/>
              </a:rPr>
              <a:t>There are three IPBus registers to form the event selection command</a:t>
            </a:r>
            <a:endParaRPr b="0" lang="en-GB" sz="20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WenQuanYi Zen Hei"/>
              </a:rPr>
              <a:t>Command ID, trigger start time, trigger end time</a:t>
            </a:r>
            <a:endParaRPr b="0" lang="en-GB" sz="20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WenQuanYi Zen Hei"/>
              </a:rPr>
              <a:t>There is another IPBus register to start sending the event selection command on an AXI4s format</a:t>
            </a:r>
            <a:endParaRPr b="0" lang="en-GB" sz="20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WenQuanYi Zen Hei"/>
              </a:rPr>
              <a:t>There is a status register showing</a:t>
            </a:r>
            <a:endParaRPr b="0" lang="en-GB" sz="2000" spc="-1" strike="noStrike">
              <a:latin typeface="Arial"/>
            </a:endParaRPr>
          </a:p>
          <a:p>
            <a:pPr lvl="2" marL="12002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WenQuanYi Zen Hei"/>
              </a:rPr>
              <a:t>Acknowledgements for the command ID, trigger start and end times</a:t>
            </a:r>
            <a:endParaRPr b="0" lang="en-GB" sz="2000" spc="-1" strike="noStrike">
              <a:latin typeface="Arial"/>
            </a:endParaRPr>
          </a:p>
          <a:p>
            <a:pPr lvl="2" marL="12002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WenQuanYi Zen Hei"/>
              </a:rPr>
              <a:t>A ready signal which is de-asserted while sending the event selection command in 16-bit words at each clock cycle 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2000" spc="-1" strike="noStrike">
              <a:latin typeface="Arial"/>
            </a:endParaRPr>
          </a:p>
        </p:txBody>
      </p:sp>
      <p:pic>
        <p:nvPicPr>
          <p:cNvPr id="205" name="Picture 2" descr=""/>
          <p:cNvPicPr/>
          <p:nvPr/>
        </p:nvPicPr>
        <p:blipFill>
          <a:blip r:embed="rId1"/>
          <a:stretch/>
        </p:blipFill>
        <p:spPr>
          <a:xfrm>
            <a:off x="527040" y="5025240"/>
            <a:ext cx="10477080" cy="9745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"/>
          <p:cNvSpPr/>
          <p:nvPr/>
        </p:nvSpPr>
        <p:spPr>
          <a:xfrm>
            <a:off x="527040" y="1270440"/>
            <a:ext cx="10917360" cy="3930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WenQuanYi Zen Hei"/>
              </a:rPr>
              <a:t>The supernova trigger emulation block consists of an IPBus register interface</a:t>
            </a:r>
            <a:endParaRPr b="0" lang="en-GB" sz="18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WenQuanYi Zen Hei"/>
              </a:rPr>
              <a:t>There is a register for setting the number of samples to be read from the DDR4 memory</a:t>
            </a:r>
            <a:endParaRPr b="0" lang="en-GB" sz="18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WenQuanYi Zen Hei"/>
              </a:rPr>
              <a:t>There is another register to send the supernova trigger to the firmware which starts reading from the DDR4 memory and the output is sent to the supernova output control block.</a:t>
            </a:r>
            <a:endParaRPr b="0" lang="en-GB" sz="18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WenQuanYi Zen Hei"/>
              </a:rPr>
              <a:t>The supernova output block connects to the NVMe interface</a:t>
            </a:r>
            <a:endParaRPr b="0" lang="en-GB" sz="18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WenQuanYi Zen Hei"/>
              </a:rPr>
              <a:t>The output of the NVMe interface block is connected to a Xilinx ILA core (for it not to be optimized away by Vivado)</a:t>
            </a: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1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WenQuanYi Zen Hei"/>
              </a:rPr>
              <a:t>The B128-sink block is an IPBus connected block RAM that takes the snaphot of the ouput form the buffer management firmware in response to an event selection command</a:t>
            </a:r>
            <a:endParaRPr b="0" lang="en-GB" sz="18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WenQuanYi Zen Hei"/>
              </a:rPr>
              <a:t>The input to the RAM is at the DDR4 clock speed and 128 bits wide</a:t>
            </a:r>
            <a:endParaRPr b="0" lang="en-GB" sz="18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WenQuanYi Zen Hei"/>
              </a:rPr>
              <a:t>The write depth is 4096 words</a:t>
            </a:r>
            <a:endParaRPr b="0" lang="en-GB" sz="18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WenQuanYi Zen Hei"/>
              </a:rPr>
              <a:t>The read data width is the IPBus access width which is 32 bits</a:t>
            </a: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1800" spc="-1" strike="noStrike"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CustomShape 1"/>
          <p:cNvSpPr/>
          <p:nvPr/>
        </p:nvSpPr>
        <p:spPr>
          <a:xfrm>
            <a:off x="475200" y="1047600"/>
            <a:ext cx="10972080" cy="496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800" spc="-1" strike="noStrike">
                <a:solidFill>
                  <a:srgbClr val="000000"/>
                </a:solidFill>
                <a:latin typeface="Calibri"/>
                <a:ea typeface="WenQuanYi Zen Hei"/>
              </a:rPr>
              <a:t>Software Interfaces</a:t>
            </a:r>
            <a:endParaRPr b="0" lang="en-GB" sz="28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800" spc="-1" strike="noStrike">
                <a:solidFill>
                  <a:srgbClr val="000000"/>
                </a:solidFill>
                <a:latin typeface="Calibri"/>
                <a:ea typeface="WenQuanYi Zen Hei"/>
              </a:rPr>
              <a:t>Current IPBus registers for debug:</a:t>
            </a:r>
            <a:endParaRPr b="0" lang="en-GB" sz="28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1" lang="en-GB" sz="2000" spc="-1" strike="noStrike">
                <a:solidFill>
                  <a:srgbClr val="000000"/>
                </a:solidFill>
                <a:latin typeface="Calibri"/>
                <a:ea typeface="WenQuanYi Zen Hei"/>
              </a:rPr>
              <a:t>Initialise data send </a:t>
            </a:r>
            <a:r>
              <a:rPr b="0" lang="en-GB" sz="2000" spc="-1" strike="noStrike">
                <a:solidFill>
                  <a:srgbClr val="000000"/>
                </a:solidFill>
                <a:latin typeface="Calibri"/>
                <a:ea typeface="WenQuanYi Zen Hei"/>
              </a:rPr>
              <a:t>: Starts sending the data to be written to the DDR4 memory. The data is generated in the raw data packet format and has a counter for ADC samples. 40 channels of data exist each corresponding to a super packet.</a:t>
            </a:r>
            <a:endParaRPr b="0" lang="en-GB" sz="20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1" lang="en-GB" sz="2000" spc="-1" strike="noStrike">
                <a:solidFill>
                  <a:srgbClr val="000000"/>
                </a:solidFill>
                <a:latin typeface="Calibri"/>
                <a:ea typeface="WenQuanYi Zen Hei"/>
              </a:rPr>
              <a:t>Number of packets to be sent </a:t>
            </a:r>
            <a:r>
              <a:rPr b="0" lang="en-GB" sz="2000" spc="-1" strike="noStrike">
                <a:solidFill>
                  <a:srgbClr val="000000"/>
                </a:solidFill>
                <a:latin typeface="Calibri"/>
                <a:ea typeface="WenQuanYi Zen Hei"/>
              </a:rPr>
              <a:t>: This sets the number of super packets to be sent to the buffer management block.</a:t>
            </a:r>
            <a:endParaRPr b="0" lang="en-GB" sz="20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1" lang="en-GB" sz="2000" spc="-1" strike="noStrike">
                <a:solidFill>
                  <a:srgbClr val="000000"/>
                </a:solidFill>
                <a:latin typeface="Calibri"/>
                <a:ea typeface="WenQuanYi Zen Hei"/>
              </a:rPr>
              <a:t>Event selection command generate </a:t>
            </a:r>
            <a:r>
              <a:rPr b="0" lang="en-GB" sz="2000" spc="-1" strike="noStrike">
                <a:solidFill>
                  <a:srgbClr val="000000"/>
                </a:solidFill>
                <a:latin typeface="Calibri"/>
                <a:ea typeface="WenQuanYi Zen Hei"/>
              </a:rPr>
              <a:t>: These registers are used to generate the event selection command. There is a register for command ID, trigger start time and trigger end time.</a:t>
            </a:r>
            <a:endParaRPr b="0" lang="en-GB" sz="20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1" lang="en-GB" sz="2000" spc="-1" strike="noStrike">
                <a:solidFill>
                  <a:srgbClr val="000000"/>
                </a:solidFill>
                <a:latin typeface="Calibri"/>
                <a:ea typeface="WenQuanYi Zen Hei"/>
              </a:rPr>
              <a:t>Event selection command issue :</a:t>
            </a:r>
            <a:r>
              <a:rPr b="0" lang="en-GB" sz="2000" spc="-1" strike="noStrike">
                <a:solidFill>
                  <a:srgbClr val="000000"/>
                </a:solidFill>
                <a:latin typeface="Calibri"/>
                <a:ea typeface="WenQuanYi Zen Hei"/>
              </a:rPr>
              <a:t> This starts sending the event selection command generated.</a:t>
            </a:r>
            <a:endParaRPr b="0" lang="en-GB" sz="20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1" lang="en-GB" sz="2000" spc="-1" strike="noStrike">
                <a:solidFill>
                  <a:srgbClr val="000000"/>
                </a:solidFill>
                <a:latin typeface="Calibri"/>
                <a:ea typeface="WenQuanYi Zen Hei"/>
              </a:rPr>
              <a:t>Input FIFOs enable :</a:t>
            </a:r>
            <a:r>
              <a:rPr b="0" lang="en-GB" sz="2000" spc="-1" strike="noStrike">
                <a:solidFill>
                  <a:srgbClr val="000000"/>
                </a:solidFill>
                <a:latin typeface="Calibri"/>
                <a:ea typeface="WenQuanYi Zen Hei"/>
              </a:rPr>
              <a:t> This enables the FIFOs at the input of the buffer management which means enabling the whole buffer management operation.</a:t>
            </a:r>
            <a:endParaRPr b="0" lang="en-GB" sz="20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1" lang="en-GB" sz="2000" spc="-1" strike="noStrike">
                <a:solidFill>
                  <a:srgbClr val="000000"/>
                </a:solidFill>
                <a:latin typeface="Calibri"/>
                <a:ea typeface="WenQuanYi Zen Hei"/>
              </a:rPr>
              <a:t>Supernova trigger :</a:t>
            </a:r>
            <a:r>
              <a:rPr b="0" lang="en-GB" sz="2000" spc="-1" strike="noStrike">
                <a:solidFill>
                  <a:srgbClr val="000000"/>
                </a:solidFill>
                <a:latin typeface="Calibri"/>
                <a:ea typeface="WenQuanYi Zen Hei"/>
              </a:rPr>
              <a:t> This starts the reading of the data stored in DDR4 for the supernova trigger.</a:t>
            </a:r>
            <a:endParaRPr b="0" lang="en-GB" sz="20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1" lang="en-GB" sz="2000" spc="-1" strike="noStrike">
                <a:solidFill>
                  <a:srgbClr val="000000"/>
                </a:solidFill>
                <a:latin typeface="Calibri"/>
                <a:ea typeface="WenQuanYi Zen Hei"/>
              </a:rPr>
              <a:t>Supernova trigger no of samples :</a:t>
            </a:r>
            <a:r>
              <a:rPr b="0" lang="en-GB" sz="2000" spc="-1" strike="noStrike">
                <a:solidFill>
                  <a:srgbClr val="000000"/>
                </a:solidFill>
                <a:latin typeface="Calibri"/>
                <a:ea typeface="WenQuanYi Zen Hei"/>
              </a:rPr>
              <a:t> This sets the number of samples (no of 16-bit words) to be read for the supernova trigger.</a:t>
            </a:r>
            <a:endParaRPr b="0" lang="en-GB" sz="20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1" lang="en-GB" sz="2000" spc="-1" strike="noStrike">
                <a:solidFill>
                  <a:srgbClr val="000000"/>
                </a:solidFill>
                <a:latin typeface="Calibri"/>
                <a:ea typeface="WenQuanYi Zen Hei"/>
              </a:rPr>
              <a:t>B128 sink : </a:t>
            </a:r>
            <a:r>
              <a:rPr b="0" lang="en-GB" sz="2000" spc="-1" strike="noStrike">
                <a:solidFill>
                  <a:srgbClr val="000000"/>
                </a:solidFill>
                <a:latin typeface="Calibri"/>
                <a:ea typeface="WenQuanYi Zen Hei"/>
              </a:rPr>
              <a:t>This is a snapshot FIFO storing the data read from the DDR4 memory as a result of an event selection command.</a:t>
            </a:r>
            <a:r>
              <a:rPr b="1" lang="en-GB" sz="2000" spc="-1" strike="noStrike">
                <a:solidFill>
                  <a:srgbClr val="000000"/>
                </a:solidFill>
                <a:latin typeface="Calibri"/>
                <a:ea typeface="WenQuanYi Zen Hei"/>
              </a:rPr>
              <a:t>  </a:t>
            </a:r>
            <a:endParaRPr b="0" lang="en-GB" sz="2000" spc="-1" strike="noStrike"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CustomShape 1"/>
          <p:cNvSpPr/>
          <p:nvPr/>
        </p:nvSpPr>
        <p:spPr>
          <a:xfrm>
            <a:off x="532800" y="1052280"/>
            <a:ext cx="10972080" cy="4299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GB" sz="2000" spc="-1" strike="noStrike">
                <a:solidFill>
                  <a:srgbClr val="000000"/>
                </a:solidFill>
                <a:latin typeface="Arial"/>
                <a:ea typeface="WenQuanYi Zen Hei"/>
              </a:rPr>
              <a:t>To-do list</a:t>
            </a:r>
            <a:endParaRPr b="0" lang="en-GB" sz="20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WenQuanYi Zen Hei"/>
              </a:rPr>
              <a:t>There are two simple scripts</a:t>
            </a:r>
            <a:endParaRPr b="0" lang="en-GB" sz="20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WenQuanYi Zen Hei"/>
              </a:rPr>
              <a:t>The first one issues a supernova trigger command along with the number of samples</a:t>
            </a:r>
            <a:endParaRPr b="0" lang="en-GB" sz="20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WenQuanYi Zen Hei"/>
              </a:rPr>
              <a:t>The second one issues an event selection command and reads from the B128 snapshot sink</a:t>
            </a:r>
            <a:endParaRPr b="0" lang="en-GB" sz="20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WenQuanYi Zen Hei"/>
              </a:rPr>
              <a:t>These scripts can be detailed and formalised</a:t>
            </a:r>
            <a:endParaRPr b="0" lang="en-GB" sz="20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WenQuanYi Zen Hei"/>
              </a:rPr>
              <a:t>There can be some firmware changes for the test block to facilitate different test scenarios</a:t>
            </a:r>
            <a:endParaRPr b="0" lang="en-GB" sz="20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WenQuanYi Zen Hei"/>
              </a:rPr>
              <a:t>Testing with the compression and nVME interface</a:t>
            </a:r>
            <a:endParaRPr b="0" lang="en-GB" sz="20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WenQuanYi Zen Hei"/>
              </a:rPr>
              <a:t>First somebody might check if the project is built without any errors using the IPBB framework </a:t>
            </a:r>
            <a:endParaRPr b="0" lang="en-GB" sz="20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WenQuanYi Zen Hei"/>
              </a:rPr>
              <a:t>Documentation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en-GB" sz="2000" spc="-1" strike="noStrike">
              <a:latin typeface="Arial"/>
            </a:endParaRPr>
          </a:p>
        </p:txBody>
      </p:sp>
      <p:sp>
        <p:nvSpPr>
          <p:cNvPr id="209" name="CustomShape 2"/>
          <p:cNvSpPr/>
          <p:nvPr/>
        </p:nvSpPr>
        <p:spPr>
          <a:xfrm>
            <a:off x="11662560" y="6381720"/>
            <a:ext cx="5292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fld id="{B99A415C-0031-4627-BE5A-6093E887988C}" type="slidenum">
              <a:rPr b="0" lang="en-GB" sz="1800" spc="-1" strike="noStrike">
                <a:solidFill>
                  <a:srgbClr val="000000"/>
                </a:solidFill>
                <a:latin typeface="Arial"/>
                <a:ea typeface="WenQuanYi Zen Hei"/>
              </a:rPr>
              <a:t>&lt;number&gt;</a:t>
            </a:fld>
            <a:endParaRPr b="0" lang="en-GB" sz="1800" spc="-1" strike="noStrike"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3016</TotalTime>
  <Application>LibreOffice/6.0.7.3.0$Linux_X86_64 LibreOffice_project/00$Build-3</Application>
  <Words>924</Words>
  <Paragraphs>119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2020-05-25T13:26:12Z</dcterms:created>
  <dc:creator>Motuk, Erdem</dc:creator>
  <dc:description/>
  <dc:language>en-GB</dc:language>
  <cp:lastModifiedBy/>
  <dcterms:modified xsi:type="dcterms:W3CDTF">2020-10-15T15:19:49Z</dcterms:modified>
  <cp:revision>230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9</vt:i4>
  </property>
</Properties>
</file>