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23"/>
  </p:notesMasterIdLst>
  <p:handoutMasterIdLst>
    <p:handoutMasterId r:id="rId24"/>
  </p:handoutMasterIdLst>
  <p:sldIdLst>
    <p:sldId id="391" r:id="rId3"/>
    <p:sldId id="491" r:id="rId4"/>
    <p:sldId id="492" r:id="rId5"/>
    <p:sldId id="493" r:id="rId6"/>
    <p:sldId id="494" r:id="rId7"/>
    <p:sldId id="495" r:id="rId8"/>
    <p:sldId id="578" r:id="rId9"/>
    <p:sldId id="327" r:id="rId10"/>
    <p:sldId id="1135" r:id="rId11"/>
    <p:sldId id="1137" r:id="rId12"/>
    <p:sldId id="579" r:id="rId13"/>
    <p:sldId id="582" r:id="rId14"/>
    <p:sldId id="580" r:id="rId15"/>
    <p:sldId id="1133" r:id="rId16"/>
    <p:sldId id="1134" r:id="rId17"/>
    <p:sldId id="581" r:id="rId18"/>
    <p:sldId id="462" r:id="rId19"/>
    <p:sldId id="1136" r:id="rId20"/>
    <p:sldId id="479" r:id="rId21"/>
    <p:sldId id="480" r:id="rId22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505064"/>
    <a:srgbClr val="C80A14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8431" autoAdjust="0"/>
  </p:normalViewPr>
  <p:slideViewPr>
    <p:cSldViewPr>
      <p:cViewPr varScale="1">
        <p:scale>
          <a:sx n="113" d="100"/>
          <a:sy n="113" d="100"/>
        </p:scale>
        <p:origin x="102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0ECB61F-A59C-49E2-A530-FA609DF9D08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F4E4D9-F0AA-4DD1-AF4B-4E8E9B4AB4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1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AA2C4C4-A80C-43FF-B18C-8A5EC136CD2E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227ECC-29BA-4FCC-88E2-C69DD36319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BD8BEC-5B5F-45C1-9A62-C817DB83DAB2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446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2A1E5-0F83-4A58-8D31-C943AC1FC37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8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2A1E5-0F83-4A58-8D31-C943AC1FC37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72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27648" y="3886200"/>
            <a:ext cx="7104789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3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7205D8-1494-4AAD-8C24-51265D81BA93}" type="datetime1">
              <a:rPr lang="de-DE" smtClean="0"/>
              <a:t>16.02.2022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8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4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99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9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79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8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22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6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1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35275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864920"/>
            <a:ext cx="103632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5807968" y="5334390"/>
            <a:ext cx="5472608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/>
              <a:t>Autor eintragen …</a:t>
            </a:r>
          </a:p>
          <a:p>
            <a:r>
              <a:rPr lang="de-DE" sz="2000" dirty="0"/>
              <a:t>Präsentationsort eintragen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8" y="6292507"/>
            <a:ext cx="1775520" cy="5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51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58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600" y="707507"/>
            <a:ext cx="109723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600" y="3346942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38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8910C-24E4-43A6-BEA9-C12E1ABEFDB4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3"/>
            <a:ext cx="109728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/>
              <a:t>Textmasterformat – Fließtext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17345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3C00A-089E-4B5B-8E2D-208C55B0B545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2942E-7CFD-4B29-A4D8-6DE9716636D0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7B81A7-6660-47CD-A977-B1FFF69A6380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505064"/>
                </a:solidFill>
              </a:rPr>
              <a:t>Titelmasterformat durch Klicken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50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300" y="6520262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2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4" y="6520262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3"/>
            <a:ext cx="960107" cy="22681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132"/>
            <a:ext cx="1391477" cy="4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>
                <a:solidFill>
                  <a:srgbClr val="FFFFFF"/>
                </a:solidFill>
                <a:latin typeface="Arial"/>
              </a:rPr>
              <a:t>Acknowledgements</a:t>
            </a:r>
            <a:br>
              <a:rPr lang="de-DE" sz="4500" b="1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de-DE" sz="1500" b="0" i="0" u="none" strike="noStrike" baseline="30000" dirty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3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8AE6D60-56E6-4D45-AE9A-D2B9319B6214}" type="datetime1">
              <a:rPr lang="de-DE" smtClean="0"/>
              <a:t>16.02.2022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69515" y="6520262"/>
            <a:ext cx="1390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2A69D-2703-4334-8462-704FF35C9704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79509" y="65202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16480" y="6520262"/>
            <a:ext cx="1165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63" r:id="rId7"/>
    <p:sldLayoutId id="2147483662" r:id="rId8"/>
    <p:sldLayoutId id="2147483660" r:id="rId9"/>
    <p:sldLayoutId id="2147483659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8589-E377-49BF-ABAD-9291D1E28E99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0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22992159-C77D-4786-A996-C5AE6650863F}"/>
              </a:ext>
            </a:extLst>
          </p:cNvPr>
          <p:cNvSpPr txBox="1">
            <a:spLocks/>
          </p:cNvSpPr>
          <p:nvPr/>
        </p:nvSpPr>
        <p:spPr>
          <a:xfrm>
            <a:off x="1127448" y="332656"/>
            <a:ext cx="1054275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Cathode R&amp;D Needs </a:t>
            </a:r>
          </a:p>
          <a:p>
            <a:r>
              <a:rPr lang="en-US" sz="3600" dirty="0"/>
              <a:t>and Status for European HE-/Nuclear Physics projects  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1922" r="38786" b="-31084"/>
          <a:stretch/>
        </p:blipFill>
        <p:spPr>
          <a:xfrm>
            <a:off x="7980040" y="5517232"/>
            <a:ext cx="4211960" cy="1782729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22844A-6CD4-4503-A8EE-736E0ECB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2204864"/>
            <a:ext cx="7772400" cy="3240360"/>
          </a:xfrm>
        </p:spPr>
        <p:txBody>
          <a:bodyPr>
            <a:normAutofit lnSpcReduction="10000"/>
          </a:bodyPr>
          <a:lstStyle/>
          <a:p>
            <a:r>
              <a:rPr lang="de-DE" sz="3200" dirty="0"/>
              <a:t>SNOWMASS 2021, </a:t>
            </a:r>
          </a:p>
          <a:p>
            <a:r>
              <a:rPr lang="de-DE" sz="2200" dirty="0" err="1"/>
              <a:t>Electron</a:t>
            </a:r>
            <a:r>
              <a:rPr lang="de-DE" sz="2200" dirty="0"/>
              <a:t> Source </a:t>
            </a:r>
            <a:r>
              <a:rPr lang="de-DE" sz="2200" dirty="0" err="1"/>
              <a:t>workshop</a:t>
            </a:r>
            <a:endParaRPr lang="de-DE" sz="2200" dirty="0"/>
          </a:p>
          <a:p>
            <a:r>
              <a:rPr lang="de-DE" sz="2200" dirty="0" err="1"/>
              <a:t>February</a:t>
            </a:r>
            <a:r>
              <a:rPr lang="de-DE" sz="2200" dirty="0"/>
              <a:t>, 16, 2022</a:t>
            </a:r>
          </a:p>
          <a:p>
            <a:r>
              <a:rPr lang="de-DE" sz="2400" dirty="0" err="1"/>
              <a:t>Presented</a:t>
            </a:r>
            <a:r>
              <a:rPr lang="de-DE" sz="2400" dirty="0"/>
              <a:t>  </a:t>
            </a:r>
            <a:r>
              <a:rPr lang="de-DE" sz="2400" dirty="0" err="1"/>
              <a:t>by</a:t>
            </a:r>
            <a:r>
              <a:rPr lang="de-DE" sz="2400" dirty="0"/>
              <a:t> Kurt Aulenbacher</a:t>
            </a:r>
          </a:p>
          <a:p>
            <a:r>
              <a:rPr lang="de-DE" sz="2400" dirty="0" err="1"/>
              <a:t>Thanks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: </a:t>
            </a:r>
          </a:p>
          <a:p>
            <a:r>
              <a:rPr lang="de-DE" sz="2400" dirty="0"/>
              <a:t>Boris Militsyn, Walid Kaabi, David Elsner, Joachim Enders, Jennifer Groth,  Rong Xiang, Flo Hug</a:t>
            </a:r>
          </a:p>
          <a:p>
            <a:r>
              <a:rPr lang="de-DE" sz="1600" dirty="0" err="1"/>
              <a:t>Supported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German Science </a:t>
            </a:r>
            <a:r>
              <a:rPr lang="de-DE" sz="1600" dirty="0" err="1"/>
              <a:t>ministry</a:t>
            </a:r>
            <a:r>
              <a:rPr lang="de-DE" sz="1600" dirty="0"/>
              <a:t>, BMBF, </a:t>
            </a:r>
            <a:r>
              <a:rPr lang="de-DE" sz="1600" dirty="0" err="1"/>
              <a:t>through</a:t>
            </a:r>
            <a:r>
              <a:rPr lang="de-DE" sz="1600" dirty="0"/>
              <a:t> </a:t>
            </a:r>
            <a:r>
              <a:rPr lang="de-DE" sz="1600" dirty="0" err="1"/>
              <a:t>project</a:t>
            </a:r>
            <a:r>
              <a:rPr lang="de-DE" sz="1600" dirty="0"/>
              <a:t> 05K19UMA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60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58" y="572957"/>
            <a:ext cx="10481587" cy="5928110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60" y="47320"/>
            <a:ext cx="5535121" cy="41967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r>
              <a:rPr lang="de-DE" altLang="zh-CN" sz="2000" kern="0" dirty="0"/>
              <a:t>Double </a:t>
            </a:r>
            <a:r>
              <a:rPr lang="de-DE" altLang="zh-CN" sz="2000" kern="0" dirty="0" err="1"/>
              <a:t>sided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recirculation</a:t>
            </a:r>
            <a:r>
              <a:rPr lang="de-DE" altLang="zh-CN" sz="2000" kern="0" dirty="0"/>
              <a:t> design </a:t>
            </a:r>
            <a:r>
              <a:rPr lang="de-DE" altLang="zh-CN" sz="2000" kern="0" dirty="0" err="1"/>
              <a:t>with</a:t>
            </a:r>
            <a:r>
              <a:rPr lang="de-DE" altLang="zh-CN" sz="2000" kern="0" dirty="0"/>
              <a:t> normal-</a:t>
            </a:r>
            <a:r>
              <a:rPr lang="de-DE" altLang="zh-CN" sz="2000" kern="0" dirty="0" err="1"/>
              <a:t>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injector</a:t>
            </a:r>
            <a:r>
              <a:rPr lang="de-DE" altLang="zh-CN" sz="2000" kern="0" dirty="0"/>
              <a:t> and </a:t>
            </a:r>
            <a:r>
              <a:rPr lang="de-DE" altLang="zh-CN" sz="2000" kern="0" dirty="0" err="1"/>
              <a:t>superconducting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main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linac</a:t>
            </a:r>
            <a:endParaRPr lang="de-DE" altLang="zh-CN" sz="2000" kern="0" dirty="0"/>
          </a:p>
          <a:p>
            <a:r>
              <a:rPr lang="de-DE" altLang="zh-CN" sz="2000" kern="0" dirty="0" err="1"/>
              <a:t>Two</a:t>
            </a:r>
            <a:r>
              <a:rPr lang="de-DE" altLang="zh-CN" sz="2000" kern="0" dirty="0"/>
              <a:t> different </a:t>
            </a:r>
            <a:r>
              <a:rPr lang="de-DE" altLang="zh-CN" sz="2000" kern="0" dirty="0" err="1"/>
              <a:t>modes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operation</a:t>
            </a:r>
            <a:r>
              <a:rPr lang="de-DE" altLang="zh-CN" sz="2000" kern="0" dirty="0"/>
              <a:t>:</a:t>
            </a:r>
          </a:p>
          <a:p>
            <a:r>
              <a:rPr lang="de-DE" altLang="zh-CN" sz="2000" kern="0" dirty="0"/>
              <a:t>(1300 MHz CW beam)</a:t>
            </a:r>
            <a:br>
              <a:rPr lang="de-DE" altLang="zh-CN" sz="2000" kern="0" dirty="0"/>
            </a:br>
            <a:br>
              <a:rPr lang="de-DE" altLang="zh-CN" sz="2000" kern="0" dirty="0"/>
            </a:br>
            <a:r>
              <a:rPr lang="de-DE" altLang="zh-CN" sz="2000" kern="0" dirty="0"/>
              <a:t>- </a:t>
            </a:r>
            <a:r>
              <a:rPr lang="de-DE" sz="2000" dirty="0">
                <a:sym typeface="Wingdings" pitchFamily="2" charset="2"/>
              </a:rPr>
              <a:t>EB-operation (P2/BDX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olidFill>
                  <a:srgbClr val="FF0000"/>
                </a:solidFill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150 µA @ 155 </a:t>
            </a:r>
            <a:r>
              <a:rPr lang="de-DE" sz="2000" dirty="0" err="1">
                <a:sym typeface="Wingdings" pitchFamily="2" charset="2"/>
              </a:rPr>
              <a:t>MeV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- ERL-operation (MAGIX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 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(</a:t>
            </a:r>
            <a:r>
              <a:rPr lang="de-DE" sz="2000" dirty="0" err="1">
                <a:sym typeface="Wingdings" pitchFamily="2" charset="2"/>
              </a:rPr>
              <a:t>un</a:t>
            </a:r>
            <a:r>
              <a:rPr lang="de-DE" sz="2000" dirty="0">
                <a:sym typeface="Wingdings" pitchFamily="2" charset="2"/>
              </a:rPr>
              <a:t>)</a:t>
            </a:r>
            <a:r>
              <a:rPr lang="de-DE" sz="2000" dirty="0" err="1"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>
                <a:solidFill>
                  <a:srgbClr val="FF0000"/>
                </a:solidFill>
                <a:sym typeface="Wingdings" pitchFamily="2" charset="2"/>
              </a:rPr>
              <a:t>1 (10) mA </a:t>
            </a:r>
            <a:r>
              <a:rPr lang="de-DE" sz="2000" dirty="0">
                <a:solidFill>
                  <a:schemeClr val="tx1"/>
                </a:solidFill>
                <a:sym typeface="Wingdings" pitchFamily="2" charset="2"/>
              </a:rPr>
              <a:t>@ 105 </a:t>
            </a:r>
            <a:r>
              <a:rPr lang="de-DE" sz="2000" dirty="0" err="1">
                <a:solidFill>
                  <a:schemeClr val="tx1"/>
                </a:solidFill>
                <a:sym typeface="Wingdings" pitchFamily="2" charset="2"/>
              </a:rPr>
              <a:t>MeV</a:t>
            </a:r>
            <a:endParaRPr lang="de-DE" altLang="zh-CN" sz="2000" kern="0" dirty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4551147" y="6501068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2" name="Textfeld 1"/>
          <p:cNvSpPr txBox="1"/>
          <p:nvPr/>
        </p:nvSpPr>
        <p:spPr>
          <a:xfrm rot="16200000">
            <a:off x="8253776" y="970586"/>
            <a:ext cx="57419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Gun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9843648">
            <a:off x="7472366" y="1463942"/>
            <a:ext cx="8476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6573955" y="1935734"/>
            <a:ext cx="98937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9" name="Textfeld 8"/>
          <p:cNvSpPr txBox="1"/>
          <p:nvPr/>
        </p:nvSpPr>
        <p:spPr>
          <a:xfrm rot="19863175">
            <a:off x="7275797" y="2434475"/>
            <a:ext cx="9145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MEEC-1</a:t>
            </a:r>
          </a:p>
        </p:txBody>
      </p:sp>
      <p:sp>
        <p:nvSpPr>
          <p:cNvPr id="10" name="Textfeld 9"/>
          <p:cNvSpPr txBox="1"/>
          <p:nvPr/>
        </p:nvSpPr>
        <p:spPr>
          <a:xfrm rot="19708988">
            <a:off x="8282524" y="3366908"/>
            <a:ext cx="9145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MEEC-2</a:t>
            </a:r>
          </a:p>
        </p:txBody>
      </p:sp>
      <p:sp>
        <p:nvSpPr>
          <p:cNvPr id="11" name="Textfeld 10"/>
          <p:cNvSpPr txBox="1"/>
          <p:nvPr/>
        </p:nvSpPr>
        <p:spPr>
          <a:xfrm rot="1831737">
            <a:off x="8293603" y="2249768"/>
            <a:ext cx="237584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1-3-5</a:t>
            </a:r>
          </a:p>
        </p:txBody>
      </p:sp>
      <p:sp>
        <p:nvSpPr>
          <p:cNvPr id="12" name="Textfeld 11"/>
          <p:cNvSpPr txBox="1"/>
          <p:nvPr/>
        </p:nvSpPr>
        <p:spPr>
          <a:xfrm rot="1863412">
            <a:off x="5540876" y="4017702"/>
            <a:ext cx="225882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2-4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57985" y="5662923"/>
            <a:ext cx="1459759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Ext. </a:t>
            </a:r>
            <a:r>
              <a:rPr lang="de-DE" dirty="0" err="1"/>
              <a:t>beamline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032318" y="4317844"/>
            <a:ext cx="99097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ERL </a:t>
            </a:r>
            <a:r>
              <a:rPr lang="de-DE" dirty="0" err="1"/>
              <a:t>loop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9842007">
            <a:off x="7322402" y="3095206"/>
            <a:ext cx="163538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155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587178" y="3874768"/>
            <a:ext cx="140134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44887" y="3653197"/>
            <a:ext cx="42030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P2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026283" y="4916908"/>
            <a:ext cx="83702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MAGIX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8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MESA Accelerator Layout</a:t>
            </a:r>
          </a:p>
        </p:txBody>
      </p:sp>
    </p:spTree>
    <p:extLst>
      <p:ext uri="{BB962C8B-B14F-4D97-AF65-F5344CB8AC3E}">
        <p14:creationId xmlns:p14="http://schemas.microsoft.com/office/powerpoint/2010/main" val="9578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56CC-9064-433B-88CE-B7974A0B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 Mainz : Polarization drift study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7B0B46-B343-4D14-8385-1087A82AB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09"/>
          <a:stretch/>
        </p:blipFill>
        <p:spPr>
          <a:xfrm>
            <a:off x="2135560" y="1484784"/>
            <a:ext cx="6714365" cy="33867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DEEFAC-875D-4437-BF50-2BAE768C5723}"/>
              </a:ext>
            </a:extLst>
          </p:cNvPr>
          <p:cNvSpPr txBox="1"/>
          <p:nvPr/>
        </p:nvSpPr>
        <p:spPr>
          <a:xfrm>
            <a:off x="2567608" y="5229200"/>
            <a:ext cx="6803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Observed</a:t>
            </a:r>
            <a:r>
              <a:rPr lang="de-DE" dirty="0"/>
              <a:t>  </a:t>
            </a:r>
            <a:r>
              <a:rPr lang="de-DE" dirty="0" err="1"/>
              <a:t>drift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beam </a:t>
            </a:r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</a:p>
          <a:p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 1%/</a:t>
            </a:r>
            <a:r>
              <a:rPr lang="de-DE" dirty="0" err="1"/>
              <a:t>day</a:t>
            </a:r>
            <a:r>
              <a:rPr lang="de-DE" dirty="0"/>
              <a:t>, and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photocathode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?</a:t>
            </a:r>
          </a:p>
          <a:p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„</a:t>
            </a:r>
            <a:r>
              <a:rPr lang="de-DE" dirty="0" err="1"/>
              <a:t>conventional</a:t>
            </a:r>
            <a:r>
              <a:rPr lang="de-DE" dirty="0"/>
              <a:t>“ 3.5 </a:t>
            </a:r>
            <a:r>
              <a:rPr lang="de-DE" dirty="0" err="1"/>
              <a:t>MeV</a:t>
            </a:r>
            <a:r>
              <a:rPr lang="de-DE" dirty="0"/>
              <a:t> Mott-polarimeter  at MAMI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56CC-9064-433B-88CE-B7974A0B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0972800" cy="1143000"/>
          </a:xfrm>
        </p:spPr>
        <p:txBody>
          <a:bodyPr/>
          <a:lstStyle/>
          <a:p>
            <a:r>
              <a:rPr lang="en-US" dirty="0"/>
              <a:t>Uni Mainz : Polarization drift study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1B8412-6E3E-4AAE-805E-105E8D6AFDE9}"/>
              </a:ext>
            </a:extLst>
          </p:cNvPr>
          <p:cNvSpPr txBox="1"/>
          <p:nvPr/>
        </p:nvSpPr>
        <p:spPr>
          <a:xfrm>
            <a:off x="551384" y="1628800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far, Oxygen was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Now, in dedicated test set up, Oxygen and NF3 can be used, e.g. for  alternating activations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set up has similar source compared to the one operating at MAMI (“PKA2”)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..and is </a:t>
            </a:r>
            <a:r>
              <a:rPr lang="en-US" dirty="0" err="1"/>
              <a:t>equiped</a:t>
            </a:r>
            <a:r>
              <a:rPr lang="en-US" dirty="0"/>
              <a:t> with Spin rotator and Mott polarimeter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Intention-I: Compare drift of polarization under Oxygen and NF</a:t>
            </a:r>
            <a:r>
              <a:rPr lang="en-US" baseline="-25000" dirty="0"/>
              <a:t>3</a:t>
            </a:r>
            <a:r>
              <a:rPr lang="en-US" dirty="0"/>
              <a:t> activation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Intention- II Compare QE/Lifetime behavior </a:t>
            </a:r>
            <a:r>
              <a:rPr lang="en-US" dirty="0">
                <a:sym typeface="Wingdings" panose="05000000000000000000" pitchFamily="2" charset="2"/>
              </a:rPr>
              <a:t> draw conclusion for MESA operations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090EAE-7FAB-426D-87DA-D640D7594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338805"/>
            <a:ext cx="3744416" cy="39688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2746DC-33E7-4B30-AAFA-4CA733E7230D}"/>
              </a:ext>
            </a:extLst>
          </p:cNvPr>
          <p:cNvSpPr txBox="1"/>
          <p:nvPr/>
        </p:nvSpPr>
        <p:spPr>
          <a:xfrm>
            <a:off x="6960096" y="53732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PhD thesis started – Jennifer Groth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43B016-29BD-43AF-96CA-2ECA40FDB07C}"/>
              </a:ext>
            </a:extLst>
          </p:cNvPr>
          <p:cNvSpPr txBox="1"/>
          <p:nvPr/>
        </p:nvSpPr>
        <p:spPr>
          <a:xfrm>
            <a:off x="10200456" y="1628800"/>
            <a:ext cx="86409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PKA2</a:t>
            </a:r>
          </a:p>
        </p:txBody>
      </p:sp>
    </p:spTree>
    <p:extLst>
      <p:ext uri="{BB962C8B-B14F-4D97-AF65-F5344CB8AC3E}">
        <p14:creationId xmlns:p14="http://schemas.microsoft.com/office/powerpoint/2010/main" val="16950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56CC-9064-433B-88CE-B7974A0B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 Mainz : Surface Photovoltage  (SPV -long pulse)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52E26A-48E1-4B6C-B1D4-48FDC8D9A174}"/>
              </a:ext>
            </a:extLst>
          </p:cNvPr>
          <p:cNvSpPr txBox="1"/>
          <p:nvPr/>
        </p:nvSpPr>
        <p:spPr>
          <a:xfrm>
            <a:off x="911424" y="20608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 band-gap excitation may </a:t>
            </a:r>
            <a:r>
              <a:rPr lang="en-US" dirty="0" err="1"/>
              <a:t>provoque</a:t>
            </a:r>
            <a:r>
              <a:rPr lang="en-US" dirty="0"/>
              <a:t> surface </a:t>
            </a:r>
            <a:r>
              <a:rPr lang="en-US" dirty="0" err="1"/>
              <a:t>photvoltage</a:t>
            </a:r>
            <a:r>
              <a:rPr lang="en-US" dirty="0"/>
              <a:t> at surface </a:t>
            </a:r>
          </a:p>
          <a:p>
            <a:r>
              <a:rPr lang="en-US" dirty="0"/>
              <a:t>     </a:t>
            </a:r>
            <a:r>
              <a:rPr lang="en-US" dirty="0">
                <a:sym typeface="Wingdings" panose="05000000000000000000" pitchFamily="2" charset="2"/>
              </a:rPr>
              <a:t> leads to reduced QE because of modified NEA-state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01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>
            <a:extLst>
              <a:ext uri="{FF2B5EF4-FFF2-40B4-BE49-F238E27FC236}">
                <a16:creationId xmlns:a16="http://schemas.microsoft.com/office/drawing/2014/main" id="{7840501E-4743-4263-A928-FBD63F31C8D0}"/>
              </a:ext>
            </a:extLst>
          </p:cNvPr>
          <p:cNvSpPr txBox="1"/>
          <p:nvPr/>
        </p:nvSpPr>
        <p:spPr>
          <a:xfrm>
            <a:off x="439643" y="26335"/>
            <a:ext cx="1130525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Small „</a:t>
            </a:r>
            <a:r>
              <a:rPr lang="de-DE" sz="3200" b="0" i="0" u="none" strike="noStrike" kern="1200" cap="none" spc="0" baseline="0" dirty="0" err="1">
                <a:solidFill>
                  <a:srgbClr val="C00000"/>
                </a:solidFill>
                <a:uFillTx/>
                <a:latin typeface="Calibri"/>
              </a:rPr>
              <a:t>ThErmalized</a:t>
            </a:r>
            <a:r>
              <a:rPr lang="de-DE" sz="32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“ source At MAINZ (STEAM)- </a:t>
            </a:r>
            <a:r>
              <a:rPr lang="de-DE" sz="3200" b="0" i="0" u="none" strike="noStrike" kern="1200" cap="none" spc="0" baseline="0" dirty="0" err="1">
                <a:solidFill>
                  <a:srgbClr val="C00000"/>
                </a:solidFill>
                <a:uFillTx/>
                <a:latin typeface="Calibri"/>
              </a:rPr>
              <a:t>long</a:t>
            </a:r>
            <a:r>
              <a:rPr lang="de-DE" sz="32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 pulse SPV  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20F04B45-45E0-4282-A150-5D139BF03B92}"/>
              </a:ext>
            </a:extLst>
          </p:cNvPr>
          <p:cNvSpPr txBox="1"/>
          <p:nvPr/>
        </p:nvSpPr>
        <p:spPr>
          <a:xfrm>
            <a:off x="4766703" y="4198174"/>
            <a:ext cx="6552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 </a:t>
            </a:r>
          </a:p>
        </p:txBody>
      </p:sp>
      <p:pic>
        <p:nvPicPr>
          <p:cNvPr id="5" name="Grafik 31">
            <a:extLst>
              <a:ext uri="{FF2B5EF4-FFF2-40B4-BE49-F238E27FC236}">
                <a16:creationId xmlns:a16="http://schemas.microsoft.com/office/drawing/2014/main" id="{85C9E5D1-6470-47E1-B4DF-EE741D2E0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96" y="556686"/>
            <a:ext cx="3612913" cy="28104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feld 32">
            <a:extLst>
              <a:ext uri="{FF2B5EF4-FFF2-40B4-BE49-F238E27FC236}">
                <a16:creationId xmlns:a16="http://schemas.microsoft.com/office/drawing/2014/main" id="{CEBD9765-0451-4230-A281-FD2469EA35E7}"/>
              </a:ext>
            </a:extLst>
          </p:cNvPr>
          <p:cNvSpPr txBox="1"/>
          <p:nvPr/>
        </p:nvSpPr>
        <p:spPr>
          <a:xfrm>
            <a:off x="7785795" y="1400202"/>
            <a:ext cx="3966557" cy="1415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Operation with up to 150keVbeam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and up to 10mA -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Surface photovoltage in NEA GaAs at 10mA leads to Q.E. dependend saturation current density in DC-operation (400mus long pulses, 800nm excitation wavelength </a:t>
            </a: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 Friederich-PhD thesis Mainz, 2019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A7036655-BDFA-4D3B-AD4E-7F88F9D3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7"/>
          <a:stretch>
            <a:fillRect/>
          </a:stretch>
        </p:blipFill>
        <p:spPr>
          <a:xfrm>
            <a:off x="439643" y="484622"/>
            <a:ext cx="3332494" cy="310881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uppieren 14">
            <a:extLst>
              <a:ext uri="{FF2B5EF4-FFF2-40B4-BE49-F238E27FC236}">
                <a16:creationId xmlns:a16="http://schemas.microsoft.com/office/drawing/2014/main" id="{EFE4DB8F-3DF6-41B7-8A05-D639A77CBD3B}"/>
              </a:ext>
            </a:extLst>
          </p:cNvPr>
          <p:cNvGrpSpPr/>
          <p:nvPr/>
        </p:nvGrpSpPr>
        <p:grpSpPr>
          <a:xfrm>
            <a:off x="119336" y="3624455"/>
            <a:ext cx="8187272" cy="3405408"/>
            <a:chOff x="245964" y="3398550"/>
            <a:chExt cx="8187272" cy="3405408"/>
          </a:xfrm>
        </p:grpSpPr>
        <p:pic>
          <p:nvPicPr>
            <p:cNvPr id="9" name="Grafik 11">
              <a:extLst>
                <a:ext uri="{FF2B5EF4-FFF2-40B4-BE49-F238E27FC236}">
                  <a16:creationId xmlns:a16="http://schemas.microsoft.com/office/drawing/2014/main" id="{E431E2D8-9727-452C-A384-769ED6AB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964" y="3398550"/>
              <a:ext cx="8187272" cy="340540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Textfeld 12">
              <a:extLst>
                <a:ext uri="{FF2B5EF4-FFF2-40B4-BE49-F238E27FC236}">
                  <a16:creationId xmlns:a16="http://schemas.microsoft.com/office/drawing/2014/main" id="{1F0B9D4E-9666-49A1-811E-CE2F95A1FCB9}"/>
                </a:ext>
              </a:extLst>
            </p:cNvPr>
            <p:cNvSpPr txBox="1"/>
            <p:nvPr/>
          </p:nvSpPr>
          <p:spPr>
            <a:xfrm>
              <a:off x="690676" y="3488085"/>
              <a:ext cx="3587736" cy="923330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STEAM (inverted source design,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based on JLAB idea )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installed at test apparatus “MELBA”</a:t>
              </a:r>
            </a:p>
          </p:txBody>
        </p:sp>
      </p:grpSp>
      <p:sp>
        <p:nvSpPr>
          <p:cNvPr id="11" name="Textfeld 13">
            <a:extLst>
              <a:ext uri="{FF2B5EF4-FFF2-40B4-BE49-F238E27FC236}">
                <a16:creationId xmlns:a16="http://schemas.microsoft.com/office/drawing/2014/main" id="{E37756A6-111A-4BF3-8309-28C73457A1BE}"/>
              </a:ext>
            </a:extLst>
          </p:cNvPr>
          <p:cNvSpPr txBox="1"/>
          <p:nvPr/>
        </p:nvSpPr>
        <p:spPr>
          <a:xfrm>
            <a:off x="8188278" y="3636651"/>
            <a:ext cx="5619746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December  2021 Commissioning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of STEAM at MESA has started.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à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Commissioning of injector in 22/23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à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Beam operations for P2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(150muA average current, P&gt;0.85 )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envisaged for end 2024.  </a:t>
            </a:r>
          </a:p>
        </p:txBody>
      </p:sp>
      <p:cxnSp>
        <p:nvCxnSpPr>
          <p:cNvPr id="12" name="Gerade Verbindung mit Pfeil 16">
            <a:extLst>
              <a:ext uri="{FF2B5EF4-FFF2-40B4-BE49-F238E27FC236}">
                <a16:creationId xmlns:a16="http://schemas.microsoft.com/office/drawing/2014/main" id="{B915B91A-ADE9-41BA-A4DB-3DC53B692D83}"/>
              </a:ext>
            </a:extLst>
          </p:cNvPr>
          <p:cNvCxnSpPr/>
          <p:nvPr/>
        </p:nvCxnSpPr>
        <p:spPr>
          <a:xfrm flipH="1">
            <a:off x="7724778" y="1305077"/>
            <a:ext cx="1647822" cy="0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13" name="Textfeld 33">
            <a:extLst>
              <a:ext uri="{FF2B5EF4-FFF2-40B4-BE49-F238E27FC236}">
                <a16:creationId xmlns:a16="http://schemas.microsoft.com/office/drawing/2014/main" id="{D861D253-7C8A-48F5-B951-D00EC0C4ADD7}"/>
              </a:ext>
            </a:extLst>
          </p:cNvPr>
          <p:cNvSpPr txBox="1"/>
          <p:nvPr/>
        </p:nvSpPr>
        <p:spPr>
          <a:xfrm>
            <a:off x="281223" y="3442935"/>
            <a:ext cx="6981828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0" i="0" u="none" strike="noStrike" kern="1200" cap="none" spc="0" baseline="0">
                <a:solidFill>
                  <a:srgbClr val="000000"/>
                </a:solidFill>
                <a:uFillTx/>
                <a:latin typeface="TeXGyreTermes-Regular"/>
              </a:rPr>
              <a:t>S. Friederich et al .doi:</a:t>
            </a:r>
            <a:r>
              <a:rPr lang="de-DE" sz="800" b="0" i="0" u="none" strike="noStrike" kern="1200" cap="none" spc="0" baseline="0">
                <a:solidFill>
                  <a:srgbClr val="000000"/>
                </a:solidFill>
                <a:uFillTx/>
                <a:latin typeface="BeraSansMono-Roman"/>
              </a:rPr>
              <a:t>10.18429/JACoW-IPAC2019-TUPGW028</a:t>
            </a:r>
            <a:endParaRPr lang="de-DE" sz="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>
            <a:extLst>
              <a:ext uri="{FF2B5EF4-FFF2-40B4-BE49-F238E27FC236}">
                <a16:creationId xmlns:a16="http://schemas.microsoft.com/office/drawing/2014/main" id="{7840501E-4743-4263-A928-FBD63F31C8D0}"/>
              </a:ext>
            </a:extLst>
          </p:cNvPr>
          <p:cNvSpPr txBox="1"/>
          <p:nvPr/>
        </p:nvSpPr>
        <p:spPr>
          <a:xfrm>
            <a:off x="0" y="0"/>
            <a:ext cx="1130525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dirty="0" err="1">
                <a:solidFill>
                  <a:srgbClr val="C00000"/>
                </a:solidFill>
                <a:latin typeface="Calibri"/>
              </a:rPr>
              <a:t>Commissioning</a:t>
            </a:r>
            <a:r>
              <a:rPr lang="de-DE" sz="32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de-DE" sz="3200" dirty="0" err="1">
                <a:solidFill>
                  <a:srgbClr val="C00000"/>
                </a:solidFill>
                <a:latin typeface="Calibri"/>
              </a:rPr>
              <a:t>of</a:t>
            </a:r>
            <a:r>
              <a:rPr lang="de-DE" sz="3200" dirty="0">
                <a:solidFill>
                  <a:srgbClr val="C00000"/>
                </a:solidFill>
                <a:latin typeface="Calibri"/>
              </a:rPr>
              <a:t> STEAM and „MELBA 2.0“ </a:t>
            </a:r>
            <a:r>
              <a:rPr lang="de-DE" sz="3200" dirty="0" err="1">
                <a:solidFill>
                  <a:srgbClr val="C00000"/>
                </a:solidFill>
                <a:latin typeface="Calibri"/>
              </a:rPr>
              <a:t>for</a:t>
            </a:r>
            <a:r>
              <a:rPr lang="de-DE" sz="3200" dirty="0">
                <a:solidFill>
                  <a:srgbClr val="C00000"/>
                </a:solidFill>
                <a:latin typeface="Calibri"/>
              </a:rPr>
              <a:t> MESA</a:t>
            </a:r>
            <a:r>
              <a:rPr lang="de-DE" sz="32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AAA51D-C3E3-4DFF-8ABF-BC285AA61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5" b="1836"/>
          <a:stretch/>
        </p:blipFill>
        <p:spPr>
          <a:xfrm>
            <a:off x="911424" y="963293"/>
            <a:ext cx="8507816" cy="388417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C0DF43B-6DB0-41BD-AF95-B97C9FBA64A5}"/>
              </a:ext>
            </a:extLst>
          </p:cNvPr>
          <p:cNvSpPr txBox="1"/>
          <p:nvPr/>
        </p:nvSpPr>
        <p:spPr>
          <a:xfrm>
            <a:off x="407368" y="4826675"/>
            <a:ext cx="11377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Demanding</a:t>
            </a:r>
            <a:r>
              <a:rPr lang="de-DE" dirty="0"/>
              <a:t> beam </a:t>
            </a:r>
            <a:r>
              <a:rPr lang="de-DE" dirty="0" err="1"/>
              <a:t>dynamics</a:t>
            </a:r>
            <a:r>
              <a:rPr lang="de-DE" dirty="0"/>
              <a:t>  </a:t>
            </a:r>
            <a:r>
              <a:rPr lang="de-DE" dirty="0" err="1"/>
              <a:t>when</a:t>
            </a:r>
            <a:r>
              <a:rPr lang="de-DE" dirty="0"/>
              <a:t> Spin </a:t>
            </a:r>
            <a:r>
              <a:rPr lang="de-DE" dirty="0" err="1"/>
              <a:t>rotators</a:t>
            </a:r>
            <a:r>
              <a:rPr lang="de-DE" dirty="0"/>
              <a:t> „ON“  </a:t>
            </a:r>
          </a:p>
          <a:p>
            <a:r>
              <a:rPr lang="de-DE" dirty="0"/>
              <a:t>     (P2 </a:t>
            </a:r>
            <a:r>
              <a:rPr lang="de-DE" dirty="0" err="1"/>
              <a:t>mode</a:t>
            </a:r>
            <a:r>
              <a:rPr lang="de-DE" dirty="0"/>
              <a:t> -</a:t>
            </a:r>
            <a:r>
              <a:rPr lang="de-DE" dirty="0" err="1"/>
              <a:t>polarized</a:t>
            </a:r>
            <a:r>
              <a:rPr lang="de-DE" dirty="0"/>
              <a:t> beam </a:t>
            </a:r>
            <a:r>
              <a:rPr lang="de-DE" dirty="0" err="1"/>
              <a:t>from</a:t>
            </a:r>
            <a:r>
              <a:rPr lang="de-DE" dirty="0"/>
              <a:t> at  STEAM)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OPAL </a:t>
            </a:r>
            <a:r>
              <a:rPr lang="de-DE" dirty="0" err="1"/>
              <a:t>simulations</a:t>
            </a:r>
            <a:r>
              <a:rPr lang="de-DE" dirty="0"/>
              <a:t>: 0.2 </a:t>
            </a:r>
            <a:r>
              <a:rPr lang="de-DE" dirty="0" err="1"/>
              <a:t>pC</a:t>
            </a:r>
            <a:r>
              <a:rPr lang="de-DE" dirty="0"/>
              <a:t> </a:t>
            </a:r>
            <a:r>
              <a:rPr lang="de-DE" dirty="0" err="1"/>
              <a:t>bunches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beam </a:t>
            </a:r>
            <a:r>
              <a:rPr lang="de-DE" dirty="0" err="1"/>
              <a:t>quality</a:t>
            </a:r>
            <a:r>
              <a:rPr lang="de-DE" dirty="0"/>
              <a:t> (</a:t>
            </a:r>
            <a:r>
              <a:rPr lang="de-DE" dirty="0">
                <a:latin typeface="Symbol" panose="05050102010706020507" pitchFamily="18" charset="2"/>
              </a:rPr>
              <a:t>e</a:t>
            </a:r>
            <a:r>
              <a:rPr lang="de-DE" baseline="-25000" dirty="0"/>
              <a:t>norm</a:t>
            </a:r>
            <a:r>
              <a:rPr lang="de-DE" dirty="0"/>
              <a:t>&lt;1</a:t>
            </a:r>
            <a:r>
              <a:rPr lang="de-DE" dirty="0">
                <a:latin typeface="Symbol" panose="05050102010706020507" pitchFamily="18" charset="2"/>
              </a:rPr>
              <a:t>m</a:t>
            </a:r>
            <a:r>
              <a:rPr lang="de-DE" dirty="0"/>
              <a:t>m) possible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sufficent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P2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1pC </a:t>
            </a:r>
            <a:r>
              <a:rPr lang="de-DE" dirty="0" err="1">
                <a:sym typeface="Wingdings" panose="05000000000000000000" pitchFamily="2" charset="2"/>
              </a:rPr>
              <a:t>bunches</a:t>
            </a:r>
            <a:r>
              <a:rPr lang="de-DE" dirty="0">
                <a:sym typeface="Wingdings" panose="05000000000000000000" pitchFamily="2" charset="2"/>
              </a:rPr>
              <a:t> possible </a:t>
            </a:r>
            <a:r>
              <a:rPr lang="de-DE" dirty="0" err="1">
                <a:sym typeface="Wingdings" panose="05000000000000000000" pitchFamily="2" charset="2"/>
              </a:rPr>
              <a:t>without</a:t>
            </a:r>
            <a:r>
              <a:rPr lang="de-DE" dirty="0">
                <a:sym typeface="Wingdings" panose="05000000000000000000" pitchFamily="2" charset="2"/>
              </a:rPr>
              <a:t> Spin </a:t>
            </a:r>
            <a:r>
              <a:rPr lang="de-DE" dirty="0" err="1">
                <a:sym typeface="Wingdings" panose="05000000000000000000" pitchFamily="2" charset="2"/>
              </a:rPr>
              <a:t>manipulation</a:t>
            </a:r>
            <a:r>
              <a:rPr lang="de-DE" dirty="0">
                <a:sym typeface="Wingdings" panose="05000000000000000000" pitchFamily="2" charset="2"/>
              </a:rPr>
              <a:t>  MESA </a:t>
            </a:r>
            <a:r>
              <a:rPr lang="de-DE" dirty="0" err="1">
                <a:sym typeface="Wingdings" panose="05000000000000000000" pitchFamily="2" charset="2"/>
              </a:rPr>
              <a:t>stage</a:t>
            </a:r>
            <a:r>
              <a:rPr lang="de-DE" dirty="0">
                <a:sym typeface="Wingdings" panose="05000000000000000000" pitchFamily="2" charset="2"/>
              </a:rPr>
              <a:t> 1, ERL </a:t>
            </a:r>
            <a:r>
              <a:rPr lang="de-DE" dirty="0" err="1">
                <a:sym typeface="Wingdings" panose="05000000000000000000" pitchFamily="2" charset="2"/>
              </a:rPr>
              <a:t>programme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Due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SPV, </a:t>
            </a:r>
            <a:r>
              <a:rPr lang="de-DE" b="1" dirty="0">
                <a:solidFill>
                  <a:srgbClr val="00FF00"/>
                </a:solidFill>
                <a:sym typeface="Wingdings" panose="05000000000000000000" pitchFamily="2" charset="2"/>
              </a:rPr>
              <a:t>„</a:t>
            </a:r>
            <a:r>
              <a:rPr lang="de-DE" b="1" dirty="0" err="1">
                <a:solidFill>
                  <a:srgbClr val="00FF00"/>
                </a:solidFill>
                <a:sym typeface="Wingdings" panose="05000000000000000000" pitchFamily="2" charset="2"/>
              </a:rPr>
              <a:t>green</a:t>
            </a:r>
            <a:r>
              <a:rPr lang="de-DE" dirty="0">
                <a:sym typeface="Wingdings" panose="05000000000000000000" pitchFamily="2" charset="2"/>
              </a:rPr>
              <a:t>“ </a:t>
            </a:r>
            <a:r>
              <a:rPr lang="de-DE" dirty="0" err="1">
                <a:sym typeface="Wingdings" panose="05000000000000000000" pitchFamily="2" charset="2"/>
              </a:rPr>
              <a:t>excitation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preferable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if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unpolarized</a:t>
            </a:r>
            <a:r>
              <a:rPr lang="de-DE" dirty="0">
                <a:sym typeface="Wingdings" panose="05000000000000000000" pitchFamily="2" charset="2"/>
              </a:rPr>
              <a:t> beam </a:t>
            </a:r>
            <a:r>
              <a:rPr lang="de-DE" dirty="0" err="1">
                <a:sym typeface="Wingdings" panose="05000000000000000000" pitchFamily="2" charset="2"/>
              </a:rPr>
              <a:t>desired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experiment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&gt; 1pC </a:t>
            </a:r>
            <a:r>
              <a:rPr lang="de-DE" dirty="0" err="1">
                <a:sym typeface="Wingdings" panose="05000000000000000000" pitchFamily="2" charset="2"/>
              </a:rPr>
              <a:t>bunches</a:t>
            </a:r>
            <a:r>
              <a:rPr lang="de-DE" dirty="0">
                <a:sym typeface="Wingdings" panose="05000000000000000000" pitchFamily="2" charset="2"/>
              </a:rPr>
              <a:t> possible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„robust“ source &amp; </a:t>
            </a:r>
            <a:r>
              <a:rPr lang="de-DE" dirty="0" err="1">
                <a:sym typeface="Wingdings" panose="05000000000000000000" pitchFamily="2" charset="2"/>
              </a:rPr>
              <a:t>shorter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beamline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         (</a:t>
            </a:r>
            <a:r>
              <a:rPr lang="de-DE" dirty="0" err="1">
                <a:sym typeface="Wingdings" panose="05000000000000000000" pitchFamily="2" charset="2"/>
              </a:rPr>
              <a:t>unpolarized</a:t>
            </a:r>
            <a:r>
              <a:rPr lang="de-DE" dirty="0">
                <a:sym typeface="Wingdings" panose="05000000000000000000" pitchFamily="2" charset="2"/>
              </a:rPr>
              <a:t> MESA </a:t>
            </a:r>
            <a:r>
              <a:rPr lang="de-DE" dirty="0" err="1">
                <a:sym typeface="Wingdings" panose="05000000000000000000" pitchFamily="2" charset="2"/>
              </a:rPr>
              <a:t>Injector</a:t>
            </a:r>
            <a:r>
              <a:rPr lang="de-DE" dirty="0">
                <a:sym typeface="Wingdings" panose="05000000000000000000" pitchFamily="2" charset="2"/>
              </a:rPr>
              <a:t> Source </a:t>
            </a:r>
            <a:r>
              <a:rPr lang="de-DE" dirty="0" err="1">
                <a:sym typeface="Wingdings" panose="05000000000000000000" pitchFamily="2" charset="2"/>
              </a:rPr>
              <a:t>Two</a:t>
            </a:r>
            <a:r>
              <a:rPr lang="de-DE" dirty="0">
                <a:sym typeface="Wingdings" panose="05000000000000000000" pitchFamily="2" charset="2"/>
              </a:rPr>
              <a:t>, MIST), not </a:t>
            </a:r>
            <a:r>
              <a:rPr lang="de-DE" dirty="0" err="1">
                <a:sym typeface="Wingdings" panose="05000000000000000000" pitchFamily="2" charset="2"/>
              </a:rPr>
              <a:t>funded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39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56CC-9064-433B-88CE-B7974A0B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 Mainz : Surface Photovoltage  (</a:t>
            </a:r>
            <a:r>
              <a:rPr lang="en-US" dirty="0" err="1">
                <a:solidFill>
                  <a:srgbClr val="C00000"/>
                </a:solidFill>
              </a:rPr>
              <a:t>shortpulse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FEB031-4ECB-4CDC-B7D0-A2BC4F8C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28800"/>
            <a:ext cx="4902740" cy="47373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E65485-93C3-4604-A2BB-04BD1AD15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1700808"/>
            <a:ext cx="5330757" cy="29085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01DBD9A-671E-4E8C-9FBF-2A26070B71BF}"/>
              </a:ext>
            </a:extLst>
          </p:cNvPr>
          <p:cNvSpPr txBox="1"/>
          <p:nvPr/>
        </p:nvSpPr>
        <p:spPr>
          <a:xfrm flipH="1">
            <a:off x="6831755" y="4919023"/>
            <a:ext cx="3220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PhD thesis Nahid Scahill</a:t>
            </a:r>
          </a:p>
          <a:p>
            <a:r>
              <a:rPr lang="en-US" dirty="0"/>
              <a:t>-self modulation of picosecond pulses at very low QE? </a:t>
            </a:r>
          </a:p>
          <a:p>
            <a:r>
              <a:rPr lang="en-US" dirty="0"/>
              <a:t>Fits with models based on SPV (inspired by </a:t>
            </a:r>
            <a:r>
              <a:rPr lang="en-US" dirty="0" err="1"/>
              <a:t>Mulhollan</a:t>
            </a:r>
            <a:r>
              <a:rPr lang="en-US" dirty="0"/>
              <a:t> et al.)</a:t>
            </a:r>
          </a:p>
          <a:p>
            <a:r>
              <a:rPr lang="en-US" dirty="0"/>
              <a:t>Or </a:t>
            </a:r>
            <a:r>
              <a:rPr lang="en-US" dirty="0" err="1"/>
              <a:t>PEA+thermionic</a:t>
            </a:r>
            <a:r>
              <a:rPr lang="en-US" dirty="0"/>
              <a:t> emission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1A2F5CE-F575-4BF2-A32A-6226F44D0562}"/>
              </a:ext>
            </a:extLst>
          </p:cNvPr>
          <p:cNvCxnSpPr/>
          <p:nvPr/>
        </p:nvCxnSpPr>
        <p:spPr>
          <a:xfrm>
            <a:off x="3071664" y="1556792"/>
            <a:ext cx="0" cy="3052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6F8BC392-5FA8-4D84-8718-AD71FB34597D}"/>
              </a:ext>
            </a:extLst>
          </p:cNvPr>
          <p:cNvSpPr txBox="1"/>
          <p:nvPr/>
        </p:nvSpPr>
        <p:spPr>
          <a:xfrm>
            <a:off x="3035661" y="13477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R= I(30ps)/I(0ps)</a:t>
            </a:r>
          </a:p>
        </p:txBody>
      </p:sp>
    </p:spTree>
    <p:extLst>
      <p:ext uri="{BB962C8B-B14F-4D97-AF65-F5344CB8AC3E}">
        <p14:creationId xmlns:p14="http://schemas.microsoft.com/office/powerpoint/2010/main" val="408109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22133-2B0D-420A-84F5-770F932E08D0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86326" y="700900"/>
            <a:ext cx="1018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GaAs/</a:t>
            </a:r>
            <a:r>
              <a:rPr lang="en-US" b="1" dirty="0" err="1"/>
              <a:t>GaAsP”Strained</a:t>
            </a:r>
            <a:r>
              <a:rPr lang="en-US" b="1" dirty="0"/>
              <a:t> </a:t>
            </a:r>
            <a:r>
              <a:rPr lang="en-US" b="1" dirty="0" err="1"/>
              <a:t>Superlattice</a:t>
            </a:r>
            <a:r>
              <a:rPr lang="en-US" b="1" dirty="0"/>
              <a:t>” </a:t>
            </a:r>
            <a:r>
              <a:rPr lang="en-US" dirty="0"/>
              <a:t>: </a:t>
            </a:r>
          </a:p>
          <a:p>
            <a:r>
              <a:rPr lang="en-US" b="1" dirty="0"/>
              <a:t>(T. Maruyama et al. Appl. Physics. Lett. 85,13 (2004) 2640</a:t>
            </a:r>
            <a:r>
              <a:rPr lang="en-US" dirty="0"/>
              <a:t>) </a:t>
            </a:r>
          </a:p>
          <a:p>
            <a:r>
              <a:rPr lang="en-US" dirty="0"/>
              <a:t>Study of pulse response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720282" y="188466"/>
            <a:ext cx="7570787" cy="6122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sz="2400" kern="0" dirty="0"/>
              <a:t>Strained </a:t>
            </a:r>
            <a:r>
              <a:rPr lang="en-US" sz="2400" kern="0" dirty="0" err="1"/>
              <a:t>Superlattice</a:t>
            </a:r>
            <a:r>
              <a:rPr lang="en-US" sz="2400" kern="0" dirty="0"/>
              <a:t>-cathode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4" y="2288498"/>
            <a:ext cx="4004176" cy="3398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733" y="2636318"/>
            <a:ext cx="3924436" cy="4802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53038" y="1844824"/>
                <a:ext cx="3772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𝑆𝐿𝐴𝐶</m:t>
                      </m:r>
                      <m:r>
                        <a:rPr lang="de-DE" sz="2400" i="1">
                          <a:solidFill>
                            <a:srgbClr val="C0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𝑆𝑉𝑇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𝑆𝑢𝑝𝑒𝑟𝑙𝑎𝑡𝑡𝑖𝑐𝑒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8" y="1844824"/>
                <a:ext cx="3772508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BFF1BCFA-2E16-4812-A1E1-D86A48DC3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013" y="1832579"/>
            <a:ext cx="5450857" cy="3297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3B1F15F-E0C1-47C7-BBBE-22541E72D5D3}"/>
              </a:ext>
            </a:extLst>
          </p:cNvPr>
          <p:cNvSpPr txBox="1"/>
          <p:nvPr/>
        </p:nvSpPr>
        <p:spPr>
          <a:xfrm>
            <a:off x="4943872" y="5086776"/>
            <a:ext cx="4987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width dominated by experimental resolution </a:t>
            </a:r>
          </a:p>
          <a:p>
            <a:r>
              <a:rPr lang="en-US" dirty="0"/>
              <a:t>As expected, Intensity drops into noise floor after a few picoseconds. Parasitic peaks due to double reflexes?  (PhD Thesis Nahid Scahill)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21F56C-EE8B-4EB3-B1A1-76BF53C508EB}"/>
              </a:ext>
            </a:extLst>
          </p:cNvPr>
          <p:cNvSpPr txBox="1"/>
          <p:nvPr/>
        </p:nvSpPr>
        <p:spPr>
          <a:xfrm>
            <a:off x="1973040" y="-13650"/>
            <a:ext cx="793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Longitudinal Halo Study at Mainz</a:t>
            </a:r>
          </a:p>
        </p:txBody>
      </p:sp>
    </p:spTree>
    <p:extLst>
      <p:ext uri="{BB962C8B-B14F-4D97-AF65-F5344CB8AC3E}">
        <p14:creationId xmlns:p14="http://schemas.microsoft.com/office/powerpoint/2010/main" val="208263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22133-2B0D-420A-84F5-770F932E08D0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720282" y="188466"/>
            <a:ext cx="7570787" cy="6122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sz="2400" kern="0" dirty="0"/>
              <a:t>Strained </a:t>
            </a:r>
            <a:r>
              <a:rPr lang="en-US" sz="2400" kern="0" dirty="0" err="1"/>
              <a:t>Superlattice</a:t>
            </a:r>
            <a:r>
              <a:rPr lang="en-US" sz="2400" kern="0" dirty="0"/>
              <a:t>-cathode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4" y="2288498"/>
            <a:ext cx="4004176" cy="3398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733" y="2636318"/>
            <a:ext cx="3924436" cy="4802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53038" y="1844824"/>
                <a:ext cx="3772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𝑆𝐿𝐴𝐶</m:t>
                      </m:r>
                      <m:r>
                        <a:rPr lang="de-DE" sz="2400" i="1">
                          <a:solidFill>
                            <a:srgbClr val="C0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𝑆𝑉𝑇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𝑆𝑢𝑝𝑒𝑟𝑙𝑎𝑡𝑡𝑖𝑐𝑒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8" y="1844824"/>
                <a:ext cx="3772508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5321F56C-EE8B-4EB3-B1A1-76BF53C508EB}"/>
              </a:ext>
            </a:extLst>
          </p:cNvPr>
          <p:cNvSpPr txBox="1"/>
          <p:nvPr/>
        </p:nvSpPr>
        <p:spPr>
          <a:xfrm>
            <a:off x="695400" y="119245"/>
            <a:ext cx="11089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“Polarized” Photocathode acquisition problem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AEE0D1-9D74-483B-AC08-39CBEBBF42C1}"/>
              </a:ext>
            </a:extLst>
          </p:cNvPr>
          <p:cNvSpPr txBox="1"/>
          <p:nvPr/>
        </p:nvSpPr>
        <p:spPr>
          <a:xfrm>
            <a:off x="5015880" y="191683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supplier no longer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absence of large-scale polarized accelerator activity in Europe </a:t>
            </a:r>
            <a:r>
              <a:rPr lang="en-US" dirty="0" err="1"/>
              <a:t>liited</a:t>
            </a:r>
            <a:r>
              <a:rPr lang="en-US" dirty="0"/>
              <a:t> interest in setting up 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Investigating possible new suppliers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by government “applied” physics institutes (“Fraunhofer)? </a:t>
            </a:r>
          </a:p>
        </p:txBody>
      </p:sp>
    </p:spTree>
    <p:extLst>
      <p:ext uri="{BB962C8B-B14F-4D97-AF65-F5344CB8AC3E}">
        <p14:creationId xmlns:p14="http://schemas.microsoft.com/office/powerpoint/2010/main" val="17141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31D816-6EB9-46C7-9E69-D76475D97659}"/>
              </a:ext>
            </a:extLst>
          </p:cNvPr>
          <p:cNvSpPr txBox="1"/>
          <p:nvPr/>
        </p:nvSpPr>
        <p:spPr>
          <a:xfrm>
            <a:off x="1127448" y="1628800"/>
            <a:ext cx="108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Upcoming (Planned/discussed) electron machines in Europe for nuclear/particle (N/P)-physics will need high </a:t>
            </a:r>
          </a:p>
          <a:p>
            <a:r>
              <a:rPr lang="en-US" dirty="0"/>
              <a:t>      average current from (probably) unpolarized </a:t>
            </a:r>
            <a:r>
              <a:rPr lang="en-US" dirty="0" err="1"/>
              <a:t>photosources</a:t>
            </a:r>
            <a:r>
              <a:rPr lang="en-US" dirty="0"/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       large interest in progress but little     research activity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Progress with unpolarized cathodes may be achieved at other facilities which are not  dedicated to  N/P-physics </a:t>
            </a:r>
          </a:p>
          <a:p>
            <a:r>
              <a:rPr lang="en-US" dirty="0">
                <a:sym typeface="Wingdings" panose="05000000000000000000" pitchFamily="2" charset="2"/>
              </a:rPr>
              <a:t>      (</a:t>
            </a:r>
            <a:r>
              <a:rPr lang="en-US" dirty="0" err="1">
                <a:sym typeface="Wingdings" panose="05000000000000000000" pitchFamily="2" charset="2"/>
              </a:rPr>
              <a:t>bERLinPro</a:t>
            </a:r>
            <a:r>
              <a:rPr lang="en-US" dirty="0">
                <a:sym typeface="Wingdings" panose="05000000000000000000" pitchFamily="2" charset="2"/>
              </a:rPr>
              <a:t>, DESY,…. )  relatively easy to transfer results  towards N/P-project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“University scale machines” exist and there is  high demand for improving conditions, in particular operational lifetime of spin polarized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Research in this direction is feasible with university means and will also be used </a:t>
            </a:r>
            <a:r>
              <a:rPr lang="en-US" dirty="0" err="1">
                <a:sym typeface="Wingdings" panose="05000000000000000000" pitchFamily="2" charset="2"/>
              </a:rPr>
              <a:t>whereever</a:t>
            </a:r>
            <a:r>
              <a:rPr lang="en-US" dirty="0">
                <a:sym typeface="Wingdings" panose="05000000000000000000" pitchFamily="2" charset="2"/>
              </a:rPr>
              <a:t> such spin polarized beams are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2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2A309-7643-419B-AC02-31764EEA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611CD1-91AC-4EBE-8BA2-11931CF5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73519A-4FDA-49B3-8CBA-C7C860CB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FBE7A0-6527-48B3-A694-6DE95E9279FD}"/>
              </a:ext>
            </a:extLst>
          </p:cNvPr>
          <p:cNvSpPr txBox="1"/>
          <p:nvPr/>
        </p:nvSpPr>
        <p:spPr>
          <a:xfrm>
            <a:off x="1055440" y="1628800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Electron accelerators for nuclear physics in Europe – operating &amp; planned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Photocathode research for such accelerators </a:t>
            </a:r>
          </a:p>
        </p:txBody>
      </p:sp>
    </p:spTree>
    <p:extLst>
      <p:ext uri="{BB962C8B-B14F-4D97-AF65-F5344CB8AC3E}">
        <p14:creationId xmlns:p14="http://schemas.microsoft.com/office/powerpoint/2010/main" val="98424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450AA-AE06-4E85-965A-89B1646D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70EC05-CFA3-4A43-89F2-9B477FB3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AA242-55F1-4522-A785-BE89A4F4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83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2A309-7643-419B-AC02-31764EEA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Operating/planned European Accelerators with Photoemission sources- Overview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611CD1-91AC-4EBE-8BA2-11931CF5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73519A-4FDA-49B3-8CBA-C7C860CB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FBE7A0-6527-48B3-A694-6DE95E9279FD}"/>
              </a:ext>
            </a:extLst>
          </p:cNvPr>
          <p:cNvSpPr txBox="1"/>
          <p:nvPr/>
        </p:nvSpPr>
        <p:spPr>
          <a:xfrm>
            <a:off x="1055440" y="1628800"/>
            <a:ext cx="10657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research centers: DESY, HZDR, PSI, CERN, Daresbury, INFN many more: e.g., </a:t>
            </a:r>
            <a:r>
              <a:rPr lang="en-US" dirty="0" err="1"/>
              <a:t>CsTe</a:t>
            </a:r>
            <a:r>
              <a:rPr lang="en-US" dirty="0"/>
              <a:t>, and Magnesium photocathodes, also  in SRF guns. Also trying to use GaAs in SRF gun at Dresden.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Could be well suited for nuclear/particle physics but – with a few exceptions -  only used for applied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based electron accelerators in Germany </a:t>
            </a:r>
          </a:p>
          <a:p>
            <a:r>
              <a:rPr lang="en-US" dirty="0"/>
              <a:t>       –dedicated to nuclear physics:  Bonn (ELSA), Darmstadt S-DALINAC, Mainz (MAMI,MESA):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Mainz currently operating with spin-polarized source, ongoing basic research at Darmstadt, Bonn not operating </a:t>
            </a:r>
            <a:r>
              <a:rPr lang="en-US" dirty="0" err="1"/>
              <a:t>photosource</a:t>
            </a:r>
            <a:r>
              <a:rPr lang="en-US" dirty="0"/>
              <a:t>, but ready to continue (if needed by hadron physics experiments)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Upcoming machines: See European Strategy for particle physics “Accelerator R&amp;D Roadmap” arxiv_2201.07895: </a:t>
            </a:r>
            <a:r>
              <a:rPr lang="en-US" dirty="0" err="1"/>
              <a:t>bERLinPRO</a:t>
            </a:r>
            <a:r>
              <a:rPr lang="en-US" dirty="0"/>
              <a:t>, MESA, PERLE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PERLE, (later: </a:t>
            </a:r>
            <a:r>
              <a:rPr lang="en-US" dirty="0" err="1"/>
              <a:t>LheC</a:t>
            </a:r>
            <a:r>
              <a:rPr lang="en-US" dirty="0"/>
              <a:t>) plan to use</a:t>
            </a:r>
            <a:r>
              <a:rPr lang="en-US" b="1" dirty="0"/>
              <a:t> unpolarized </a:t>
            </a:r>
            <a:r>
              <a:rPr lang="en-US" dirty="0"/>
              <a:t>electrons, up to 10mA current (ERL!), up 1nC bunch charge may upgrade to polarized, depending o the physics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Planned projects: ILC, CLIC : polarized  </a:t>
            </a:r>
          </a:p>
        </p:txBody>
      </p:sp>
    </p:spTree>
    <p:extLst>
      <p:ext uri="{BB962C8B-B14F-4D97-AF65-F5344CB8AC3E}">
        <p14:creationId xmlns:p14="http://schemas.microsoft.com/office/powerpoint/2010/main" val="11318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2A309-7643-419B-AC02-31764EEA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46" y="-115072"/>
            <a:ext cx="10972800" cy="571500"/>
          </a:xfrm>
        </p:spPr>
        <p:txBody>
          <a:bodyPr/>
          <a:lstStyle/>
          <a:p>
            <a:r>
              <a:rPr lang="en-US" sz="3600" dirty="0"/>
              <a:t>Upcoming  European Accelerators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611CD1-91AC-4EBE-8BA2-11931CF5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73519A-4FDA-49B3-8CBA-C7C860CB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75FAF3-71DA-4469-BF78-5184AC8B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670" y="1717752"/>
            <a:ext cx="4416492" cy="45409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123601F-811F-4FDE-8AA0-9CA9339964FA}"/>
              </a:ext>
            </a:extLst>
          </p:cNvPr>
          <p:cNvCxnSpPr>
            <a:cxnSpLocks/>
          </p:cNvCxnSpPr>
          <p:nvPr/>
        </p:nvCxnSpPr>
        <p:spPr>
          <a:xfrm flipH="1">
            <a:off x="10632504" y="2276872"/>
            <a:ext cx="5740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D67E758-13A8-41FC-BBB5-2EA4135C3755}"/>
              </a:ext>
            </a:extLst>
          </p:cNvPr>
          <p:cNvGrpSpPr/>
          <p:nvPr/>
        </p:nvGrpSpPr>
        <p:grpSpPr>
          <a:xfrm>
            <a:off x="335360" y="1700808"/>
            <a:ext cx="4986038" cy="4100319"/>
            <a:chOff x="479376" y="2066800"/>
            <a:chExt cx="4986038" cy="41003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1A60CF1-B015-4F5D-83E0-1A864A8A7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76" y="2066800"/>
              <a:ext cx="4626719" cy="4100319"/>
            </a:xfrm>
            <a:prstGeom prst="rect">
              <a:avLst/>
            </a:prstGeom>
          </p:spPr>
        </p:pic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75CAA72D-323F-4327-988A-7B2D2A3CC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1372" y="2811966"/>
              <a:ext cx="57404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94CFE23A-39AE-4050-AF6C-64E6D45FCB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4927" y="5451176"/>
              <a:ext cx="57404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6714B9CB-3FF8-4222-92D2-B3DB8F465EE5}"/>
              </a:ext>
            </a:extLst>
          </p:cNvPr>
          <p:cNvSpPr txBox="1"/>
          <p:nvPr/>
        </p:nvSpPr>
        <p:spPr>
          <a:xfrm>
            <a:off x="6600056" y="6150930"/>
            <a:ext cx="6121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arxiv_2201.07895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B9BA0C5-2513-4FC0-9146-C75D708D81FA}"/>
              </a:ext>
            </a:extLst>
          </p:cNvPr>
          <p:cNvSpPr txBox="1"/>
          <p:nvPr/>
        </p:nvSpPr>
        <p:spPr>
          <a:xfrm>
            <a:off x="791559" y="509363"/>
            <a:ext cx="421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MESA (construction)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BD67B4B-E9ED-4080-B0FA-6E6C2D407B77}"/>
              </a:ext>
            </a:extLst>
          </p:cNvPr>
          <p:cNvSpPr txBox="1"/>
          <p:nvPr/>
        </p:nvSpPr>
        <p:spPr>
          <a:xfrm>
            <a:off x="6192423" y="491626"/>
            <a:ext cx="3251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bERLinPro</a:t>
            </a:r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(commissioning)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24023BE-44BE-4723-BE52-CD5304D94588}"/>
              </a:ext>
            </a:extLst>
          </p:cNvPr>
          <p:cNvSpPr txBox="1"/>
          <p:nvPr/>
        </p:nvSpPr>
        <p:spPr>
          <a:xfrm>
            <a:off x="9120336" y="462141"/>
            <a:ext cx="2256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PERLE</a:t>
            </a:r>
          </a:p>
          <a:p>
            <a:r>
              <a:rPr lang="en-US" sz="3200" dirty="0">
                <a:solidFill>
                  <a:srgbClr val="0000FF"/>
                </a:solidFill>
              </a:rPr>
              <a:t>(planning)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CF46E84-B31C-47FA-9EB2-19BB0E9C1917}"/>
              </a:ext>
            </a:extLst>
          </p:cNvPr>
          <p:cNvSpPr txBox="1"/>
          <p:nvPr/>
        </p:nvSpPr>
        <p:spPr>
          <a:xfrm>
            <a:off x="312903" y="5766974"/>
            <a:ext cx="601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MESA is aiming at round the clock operation</a:t>
            </a:r>
          </a:p>
          <a:p>
            <a:r>
              <a:rPr lang="en-US" dirty="0"/>
              <a:t>for nuclear physics mainly with </a:t>
            </a:r>
            <a:r>
              <a:rPr lang="en-US" b="1" dirty="0"/>
              <a:t>spin-polarized</a:t>
            </a:r>
            <a:r>
              <a:rPr lang="en-US" dirty="0"/>
              <a:t> beam, </a:t>
            </a:r>
          </a:p>
        </p:txBody>
      </p:sp>
    </p:spTree>
    <p:extLst>
      <p:ext uri="{BB962C8B-B14F-4D97-AF65-F5344CB8AC3E}">
        <p14:creationId xmlns:p14="http://schemas.microsoft.com/office/powerpoint/2010/main" val="279913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0393D-FF0F-451C-8D43-4EA0C15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“spin-polarized”-, i.e. GaAs-related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cathode research </a:t>
            </a:r>
          </a:p>
        </p:txBody>
      </p:sp>
    </p:spTree>
    <p:extLst>
      <p:ext uri="{BB962C8B-B14F-4D97-AF65-F5344CB8AC3E}">
        <p14:creationId xmlns:p14="http://schemas.microsoft.com/office/powerpoint/2010/main" val="107410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0393D-FF0F-451C-8D43-4EA0C15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“spin-polarized”-cathode research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TU-Darmstadt (TU-D)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2134E1-A3C1-43BC-A7FD-8DB6E5C08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700808"/>
            <a:ext cx="3920418" cy="158417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2505C5-0F84-4875-A95D-52D3B1752DF1}"/>
              </a:ext>
            </a:extLst>
          </p:cNvPr>
          <p:cNvSpPr txBox="1"/>
          <p:nvPr/>
        </p:nvSpPr>
        <p:spPr>
          <a:xfrm>
            <a:off x="1703512" y="3861048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Accelence: Joint graduate research center “Physics and technology of energy recovery </a:t>
            </a:r>
            <a:r>
              <a:rPr lang="en-US" dirty="0" err="1"/>
              <a:t>linacs</a:t>
            </a:r>
            <a:r>
              <a:rPr lang="en-US" dirty="0"/>
              <a:t>” </a:t>
            </a:r>
          </a:p>
          <a:p>
            <a:r>
              <a:rPr lang="en-US" dirty="0"/>
              <a:t>(Darmstadt and Mainz)</a:t>
            </a:r>
          </a:p>
          <a:p>
            <a:endParaRPr lang="en-US" dirty="0"/>
          </a:p>
          <a:p>
            <a:r>
              <a:rPr lang="en-US" dirty="0"/>
              <a:t>NF3 and Lithium Co-deposition studies in cooperation with JLAB/UITF </a:t>
            </a:r>
          </a:p>
        </p:txBody>
      </p:sp>
    </p:spTree>
    <p:extLst>
      <p:ext uri="{BB962C8B-B14F-4D97-AF65-F5344CB8AC3E}">
        <p14:creationId xmlns:p14="http://schemas.microsoft.com/office/powerpoint/2010/main" val="109614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436700E-BA46-4340-90C2-5A20A7B16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481" y="2679388"/>
            <a:ext cx="3291846" cy="2693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483" y="2679388"/>
            <a:ext cx="3291846" cy="26938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cs typeface="Arial" panose="020B0604020202020204" pitchFamily="34" charset="0"/>
              </a:rPr>
              <a:t>TU-D Studies </a:t>
            </a:r>
            <a:r>
              <a:rPr lang="de-DE" dirty="0" err="1">
                <a:cs typeface="Arial" panose="020B0604020202020204" pitchFamily="34" charset="0"/>
              </a:rPr>
              <a:t>with</a:t>
            </a:r>
            <a:r>
              <a:rPr lang="de-DE" dirty="0">
                <a:cs typeface="Arial" panose="020B0604020202020204" pitchFamily="34" charset="0"/>
              </a:rPr>
              <a:t>  NF</a:t>
            </a:r>
            <a:r>
              <a:rPr lang="de-DE" baseline="-25000" dirty="0">
                <a:cs typeface="Arial" panose="020B0604020202020204" pitchFamily="34" charset="0"/>
              </a:rPr>
              <a:t>3</a:t>
            </a:r>
            <a:r>
              <a:rPr lang="de-DE" dirty="0">
                <a:cs typeface="Arial" panose="020B0604020202020204" pitchFamily="34" charset="0"/>
              </a:rPr>
              <a:t> and Lithium @JLAB/UITF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2AC22CE-EEDE-4AD6-A0AA-CD0FBB942CA0}"/>
              </a:ext>
            </a:extLst>
          </p:cNvPr>
          <p:cNvSpPr txBox="1"/>
          <p:nvPr/>
        </p:nvSpPr>
        <p:spPr>
          <a:xfrm>
            <a:off x="1776002" y="2616172"/>
            <a:ext cx="417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Quantum </a:t>
            </a:r>
            <a:r>
              <a:rPr lang="de-DE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efficiency</a:t>
            </a:r>
            <a:r>
              <a:rPr lang="de-D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η</a:t>
            </a:r>
            <a:endParaRPr lang="de-D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D37F9CE-7BDF-47C2-9F98-1AB7FE5C4836}"/>
              </a:ext>
            </a:extLst>
          </p:cNvPr>
          <p:cNvSpPr txBox="1"/>
          <p:nvPr/>
        </p:nvSpPr>
        <p:spPr>
          <a:xfrm>
            <a:off x="6363465" y="2616172"/>
            <a:ext cx="417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Lifetime </a:t>
            </a:r>
            <a:r>
              <a:rPr lang="el-G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endParaRPr lang="de-D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E58BBD3-3F3C-4C47-B93A-ABD6E4CD2F0D}"/>
              </a:ext>
            </a:extLst>
          </p:cNvPr>
          <p:cNvSpPr txBox="1"/>
          <p:nvPr/>
        </p:nvSpPr>
        <p:spPr>
          <a:xfrm>
            <a:off x="4943872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PhD Thesis Maximilian Herbert </a:t>
            </a:r>
          </a:p>
        </p:txBody>
      </p:sp>
    </p:spTree>
    <p:extLst>
      <p:ext uri="{BB962C8B-B14F-4D97-AF65-F5344CB8AC3E}">
        <p14:creationId xmlns:p14="http://schemas.microsoft.com/office/powerpoint/2010/main" val="144600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998" y="320199"/>
            <a:ext cx="8229240" cy="67710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FrontPage" panose="00000400000000000000" pitchFamily="2" charset="0"/>
                <a:ea typeface="FrontPage" panose="00000400000000000000" pitchFamily="2" charset="0"/>
              </a:rPr>
              <a:t>TU-D: </a:t>
            </a:r>
            <a:r>
              <a:rPr lang="en-US" b="1" dirty="0" err="1">
                <a:solidFill>
                  <a:srgbClr val="C00000"/>
                </a:solidFill>
                <a:latin typeface="FrontPage" panose="00000400000000000000" pitchFamily="2" charset="0"/>
                <a:ea typeface="FrontPage" panose="00000400000000000000" pitchFamily="2" charset="0"/>
              </a:rPr>
              <a:t>Cryosource</a:t>
            </a:r>
            <a:r>
              <a:rPr lang="en-US" b="1" dirty="0">
                <a:solidFill>
                  <a:srgbClr val="C00000"/>
                </a:solidFill>
                <a:latin typeface="FrontPage" panose="00000400000000000000" pitchFamily="2" charset="0"/>
                <a:ea typeface="FrontPage" panose="00000400000000000000" pitchFamily="2" charset="0"/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8" y="1503314"/>
            <a:ext cx="3524053" cy="46987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8049F92-8779-4481-AD2D-A6A7F5F2C6FD}"/>
              </a:ext>
            </a:extLst>
          </p:cNvPr>
          <p:cNvSpPr txBox="1"/>
          <p:nvPr/>
        </p:nvSpPr>
        <p:spPr>
          <a:xfrm>
            <a:off x="7420704" y="26722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PhD thesis Tobias Eggert/TU-Darmstadt </a:t>
            </a:r>
          </a:p>
          <a:p>
            <a:r>
              <a:rPr lang="en-US" dirty="0"/>
              <a:t>Create 4K environment for (hotter) GaAs- cathode  in DC-gun.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9453E6-F80A-472A-A0E3-552FACA34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23" y="1902941"/>
            <a:ext cx="6550576" cy="4914056"/>
          </a:xfrm>
          <a:prstGeom prst="rect">
            <a:avLst/>
          </a:prstGeom>
        </p:spPr>
      </p:pic>
      <p:sp>
        <p:nvSpPr>
          <p:cNvPr id="9" name="CustomShape 6">
            <a:extLst>
              <a:ext uri="{FF2B5EF4-FFF2-40B4-BE49-F238E27FC236}">
                <a16:creationId xmlns:a16="http://schemas.microsoft.com/office/drawing/2014/main" id="{0F6FC6B3-9068-4533-ACE9-18425B973874}"/>
              </a:ext>
            </a:extLst>
          </p:cNvPr>
          <p:cNvSpPr/>
          <p:nvPr/>
        </p:nvSpPr>
        <p:spPr>
          <a:xfrm>
            <a:off x="6608631" y="1902941"/>
            <a:ext cx="1504730" cy="7475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4A7EBB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2AC7DDE0-1F73-4567-8DBF-9910D58B9355}"/>
              </a:ext>
            </a:extLst>
          </p:cNvPr>
          <p:cNvSpPr/>
          <p:nvPr/>
        </p:nvSpPr>
        <p:spPr>
          <a:xfrm>
            <a:off x="6743734" y="4090084"/>
            <a:ext cx="1291282" cy="6487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FF33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1C8D354E-F924-4F6A-B8DB-AE1AD9F344E7}"/>
              </a:ext>
            </a:extLst>
          </p:cNvPr>
          <p:cNvSpPr/>
          <p:nvPr/>
        </p:nvSpPr>
        <p:spPr>
          <a:xfrm flipH="1">
            <a:off x="10676205" y="4275438"/>
            <a:ext cx="1323353" cy="4633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CC990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8233479D-38C4-4162-9FF2-AF6C624B51D7}"/>
              </a:ext>
            </a:extLst>
          </p:cNvPr>
          <p:cNvSpPr/>
          <p:nvPr/>
        </p:nvSpPr>
        <p:spPr>
          <a:xfrm flipH="1" flipV="1">
            <a:off x="9546743" y="5233085"/>
            <a:ext cx="1056501" cy="65490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7030A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F4F910DC-D525-400B-B84F-812B7939C435}"/>
              </a:ext>
            </a:extLst>
          </p:cNvPr>
          <p:cNvSpPr/>
          <p:nvPr/>
        </p:nvSpPr>
        <p:spPr>
          <a:xfrm flipH="1">
            <a:off x="9497316" y="1712877"/>
            <a:ext cx="599304" cy="14257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rgbClr val="92D050"/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" name="CustomShape 11">
            <a:extLst>
              <a:ext uri="{FF2B5EF4-FFF2-40B4-BE49-F238E27FC236}">
                <a16:creationId xmlns:a16="http://schemas.microsoft.com/office/drawing/2014/main" id="{532CCB3A-C7CB-46F4-BABA-57C4DF307549}"/>
              </a:ext>
            </a:extLst>
          </p:cNvPr>
          <p:cNvSpPr/>
          <p:nvPr/>
        </p:nvSpPr>
        <p:spPr>
          <a:xfrm>
            <a:off x="10467323" y="5794604"/>
            <a:ext cx="1977080" cy="407447"/>
          </a:xfrm>
          <a:prstGeom prst="roundRect">
            <a:avLst>
              <a:gd name="adj" fmla="val 16667"/>
            </a:avLst>
          </a:prstGeom>
          <a:solidFill>
            <a:srgbClr val="D9C0EC"/>
          </a:solidFill>
          <a:ln w="12600">
            <a:solidFill>
              <a:srgbClr val="7030A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FrontPage" panose="00000400000000000000"/>
                <a:ea typeface="DejaVu Sans" panose="020B0606030804020204"/>
              </a:rPr>
              <a:t>IGP and NEG pump</a:t>
            </a:r>
            <a:endParaRPr lang="en-US" sz="1600" spc="-1" dirty="0">
              <a:latin typeface="Arial"/>
            </a:endParaRPr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3574198B-EF91-49AD-BFF6-42F21F819785}"/>
              </a:ext>
            </a:extLst>
          </p:cNvPr>
          <p:cNvSpPr/>
          <p:nvPr/>
        </p:nvSpPr>
        <p:spPr>
          <a:xfrm>
            <a:off x="5407230" y="1712877"/>
            <a:ext cx="1643449" cy="431640"/>
          </a:xfrm>
          <a:prstGeom prst="roundRect">
            <a:avLst>
              <a:gd name="adj" fmla="val 16667"/>
            </a:avLst>
          </a:prstGeom>
          <a:solidFill>
            <a:srgbClr val="D3E0ED"/>
          </a:solidFill>
          <a:ln w="12600">
            <a:solidFill>
              <a:srgbClr val="3B5D8A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FrontPage" panose="00000400000000000000"/>
                <a:ea typeface="DejaVu Sans" panose="020B0606030804020204"/>
              </a:rPr>
              <a:t>source chamber</a:t>
            </a:r>
            <a:endParaRPr lang="en-US" sz="1600" spc="-1" dirty="0">
              <a:latin typeface="Arial"/>
            </a:endParaRPr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7C3C9729-5EDB-4EDC-9F28-C10318C061F8}"/>
              </a:ext>
            </a:extLst>
          </p:cNvPr>
          <p:cNvSpPr/>
          <p:nvPr/>
        </p:nvSpPr>
        <p:spPr>
          <a:xfrm>
            <a:off x="11817230" y="4090135"/>
            <a:ext cx="1263546" cy="370603"/>
          </a:xfrm>
          <a:prstGeom prst="roundRect">
            <a:avLst>
              <a:gd name="adj" fmla="val 16667"/>
            </a:avLst>
          </a:prstGeom>
          <a:solidFill>
            <a:srgbClr val="FFEBB3"/>
          </a:solidFill>
          <a:ln w="12600">
            <a:solidFill>
              <a:srgbClr val="CC99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FrontPage" panose="00000400000000000000"/>
                <a:ea typeface="DejaVu Sans" panose="020B0606030804020204"/>
              </a:rPr>
              <a:t>faraday cup</a:t>
            </a:r>
            <a:endParaRPr lang="en-US" sz="1600" spc="-1" dirty="0">
              <a:latin typeface="Arial"/>
            </a:endParaRPr>
          </a:p>
        </p:txBody>
      </p:sp>
      <p:sp>
        <p:nvSpPr>
          <p:cNvPr id="17" name="CustomShape 5">
            <a:extLst>
              <a:ext uri="{FF2B5EF4-FFF2-40B4-BE49-F238E27FC236}">
                <a16:creationId xmlns:a16="http://schemas.microsoft.com/office/drawing/2014/main" id="{C6233942-C67F-479B-8C53-3C6D77538FBF}"/>
              </a:ext>
            </a:extLst>
          </p:cNvPr>
          <p:cNvSpPr/>
          <p:nvPr/>
        </p:nvSpPr>
        <p:spPr>
          <a:xfrm>
            <a:off x="9303912" y="1669391"/>
            <a:ext cx="1558826" cy="431640"/>
          </a:xfrm>
          <a:prstGeom prst="roundRect">
            <a:avLst>
              <a:gd name="adj" fmla="val 16667"/>
            </a:avLst>
          </a:prstGeom>
          <a:solidFill>
            <a:srgbClr val="DDF1C8"/>
          </a:solidFill>
          <a:ln w="12600">
            <a:solidFill>
              <a:srgbClr val="92D05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FrontPage" panose="00000400000000000000"/>
                <a:ea typeface="DejaVu Sans" panose="020B0606030804020204"/>
              </a:rPr>
              <a:t>load chamber</a:t>
            </a:r>
            <a:endParaRPr lang="en-US" sz="16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spc="-1" dirty="0">
              <a:latin typeface="Arial"/>
            </a:endParaRPr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65CDC117-5FDD-43B7-B745-D0FF8358D37A}"/>
              </a:ext>
            </a:extLst>
          </p:cNvPr>
          <p:cNvSpPr/>
          <p:nvPr/>
        </p:nvSpPr>
        <p:spPr>
          <a:xfrm>
            <a:off x="5407230" y="3943656"/>
            <a:ext cx="1486762" cy="387387"/>
          </a:xfrm>
          <a:prstGeom prst="roundRect">
            <a:avLst>
              <a:gd name="adj" fmla="val 16667"/>
            </a:avLst>
          </a:prstGeom>
          <a:solidFill>
            <a:srgbClr val="FFBEAF"/>
          </a:solidFill>
          <a:ln w="12600">
            <a:solidFill>
              <a:srgbClr val="FF33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FrontPage" panose="00000400000000000000"/>
                <a:ea typeface="DejaVu Sans" panose="020B0606030804020204"/>
              </a:rPr>
              <a:t>alpha magnet</a:t>
            </a:r>
            <a:endParaRPr lang="en-US" sz="1600" spc="-1" dirty="0">
              <a:latin typeface="Arial"/>
            </a:endParaRPr>
          </a:p>
        </p:txBody>
      </p:sp>
      <p:sp>
        <p:nvSpPr>
          <p:cNvPr id="19" name="CustomShape 6">
            <a:extLst>
              <a:ext uri="{FF2B5EF4-FFF2-40B4-BE49-F238E27FC236}">
                <a16:creationId xmlns:a16="http://schemas.microsoft.com/office/drawing/2014/main" id="{4A827276-B914-48EC-8B6E-8778BF74ED85}"/>
              </a:ext>
            </a:extLst>
          </p:cNvPr>
          <p:cNvSpPr/>
          <p:nvPr/>
        </p:nvSpPr>
        <p:spPr>
          <a:xfrm flipV="1">
            <a:off x="6301685" y="5307226"/>
            <a:ext cx="1811675" cy="6532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7520">
            <a:solidFill>
              <a:schemeClr val="accent2">
                <a:lumMod val="50000"/>
              </a:schemeClr>
            </a:solidFill>
            <a:rou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293BF375-8DBA-4047-8B9B-B705EE9D19AD}"/>
              </a:ext>
            </a:extLst>
          </p:cNvPr>
          <p:cNvSpPr/>
          <p:nvPr/>
        </p:nvSpPr>
        <p:spPr>
          <a:xfrm>
            <a:off x="5357823" y="5709961"/>
            <a:ext cx="1201400" cy="431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FrontPage" panose="00000400000000000000"/>
                <a:ea typeface="DejaVu Sans" panose="020B0606030804020204"/>
              </a:rPr>
              <a:t>laser fiber</a:t>
            </a:r>
            <a:endParaRPr lang="en-US" sz="1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8126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/>
          <p:nvPr/>
        </p:nvSpPr>
        <p:spPr>
          <a:xfrm>
            <a:off x="4551147" y="6501068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055440" y="764704"/>
            <a:ext cx="10945216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77500" lnSpcReduction="200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MESA (Mainz Energy-recovering Superconducting Accelerator)</a:t>
            </a:r>
          </a:p>
          <a:p>
            <a:r>
              <a:rPr lang="en-US" sz="3375" dirty="0"/>
              <a:t>- An electron accelerator for nuclear/particle physics at U-Mainz</a:t>
            </a:r>
          </a:p>
        </p:txBody>
      </p:sp>
    </p:spTree>
    <p:extLst>
      <p:ext uri="{BB962C8B-B14F-4D97-AF65-F5344CB8AC3E}">
        <p14:creationId xmlns:p14="http://schemas.microsoft.com/office/powerpoint/2010/main" val="227587461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1261</Words>
  <Application>Microsoft Office PowerPoint</Application>
  <PresentationFormat>Breitbild</PresentationFormat>
  <Paragraphs>158</Paragraphs>
  <Slides>20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2" baseType="lpstr">
      <vt:lpstr>Arial</vt:lpstr>
      <vt:lpstr>BeraSansMono-Roman</vt:lpstr>
      <vt:lpstr>Calibri</vt:lpstr>
      <vt:lpstr>Cambria Math</vt:lpstr>
      <vt:lpstr>FrontPage</vt:lpstr>
      <vt:lpstr>Minion Pro</vt:lpstr>
      <vt:lpstr>Symbol</vt:lpstr>
      <vt:lpstr>TeXGyreTermes-Regular</vt:lpstr>
      <vt:lpstr>Times New Roman</vt:lpstr>
      <vt:lpstr>Wingdings</vt:lpstr>
      <vt:lpstr>PRISMA</vt:lpstr>
      <vt:lpstr>Benutzerdefiniertes Design</vt:lpstr>
      <vt:lpstr>PowerPoint-Präsentation</vt:lpstr>
      <vt:lpstr>Outline</vt:lpstr>
      <vt:lpstr>Operating/planned European Accelerators with Photoemission sources- Overview</vt:lpstr>
      <vt:lpstr>Upcoming  European Accelerators</vt:lpstr>
      <vt:lpstr>“spin-polarized”-, i.e. GaAs-related  cathode research </vt:lpstr>
      <vt:lpstr>“spin-polarized”-cathode research TU-Darmstadt (TU-D) </vt:lpstr>
      <vt:lpstr>TU-D Studies with  NF3 and Lithium @JLAB/UITF</vt:lpstr>
      <vt:lpstr>TU-D: Cryosource </vt:lpstr>
      <vt:lpstr>PowerPoint-Präsentation</vt:lpstr>
      <vt:lpstr>PowerPoint-Präsentation</vt:lpstr>
      <vt:lpstr>Uni Mainz : Polarization drift study </vt:lpstr>
      <vt:lpstr>Uni Mainz : Polarization drift study </vt:lpstr>
      <vt:lpstr>Uni Mainz : Surface Photovoltage  (SPV -long pulse)</vt:lpstr>
      <vt:lpstr>PowerPoint-Präsentation</vt:lpstr>
      <vt:lpstr>PowerPoint-Präsentation</vt:lpstr>
      <vt:lpstr>Uni Mainz : Surface Photovoltage  (shortpulse)</vt:lpstr>
      <vt:lpstr>PowerPoint-Präsentation</vt:lpstr>
      <vt:lpstr>PowerPoint-Präsentation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labs</dc:creator>
  <cp:lastModifiedBy>Aulenbacher, Dr. Kurt</cp:lastModifiedBy>
  <cp:revision>347</cp:revision>
  <cp:lastPrinted>2015-10-27T10:25:21Z</cp:lastPrinted>
  <dcterms:created xsi:type="dcterms:W3CDTF">2013-05-06T21:14:49Z</dcterms:created>
  <dcterms:modified xsi:type="dcterms:W3CDTF">2022-02-16T18:04:05Z</dcterms:modified>
</cp:coreProperties>
</file>