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78487" autoAdjust="0"/>
  </p:normalViewPr>
  <p:slideViewPr>
    <p:cSldViewPr>
      <p:cViewPr>
        <p:scale>
          <a:sx n="80" d="100"/>
          <a:sy n="80" d="100"/>
        </p:scale>
        <p:origin x="-864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03C3A-24EE-4940-AC5E-3493A4FBF77B}" type="datetimeFigureOut">
              <a:rPr lang="en-US" smtClean="0"/>
              <a:t>7/14/2011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5B9D-E8A2-4C06-B915-D96759A8F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82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25B9D-E8A2-4C06-B915-D96759A8F9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30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666E-9CE1-45C2-9E8A-648FD4C918C3}" type="datetimeFigureOut">
              <a:rPr lang="en-US" smtClean="0"/>
              <a:t>7/14/2011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AC95-170B-4505-B8E9-FB08FF5EE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81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666E-9CE1-45C2-9E8A-648FD4C918C3}" type="datetimeFigureOut">
              <a:rPr lang="en-US" smtClean="0"/>
              <a:t>7/14/2011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AC95-170B-4505-B8E9-FB08FF5EE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28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666E-9CE1-45C2-9E8A-648FD4C918C3}" type="datetimeFigureOut">
              <a:rPr lang="en-US" smtClean="0"/>
              <a:t>7/14/2011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AC95-170B-4505-B8E9-FB08FF5EE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7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666E-9CE1-45C2-9E8A-648FD4C918C3}" type="datetimeFigureOut">
              <a:rPr lang="en-US" smtClean="0"/>
              <a:t>7/14/2011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AC95-170B-4505-B8E9-FB08FF5EE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666E-9CE1-45C2-9E8A-648FD4C918C3}" type="datetimeFigureOut">
              <a:rPr lang="en-US" smtClean="0"/>
              <a:t>7/14/2011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AC95-170B-4505-B8E9-FB08FF5EE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64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666E-9CE1-45C2-9E8A-648FD4C918C3}" type="datetimeFigureOut">
              <a:rPr lang="en-US" smtClean="0"/>
              <a:t>7/14/2011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AC95-170B-4505-B8E9-FB08FF5EE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17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666E-9CE1-45C2-9E8A-648FD4C918C3}" type="datetimeFigureOut">
              <a:rPr lang="en-US" smtClean="0"/>
              <a:t>7/14/2011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AC95-170B-4505-B8E9-FB08FF5EE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59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666E-9CE1-45C2-9E8A-648FD4C918C3}" type="datetimeFigureOut">
              <a:rPr lang="en-US" smtClean="0"/>
              <a:t>7/14/2011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AC95-170B-4505-B8E9-FB08FF5EE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25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666E-9CE1-45C2-9E8A-648FD4C918C3}" type="datetimeFigureOut">
              <a:rPr lang="en-US" smtClean="0"/>
              <a:t>7/14/2011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AC95-170B-4505-B8E9-FB08FF5EE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29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666E-9CE1-45C2-9E8A-648FD4C918C3}" type="datetimeFigureOut">
              <a:rPr lang="en-US" smtClean="0"/>
              <a:t>7/14/2011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AC95-170B-4505-B8E9-FB08FF5EE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22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666E-9CE1-45C2-9E8A-648FD4C918C3}" type="datetimeFigureOut">
              <a:rPr lang="en-US" smtClean="0"/>
              <a:t>7/14/2011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AC95-170B-4505-B8E9-FB08FF5EE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0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1666E-9CE1-45C2-9E8A-648FD4C918C3}" type="datetimeFigureOut">
              <a:rPr lang="en-US" smtClean="0"/>
              <a:t>7/14/2011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BAC95-170B-4505-B8E9-FB08FF5EE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84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png"/><Relationship Id="rId4" Type="http://schemas.openxmlformats.org/officeDocument/2006/relationships/image" Target="../media/image8.wmf"/><Relationship Id="rId9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371600"/>
            <a:ext cx="7406640" cy="3407736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n-US" sz="5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Microwave Transmission Technique for Measuring E-cloud</a:t>
            </a:r>
          </a:p>
          <a:p>
            <a:pPr algn="r"/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exuan Wang</a:t>
            </a:r>
          </a:p>
          <a:p>
            <a:pPr algn="r"/>
            <a:r>
              <a:rPr lang="en-US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Mentor: Charles </a:t>
            </a:r>
            <a:r>
              <a:rPr lang="en-US" sz="2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Thangaraj</a:t>
            </a:r>
            <a:endParaRPr lang="en-US" sz="2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15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Motivation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Sources of Electron Cloud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High intensity proton beams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Secondary emission of electrons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Effects of Electron Cloud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Create a wake field that throws the particles off course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Affect beam intensity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Causing  density-dependent phase shift in the radio frequency.</a:t>
            </a:r>
          </a:p>
          <a:p>
            <a:pPr lvl="1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02336" lvl="1" indent="0" algn="ctr">
              <a:buNone/>
            </a:pPr>
            <a:endParaRPr lang="en-US" sz="20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5667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/>
          <p:cNvSpPr/>
          <p:nvPr/>
        </p:nvSpPr>
        <p:spPr>
          <a:xfrm>
            <a:off x="2133600" y="1935778"/>
            <a:ext cx="1219200" cy="857250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Microwave Reflection Technique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4" name="Straight Connector 63"/>
          <p:cNvCxnSpPr>
            <a:endCxn id="41" idx="4"/>
          </p:cNvCxnSpPr>
          <p:nvPr/>
        </p:nvCxnSpPr>
        <p:spPr>
          <a:xfrm>
            <a:off x="2762250" y="2793028"/>
            <a:ext cx="36766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5867400" y="1935778"/>
            <a:ext cx="1143000" cy="857250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stCxn id="42" idx="0"/>
            <a:endCxn id="41" idx="0"/>
          </p:cNvCxnSpPr>
          <p:nvPr/>
        </p:nvCxnSpPr>
        <p:spPr>
          <a:xfrm>
            <a:off x="2743200" y="1935778"/>
            <a:ext cx="36957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Down Arrow Callout 43"/>
          <p:cNvSpPr/>
          <p:nvPr/>
        </p:nvSpPr>
        <p:spPr>
          <a:xfrm>
            <a:off x="3505200" y="1821478"/>
            <a:ext cx="228600" cy="2286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Up Arrow Callout 44"/>
          <p:cNvSpPr/>
          <p:nvPr/>
        </p:nvSpPr>
        <p:spPr>
          <a:xfrm>
            <a:off x="5532912" y="1830137"/>
            <a:ext cx="228600" cy="2286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Explosion 2 45"/>
          <p:cNvSpPr/>
          <p:nvPr/>
        </p:nvSpPr>
        <p:spPr>
          <a:xfrm>
            <a:off x="4419600" y="2021496"/>
            <a:ext cx="495300" cy="752422"/>
          </a:xfrm>
          <a:prstGeom prst="irregularSeal2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0" name="Elbow Connector 49"/>
          <p:cNvCxnSpPr/>
          <p:nvPr/>
        </p:nvCxnSpPr>
        <p:spPr>
          <a:xfrm flipH="1" flipV="1">
            <a:off x="3300412" y="2364397"/>
            <a:ext cx="638175" cy="2"/>
          </a:xfrm>
          <a:prstGeom prst="bentConnector3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/>
          <p:nvPr/>
        </p:nvCxnSpPr>
        <p:spPr>
          <a:xfrm flipV="1">
            <a:off x="5266459" y="2364399"/>
            <a:ext cx="638175" cy="2"/>
          </a:xfrm>
          <a:prstGeom prst="bentConnector3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/>
          <p:nvPr/>
        </p:nvCxnSpPr>
        <p:spPr>
          <a:xfrm flipH="1" flipV="1">
            <a:off x="4947371" y="2364403"/>
            <a:ext cx="638175" cy="2"/>
          </a:xfrm>
          <a:prstGeom prst="bentConnector3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14800" y="1143000"/>
            <a:ext cx="106148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antennas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>
            <a:stCxn id="8" idx="2"/>
          </p:cNvCxnSpPr>
          <p:nvPr/>
        </p:nvCxnSpPr>
        <p:spPr>
          <a:xfrm flipH="1">
            <a:off x="3526909" y="1481554"/>
            <a:ext cx="1118631" cy="2794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2"/>
          </p:cNvCxnSpPr>
          <p:nvPr/>
        </p:nvCxnSpPr>
        <p:spPr>
          <a:xfrm>
            <a:off x="4645540" y="1481554"/>
            <a:ext cx="925471" cy="2794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106668" y="2849862"/>
            <a:ext cx="123014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Electron cloud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428" y="3467996"/>
            <a:ext cx="4871023" cy="230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993619"/>
            <a:ext cx="2133600" cy="186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451" y="2793028"/>
            <a:ext cx="1905000" cy="220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894" y="5310247"/>
            <a:ext cx="2560045" cy="93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30070"/>
            <a:ext cx="2201228" cy="1644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7" y="4907412"/>
            <a:ext cx="2243673" cy="167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667000" y="6248400"/>
            <a:ext cx="2204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Dipole            Monopole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1000" y="6417677"/>
            <a:ext cx="14478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Dielectric (EC)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721741" y="5927613"/>
            <a:ext cx="3172234" cy="1994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743200" y="3962400"/>
            <a:ext cx="3810000" cy="83820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938587" y="4474197"/>
            <a:ext cx="984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L=36inch</a:t>
            </a:r>
            <a:endParaRPr 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68087" y="4373367"/>
            <a:ext cx="1702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Network analyzer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7452187" y="4419600"/>
            <a:ext cx="1310813" cy="54597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8100951" y="4191000"/>
            <a:ext cx="6642" cy="520921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8077200" y="4419600"/>
            <a:ext cx="5966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a=4.6</a:t>
            </a:r>
            <a:r>
              <a:rPr lang="en-US" altLang="zh-CN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’’</a:t>
            </a:r>
            <a:endParaRPr lang="en-US" sz="1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472547" y="4267200"/>
            <a:ext cx="6046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b=2.1’’</a:t>
            </a:r>
            <a:endParaRPr lang="en-US" sz="1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9" name="Elbow Connector 98"/>
          <p:cNvCxnSpPr/>
          <p:nvPr/>
        </p:nvCxnSpPr>
        <p:spPr>
          <a:xfrm flipV="1">
            <a:off x="4857750" y="2056534"/>
            <a:ext cx="789462" cy="305666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99"/>
          <p:cNvCxnSpPr/>
          <p:nvPr/>
        </p:nvCxnSpPr>
        <p:spPr>
          <a:xfrm rot="16200000" flipH="1">
            <a:off x="3800475" y="1819269"/>
            <a:ext cx="342900" cy="742950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47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3294051"/>
              </p:ext>
            </p:extLst>
          </p:nvPr>
        </p:nvGraphicFramePr>
        <p:xfrm>
          <a:off x="4114800" y="609600"/>
          <a:ext cx="48006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Graph" r:id="rId3" imgW="3908160" imgH="2926080" progId="Origin50.Graph">
                  <p:embed/>
                </p:oleObj>
              </mc:Choice>
              <mc:Fallback>
                <p:oleObj name="Graph" r:id="rId3" imgW="3908160" imgH="2926080" progId="Origin50.Graph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609600"/>
                        <a:ext cx="48006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19600" y="4237037"/>
                <a:ext cx="4267200" cy="2239963"/>
              </a:xfrm>
            </p:spPr>
            <p:txBody>
              <a:bodyPr>
                <a:normAutofit/>
              </a:bodyPr>
              <a:lstStyle/>
              <a:p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Cavity shows resonance.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600" b="0" i="1" smtClean="0">
                                <a:latin typeface="Cambria Math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𝑙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sSup>
                      <m:sSup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600" b="0" i="1" baseline="-25000" smtClean="0">
                            <a:latin typeface="Cambria Math"/>
                          </a:rPr>
                          <m:t>𝑐</m:t>
                        </m:r>
                      </m:e>
                      <m:sub/>
                      <m:sup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en-US" sz="1600" dirty="0">
                  <a:latin typeface="Times New Roman" pitchFamily="18" charset="0"/>
                  <a:cs typeface="Times New Roman" pitchFamily="18" charset="0"/>
                  <a:sym typeface="Wingdings" pitchFamily="2" charset="2"/>
                </a:endParaRPr>
              </a:p>
              <a:p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Dielectric induces phase shift and frequency shift.</a:t>
                </a:r>
              </a:p>
              <a:p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Bigger phase shift at resonance.</a:t>
                </a:r>
              </a:p>
              <a:p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Reflection enhances phase shift.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19600" y="4237037"/>
                <a:ext cx="4267200" cy="2239963"/>
              </a:xfrm>
              <a:blipFill rotWithShape="1">
                <a:blip r:embed="rId5"/>
                <a:stretch>
                  <a:fillRect l="-429" t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5876472"/>
              </p:ext>
            </p:extLst>
          </p:nvPr>
        </p:nvGraphicFramePr>
        <p:xfrm>
          <a:off x="-45720" y="3733800"/>
          <a:ext cx="438912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Graph" r:id="rId6" imgW="3908160" imgH="2926080" progId="Origin50.Graph">
                  <p:embed/>
                </p:oleObj>
              </mc:Choice>
              <mc:Fallback>
                <p:oleObj name="Graph" r:id="rId6" imgW="3908160" imgH="2926080" progId="Origin50.Graph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45720" y="3733800"/>
                        <a:ext cx="4389120" cy="320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3848570"/>
              </p:ext>
            </p:extLst>
          </p:nvPr>
        </p:nvGraphicFramePr>
        <p:xfrm>
          <a:off x="228600" y="914400"/>
          <a:ext cx="3913187" cy="292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Graph" r:id="rId8" imgW="3913920" imgH="2926080" progId="Origin50.Graph">
                  <p:embed/>
                </p:oleObj>
              </mc:Choice>
              <mc:Fallback>
                <p:oleObj name="Graph" r:id="rId8" imgW="3913920" imgH="29260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8600" y="914400"/>
                        <a:ext cx="3913187" cy="292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060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Future Work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Characterize how phase shift changes as dielectric size changes.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Characterize how the aperture size and orientation affects the transmission properties of the beam pipe and phase shift.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51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947</TotalTime>
  <Words>149</Words>
  <Application>Microsoft Office PowerPoint</Application>
  <PresentationFormat>On-screen Show (4:3)</PresentationFormat>
  <Paragraphs>40</Paragraphs>
  <Slides>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Graph</vt:lpstr>
      <vt:lpstr>PowerPoint Presentation</vt:lpstr>
      <vt:lpstr>Motivation</vt:lpstr>
      <vt:lpstr>Microwave Reflection Technique</vt:lpstr>
      <vt:lpstr>Results</vt:lpstr>
      <vt:lpstr>Future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2</dc:title>
  <dc:creator>hexuan</dc:creator>
  <cp:lastModifiedBy>hexuan</cp:lastModifiedBy>
  <cp:revision>36</cp:revision>
  <dcterms:created xsi:type="dcterms:W3CDTF">2011-06-30T23:53:41Z</dcterms:created>
  <dcterms:modified xsi:type="dcterms:W3CDTF">2011-07-14T21:21:34Z</dcterms:modified>
</cp:coreProperties>
</file>