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7" r:id="rId4"/>
    <p:sldId id="289" r:id="rId5"/>
    <p:sldId id="259" r:id="rId6"/>
    <p:sldId id="263" r:id="rId7"/>
    <p:sldId id="266" r:id="rId8"/>
    <p:sldId id="284" r:id="rId9"/>
    <p:sldId id="290" r:id="rId10"/>
    <p:sldId id="277" r:id="rId11"/>
    <p:sldId id="280" r:id="rId12"/>
    <p:sldId id="281" r:id="rId13"/>
    <p:sldId id="282" r:id="rId14"/>
    <p:sldId id="267" r:id="rId15"/>
    <p:sldId id="268" r:id="rId16"/>
    <p:sldId id="269" r:id="rId17"/>
    <p:sldId id="270" r:id="rId18"/>
    <p:sldId id="271" r:id="rId19"/>
    <p:sldId id="285" r:id="rId20"/>
    <p:sldId id="288" r:id="rId21"/>
    <p:sldId id="278" r:id="rId22"/>
    <p:sldId id="261" r:id="rId23"/>
    <p:sldId id="264" r:id="rId24"/>
    <p:sldId id="283" r:id="rId25"/>
    <p:sldId id="291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86"/>
    <a:srgbClr val="97B4B8"/>
    <a:srgbClr val="F4F4F4"/>
    <a:srgbClr val="36E3BF"/>
    <a:srgbClr val="E3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vukotic:Desktop:Office:PPT:dubna:dub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ivukotic:Desktop:Office:PPT:dubna:dub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vukotic:Desktop:monitoring%20results:dub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51786648408079"/>
          <c:y val="0.097222222222222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59348168435467"/>
          <c:y val="0.0768518518518518"/>
          <c:w val="0.931456487504279"/>
          <c:h val="0.720864683581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Egamma!$J$1</c:f>
              <c:strCache>
                <c:ptCount val="1"/>
                <c:pt idx="0">
                  <c:v>Speed [MB/s]</c:v>
                </c:pt>
              </c:strCache>
            </c:strRef>
          </c:tx>
          <c:invertIfNegative val="0"/>
          <c:cat>
            <c:multiLvlStrRef>
              <c:f>Egamma!$A$2:$B$13</c:f>
              <c:multiLvlStrCache>
                <c:ptCount val="12"/>
                <c:lvl>
                  <c:pt idx="0">
                    <c:v>100</c:v>
                  </c:pt>
                  <c:pt idx="1">
                    <c:v>10</c:v>
                  </c:pt>
                  <c:pt idx="2">
                    <c:v>1</c:v>
                  </c:pt>
                  <c:pt idx="3">
                    <c:v>100</c:v>
                  </c:pt>
                  <c:pt idx="4">
                    <c:v>10</c:v>
                  </c:pt>
                  <c:pt idx="5">
                    <c:v>1</c:v>
                  </c:pt>
                  <c:pt idx="6">
                    <c:v>100</c:v>
                  </c:pt>
                  <c:pt idx="7">
                    <c:v>10</c:v>
                  </c:pt>
                  <c:pt idx="8">
                    <c:v>1</c:v>
                  </c:pt>
                  <c:pt idx="9">
                    <c:v>100</c:v>
                  </c:pt>
                  <c:pt idx="10">
                    <c:v>10</c:v>
                  </c:pt>
                  <c:pt idx="11">
                    <c:v>1</c:v>
                  </c:pt>
                </c:lvl>
                <c:lvl>
                  <c:pt idx="0">
                    <c:v>Egamma</c:v>
                  </c:pt>
                  <c:pt idx="3">
                    <c:v>JetMEt</c:v>
                  </c:pt>
                  <c:pt idx="6">
                    <c:v>Susy</c:v>
                  </c:pt>
                  <c:pt idx="9">
                    <c:v>Photon</c:v>
                  </c:pt>
                </c:lvl>
              </c:multiLvlStrCache>
            </c:multiLvlStrRef>
          </c:cat>
          <c:val>
            <c:numRef>
              <c:f>Egamma!$J$2:$J$13</c:f>
              <c:numCache>
                <c:formatCode>General</c:formatCode>
                <c:ptCount val="12"/>
                <c:pt idx="0">
                  <c:v>2.73710038051183</c:v>
                </c:pt>
                <c:pt idx="1">
                  <c:v>1.137281995456677</c:v>
                </c:pt>
                <c:pt idx="2">
                  <c:v>0.17849854628967</c:v>
                </c:pt>
                <c:pt idx="3">
                  <c:v>7.178338754916456</c:v>
                </c:pt>
                <c:pt idx="4">
                  <c:v>1.38554404488452</c:v>
                </c:pt>
                <c:pt idx="5">
                  <c:v>0.213316031529923</c:v>
                </c:pt>
                <c:pt idx="6">
                  <c:v>7.957514008443484</c:v>
                </c:pt>
                <c:pt idx="7">
                  <c:v>1.395711707019382</c:v>
                </c:pt>
                <c:pt idx="8">
                  <c:v>0.157180332050967</c:v>
                </c:pt>
                <c:pt idx="9">
                  <c:v>12.36191451720317</c:v>
                </c:pt>
                <c:pt idx="10">
                  <c:v>1.90495610912374</c:v>
                </c:pt>
                <c:pt idx="11">
                  <c:v>0.20942230963816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6680"/>
        <c:axId val="2379688"/>
      </c:barChart>
      <c:catAx>
        <c:axId val="2376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79688"/>
        <c:crosses val="autoZero"/>
        <c:auto val="1"/>
        <c:lblAlgn val="ctr"/>
        <c:lblOffset val="100"/>
        <c:noMultiLvlLbl val="0"/>
      </c:catAx>
      <c:valAx>
        <c:axId val="237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668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78983560331985"/>
          <c:y val="0.0298507462686567"/>
          <c:w val="0.866389258352841"/>
          <c:h val="0.869820371190685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Egamma!$H$1</c:f>
              <c:strCache>
                <c:ptCount val="1"/>
                <c:pt idx="0">
                  <c:v>CPU/Wall</c:v>
                </c:pt>
              </c:strCache>
            </c:strRef>
          </c:tx>
          <c:invertIfNegative val="0"/>
          <c:cat>
            <c:multiLvlStrRef>
              <c:f>Egamma!$A$2:$B$13</c:f>
              <c:multiLvlStrCache>
                <c:ptCount val="12"/>
                <c:lvl>
                  <c:pt idx="0">
                    <c:v>100</c:v>
                  </c:pt>
                  <c:pt idx="1">
                    <c:v>10</c:v>
                  </c:pt>
                  <c:pt idx="2">
                    <c:v>1</c:v>
                  </c:pt>
                  <c:pt idx="3">
                    <c:v>100</c:v>
                  </c:pt>
                  <c:pt idx="4">
                    <c:v>10</c:v>
                  </c:pt>
                  <c:pt idx="5">
                    <c:v>1</c:v>
                  </c:pt>
                  <c:pt idx="6">
                    <c:v>100</c:v>
                  </c:pt>
                  <c:pt idx="7">
                    <c:v>10</c:v>
                  </c:pt>
                  <c:pt idx="8">
                    <c:v>1</c:v>
                  </c:pt>
                  <c:pt idx="9">
                    <c:v>100</c:v>
                  </c:pt>
                  <c:pt idx="10">
                    <c:v>10</c:v>
                  </c:pt>
                  <c:pt idx="11">
                    <c:v>1</c:v>
                  </c:pt>
                </c:lvl>
                <c:lvl>
                  <c:pt idx="0">
                    <c:v>Egamma</c:v>
                  </c:pt>
                  <c:pt idx="3">
                    <c:v>JetMEt</c:v>
                  </c:pt>
                  <c:pt idx="6">
                    <c:v>Susy</c:v>
                  </c:pt>
                  <c:pt idx="9">
                    <c:v>Photon</c:v>
                  </c:pt>
                </c:lvl>
              </c:multiLvlStrCache>
            </c:multiLvlStrRef>
          </c:cat>
          <c:val>
            <c:numRef>
              <c:f>Egamma!$H$2:$H$13</c:f>
              <c:numCache>
                <c:formatCode>0.00</c:formatCode>
                <c:ptCount val="12"/>
                <c:pt idx="0">
                  <c:v>0.939449596337786</c:v>
                </c:pt>
                <c:pt idx="1">
                  <c:v>0.759589483292148</c:v>
                </c:pt>
                <c:pt idx="2">
                  <c:v>0.610770241373045</c:v>
                </c:pt>
                <c:pt idx="3">
                  <c:v>0.843663484979959</c:v>
                </c:pt>
                <c:pt idx="4">
                  <c:v>0.621797300261201</c:v>
                </c:pt>
                <c:pt idx="5">
                  <c:v>0.529842796931455</c:v>
                </c:pt>
                <c:pt idx="6">
                  <c:v>0.86004179360004</c:v>
                </c:pt>
                <c:pt idx="7">
                  <c:v>0.683582537733933</c:v>
                </c:pt>
                <c:pt idx="8">
                  <c:v>0.621630761273895</c:v>
                </c:pt>
                <c:pt idx="9">
                  <c:v>0.830488932522061</c:v>
                </c:pt>
                <c:pt idx="10">
                  <c:v>0.686943672378004</c:v>
                </c:pt>
                <c:pt idx="11">
                  <c:v>0.670102594351025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6681912"/>
        <c:axId val="436684920"/>
      </c:barChart>
      <c:catAx>
        <c:axId val="436681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36684920"/>
        <c:crosses val="autoZero"/>
        <c:auto val="1"/>
        <c:lblAlgn val="ctr"/>
        <c:lblOffset val="100"/>
        <c:noMultiLvlLbl val="0"/>
      </c:catAx>
      <c:valAx>
        <c:axId val="4366849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3668191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8471001757469"/>
          <c:y val="0.0601851851851852"/>
          <c:w val="0.954305799648506"/>
          <c:h val="0.6631674686497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4762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Feuil1!$A$1:$A$24</c:f>
              <c:numCache>
                <c:formatCode>General</c:formatCode>
                <c:ptCount val="24"/>
                <c:pt idx="0">
                  <c:v>771.0</c:v>
                </c:pt>
                <c:pt idx="1">
                  <c:v>1024.0</c:v>
                </c:pt>
                <c:pt idx="2">
                  <c:v>1536.0</c:v>
                </c:pt>
                <c:pt idx="3">
                  <c:v>2048.0</c:v>
                </c:pt>
                <c:pt idx="4">
                  <c:v>2560.0</c:v>
                </c:pt>
                <c:pt idx="5">
                  <c:v>3072.0</c:v>
                </c:pt>
                <c:pt idx="6">
                  <c:v>3584.0</c:v>
                </c:pt>
                <c:pt idx="7">
                  <c:v>4096.0</c:v>
                </c:pt>
                <c:pt idx="8">
                  <c:v>4608.0</c:v>
                </c:pt>
                <c:pt idx="9">
                  <c:v>5120.0</c:v>
                </c:pt>
                <c:pt idx="10">
                  <c:v>5632.0</c:v>
                </c:pt>
                <c:pt idx="11">
                  <c:v>6144.0</c:v>
                </c:pt>
                <c:pt idx="12">
                  <c:v>6656.0</c:v>
                </c:pt>
                <c:pt idx="13">
                  <c:v>7680.0</c:v>
                </c:pt>
                <c:pt idx="14">
                  <c:v>8192.0</c:v>
                </c:pt>
                <c:pt idx="15">
                  <c:v>8704.0</c:v>
                </c:pt>
                <c:pt idx="16">
                  <c:v>9216.0</c:v>
                </c:pt>
                <c:pt idx="17">
                  <c:v>9728.0</c:v>
                </c:pt>
                <c:pt idx="18">
                  <c:v>10240.0</c:v>
                </c:pt>
                <c:pt idx="19">
                  <c:v>10752.0</c:v>
                </c:pt>
                <c:pt idx="20">
                  <c:v>11264.0</c:v>
                </c:pt>
                <c:pt idx="21">
                  <c:v>11776.0</c:v>
                </c:pt>
                <c:pt idx="22">
                  <c:v>12288.0</c:v>
                </c:pt>
                <c:pt idx="23">
                  <c:v>12800.0</c:v>
                </c:pt>
              </c:numCache>
            </c:numRef>
          </c:cat>
          <c:val>
            <c:numRef>
              <c:f>Feuil1!$B$1:$B$24</c:f>
              <c:numCache>
                <c:formatCode>General</c:formatCode>
                <c:ptCount val="24"/>
                <c:pt idx="0">
                  <c:v>9095.0</c:v>
                </c:pt>
                <c:pt idx="1">
                  <c:v>108.0</c:v>
                </c:pt>
                <c:pt idx="2">
                  <c:v>54.0</c:v>
                </c:pt>
                <c:pt idx="3">
                  <c:v>2236.0</c:v>
                </c:pt>
                <c:pt idx="4">
                  <c:v>17.0</c:v>
                </c:pt>
                <c:pt idx="5">
                  <c:v>44.0</c:v>
                </c:pt>
                <c:pt idx="6">
                  <c:v>17.0</c:v>
                </c:pt>
                <c:pt idx="7">
                  <c:v>43.0</c:v>
                </c:pt>
                <c:pt idx="8">
                  <c:v>12.0</c:v>
                </c:pt>
                <c:pt idx="9">
                  <c:v>16.0</c:v>
                </c:pt>
                <c:pt idx="10">
                  <c:v>3.0</c:v>
                </c:pt>
                <c:pt idx="11">
                  <c:v>55.0</c:v>
                </c:pt>
                <c:pt idx="12">
                  <c:v>4.0</c:v>
                </c:pt>
                <c:pt idx="13">
                  <c:v>8.0</c:v>
                </c:pt>
                <c:pt idx="14">
                  <c:v>8.0</c:v>
                </c:pt>
                <c:pt idx="15">
                  <c:v>12.0</c:v>
                </c:pt>
                <c:pt idx="16">
                  <c:v>3.0</c:v>
                </c:pt>
                <c:pt idx="17">
                  <c:v>4.0</c:v>
                </c:pt>
                <c:pt idx="18">
                  <c:v>5.0</c:v>
                </c:pt>
                <c:pt idx="19">
                  <c:v>10.0</c:v>
                </c:pt>
                <c:pt idx="20">
                  <c:v>2.0</c:v>
                </c:pt>
                <c:pt idx="21">
                  <c:v>2.0</c:v>
                </c:pt>
                <c:pt idx="22">
                  <c:v>21.0</c:v>
                </c:pt>
                <c:pt idx="2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973112"/>
        <c:axId val="551978872"/>
      </c:barChart>
      <c:catAx>
        <c:axId val="551973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basket</a:t>
                </a:r>
                <a:r>
                  <a:rPr lang="fr-FR" baseline="0"/>
                  <a:t> size [bytes]</a:t>
                </a:r>
                <a:endParaRPr lang="fr-F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1978872"/>
        <c:crosses val="autoZero"/>
        <c:auto val="1"/>
        <c:lblAlgn val="ctr"/>
        <c:lblOffset val="100"/>
        <c:noMultiLvlLbl val="0"/>
      </c:catAx>
      <c:valAx>
        <c:axId val="551978872"/>
        <c:scaling>
          <c:logBase val="10.0"/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51973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Feuil1!$A$28:$A$51</c:f>
              <c:numCache>
                <c:formatCode>General</c:formatCode>
                <c:ptCount val="24"/>
                <c:pt idx="0">
                  <c:v>1038.0</c:v>
                </c:pt>
                <c:pt idx="1">
                  <c:v>1536.0</c:v>
                </c:pt>
                <c:pt idx="2">
                  <c:v>2048.0</c:v>
                </c:pt>
                <c:pt idx="3">
                  <c:v>2560.0</c:v>
                </c:pt>
                <c:pt idx="4">
                  <c:v>3072.0</c:v>
                </c:pt>
                <c:pt idx="5">
                  <c:v>3584.0</c:v>
                </c:pt>
                <c:pt idx="6">
                  <c:v>4096.0</c:v>
                </c:pt>
                <c:pt idx="7">
                  <c:v>4608.0</c:v>
                </c:pt>
                <c:pt idx="8">
                  <c:v>5120.0</c:v>
                </c:pt>
                <c:pt idx="9">
                  <c:v>5632.0</c:v>
                </c:pt>
                <c:pt idx="10">
                  <c:v>6144.0</c:v>
                </c:pt>
                <c:pt idx="11">
                  <c:v>6656.0</c:v>
                </c:pt>
                <c:pt idx="12">
                  <c:v>7168.0</c:v>
                </c:pt>
                <c:pt idx="13">
                  <c:v>7680.0</c:v>
                </c:pt>
                <c:pt idx="14">
                  <c:v>8192.0</c:v>
                </c:pt>
                <c:pt idx="15">
                  <c:v>8704.0</c:v>
                </c:pt>
                <c:pt idx="16">
                  <c:v>9216.0</c:v>
                </c:pt>
                <c:pt idx="17">
                  <c:v>9728.0</c:v>
                </c:pt>
                <c:pt idx="18">
                  <c:v>10240.0</c:v>
                </c:pt>
                <c:pt idx="19">
                  <c:v>10752.0</c:v>
                </c:pt>
                <c:pt idx="20">
                  <c:v>11264.0</c:v>
                </c:pt>
                <c:pt idx="21">
                  <c:v>11776.0</c:v>
                </c:pt>
                <c:pt idx="22">
                  <c:v>12288.0</c:v>
                </c:pt>
                <c:pt idx="23">
                  <c:v>12800.0</c:v>
                </c:pt>
              </c:numCache>
            </c:numRef>
          </c:cat>
          <c:val>
            <c:numRef>
              <c:f>Feuil1!$B$28:$B$51</c:f>
              <c:numCache>
                <c:formatCode>General</c:formatCode>
                <c:ptCount val="24"/>
                <c:pt idx="0">
                  <c:v>5138.0</c:v>
                </c:pt>
                <c:pt idx="1">
                  <c:v>174.0</c:v>
                </c:pt>
                <c:pt idx="2">
                  <c:v>1429.0</c:v>
                </c:pt>
                <c:pt idx="3">
                  <c:v>64.0</c:v>
                </c:pt>
                <c:pt idx="4">
                  <c:v>74.0</c:v>
                </c:pt>
                <c:pt idx="5">
                  <c:v>36.0</c:v>
                </c:pt>
                <c:pt idx="6">
                  <c:v>34.0</c:v>
                </c:pt>
                <c:pt idx="7">
                  <c:v>22.0</c:v>
                </c:pt>
                <c:pt idx="8">
                  <c:v>71.0</c:v>
                </c:pt>
                <c:pt idx="9">
                  <c:v>29.0</c:v>
                </c:pt>
                <c:pt idx="10">
                  <c:v>15.0</c:v>
                </c:pt>
                <c:pt idx="11">
                  <c:v>6.0</c:v>
                </c:pt>
                <c:pt idx="12">
                  <c:v>4.0</c:v>
                </c:pt>
                <c:pt idx="13">
                  <c:v>11.0</c:v>
                </c:pt>
                <c:pt idx="14">
                  <c:v>1.0</c:v>
                </c:pt>
                <c:pt idx="15">
                  <c:v>5.0</c:v>
                </c:pt>
                <c:pt idx="16">
                  <c:v>4.0</c:v>
                </c:pt>
                <c:pt idx="17">
                  <c:v>2.0</c:v>
                </c:pt>
                <c:pt idx="18">
                  <c:v>2.0</c:v>
                </c:pt>
                <c:pt idx="19">
                  <c:v>5.0</c:v>
                </c:pt>
                <c:pt idx="20">
                  <c:v>8.0</c:v>
                </c:pt>
                <c:pt idx="21">
                  <c:v>4.0</c:v>
                </c:pt>
                <c:pt idx="22">
                  <c:v>13.0</c:v>
                </c:pt>
                <c:pt idx="2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9096"/>
        <c:axId val="3882072"/>
      </c:barChart>
      <c:catAx>
        <c:axId val="3879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2072"/>
        <c:crosses val="autoZero"/>
        <c:auto val="1"/>
        <c:lblAlgn val="ctr"/>
        <c:lblOffset val="100"/>
        <c:noMultiLvlLbl val="0"/>
      </c:catAx>
      <c:valAx>
        <c:axId val="3882072"/>
        <c:scaling>
          <c:logBase val="10.0"/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879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4CCED-DDFB-C84A-B706-02C0A98A3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9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55781E-1825-7446-AC69-4FDFEE04D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65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91B1ED-B7F4-5648-BA89-14F4E1CFB918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6FB9E3-39DD-6A4C-AFFF-7BACF41D78AD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2209800" cy="6705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685800"/>
            <a:ext cx="72390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2209800" cy="67246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7" descr="ATLAS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1430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32213" y="6319838"/>
            <a:ext cx="3382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ea typeface="ＭＳ Ｐゴシック" charset="-128"/>
                <a:cs typeface="ＭＳ Ｐゴシック" charset="-128"/>
              </a:rPr>
              <a:t>Ilija Vukotic       vukotic@lal.in2p3.fr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2209800" y="685800"/>
            <a:ext cx="6934200" cy="13716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8" descr="lal_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2209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de-DE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838200"/>
            <a:ext cx="6781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smtClean="0"/>
              <a:t>Cliquez et modifiez le titre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70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7FFE3-B513-B54A-B63A-FB4A3009C90D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0949-BEE1-0D4F-9D3C-D0DE2826069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09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00900" y="0"/>
            <a:ext cx="1943100" cy="6105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676900" cy="6105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25ECC-8802-054C-A053-91E9A4BBFF9A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97FE6-39F1-0449-B281-E8BEA93CBDF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2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8BE8B-4FA1-B24E-8E99-9A579884F991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27CEC-5D2A-8642-B25E-6F30DA606FD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9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C99FE-A5CD-6E4D-BB93-0FAA84FC66EA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2DF75-E546-F94E-9C23-06204780B9F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6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800" y="1990725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90725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331AD-3A8D-7D43-9DBD-F26C77F741C4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990E0-979C-7349-8D89-37A39EFF1BC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A0A31-2848-BD4B-A020-7AA97070BC91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E3E6A-D360-0449-8028-D5A1BD7B8CE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16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99864-01BE-A044-BD65-A766CBECB55C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F888C-4D0A-AB47-B57F-703A63D9B7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1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2F8E9-4B81-434A-878C-22C01ACCAC18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AD3DD-416B-C249-A8E0-BF1EFD160C3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8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8AF66-AC58-594F-936C-767DA32A1744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AE24B-8495-2342-8266-BEFE9B70E54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2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Faire glisser l'image vers l'espace réservé ou cliquer sur l'icône pour l'ajouter</a:t>
            </a:r>
            <a:endParaRPr lang="en-GB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CE024-5424-6D40-805E-AC576CD383F8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9F5B1-D996-DC42-BFB9-921CF537402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90725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Osaka" charset="0"/>
                <a:cs typeface="Osaka" charset="0"/>
              </a:defRPr>
            </a:lvl1pPr>
          </a:lstStyle>
          <a:p>
            <a:fld id="{1BDDA094-CBAE-0148-9E01-C29215B71847}" type="datetime1">
              <a:rPr lang="fr-FR"/>
              <a:pPr/>
              <a:t>7/20/11</a:t>
            </a:fld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Osaka" charset="0"/>
                <a:cs typeface="Osaka" charset="0"/>
              </a:defRPr>
            </a:lvl1pPr>
          </a:lstStyle>
          <a:p>
            <a:r>
              <a:rPr lang="fr-FR"/>
              <a:t>Ilija Vukotic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05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Osaka" charset="0"/>
                <a:cs typeface="Osaka" charset="0"/>
              </a:defRPr>
            </a:lvl1pPr>
          </a:lstStyle>
          <a:p>
            <a:fld id="{5F6E44C9-E403-A440-80CC-D5FBDB36A11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1371600" y="6477000"/>
            <a:ext cx="7391400" cy="0"/>
          </a:xfrm>
          <a:prstGeom prst="line">
            <a:avLst/>
          </a:prstGeom>
          <a:noFill/>
          <a:ln w="19050">
            <a:solidFill>
              <a:srgbClr val="1F1A86">
                <a:alpha val="3500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152400" y="76200"/>
            <a:ext cx="914400" cy="6705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0" y="0"/>
            <a:ext cx="990600" cy="6705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4" name="Picture 35" descr="ATLAS_log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733800"/>
            <a:ext cx="928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AutoShape 37"/>
          <p:cNvSpPr>
            <a:spLocks noChangeArrowheads="1"/>
          </p:cNvSpPr>
          <p:nvPr/>
        </p:nvSpPr>
        <p:spPr bwMode="auto">
          <a:xfrm>
            <a:off x="1066800" y="1143000"/>
            <a:ext cx="8077200" cy="304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6" name="Picture 38" descr="lal_log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66800"/>
            <a:ext cx="990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764704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ROOT I/O in ATLAS</a:t>
            </a:r>
            <a:endParaRPr lang="en-GB" dirty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Performance </a:t>
            </a:r>
            <a:r>
              <a:rPr lang="en-GB" dirty="0" smtClean="0"/>
              <a:t>and future needs</a:t>
            </a:r>
            <a:endParaRPr lang="en-GB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99304"/>
              </p:ext>
            </p:extLst>
          </p:nvPr>
        </p:nvGraphicFramePr>
        <p:xfrm>
          <a:off x="0" y="3501008"/>
          <a:ext cx="4572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047027"/>
              </p:ext>
            </p:extLst>
          </p:nvPr>
        </p:nvGraphicFramePr>
        <p:xfrm>
          <a:off x="-30045" y="0"/>
          <a:ext cx="455825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16016" y="1916832"/>
            <a:ext cx="4320480" cy="33123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The same effect in all DPDs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More pronounced with smaller CPU time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Effect expected to be worse for AOD/ESD due to more and smaller baskets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92275" y="1124744"/>
            <a:ext cx="235172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dirty="0"/>
              <a:t>ROOT 5.26/00e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8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1143000"/>
          </a:xfrm>
        </p:spPr>
        <p:txBody>
          <a:bodyPr/>
          <a:lstStyle/>
          <a:p>
            <a:r>
              <a:rPr lang="en-US" dirty="0" smtClean="0"/>
              <a:t>EGAMMA </a:t>
            </a:r>
            <a:r>
              <a:rPr lang="en-US" dirty="0" smtClean="0"/>
              <a:t>DPD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TTC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" name="Image 2" descr="std_1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22322" cy="3140967"/>
          </a:xfrm>
          <a:prstGeom prst="rect">
            <a:avLst/>
          </a:prstGeom>
        </p:spPr>
      </p:pic>
      <p:pic>
        <p:nvPicPr>
          <p:cNvPr id="12" name="Image 11" descr="std_10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5024"/>
            <a:ext cx="4728294" cy="3212976"/>
          </a:xfrm>
          <a:prstGeom prst="rect">
            <a:avLst/>
          </a:prstGeom>
        </p:spPr>
      </p:pic>
      <p:pic>
        <p:nvPicPr>
          <p:cNvPr id="13" name="Image 12" descr="std_100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66" y="3645024"/>
            <a:ext cx="4739433" cy="32205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72200" y="1916832"/>
            <a:ext cx="23202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Disk time and Disk IO shown here are wrong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2276872"/>
            <a:ext cx="15841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1% events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63688" y="4077072"/>
            <a:ext cx="15841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10%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300192" y="4005064"/>
            <a:ext cx="18002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100%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596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143000"/>
          </a:xfrm>
        </p:spPr>
        <p:txBody>
          <a:bodyPr/>
          <a:lstStyle/>
          <a:p>
            <a:r>
              <a:rPr lang="en-US" dirty="0" smtClean="0"/>
              <a:t>EGAMMA </a:t>
            </a:r>
            <a:r>
              <a:rPr lang="en-US" dirty="0" smtClean="0"/>
              <a:t>DPD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TTC</a:t>
            </a:r>
            <a:endParaRPr lang="en-US" dirty="0"/>
          </a:p>
        </p:txBody>
      </p:sp>
      <p:pic>
        <p:nvPicPr>
          <p:cNvPr id="12" name="Image 11" descr="std_1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" y="0"/>
            <a:ext cx="4914947" cy="3339811"/>
          </a:xfrm>
          <a:prstGeom prst="rect">
            <a:avLst/>
          </a:prstGeom>
        </p:spPr>
      </p:pic>
      <p:pic>
        <p:nvPicPr>
          <p:cNvPr id="13" name="Image 12" descr="std_10_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728293" cy="3212976"/>
          </a:xfrm>
          <a:prstGeom prst="rect">
            <a:avLst/>
          </a:prstGeom>
        </p:spPr>
      </p:pic>
      <p:pic>
        <p:nvPicPr>
          <p:cNvPr id="14" name="Image 13" descr="std_100_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06" y="3645024"/>
            <a:ext cx="4728293" cy="32129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07704" y="476672"/>
            <a:ext cx="15841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1% events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63688" y="4077072"/>
            <a:ext cx="15841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10%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56176" y="4077072"/>
            <a:ext cx="18002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100%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23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148064" y="0"/>
            <a:ext cx="3995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r>
              <a:rPr lang="en-US" dirty="0" smtClean="0"/>
              <a:t>REORDERED no TTC</a:t>
            </a:r>
            <a:endParaRPr lang="en-US" dirty="0"/>
          </a:p>
        </p:txBody>
      </p:sp>
      <p:pic>
        <p:nvPicPr>
          <p:cNvPr id="8" name="Image 7" descr="order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43145" cy="3068960"/>
          </a:xfrm>
          <a:prstGeom prst="rect">
            <a:avLst/>
          </a:prstGeom>
        </p:spPr>
      </p:pic>
      <p:pic>
        <p:nvPicPr>
          <p:cNvPr id="9" name="Image 8" descr="ordered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4806487" cy="2924944"/>
          </a:xfrm>
          <a:prstGeom prst="rect">
            <a:avLst/>
          </a:prstGeom>
        </p:spPr>
      </p:pic>
      <p:pic>
        <p:nvPicPr>
          <p:cNvPr id="10" name="Image 9" descr="ordered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64817"/>
            <a:ext cx="4716015" cy="28698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79712" y="476672"/>
            <a:ext cx="15841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1% events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4293096"/>
            <a:ext cx="158417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10%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8184" y="4365104"/>
            <a:ext cx="18002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100% </a:t>
            </a:r>
            <a:r>
              <a:rPr lang="en-US" sz="2000" dirty="0" smtClean="0"/>
              <a:t>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214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Athena</a:t>
            </a:r>
            <a:r>
              <a:rPr lang="fr-FR" dirty="0" smtClean="0"/>
              <a:t> </a:t>
            </a:r>
            <a:r>
              <a:rPr lang="fr-FR" dirty="0" err="1" smtClean="0"/>
              <a:t>reading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CPU </a:t>
            </a:r>
            <a:r>
              <a:rPr lang="fr-FR" dirty="0" err="1" smtClean="0"/>
              <a:t>only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756342"/>
              </p:ext>
            </p:extLst>
          </p:nvPr>
        </p:nvGraphicFramePr>
        <p:xfrm>
          <a:off x="1447800" y="1990725"/>
          <a:ext cx="7156649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56"/>
                <a:gridCol w="1800200"/>
                <a:gridCol w="1080120"/>
                <a:gridCol w="1080120"/>
                <a:gridCol w="1368153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Format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Root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read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speed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[MB/s]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Athena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reading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Full* [MB/s]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Speed [MB/s]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Time [ms]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13.05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3.41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5.93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192.45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ESD 17.0.1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19.71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3.85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7.27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161.00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4.57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mtClean="0"/>
                        <a:t>43.00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AOD 17.0.1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10.32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mtClean="0"/>
                        <a:t>25.86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55776" y="6021288"/>
            <a:ext cx="615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Includes time to recreate certain objects (</a:t>
            </a:r>
            <a:r>
              <a:rPr lang="en-US" sz="1800" dirty="0" err="1" smtClean="0"/>
              <a:t>ie</a:t>
            </a:r>
            <a:r>
              <a:rPr lang="en-US" sz="1800" dirty="0" smtClean="0"/>
              <a:t>. </a:t>
            </a:r>
            <a:r>
              <a:rPr lang="en-US" sz="1800" dirty="0" err="1" smtClean="0"/>
              <a:t>CaloTowers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4797152"/>
            <a:ext cx="4070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effects folded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Improvements in TP converters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New ROOT version</a:t>
            </a:r>
          </a:p>
        </p:txBody>
      </p:sp>
    </p:spTree>
    <p:extLst>
      <p:ext uri="{BB962C8B-B14F-4D97-AF65-F5344CB8AC3E}">
        <p14:creationId xmlns:p14="http://schemas.microsoft.com/office/powerpoint/2010/main" val="151621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1143000"/>
          </a:xfrm>
        </p:spPr>
        <p:txBody>
          <a:bodyPr/>
          <a:lstStyle/>
          <a:p>
            <a:r>
              <a:rPr lang="fr-FR" dirty="0" smtClean="0"/>
              <a:t>ESD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 descr="ESDspe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1147" cy="3960440"/>
          </a:xfrm>
          <a:prstGeom prst="rect">
            <a:avLst/>
          </a:prstGeom>
        </p:spPr>
      </p:pic>
      <p:pic>
        <p:nvPicPr>
          <p:cNvPr id="8" name="Image 7" descr="ESDspe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90" y="3068960"/>
            <a:ext cx="496941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ESD new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Image 6" descr="ESDspeed_COP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8799"/>
            <a:ext cx="7380312" cy="5369201"/>
          </a:xfrm>
          <a:prstGeom prst="rect">
            <a:avLst/>
          </a:prstGeom>
        </p:spPr>
      </p:pic>
      <p:sp>
        <p:nvSpPr>
          <p:cNvPr id="8" name="Flèche droite rayée 7"/>
          <p:cNvSpPr/>
          <p:nvPr/>
        </p:nvSpPr>
        <p:spPr bwMode="auto">
          <a:xfrm>
            <a:off x="4499992" y="4077072"/>
            <a:ext cx="936104" cy="72008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51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4208" y="0"/>
            <a:ext cx="2699792" cy="1143000"/>
          </a:xfrm>
        </p:spPr>
        <p:txBody>
          <a:bodyPr/>
          <a:lstStyle/>
          <a:p>
            <a:r>
              <a:rPr lang="fr-FR" dirty="0" smtClean="0"/>
              <a:t>AOD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Image 6" descr="AODspe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1462" cy="3501008"/>
          </a:xfrm>
          <a:prstGeom prst="rect">
            <a:avLst/>
          </a:prstGeom>
        </p:spPr>
      </p:pic>
      <p:pic>
        <p:nvPicPr>
          <p:cNvPr id="8" name="Image 7" descr="AODspe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09344"/>
            <a:ext cx="5724128" cy="43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AOD new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Image 6" descr="AODspeed_COP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04" y="1124744"/>
            <a:ext cx="7606395" cy="5564006"/>
          </a:xfrm>
          <a:prstGeom prst="rect">
            <a:avLst/>
          </a:prstGeom>
        </p:spPr>
      </p:pic>
      <p:sp>
        <p:nvSpPr>
          <p:cNvPr id="8" name="Flèche droite rayée 7"/>
          <p:cNvSpPr/>
          <p:nvPr/>
        </p:nvSpPr>
        <p:spPr bwMode="auto">
          <a:xfrm>
            <a:off x="4716016" y="3861048"/>
            <a:ext cx="936104" cy="72008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60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list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772816"/>
            <a:ext cx="7372672" cy="46085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Find why </a:t>
            </a:r>
            <a:r>
              <a:rPr lang="en-US" dirty="0" err="1" smtClean="0"/>
              <a:t>AutoFlush</a:t>
            </a:r>
            <a:r>
              <a:rPr lang="en-US" dirty="0" smtClean="0"/>
              <a:t> and TTC don</a:t>
            </a:r>
            <a:r>
              <a:rPr lang="fr-FR" dirty="0" smtClean="0"/>
              <a:t>’</a:t>
            </a:r>
            <a:r>
              <a:rPr lang="en-US" dirty="0" smtClean="0"/>
              <a:t>t reduce HDD reads/time sufficiently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Rewritten basket optimization function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Have a global switch for basket optimization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ATLAS </a:t>
            </a:r>
            <a:r>
              <a:rPr lang="en-US" dirty="0"/>
              <a:t>has been caught by inadvertent basket optimization, when </a:t>
            </a:r>
            <a:r>
              <a:rPr lang="en-US" dirty="0" err="1"/>
              <a:t>TTrees</a:t>
            </a:r>
            <a:r>
              <a:rPr lang="en-US" dirty="0"/>
              <a:t>, which should not be optimized and not take 30 MB of memory, reach 30MB and their memory footprint increases. It's harder to manually switch </a:t>
            </a:r>
            <a:r>
              <a:rPr lang="en-US" dirty="0" smtClean="0"/>
              <a:t>AF fro almost </a:t>
            </a:r>
            <a:r>
              <a:rPr lang="en-US" dirty="0"/>
              <a:t>all </a:t>
            </a:r>
            <a:r>
              <a:rPr lang="en-US" dirty="0" err="1"/>
              <a:t>TTrees</a:t>
            </a:r>
            <a:r>
              <a:rPr lang="en-US" dirty="0"/>
              <a:t> OFF than switching </a:t>
            </a:r>
            <a:r>
              <a:rPr lang="en-US" dirty="0" smtClean="0"/>
              <a:t>in ON for a few </a:t>
            </a:r>
            <a:r>
              <a:rPr lang="en-US" dirty="0" err="1" smtClean="0"/>
              <a:t>TTrees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Maybe </a:t>
            </a:r>
            <a:r>
              <a:rPr lang="en-US" dirty="0"/>
              <a:t>it would be helpful to make </a:t>
            </a:r>
            <a:r>
              <a:rPr lang="en-US" dirty="0" err="1"/>
              <a:t>bmin</a:t>
            </a:r>
            <a:r>
              <a:rPr lang="en-US" dirty="0"/>
              <a:t>/</a:t>
            </a:r>
            <a:r>
              <a:rPr lang="en-US" dirty="0" err="1"/>
              <a:t>bmax</a:t>
            </a:r>
            <a:r>
              <a:rPr lang="en-US" dirty="0"/>
              <a:t> </a:t>
            </a:r>
            <a:r>
              <a:rPr lang="en-US" dirty="0" smtClean="0"/>
              <a:t>configurable.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Make </a:t>
            </a:r>
            <a:r>
              <a:rPr lang="en-US" dirty="0"/>
              <a:t>minimal compression (hardcoded to '</a:t>
            </a:r>
            <a:r>
              <a:rPr lang="en-US" dirty="0" smtClean="0"/>
              <a:t>1’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configurable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to allow switching OFF branch compression if gains are too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small.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solidFill>
                  <a:srgbClr val="000000"/>
                </a:solidFill>
                <a:ea typeface="Lucida Grande"/>
                <a:cs typeface="Lucida Grande"/>
              </a:rPr>
              <a:t>No unreasonable basket sizes (see backup slides)</a:t>
            </a:r>
            <a:endParaRPr lang="en-US" u="sng" dirty="0"/>
          </a:p>
          <a:p>
            <a:pPr>
              <a:lnSpc>
                <a:spcPct val="120000"/>
              </a:lnSpc>
            </a:pPr>
            <a:r>
              <a:rPr lang="en-US" dirty="0" smtClean="0"/>
              <a:t>A new tool</a:t>
            </a:r>
            <a:r>
              <a:rPr lang="en-US" dirty="0" smtClean="0"/>
              <a:t> to merge, re-order, re-optimize files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Or just add this functionality to </a:t>
            </a:r>
            <a:r>
              <a:rPr lang="en-US" dirty="0" err="1" smtClean="0"/>
              <a:t>hadd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TTC on reading multiple </a:t>
            </a:r>
            <a:r>
              <a:rPr lang="en-US" dirty="0" err="1" smtClean="0"/>
              <a:t>TTrees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Parallel read/write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Parallel unzip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Regular ROOT - experiments meetings. Specially at new releases, informing us on implications of updates/changes.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BE890D-3F7E-5C45-8E75-088BF1687654}" type="datetime1">
              <a:rPr lang="fr-FR" sz="1200">
                <a:ea typeface="Osaka" charset="0"/>
                <a:cs typeface="Osaka" charset="0"/>
              </a:rPr>
              <a:pPr/>
              <a:t>7/21/11</a:t>
            </a:fld>
            <a:endParaRPr lang="fr-FR" sz="1200" dirty="0">
              <a:ea typeface="Osaka" charset="0"/>
              <a:cs typeface="Osaka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200" dirty="0">
                <a:ea typeface="Osaka" charset="0"/>
                <a:cs typeface="Osaka" charset="0"/>
              </a:rPr>
              <a:t>Ilija Vukotic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647938-C27E-C545-AE58-4FCD4379173E}" type="slidenum">
              <a:rPr lang="fr-FR" sz="1200">
                <a:ea typeface="Osaka" charset="0"/>
                <a:cs typeface="Osaka" charset="0"/>
              </a:rPr>
              <a:pPr/>
              <a:t>2</a:t>
            </a:fld>
            <a:endParaRPr lang="fr-FR" sz="1200" dirty="0">
              <a:ea typeface="Osaka" charset="0"/>
              <a:cs typeface="Osaka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Content</a:t>
            </a:r>
            <a:endParaRPr lang="en-GB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How we do stuff</a:t>
            </a:r>
          </a:p>
          <a:p>
            <a:pPr lvl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Data</a:t>
            </a:r>
          </a:p>
          <a:p>
            <a:pPr lvl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Root versions</a:t>
            </a:r>
          </a:p>
          <a:p>
            <a:pPr lvl="1"/>
            <a:r>
              <a:rPr lang="en-GB" dirty="0">
                <a:latin typeface="Arial" charset="0"/>
                <a:ea typeface="Osaka" charset="0"/>
                <a:cs typeface="Osaka" charset="0"/>
              </a:rPr>
              <a:t>P</a:t>
            </a:r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eriods</a:t>
            </a:r>
          </a:p>
          <a:p>
            <a:pPr eaLnBrk="1" hangingPunct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IO performance</a:t>
            </a:r>
          </a:p>
          <a:p>
            <a:pPr lvl="1"/>
            <a:r>
              <a:rPr lang="en-GB" dirty="0">
                <a:latin typeface="Arial" charset="0"/>
                <a:ea typeface="Osaka" charset="0"/>
                <a:cs typeface="Osaka" charset="0"/>
              </a:rPr>
              <a:t>D3PD</a:t>
            </a:r>
          </a:p>
          <a:p>
            <a:pPr lvl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AOD/ESD</a:t>
            </a:r>
          </a:p>
          <a:p>
            <a:pPr lvl="1"/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Details on basket optimization</a:t>
            </a:r>
          </a:p>
          <a:p>
            <a:r>
              <a:rPr lang="en-GB" dirty="0" smtClean="0">
                <a:latin typeface="Arial" charset="0"/>
                <a:ea typeface="Osaka" charset="0"/>
                <a:cs typeface="Osaka" charset="0"/>
              </a:rPr>
              <a:t>Wish list</a:t>
            </a:r>
            <a:endParaRPr lang="en-GB" dirty="0" smtClean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77724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9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7" name="Group 85"/>
          <p:cNvGrpSpPr>
            <a:grpSpLocks noChangeAspect="1"/>
          </p:cNvGrpSpPr>
          <p:nvPr/>
        </p:nvGrpSpPr>
        <p:grpSpPr>
          <a:xfrm>
            <a:off x="3851920" y="1556792"/>
            <a:ext cx="5055095" cy="2999914"/>
            <a:chOff x="1943100" y="1527224"/>
            <a:chExt cx="6778530" cy="4022676"/>
          </a:xfrm>
        </p:grpSpPr>
        <p:grpSp>
          <p:nvGrpSpPr>
            <p:cNvPr id="8" name="Group 57"/>
            <p:cNvGrpSpPr/>
            <p:nvPr/>
          </p:nvGrpSpPr>
          <p:grpSpPr>
            <a:xfrm>
              <a:off x="1943100" y="2137894"/>
              <a:ext cx="901700" cy="1154905"/>
              <a:chOff x="1943100" y="2137894"/>
              <a:chExt cx="901700" cy="1154905"/>
            </a:xfrm>
          </p:grpSpPr>
          <p:grpSp>
            <p:nvGrpSpPr>
              <p:cNvPr id="63" name="Group 44"/>
              <p:cNvGrpSpPr/>
              <p:nvPr/>
            </p:nvGrpSpPr>
            <p:grpSpPr>
              <a:xfrm>
                <a:off x="1943100" y="2137894"/>
                <a:ext cx="901700" cy="1154905"/>
                <a:chOff x="1943100" y="2137894"/>
                <a:chExt cx="901700" cy="1154905"/>
              </a:xfrm>
            </p:grpSpPr>
            <p:sp>
              <p:nvSpPr>
                <p:cNvPr id="65" name="Snip Same Side Corner Rectangle 36"/>
                <p:cNvSpPr/>
                <p:nvPr/>
              </p:nvSpPr>
              <p:spPr bwMode="auto">
                <a:xfrm rot="10800000">
                  <a:off x="1943100" y="2137894"/>
                  <a:ext cx="901700" cy="1154905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FFFFFF"/>
                    </a:gs>
                    <a:gs pos="52000">
                      <a:schemeClr val="bg1">
                        <a:lumMod val="50000"/>
                      </a:schemeClr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2024088" y="2262581"/>
                  <a:ext cx="372950" cy="32385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di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64" name="TextBox 56"/>
              <p:cNvSpPr txBox="1"/>
              <p:nvPr/>
            </p:nvSpPr>
            <p:spPr>
              <a:xfrm>
                <a:off x="2004810" y="2739989"/>
                <a:ext cx="492593" cy="350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std</a:t>
                </a:r>
                <a:endParaRPr lang="en-US" dirty="0"/>
              </a:p>
            </p:txBody>
          </p:sp>
        </p:grpSp>
        <p:grpSp>
          <p:nvGrpSpPr>
            <p:cNvPr id="9" name="Group 26"/>
            <p:cNvGrpSpPr/>
            <p:nvPr/>
          </p:nvGrpSpPr>
          <p:grpSpPr>
            <a:xfrm rot="1854052">
              <a:off x="5117885" y="2043114"/>
              <a:ext cx="789069" cy="789864"/>
              <a:chOff x="5117884" y="2057400"/>
              <a:chExt cx="1053039" cy="1054100"/>
            </a:xfrm>
          </p:grpSpPr>
          <p:sp>
            <p:nvSpPr>
              <p:cNvPr id="59" name="Oval 17"/>
              <p:cNvSpPr>
                <a:spLocks noChangeAspect="1"/>
              </p:cNvSpPr>
              <p:nvPr/>
            </p:nvSpPr>
            <p:spPr bwMode="auto">
              <a:xfrm>
                <a:off x="5117884" y="2057400"/>
                <a:ext cx="1053039" cy="10541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0" name="Oval 18"/>
              <p:cNvSpPr/>
              <p:nvPr/>
            </p:nvSpPr>
            <p:spPr bwMode="auto">
              <a:xfrm>
                <a:off x="5303950" y="2574927"/>
                <a:ext cx="1778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rot="1084310">
                <a:off x="5577000" y="2565401"/>
                <a:ext cx="372950" cy="3238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2" name="Isosceles Triangle 21"/>
              <p:cNvSpPr/>
              <p:nvPr/>
            </p:nvSpPr>
            <p:spPr bwMode="auto">
              <a:xfrm rot="16579199">
                <a:off x="5481750" y="2165350"/>
                <a:ext cx="374650" cy="323851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0" name="Group 32"/>
            <p:cNvGrpSpPr/>
            <p:nvPr/>
          </p:nvGrpSpPr>
          <p:grpSpPr>
            <a:xfrm rot="1854052">
              <a:off x="6043480" y="2043114"/>
              <a:ext cx="789069" cy="789864"/>
              <a:chOff x="6323323" y="2038351"/>
              <a:chExt cx="1053039" cy="1054100"/>
            </a:xfrm>
          </p:grpSpPr>
          <p:sp>
            <p:nvSpPr>
              <p:cNvPr id="55" name="Oval 22"/>
              <p:cNvSpPr>
                <a:spLocks noChangeAspect="1"/>
              </p:cNvSpPr>
              <p:nvPr/>
            </p:nvSpPr>
            <p:spPr bwMode="auto">
              <a:xfrm>
                <a:off x="6323323" y="2038351"/>
                <a:ext cx="1053039" cy="10541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6" name="Oval 23"/>
              <p:cNvSpPr/>
              <p:nvPr/>
            </p:nvSpPr>
            <p:spPr bwMode="auto">
              <a:xfrm>
                <a:off x="6494373" y="2306051"/>
                <a:ext cx="177800" cy="1524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782439" y="2546352"/>
                <a:ext cx="372950" cy="323851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" name="Isosceles Triangle 25"/>
              <p:cNvSpPr/>
              <p:nvPr/>
            </p:nvSpPr>
            <p:spPr bwMode="auto">
              <a:xfrm>
                <a:off x="6687189" y="2146301"/>
                <a:ext cx="374650" cy="323851"/>
              </a:xfrm>
              <a:prstGeom prst="triangl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1" name="Group 34"/>
            <p:cNvGrpSpPr/>
            <p:nvPr/>
          </p:nvGrpSpPr>
          <p:grpSpPr>
            <a:xfrm rot="1854052">
              <a:off x="6969074" y="2043114"/>
              <a:ext cx="789069" cy="789864"/>
              <a:chOff x="7588358" y="2028828"/>
              <a:chExt cx="1053039" cy="1054100"/>
            </a:xfrm>
          </p:grpSpPr>
          <p:sp>
            <p:nvSpPr>
              <p:cNvPr id="51" name="Oval 28"/>
              <p:cNvSpPr>
                <a:spLocks noChangeAspect="1"/>
              </p:cNvSpPr>
              <p:nvPr/>
            </p:nvSpPr>
            <p:spPr bwMode="auto">
              <a:xfrm>
                <a:off x="7588358" y="2028828"/>
                <a:ext cx="1053039" cy="10541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2" name="Oval 29"/>
              <p:cNvSpPr/>
              <p:nvPr/>
            </p:nvSpPr>
            <p:spPr bwMode="auto">
              <a:xfrm>
                <a:off x="7774424" y="2546355"/>
                <a:ext cx="177800" cy="1524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47474" y="2536829"/>
                <a:ext cx="372950" cy="32385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4" name="Isosceles Triangle 31"/>
              <p:cNvSpPr/>
              <p:nvPr/>
            </p:nvSpPr>
            <p:spPr bwMode="auto">
              <a:xfrm rot="4491712">
                <a:off x="7952224" y="2136778"/>
                <a:ext cx="374650" cy="323851"/>
              </a:xfrm>
              <a:prstGeom prst="triangl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2" name="Left Arrow 48"/>
            <p:cNvSpPr/>
            <p:nvPr/>
          </p:nvSpPr>
          <p:spPr bwMode="auto">
            <a:xfrm>
              <a:off x="3975100" y="2300910"/>
              <a:ext cx="787400" cy="26647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TextBox 49"/>
            <p:cNvSpPr txBox="1"/>
            <p:nvPr/>
          </p:nvSpPr>
          <p:spPr>
            <a:xfrm>
              <a:off x="6114601" y="1527224"/>
              <a:ext cx="864765" cy="3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events</a:t>
              </a:r>
              <a:endParaRPr lang="en-US" sz="1200" dirty="0"/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2250603" y="1527224"/>
              <a:ext cx="980181" cy="3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baskets</a:t>
              </a:r>
              <a:endParaRPr lang="en-US" sz="1200" dirty="0"/>
            </a:p>
          </p:txBody>
        </p:sp>
        <p:grpSp>
          <p:nvGrpSpPr>
            <p:cNvPr id="15" name="Group 54"/>
            <p:cNvGrpSpPr/>
            <p:nvPr/>
          </p:nvGrpSpPr>
          <p:grpSpPr>
            <a:xfrm>
              <a:off x="2327388" y="2341096"/>
              <a:ext cx="1066500" cy="1154905"/>
              <a:chOff x="2327388" y="2341096"/>
              <a:chExt cx="1066500" cy="115490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327388" y="2341096"/>
                <a:ext cx="901700" cy="1154905"/>
                <a:chOff x="2435138" y="2341095"/>
                <a:chExt cx="901700" cy="1154905"/>
              </a:xfrm>
            </p:grpSpPr>
            <p:sp>
              <p:nvSpPr>
                <p:cNvPr id="49" name="Snip Same Side Corner Rectangle 38"/>
                <p:cNvSpPr/>
                <p:nvPr/>
              </p:nvSpPr>
              <p:spPr bwMode="auto">
                <a:xfrm rot="10800000">
                  <a:off x="2435138" y="2341095"/>
                  <a:ext cx="901700" cy="1154905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FFFFFF"/>
                    </a:gs>
                    <a:gs pos="52000">
                      <a:schemeClr val="bg1">
                        <a:lumMod val="50000"/>
                      </a:schemeClr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0" name="Isosceles Triangle 42"/>
                <p:cNvSpPr/>
                <p:nvPr/>
              </p:nvSpPr>
              <p:spPr bwMode="auto">
                <a:xfrm>
                  <a:off x="2491421" y="2416137"/>
                  <a:ext cx="374650" cy="323851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di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48" name="TextBox 53"/>
              <p:cNvSpPr txBox="1"/>
              <p:nvPr/>
            </p:nvSpPr>
            <p:spPr>
              <a:xfrm>
                <a:off x="2400632" y="2923469"/>
                <a:ext cx="993256" cy="37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doubles</a:t>
                </a:r>
                <a:endParaRPr lang="en-US" dirty="0"/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2682988" y="2567381"/>
              <a:ext cx="901700" cy="1154905"/>
              <a:chOff x="2682988" y="2567381"/>
              <a:chExt cx="901700" cy="1154905"/>
            </a:xfrm>
          </p:grpSpPr>
          <p:grpSp>
            <p:nvGrpSpPr>
              <p:cNvPr id="43" name="Group 45"/>
              <p:cNvGrpSpPr/>
              <p:nvPr/>
            </p:nvGrpSpPr>
            <p:grpSpPr>
              <a:xfrm>
                <a:off x="2682988" y="2567381"/>
                <a:ext cx="901700" cy="1154905"/>
                <a:chOff x="2844800" y="2567381"/>
                <a:chExt cx="901700" cy="1154905"/>
              </a:xfrm>
            </p:grpSpPr>
            <p:sp>
              <p:nvSpPr>
                <p:cNvPr id="45" name="Snip Same Side Corner Rectangle 40"/>
                <p:cNvSpPr/>
                <p:nvPr/>
              </p:nvSpPr>
              <p:spPr bwMode="auto">
                <a:xfrm rot="10800000">
                  <a:off x="2844800" y="2567381"/>
                  <a:ext cx="901700" cy="1154905"/>
                </a:xfrm>
                <a:prstGeom prst="snip2Same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FFFFFF"/>
                    </a:gs>
                    <a:gs pos="52000">
                      <a:schemeClr val="bg1">
                        <a:lumMod val="50000"/>
                      </a:schemeClr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6" name="Oval 43"/>
                <p:cNvSpPr/>
                <p:nvPr/>
              </p:nvSpPr>
              <p:spPr bwMode="auto">
                <a:xfrm rot="1854052">
                  <a:off x="2929523" y="2644119"/>
                  <a:ext cx="177800" cy="1524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di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44" name="TextBox 52"/>
              <p:cNvSpPr txBox="1"/>
              <p:nvPr/>
            </p:nvSpPr>
            <p:spPr>
              <a:xfrm>
                <a:off x="2768826" y="3108134"/>
                <a:ext cx="736388" cy="350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floats</a:t>
                </a:r>
                <a:endParaRPr lang="en-US" dirty="0"/>
              </a:p>
            </p:txBody>
          </p:sp>
        </p:grpSp>
        <p:sp>
          <p:nvSpPr>
            <p:cNvPr id="17" name="Rectangle 16"/>
            <p:cNvSpPr>
              <a:spLocks noChangeAspect="1"/>
            </p:cNvSpPr>
            <p:nvPr/>
          </p:nvSpPr>
          <p:spPr bwMode="auto">
            <a:xfrm>
              <a:off x="2556377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3368975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4181573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 bwMode="auto">
            <a:xfrm>
              <a:off x="4994171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5806769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6619367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 bwMode="auto">
            <a:xfrm>
              <a:off x="7431966" y="4829900"/>
              <a:ext cx="720000" cy="72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TextBox 65"/>
            <p:cNvSpPr txBox="1"/>
            <p:nvPr/>
          </p:nvSpPr>
          <p:spPr>
            <a:xfrm>
              <a:off x="4561787" y="4206568"/>
              <a:ext cx="689299" cy="453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file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 rot="2938362">
              <a:off x="2763404" y="5090408"/>
              <a:ext cx="279461" cy="24267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1854052">
              <a:off x="3603493" y="5081220"/>
              <a:ext cx="279461" cy="24267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Isosceles Triangle 68"/>
            <p:cNvSpPr/>
            <p:nvPr/>
          </p:nvSpPr>
          <p:spPr bwMode="auto">
            <a:xfrm rot="18433251">
              <a:off x="4222735" y="5090519"/>
              <a:ext cx="280735" cy="242670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Isosceles Triangle 69"/>
            <p:cNvSpPr/>
            <p:nvPr/>
          </p:nvSpPr>
          <p:spPr bwMode="auto">
            <a:xfrm rot="1854052">
              <a:off x="4498015" y="4905348"/>
              <a:ext cx="280735" cy="242670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1854052">
              <a:off x="5211760" y="5099819"/>
              <a:ext cx="279461" cy="24267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Oval 73"/>
            <p:cNvSpPr>
              <a:spLocks noChangeAspect="1"/>
            </p:cNvSpPr>
            <p:nvPr/>
          </p:nvSpPr>
          <p:spPr bwMode="auto">
            <a:xfrm rot="1854052">
              <a:off x="7932561" y="2043112"/>
              <a:ext cx="789069" cy="78986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Oval 74"/>
            <p:cNvSpPr/>
            <p:nvPr/>
          </p:nvSpPr>
          <p:spPr bwMode="auto">
            <a:xfrm rot="1854052">
              <a:off x="8073082" y="2327014"/>
              <a:ext cx="133230" cy="114197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1854052">
              <a:off x="8208942" y="2454395"/>
              <a:ext cx="279461" cy="24267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Isosceles Triangle 76"/>
            <p:cNvSpPr/>
            <p:nvPr/>
          </p:nvSpPr>
          <p:spPr bwMode="auto">
            <a:xfrm rot="6345764">
              <a:off x="8301557" y="2160849"/>
              <a:ext cx="280735" cy="242670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 rot="1854052">
              <a:off x="6042972" y="5081547"/>
              <a:ext cx="279461" cy="24267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Isosceles Triangle 78"/>
            <p:cNvSpPr/>
            <p:nvPr/>
          </p:nvSpPr>
          <p:spPr bwMode="auto">
            <a:xfrm rot="6345764">
              <a:off x="6854143" y="5249598"/>
              <a:ext cx="280735" cy="242670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Isosceles Triangle 79"/>
            <p:cNvSpPr/>
            <p:nvPr/>
          </p:nvSpPr>
          <p:spPr bwMode="auto">
            <a:xfrm rot="6345764">
              <a:off x="6973615" y="4923947"/>
              <a:ext cx="280735" cy="242670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7" name="Group 84"/>
            <p:cNvGrpSpPr/>
            <p:nvPr/>
          </p:nvGrpSpPr>
          <p:grpSpPr>
            <a:xfrm>
              <a:off x="7568357" y="5050533"/>
              <a:ext cx="370608" cy="304697"/>
              <a:chOff x="5410806" y="3089016"/>
              <a:chExt cx="370608" cy="304697"/>
            </a:xfrm>
          </p:grpSpPr>
          <p:sp>
            <p:nvSpPr>
              <p:cNvPr id="39" name="Oval 80"/>
              <p:cNvSpPr/>
              <p:nvPr/>
            </p:nvSpPr>
            <p:spPr bwMode="auto">
              <a:xfrm rot="1854052">
                <a:off x="5410806" y="3089016"/>
                <a:ext cx="133230" cy="114197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" name="Oval 81"/>
              <p:cNvSpPr/>
              <p:nvPr/>
            </p:nvSpPr>
            <p:spPr bwMode="auto">
              <a:xfrm rot="1854052">
                <a:off x="5648184" y="3113107"/>
                <a:ext cx="133230" cy="114197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Oval 82"/>
              <p:cNvSpPr/>
              <p:nvPr/>
            </p:nvSpPr>
            <p:spPr bwMode="auto">
              <a:xfrm rot="1854052">
                <a:off x="5420495" y="3279516"/>
                <a:ext cx="133230" cy="114197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" name="Oval 83"/>
              <p:cNvSpPr/>
              <p:nvPr/>
            </p:nvSpPr>
            <p:spPr bwMode="auto">
              <a:xfrm rot="1854052">
                <a:off x="5609282" y="3279514"/>
                <a:ext cx="133230" cy="114197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38" name="Left Arrow 72"/>
            <p:cNvSpPr/>
            <p:nvPr/>
          </p:nvSpPr>
          <p:spPr bwMode="auto">
            <a:xfrm rot="10800000">
              <a:off x="2590800" y="4419600"/>
              <a:ext cx="787400" cy="26647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2590800" cy="396044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Baskets are written to file as soon as they get full</a:t>
            </a:r>
          </a:p>
          <a:p>
            <a:r>
              <a:rPr lang="en-US" sz="1600" dirty="0" smtClean="0"/>
              <a:t>That makes parts of the same event scattered over the file</a:t>
            </a:r>
          </a:p>
          <a:p>
            <a:endParaRPr lang="en-US" sz="1600" dirty="0"/>
          </a:p>
          <a:p>
            <a:r>
              <a:rPr lang="en-US" sz="1600" dirty="0" smtClean="0"/>
              <a:t>In 2010 we were re-writing the files with the baskets reordered.</a:t>
            </a:r>
          </a:p>
          <a:p>
            <a:endParaRPr lang="en-US" sz="1600" dirty="0"/>
          </a:p>
          <a:p>
            <a:r>
              <a:rPr lang="en-US" sz="1600" dirty="0" smtClean="0"/>
              <a:t>In 2011 we relied on ROOT </a:t>
            </a:r>
            <a:r>
              <a:rPr lang="en-US" sz="1600" dirty="0" err="1" smtClean="0"/>
              <a:t>AutoFlush</a:t>
            </a:r>
            <a:r>
              <a:rPr lang="en-US" sz="1600" dirty="0" smtClean="0"/>
              <a:t> mechanism</a:t>
            </a:r>
          </a:p>
          <a:p>
            <a:endParaRPr lang="en-US" sz="1600" dirty="0" smtClean="0"/>
          </a:p>
          <a:p>
            <a:endParaRPr lang="en-GB" sz="1600" dirty="0" smtClean="0"/>
          </a:p>
          <a:p>
            <a:pPr>
              <a:buNone/>
            </a:pPr>
            <a:endParaRPr lang="en-GB" sz="1600" dirty="0"/>
          </a:p>
        </p:txBody>
      </p:sp>
      <p:sp>
        <p:nvSpPr>
          <p:cNvPr id="68" name="ZoneTexte 67"/>
          <p:cNvSpPr txBox="1"/>
          <p:nvPr/>
        </p:nvSpPr>
        <p:spPr>
          <a:xfrm>
            <a:off x="1691680" y="5445224"/>
            <a:ext cx="7308304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85000" lnSpcReduction="10000"/>
          </a:bodyPr>
          <a:lstStyle/>
          <a:p>
            <a:r>
              <a:rPr lang="en-US" b="1" dirty="0" err="1" smtClean="0"/>
              <a:t>AutoFlush</a:t>
            </a:r>
            <a:r>
              <a:rPr lang="en-US" dirty="0" smtClean="0"/>
              <a:t> – after first </a:t>
            </a:r>
            <a:r>
              <a:rPr lang="en-US" i="1" dirty="0" smtClean="0"/>
              <a:t>n</a:t>
            </a:r>
            <a:r>
              <a:rPr lang="en-US" dirty="0" smtClean="0"/>
              <a:t> events to write are collected, baskets are resized in order to have the same number of baskets per branch. In that way all the branches should be “synchronized”.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66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Image 6" descr="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77168"/>
            <a:ext cx="7416824" cy="53808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75856" y="393305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Baskets per </a:t>
            </a:r>
            <a:r>
              <a:rPr lang="fr-FR" sz="1000" dirty="0" err="1" smtClean="0"/>
              <a:t>branch</a:t>
            </a:r>
            <a:endParaRPr lang="fr-FR" sz="10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71090"/>
              </p:ext>
            </p:extLst>
          </p:nvPr>
        </p:nvGraphicFramePr>
        <p:xfrm>
          <a:off x="1331640" y="4221088"/>
          <a:ext cx="7344816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788024" y="4437112"/>
            <a:ext cx="405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No “synchronization” effect observed!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48264" y="393305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Baskets per </a:t>
            </a:r>
            <a:r>
              <a:rPr lang="fr-FR" sz="1000" dirty="0" err="1" smtClean="0"/>
              <a:t>branch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08850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AOD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Image 6" descr="A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5250"/>
            <a:ext cx="7452320" cy="5406585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531093"/>
              </p:ext>
            </p:extLst>
          </p:nvPr>
        </p:nvGraphicFramePr>
        <p:xfrm>
          <a:off x="1259632" y="4005064"/>
          <a:ext cx="770485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851920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Some synchronization ?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 bwMode="auto">
          <a:xfrm>
            <a:off x="2411760" y="1484784"/>
            <a:ext cx="216024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Flèche vers le bas 19"/>
          <p:cNvSpPr/>
          <p:nvPr/>
        </p:nvSpPr>
        <p:spPr bwMode="auto">
          <a:xfrm>
            <a:off x="2771800" y="1988840"/>
            <a:ext cx="216024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lèche vers le bas 20"/>
          <p:cNvSpPr/>
          <p:nvPr/>
        </p:nvSpPr>
        <p:spPr bwMode="auto">
          <a:xfrm>
            <a:off x="3131840" y="1988840"/>
            <a:ext cx="216024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Flèche vers le bas 21"/>
          <p:cNvSpPr/>
          <p:nvPr/>
        </p:nvSpPr>
        <p:spPr bwMode="auto">
          <a:xfrm>
            <a:off x="3491880" y="2204864"/>
            <a:ext cx="216024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98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print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412776"/>
            <a:ext cx="5428456" cy="107823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Looking at the same object in two ESD files</a:t>
            </a:r>
          </a:p>
          <a:p>
            <a:pPr lvl="1"/>
            <a:r>
              <a:rPr lang="en-US" dirty="0" smtClean="0"/>
              <a:t>original one 1105 events </a:t>
            </a:r>
          </a:p>
          <a:p>
            <a:pPr lvl="1"/>
            <a:r>
              <a:rPr lang="en-US" dirty="0" smtClean="0"/>
              <a:t>first 100 events extracted</a:t>
            </a:r>
          </a:p>
          <a:p>
            <a:r>
              <a:rPr lang="en-US" dirty="0" smtClean="0"/>
              <a:t>All the same settings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Image 6" descr="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163"/>
            <a:ext cx="9144000" cy="4288221"/>
          </a:xfrm>
          <a:prstGeom prst="rect">
            <a:avLst/>
          </a:prstGeom>
        </p:spPr>
      </p:pic>
      <p:sp>
        <p:nvSpPr>
          <p:cNvPr id="11" name="Rectangle avec flèche vers le bas 10"/>
          <p:cNvSpPr/>
          <p:nvPr/>
        </p:nvSpPr>
        <p:spPr bwMode="auto">
          <a:xfrm>
            <a:off x="1259632" y="2060848"/>
            <a:ext cx="1728192" cy="1152128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20 baskets for something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needing 1? CF incorrect?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avec flèche vers le bas 11"/>
          <p:cNvSpPr/>
          <p:nvPr/>
        </p:nvSpPr>
        <p:spPr bwMode="auto">
          <a:xfrm>
            <a:off x="5940152" y="2060848"/>
            <a:ext cx="1728192" cy="1152128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Again wrong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but less obvious.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32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shown graphically on slide 10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63310"/>
              </p:ext>
            </p:extLst>
          </p:nvPr>
        </p:nvGraphicFramePr>
        <p:xfrm>
          <a:off x="1763688" y="1844824"/>
          <a:ext cx="5778500" cy="28168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CPU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Transferred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[MB]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JetMEt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100.31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37579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26309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Susy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45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JETMET D3PD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7/20/11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75026"/>
              </p:ext>
            </p:extLst>
          </p:nvPr>
        </p:nvGraphicFramePr>
        <p:xfrm>
          <a:off x="1403648" y="2525504"/>
          <a:ext cx="6069682" cy="2487671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1116682"/>
                <a:gridCol w="825500"/>
              </a:tblGrid>
              <a:tr h="428017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CPU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Transferred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[MB]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JETMET</a:t>
                      </a:r>
                    </a:p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187.37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159.08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100.275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62.75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37581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62.0891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26293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JETMET</a:t>
                      </a:r>
                    </a:p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30MB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182.456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155.52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11905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81.1254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64.1876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26325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JETMET</a:t>
                      </a:r>
                    </a:p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reordered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155.516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152.38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68.8036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16701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2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stuff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19672" y="1700808"/>
            <a:ext cx="7128792" cy="4608512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b="1" dirty="0" smtClean="0">
                <a:ea typeface="Osaka" charset="0"/>
                <a:cs typeface="Osaka" charset="0"/>
              </a:rPr>
              <a:t>Up to now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ROOT </a:t>
            </a:r>
            <a:r>
              <a:rPr lang="de-DE" dirty="0">
                <a:solidFill>
                  <a:srgbClr val="FF0000"/>
                </a:solidFill>
              </a:rPr>
              <a:t>5.26/</a:t>
            </a:r>
            <a:r>
              <a:rPr lang="de-DE" dirty="0" smtClean="0">
                <a:solidFill>
                  <a:srgbClr val="FF0000"/>
                </a:solidFill>
              </a:rPr>
              <a:t>00e</a:t>
            </a:r>
            <a:endParaRPr lang="en-GB" dirty="0" smtClean="0">
              <a:solidFill>
                <a:srgbClr val="FF0000"/>
              </a:solidFill>
              <a:ea typeface="Osaka" charset="0"/>
              <a:cs typeface="Osaka" charset="0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ea typeface="Osaka" charset="0"/>
                <a:cs typeface="Osaka" charset="0"/>
              </a:rPr>
              <a:t>Full split, CL 6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ea typeface="Osaka" charset="0"/>
                <a:cs typeface="Osaka" charset="0"/>
              </a:rPr>
              <a:t>2010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GB" dirty="0">
                <a:ea typeface="Osaka" charset="0"/>
                <a:cs typeface="Osaka" charset="0"/>
              </a:rPr>
              <a:t>Basket size fixed to </a:t>
            </a:r>
            <a:r>
              <a:rPr lang="en-GB" dirty="0" smtClean="0">
                <a:ea typeface="Osaka" charset="0"/>
                <a:cs typeface="Osaka" charset="0"/>
              </a:rPr>
              <a:t>2 </a:t>
            </a:r>
            <a:r>
              <a:rPr lang="en-GB" dirty="0" err="1" smtClean="0">
                <a:ea typeface="Osaka" charset="0"/>
                <a:cs typeface="Osaka" charset="0"/>
              </a:rPr>
              <a:t>kB</a:t>
            </a:r>
            <a:endParaRPr lang="en-GB" dirty="0">
              <a:ea typeface="Osaka" charset="0"/>
              <a:cs typeface="Osaka" charset="0"/>
            </a:endParaRP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ea typeface="Osaka" charset="0"/>
                <a:cs typeface="Osaka" charset="0"/>
              </a:rPr>
              <a:t>Automatic basket re-ordering “by event” for all official ESDs and AODs. Physics groups asked to do the same for DPDs.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ea typeface="Osaka" charset="0"/>
                <a:cs typeface="Osaka" charset="0"/>
              </a:rPr>
              <a:t>2011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ea typeface="Osaka" charset="0"/>
                <a:cs typeface="Osaka" charset="0"/>
              </a:rPr>
              <a:t>Basket re-ordering turned off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GB" dirty="0" err="1" smtClean="0">
                <a:ea typeface="Osaka" charset="0"/>
                <a:cs typeface="Osaka" charset="0"/>
              </a:rPr>
              <a:t>AutoFlush</a:t>
            </a:r>
            <a:r>
              <a:rPr lang="en-GB" dirty="0" smtClean="0">
                <a:ea typeface="Osaka" charset="0"/>
                <a:cs typeface="Osaka" charset="0"/>
              </a:rPr>
              <a:t> at 30MB for the largest tree. Other trees with fixed basket sizes.</a:t>
            </a:r>
            <a:endParaRPr lang="en-GB" dirty="0">
              <a:ea typeface="Osaka" charset="0"/>
              <a:cs typeface="Osaka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b="1" dirty="0" smtClean="0">
                <a:ea typeface="Osaka" charset="0"/>
                <a:cs typeface="Osaka" charset="0"/>
              </a:rPr>
              <a:t>Test for future (17.0.X)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ROOT 5.28/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Split 0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Memberwise</a:t>
            </a:r>
            <a:r>
              <a:rPr lang="en-US" dirty="0" smtClean="0">
                <a:solidFill>
                  <a:srgbClr val="000000"/>
                </a:solidFill>
              </a:rPr>
              <a:t> streaming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err="1" smtClean="0"/>
              <a:t>AutoFlush</a:t>
            </a:r>
            <a:r>
              <a:rPr lang="en-US" dirty="0" smtClean="0"/>
              <a:t> at 5/10 events for ESD/AOD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Compression level 4/5  for ESD/AOD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5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performance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Same machine</a:t>
            </a:r>
          </a:p>
          <a:p>
            <a:pPr lvl="1"/>
            <a:r>
              <a:rPr lang="en-US" dirty="0" smtClean="0"/>
              <a:t>Only user</a:t>
            </a:r>
          </a:p>
          <a:p>
            <a:pPr lvl="1"/>
            <a:r>
              <a:rPr lang="en-US" dirty="0" smtClean="0"/>
              <a:t>Same core</a:t>
            </a:r>
          </a:p>
          <a:p>
            <a:pPr lvl="1"/>
            <a:r>
              <a:rPr lang="en-US" dirty="0" smtClean="0"/>
              <a:t>From local disk</a:t>
            </a:r>
          </a:p>
          <a:p>
            <a:pPr lvl="1"/>
            <a:r>
              <a:rPr lang="en-US" dirty="0" smtClean="0"/>
              <a:t>Clean cache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59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used</a:t>
            </a:r>
            <a:r>
              <a:rPr lang="fr-FR" dirty="0" smtClean="0"/>
              <a:t> in 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287" y="1916832"/>
            <a:ext cx="7984232" cy="2448272"/>
          </a:xfrm>
        </p:spPr>
        <p:txBody>
          <a:bodyPr>
            <a:normAutofit/>
          </a:bodyPr>
          <a:lstStyle/>
          <a:p>
            <a:r>
              <a:rPr lang="fr-FR" sz="1200" dirty="0" smtClean="0">
                <a:latin typeface="Consolas"/>
                <a:cs typeface="Consolas"/>
              </a:rPr>
              <a:t>data11_7TeV.00180664.physics_Egamma.merge.NTUP_PHOTON.f371_m824_p541 (217M)</a:t>
            </a:r>
          </a:p>
          <a:p>
            <a:r>
              <a:rPr lang="fr-FR" sz="1200" dirty="0" smtClean="0">
                <a:latin typeface="Consolas"/>
                <a:cs typeface="Consolas"/>
              </a:rPr>
              <a:t>data11_7TeV.00180664.physics_Egamma.merge.NTUP_JETMET.f371_m824_p515 (1.4G) </a:t>
            </a:r>
          </a:p>
          <a:p>
            <a:r>
              <a:rPr lang="fr-FR" sz="1200" dirty="0" smtClean="0">
                <a:latin typeface="Consolas"/>
                <a:cs typeface="Consolas"/>
              </a:rPr>
              <a:t>data11_7TeV.00180664.physics_Egamma.merge.NTUP_SUSY.f371_m824_p543 (159M)</a:t>
            </a:r>
          </a:p>
          <a:p>
            <a:r>
              <a:rPr lang="fr-FR" sz="1200" dirty="0" smtClean="0">
                <a:latin typeface="Consolas"/>
                <a:cs typeface="Consolas"/>
              </a:rPr>
              <a:t>data11_7TeV.00180664.physics_Egamma.merge.NTUP_EGAMMA.f371_m824_p536 (256M)</a:t>
            </a:r>
          </a:p>
          <a:p>
            <a:endParaRPr lang="fr-FR" sz="1200" dirty="0" smtClean="0">
              <a:latin typeface="Consolas"/>
              <a:cs typeface="Consolas"/>
            </a:endParaRPr>
          </a:p>
          <a:p>
            <a:r>
              <a:rPr lang="fr-FR" sz="1200" dirty="0" smtClean="0">
                <a:latin typeface="Consolas"/>
                <a:cs typeface="Consolas"/>
              </a:rPr>
              <a:t>data11_7TeV.00180664.physics_Egamma.merge.AOD.f371_m824 (1.9G)</a:t>
            </a:r>
          </a:p>
          <a:p>
            <a:pPr marL="0" indent="0">
              <a:buNone/>
            </a:pPr>
            <a:endParaRPr lang="fr-FR" sz="1200" dirty="0">
              <a:latin typeface="Consolas"/>
              <a:cs typeface="Consolas"/>
            </a:endParaRPr>
          </a:p>
          <a:p>
            <a:r>
              <a:rPr lang="fr-FR" sz="1200" dirty="0" smtClean="0">
                <a:latin typeface="Consolas"/>
                <a:cs typeface="Consolas"/>
              </a:rPr>
              <a:t>data11_7TeV.00180664.physics_Egamma.recon.ESD.f371 (1.4G)</a:t>
            </a:r>
          </a:p>
          <a:p>
            <a:endParaRPr lang="fr-FR" sz="1200" dirty="0">
              <a:latin typeface="Consolas"/>
              <a:cs typeface="Consola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7624" y="4293096"/>
            <a:ext cx="2232248" cy="1512168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dirty="0" err="1" smtClean="0"/>
              <a:t>Run</a:t>
            </a:r>
            <a:r>
              <a:rPr lang="fr-FR" dirty="0" smtClean="0"/>
              <a:t> 180664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dirty="0" smtClean="0"/>
              <a:t>4.2 pb</a:t>
            </a:r>
            <a:r>
              <a:rPr lang="fr-FR" baseline="30000" dirty="0" smtClean="0"/>
              <a:t>-1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dirty="0"/>
              <a:t>8.37x10</a:t>
            </a:r>
            <a:r>
              <a:rPr lang="fr-FR" baseline="30000" dirty="0"/>
              <a:t>32</a:t>
            </a:r>
            <a:endParaRPr lang="fr-FR" dirty="0" smtClean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fr-FR" dirty="0" smtClean="0"/>
              <a:t>&lt;µ&gt; = 7.40</a:t>
            </a:r>
          </a:p>
          <a:p>
            <a:pPr>
              <a:lnSpc>
                <a:spcPct val="140000"/>
              </a:lnSpc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16016" y="4293096"/>
            <a:ext cx="3960440" cy="201622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Written </a:t>
            </a:r>
            <a:r>
              <a:rPr lang="en-US" dirty="0"/>
              <a:t>using ROOT </a:t>
            </a:r>
            <a:r>
              <a:rPr lang="de-DE" dirty="0"/>
              <a:t>5.26/00e</a:t>
            </a:r>
            <a:endParaRPr lang="en-US" dirty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f</a:t>
            </a:r>
            <a:r>
              <a:rPr lang="en-US" dirty="0" smtClean="0"/>
              <a:t>ull split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err="1" smtClean="0"/>
              <a:t>A</a:t>
            </a:r>
            <a:r>
              <a:rPr lang="en-US" dirty="0" err="1" smtClean="0"/>
              <a:t>utoFlush</a:t>
            </a:r>
            <a:r>
              <a:rPr lang="en-US" dirty="0" smtClean="0"/>
              <a:t>(30MB) for the largest tree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no reordering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ompression level 6</a:t>
            </a:r>
          </a:p>
        </p:txBody>
      </p:sp>
    </p:spTree>
    <p:extLst>
      <p:ext uri="{BB962C8B-B14F-4D97-AF65-F5344CB8AC3E}">
        <p14:creationId xmlns:p14="http://schemas.microsoft.com/office/powerpoint/2010/main" val="29047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521835"/>
              </p:ext>
            </p:extLst>
          </p:nvPr>
        </p:nvGraphicFramePr>
        <p:xfrm>
          <a:off x="1475656" y="1916832"/>
          <a:ext cx="715664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072"/>
                <a:gridCol w="1296144"/>
                <a:gridCol w="1224136"/>
                <a:gridCol w="936104"/>
                <a:gridCol w="864096"/>
                <a:gridCol w="864096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Format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branches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Event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size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Zip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mem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level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factor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*12799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1272.34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34.90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AOD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*8231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177.73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3.38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33.44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DPD - EGAMMA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23.96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41.09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DPD – PHOTON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1490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13.94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28.57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DPD – JETMET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5671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90.12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2.88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28.39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DPD - SUSY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14.95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28.61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979712" y="188640"/>
            <a:ext cx="6301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Formats details - current</a:t>
            </a:r>
            <a:endParaRPr lang="en-US" sz="4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5589240"/>
            <a:ext cx="72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Improved from 15k and 10k. Could be brought down to 2-3k with 3-4 man-months.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47664" y="5157192"/>
            <a:ext cx="727280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/>
              <a:t>DPDs have one main tree whose content is completely “flat”</a:t>
            </a:r>
          </a:p>
        </p:txBody>
      </p:sp>
    </p:spTree>
    <p:extLst>
      <p:ext uri="{BB962C8B-B14F-4D97-AF65-F5344CB8AC3E}">
        <p14:creationId xmlns:p14="http://schemas.microsoft.com/office/powerpoint/2010/main" val="335007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11131"/>
              </p:ext>
            </p:extLst>
          </p:nvPr>
        </p:nvGraphicFramePr>
        <p:xfrm>
          <a:off x="1331640" y="3460938"/>
          <a:ext cx="7668344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872208"/>
                <a:gridCol w="768194"/>
                <a:gridCol w="1069431"/>
                <a:gridCol w="1222207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Format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branches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Event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size [kb]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Zip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Mem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[MB]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level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factor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807*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1338.63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19.88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AOD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658*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191.67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5.52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267744" y="188640"/>
            <a:ext cx="5703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Format details - future</a:t>
            </a:r>
            <a:endParaRPr lang="en-US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5364088" y="4181018"/>
            <a:ext cx="55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8%</a:t>
            </a:r>
            <a:endParaRPr lang="en-US" sz="2000" dirty="0"/>
          </a:p>
        </p:txBody>
      </p:sp>
      <p:sp>
        <p:nvSpPr>
          <p:cNvPr id="9" name="Flèche vers le haut 8"/>
          <p:cNvSpPr/>
          <p:nvPr/>
        </p:nvSpPr>
        <p:spPr bwMode="auto">
          <a:xfrm>
            <a:off x="5076056" y="4253026"/>
            <a:ext cx="288032" cy="21602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lèche vers le haut 11"/>
          <p:cNvSpPr/>
          <p:nvPr/>
        </p:nvSpPr>
        <p:spPr bwMode="auto">
          <a:xfrm>
            <a:off x="5076056" y="4645626"/>
            <a:ext cx="288032" cy="21602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4088" y="4541058"/>
            <a:ext cx="55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%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69360" y="6237312"/>
            <a:ext cx="4903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Two very large and fast containers remain </a:t>
            </a:r>
            <a:r>
              <a:rPr lang="en-US" sz="1200" dirty="0" err="1" smtClean="0"/>
              <a:t>fuly</a:t>
            </a:r>
            <a:r>
              <a:rPr lang="en-US" sz="1200" dirty="0" smtClean="0"/>
              <a:t> split for size benefits.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331640" y="1628800"/>
            <a:ext cx="5454352" cy="1303173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ROOT 5.28/00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Split 0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Memberwise</a:t>
            </a:r>
            <a:r>
              <a:rPr lang="en-US" dirty="0">
                <a:solidFill>
                  <a:srgbClr val="000000"/>
                </a:solidFill>
              </a:rPr>
              <a:t> streaming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err="1"/>
              <a:t>AutoFlush</a:t>
            </a:r>
            <a:r>
              <a:rPr lang="en-US" dirty="0"/>
              <a:t> at 5/10 events for ESD/AOD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Compression level 4/5  for ESD/AOD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EGAMMA DPD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94998"/>
              </p:ext>
            </p:extLst>
          </p:nvPr>
        </p:nvGraphicFramePr>
        <p:xfrm>
          <a:off x="1403648" y="2525504"/>
          <a:ext cx="6069682" cy="2487671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1116682"/>
                <a:gridCol w="825500"/>
              </a:tblGrid>
              <a:tr h="428017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CPU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Transferred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[MB]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91.7177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22.7486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14.135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30MB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90.0158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84.97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21.4114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14.2702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reordered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87.4844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17.4086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12.9264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92275" y="1124744"/>
            <a:ext cx="235172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dirty="0"/>
              <a:t>ROOT 5.26/00e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331640" y="5229200"/>
            <a:ext cx="7488832" cy="936104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TTC decreases number of HDD reads but brings nothing in terms of HDD time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Improves a bit CPU time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84100" y="580526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*TTC effectively off</a:t>
            </a:r>
          </a:p>
          <a:p>
            <a:r>
              <a:rPr lang="en-US" sz="1400" dirty="0" smtClean="0"/>
              <a:t>**Roughly maximum expected from this disk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541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EGAMMA DPD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E8B-4FA1-B24E-8E99-9A579884F991}" type="datetime1">
              <a:rPr lang="fr-FR" smtClean="0"/>
              <a:pPr/>
              <a:t>7/21/11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Ilija Vukotic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7CEC-5D2A-8642-B25E-6F30DA606FD3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85122"/>
              </p:ext>
            </p:extLst>
          </p:nvPr>
        </p:nvGraphicFramePr>
        <p:xfrm>
          <a:off x="2051720" y="3861048"/>
          <a:ext cx="6069682" cy="2487671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1116682"/>
                <a:gridCol w="825500"/>
              </a:tblGrid>
              <a:tr h="428017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CPU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Transferred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[MB]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HDD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[s]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25.9067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16.9521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13.5074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30MB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25.687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14.7156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13.9386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Egamma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reordered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20.6555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11.2896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31640" y="1484784"/>
            <a:ext cx="7632848" cy="2376264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Amazing improvement in CPU time!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Even before we where limited by HDD seeks when skipping events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No so much better that we are getting HDD seeks limited even for 100% of data read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Two jobs or one read/write job brings CPU efficiency down to unacceptable level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Calculations typically done in analysis jobs wont hide disk latency on 4 or 8 core CPU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Needs better file organization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Even reordering files would have sense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0749" y="1124744"/>
            <a:ext cx="235172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dirty="0"/>
              <a:t>ROOT 5.28/00e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67045"/>
      </p:ext>
    </p:extLst>
  </p:cSld>
  <p:clrMapOvr>
    <a:masterClrMapping/>
  </p:clrMapOvr>
</p:sld>
</file>

<file path=ppt/theme/theme1.xml><?xml version="1.0" encoding="utf-8"?>
<a:theme xmlns:a="http://schemas.openxmlformats.org/drawingml/2006/main" name="zvanicna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zvanicna.pot</Template>
  <TotalTime>4930</TotalTime>
  <Words>1472</Words>
  <Application>Microsoft Macintosh PowerPoint</Application>
  <PresentationFormat>Présentation à l'écran (4:3)</PresentationFormat>
  <Paragraphs>595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zvanicna</vt:lpstr>
      <vt:lpstr>ROOT I/O in ATLAS</vt:lpstr>
      <vt:lpstr>Content</vt:lpstr>
      <vt:lpstr>How we do stuff</vt:lpstr>
      <vt:lpstr>IO performance</vt:lpstr>
      <vt:lpstr>Data used in tests</vt:lpstr>
      <vt:lpstr>Présentation PowerPoint</vt:lpstr>
      <vt:lpstr>Présentation PowerPoint</vt:lpstr>
      <vt:lpstr>EGAMMA DPD</vt:lpstr>
      <vt:lpstr>EGAMMA DPD</vt:lpstr>
      <vt:lpstr>Présentation PowerPoint</vt:lpstr>
      <vt:lpstr>EGAMMA DPD  no TTC</vt:lpstr>
      <vt:lpstr>EGAMMA DPD  with TTC</vt:lpstr>
      <vt:lpstr>Présentation PowerPoint</vt:lpstr>
      <vt:lpstr>Athena reading – CPU only</vt:lpstr>
      <vt:lpstr>ESD</vt:lpstr>
      <vt:lpstr>ESD new</vt:lpstr>
      <vt:lpstr>AOD</vt:lpstr>
      <vt:lpstr>AOD new</vt:lpstr>
      <vt:lpstr>Wish list</vt:lpstr>
      <vt:lpstr>Backup</vt:lpstr>
      <vt:lpstr>Reminder</vt:lpstr>
      <vt:lpstr>ESD</vt:lpstr>
      <vt:lpstr>AOD</vt:lpstr>
      <vt:lpstr>In print</vt:lpstr>
      <vt:lpstr>Table shown graphically on slide 10</vt:lpstr>
      <vt:lpstr>JETMET D3PD</vt:lpstr>
    </vt:vector>
  </TitlesOfParts>
  <Company>Ilija Vukotic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Ilija Vukotic</dc:creator>
  <cp:lastModifiedBy>Ilija Vukotic</cp:lastModifiedBy>
  <cp:revision>118</cp:revision>
  <dcterms:created xsi:type="dcterms:W3CDTF">2008-02-27T21:50:05Z</dcterms:created>
  <dcterms:modified xsi:type="dcterms:W3CDTF">2011-07-21T12:14:13Z</dcterms:modified>
</cp:coreProperties>
</file>