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58523-4784-481A-BEE7-514B93098F56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2A9F1-21B9-4389-B2C2-1C8174857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5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J. S. Berg: Hybrid Synchrotron Lattice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8552-5AF6-4754-9440-E5392D78A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0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J. S. Berg: Hybrid Synchrotron Lattice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8552-5AF6-4754-9440-E5392D78A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28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J. S. Berg: Hybrid Synchrotron Lattice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8552-5AF6-4754-9440-E5392D78A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6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J. S. Berg: Hybrid Synchrotron Lattice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8552-5AF6-4754-9440-E5392D78A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0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J. S. Berg: Hybrid Synchrotron Lattice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8552-5AF6-4754-9440-E5392D78A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7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J. S. Berg: Hybrid Synchrotron Lattice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8552-5AF6-4754-9440-E5392D78A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1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J. S. Berg: Hybrid Synchrotron Lattice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8552-5AF6-4754-9440-E5392D78A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J. S. Berg: Hybrid Synchrotron Lattice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8552-5AF6-4754-9440-E5392D78A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1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J. S. Berg: Hybrid Synchrotron Lattice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8552-5AF6-4754-9440-E5392D78A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8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J. S. Berg: Hybrid Synchrotron Lattice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8552-5AF6-4754-9440-E5392D78A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J. S. Berg: Hybrid Synchrotron Lattice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8552-5AF6-4754-9440-E5392D78A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5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J. S. Berg: Hybrid Synchrotron Lattice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48552-5AF6-4754-9440-E5392D78A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8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Hybrid Synchrotron Lattice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J. Scott Berg</a:t>
            </a:r>
          </a:p>
          <a:p>
            <a:r>
              <a:rPr lang="en-US" dirty="0" smtClean="0"/>
              <a:t>MAP Friday Meeting</a:t>
            </a:r>
          </a:p>
          <a:p>
            <a:r>
              <a:rPr lang="en-US" dirty="0" smtClean="0"/>
              <a:t>19 August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059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Hybrid Lattice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dipole arrangements in arc cells</a:t>
            </a:r>
          </a:p>
          <a:p>
            <a:pPr lvl="1"/>
            <a:r>
              <a:rPr lang="en-US" dirty="0" smtClean="0"/>
              <a:t>Number of dipoles per half cells</a:t>
            </a:r>
          </a:p>
          <a:p>
            <a:pPr lvl="1"/>
            <a:r>
              <a:rPr lang="en-US" dirty="0" smtClean="0"/>
              <a:t>Arrangement of warm and cold dipoles</a:t>
            </a:r>
          </a:p>
          <a:p>
            <a:r>
              <a:rPr lang="en-US" dirty="0" smtClean="0"/>
              <a:t>Arc cell corrects time of flight variation</a:t>
            </a:r>
          </a:p>
          <a:p>
            <a:r>
              <a:rPr lang="en-US" dirty="0" smtClean="0"/>
              <a:t>First studies with two dipoles per half cell</a:t>
            </a:r>
          </a:p>
          <a:p>
            <a:pPr lvl="1"/>
            <a:r>
              <a:rPr lang="en-US" dirty="0" smtClean="0"/>
              <a:t>Not optimal, but progressing from few to more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J. S. Berg: Hybrid Synchrotron Lattice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8552-5AF6-4754-9440-E5392D78A3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72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Dipole Arrangements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45" y="1600220"/>
            <a:ext cx="457200" cy="9144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05879" y="1600200"/>
            <a:ext cx="1005840" cy="914400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Cold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4114805" y="1600200"/>
            <a:ext cx="914400" cy="9144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103120" y="1600200"/>
            <a:ext cx="1920240" cy="9144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Warm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8229560" y="1600200"/>
            <a:ext cx="457200" cy="9144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20640" y="1600200"/>
            <a:ext cx="1920240" cy="9144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Warm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7132320" y="1600200"/>
            <a:ext cx="1005840" cy="914400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Cold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457245" y="2819420"/>
            <a:ext cx="457200" cy="9144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17526" y="2819400"/>
            <a:ext cx="1005840" cy="914400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Cold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4114805" y="2819400"/>
            <a:ext cx="914400" cy="9144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1005879" y="2819400"/>
            <a:ext cx="1920240" cy="9144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Warm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8229560" y="2819400"/>
            <a:ext cx="457200" cy="9144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17881" y="2819400"/>
            <a:ext cx="1920240" cy="9144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Warm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5120634" y="2819400"/>
            <a:ext cx="1005840" cy="914400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Cold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457245" y="4038600"/>
            <a:ext cx="457200" cy="9144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05879" y="4038580"/>
            <a:ext cx="457200" cy="914400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19" name="Rectangle 18"/>
          <p:cNvSpPr/>
          <p:nvPr/>
        </p:nvSpPr>
        <p:spPr>
          <a:xfrm>
            <a:off x="4114805" y="4038580"/>
            <a:ext cx="914400" cy="9144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</a:t>
            </a:r>
            <a:endParaRPr lang="en-US" sz="2400" b="1" dirty="0"/>
          </a:p>
        </p:txBody>
      </p:sp>
      <p:sp>
        <p:nvSpPr>
          <p:cNvPr id="20" name="Rectangle 19"/>
          <p:cNvSpPr/>
          <p:nvPr/>
        </p:nvSpPr>
        <p:spPr>
          <a:xfrm>
            <a:off x="1554513" y="4038580"/>
            <a:ext cx="1920240" cy="9144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Warm</a:t>
            </a:r>
            <a:endParaRPr lang="en-US" sz="2400" b="1" dirty="0"/>
          </a:p>
        </p:txBody>
      </p:sp>
      <p:sp>
        <p:nvSpPr>
          <p:cNvPr id="21" name="Rectangle 20"/>
          <p:cNvSpPr/>
          <p:nvPr/>
        </p:nvSpPr>
        <p:spPr>
          <a:xfrm>
            <a:off x="8229560" y="4038580"/>
            <a:ext cx="457200" cy="9144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669247" y="4038580"/>
            <a:ext cx="1920240" cy="9144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Warm</a:t>
            </a:r>
            <a:endParaRPr lang="en-US" sz="2400" b="1" dirty="0"/>
          </a:p>
        </p:txBody>
      </p:sp>
      <p:sp>
        <p:nvSpPr>
          <p:cNvPr id="23" name="Rectangle 22"/>
          <p:cNvSpPr/>
          <p:nvPr/>
        </p:nvSpPr>
        <p:spPr>
          <a:xfrm>
            <a:off x="3566171" y="4038600"/>
            <a:ext cx="457200" cy="914400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24" name="Rectangle 23"/>
          <p:cNvSpPr/>
          <p:nvPr/>
        </p:nvSpPr>
        <p:spPr>
          <a:xfrm>
            <a:off x="5120629" y="4038600"/>
            <a:ext cx="457200" cy="914400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25" name="Rectangle 24"/>
          <p:cNvSpPr/>
          <p:nvPr/>
        </p:nvSpPr>
        <p:spPr>
          <a:xfrm>
            <a:off x="7680921" y="4038600"/>
            <a:ext cx="457200" cy="914400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26" name="Rectangle 25"/>
          <p:cNvSpPr/>
          <p:nvPr/>
        </p:nvSpPr>
        <p:spPr>
          <a:xfrm>
            <a:off x="457245" y="5257790"/>
            <a:ext cx="457200" cy="9144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011708" y="5257770"/>
            <a:ext cx="1005840" cy="914400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Cold</a:t>
            </a:r>
            <a:endParaRPr lang="en-US" sz="2400" b="1" dirty="0"/>
          </a:p>
        </p:txBody>
      </p:sp>
      <p:sp>
        <p:nvSpPr>
          <p:cNvPr id="28" name="Rectangle 27"/>
          <p:cNvSpPr/>
          <p:nvPr/>
        </p:nvSpPr>
        <p:spPr>
          <a:xfrm>
            <a:off x="4114805" y="5257770"/>
            <a:ext cx="914400" cy="9144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</a:t>
            </a:r>
            <a:endParaRPr lang="en-US" sz="2400" b="1" dirty="0"/>
          </a:p>
        </p:txBody>
      </p:sp>
      <p:sp>
        <p:nvSpPr>
          <p:cNvPr id="29" name="Rectangle 28"/>
          <p:cNvSpPr/>
          <p:nvPr/>
        </p:nvSpPr>
        <p:spPr>
          <a:xfrm>
            <a:off x="1005879" y="5257770"/>
            <a:ext cx="914400" cy="9144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</a:t>
            </a:r>
            <a:endParaRPr lang="en-US" sz="2400" b="1" dirty="0"/>
          </a:p>
        </p:txBody>
      </p:sp>
      <p:sp>
        <p:nvSpPr>
          <p:cNvPr id="30" name="Rectangle 29"/>
          <p:cNvSpPr/>
          <p:nvPr/>
        </p:nvSpPr>
        <p:spPr>
          <a:xfrm>
            <a:off x="8229560" y="5257770"/>
            <a:ext cx="457200" cy="9144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126463" y="5257770"/>
            <a:ext cx="1005840" cy="914400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Cold</a:t>
            </a:r>
            <a:endParaRPr lang="en-US" sz="2400" b="1" dirty="0"/>
          </a:p>
        </p:txBody>
      </p:sp>
      <p:sp>
        <p:nvSpPr>
          <p:cNvPr id="32" name="Rectangle 31"/>
          <p:cNvSpPr/>
          <p:nvPr/>
        </p:nvSpPr>
        <p:spPr>
          <a:xfrm>
            <a:off x="7223721" y="5257800"/>
            <a:ext cx="914400" cy="9144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</a:t>
            </a:r>
            <a:endParaRPr lang="en-US" sz="2400" b="1" dirty="0"/>
          </a:p>
        </p:txBody>
      </p:sp>
      <p:sp>
        <p:nvSpPr>
          <p:cNvPr id="33" name="Rectangle 32"/>
          <p:cNvSpPr/>
          <p:nvPr/>
        </p:nvSpPr>
        <p:spPr>
          <a:xfrm>
            <a:off x="5120624" y="5257800"/>
            <a:ext cx="914400" cy="9144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</a:t>
            </a:r>
            <a:endParaRPr lang="en-US" sz="2400" b="1" dirty="0"/>
          </a:p>
        </p:txBody>
      </p:sp>
      <p:sp>
        <p:nvSpPr>
          <p:cNvPr id="34" name="Rectangle 33"/>
          <p:cNvSpPr/>
          <p:nvPr/>
        </p:nvSpPr>
        <p:spPr>
          <a:xfrm>
            <a:off x="3108966" y="5257800"/>
            <a:ext cx="914400" cy="9144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</a:t>
            </a:r>
            <a:endParaRPr lang="en-US" sz="2400" b="1" dirty="0"/>
          </a:p>
        </p:txBody>
      </p:sp>
      <p:sp>
        <p:nvSpPr>
          <p:cNvPr id="35" name="Date Placeholder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J. S. Berg: Hybrid Synchrotron Lattice</a:t>
            </a:r>
            <a:endParaRPr lang="en-US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8552-5AF6-4754-9440-E5392D78A3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06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near F preferred</a:t>
            </a:r>
          </a:p>
          <a:p>
            <a:pPr lvl="1"/>
            <a:r>
              <a:rPr lang="en-US" dirty="0" smtClean="0"/>
              <a:t>Beam swings more near ramped warm magnet</a:t>
            </a:r>
          </a:p>
          <a:p>
            <a:pPr lvl="1"/>
            <a:r>
              <a:rPr lang="en-US" dirty="0" smtClean="0"/>
              <a:t>F bends more when beam moves out</a:t>
            </a:r>
          </a:p>
          <a:p>
            <a:r>
              <a:rPr lang="en-US" dirty="0" smtClean="0"/>
              <a:t>Orbit excursions too large with only 2 dipoles</a:t>
            </a:r>
          </a:p>
          <a:p>
            <a:r>
              <a:rPr lang="en-US" dirty="0" smtClean="0"/>
              <a:t>Moving on to add more dipoles</a:t>
            </a:r>
          </a:p>
          <a:p>
            <a:pPr lvl="1"/>
            <a:r>
              <a:rPr lang="en-US" dirty="0" smtClean="0"/>
              <a:t>Quit when more dipoles per half cell gives no discernable benefit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J. S. Berg: Hybrid Synchrotron Lattice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8552-5AF6-4754-9440-E5392D78A3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design outline</a:t>
            </a:r>
          </a:p>
          <a:p>
            <a:r>
              <a:rPr lang="en-US" dirty="0" smtClean="0"/>
              <a:t>First-pass lattice design (</a:t>
            </a:r>
            <a:r>
              <a:rPr lang="en-US" dirty="0" err="1" smtClean="0"/>
              <a:t>Garren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Lattice design studies (Berg)</a:t>
            </a:r>
          </a:p>
          <a:p>
            <a:r>
              <a:rPr lang="en-US" dirty="0" smtClean="0"/>
              <a:t>Next steps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J. S. Berg: Hybrid Synchrotron Lattice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8552-5AF6-4754-9440-E5392D78A3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3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Lattice Design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Discussed at April MAP acceleration meeting </a:t>
            </a:r>
          </a:p>
          <a:p>
            <a:r>
              <a:rPr lang="en-US" dirty="0" smtClean="0"/>
              <a:t>Accelerate from 375 GeV/</a:t>
            </a:r>
            <a:r>
              <a:rPr lang="en-US" i="1" dirty="0" smtClean="0"/>
              <a:t>c</a:t>
            </a:r>
            <a:r>
              <a:rPr lang="en-US" dirty="0" smtClean="0"/>
              <a:t> to 750 GeV/</a:t>
            </a:r>
            <a:r>
              <a:rPr lang="en-US" i="1" dirty="0" smtClean="0"/>
              <a:t>c</a:t>
            </a:r>
            <a:endParaRPr lang="en-US" dirty="0" smtClean="0"/>
          </a:p>
          <a:p>
            <a:r>
              <a:rPr lang="en-US" dirty="0" smtClean="0"/>
              <a:t>FODO lattice cell structure</a:t>
            </a:r>
          </a:p>
          <a:p>
            <a:r>
              <a:rPr lang="en-US" dirty="0" smtClean="0"/>
              <a:t>8 </a:t>
            </a:r>
            <a:r>
              <a:rPr lang="en-US" dirty="0" err="1" smtClean="0"/>
              <a:t>superperiods</a:t>
            </a:r>
            <a:r>
              <a:rPr lang="en-US" dirty="0" smtClean="0"/>
              <a:t>, 3-cell straight sections</a:t>
            </a:r>
          </a:p>
          <a:p>
            <a:r>
              <a:rPr lang="en-US" dirty="0" smtClean="0"/>
              <a:t>Suppress closed orbit shift and dispersion in straights</a:t>
            </a:r>
          </a:p>
          <a:p>
            <a:r>
              <a:rPr lang="en-US" dirty="0" smtClean="0"/>
              <a:t>Chromaticity correction</a:t>
            </a:r>
          </a:p>
          <a:p>
            <a:r>
              <a:rPr lang="en-US" dirty="0" smtClean="0"/>
              <a:t>8 T cold, 1.8 T warm dipole, 1.3 T warm quad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J. S. Berg: Hybrid Synchrotron Lattice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8552-5AF6-4754-9440-E5392D78A3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13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First-Pass Design (</a:t>
            </a:r>
            <a:r>
              <a:rPr lang="en-US" dirty="0" err="1" smtClean="0"/>
              <a:t>Garren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13-cell </a:t>
            </a:r>
            <a:r>
              <a:rPr lang="en-US" dirty="0" err="1" smtClean="0"/>
              <a:t>superperiod</a:t>
            </a:r>
            <a:r>
              <a:rPr lang="en-US" dirty="0" smtClean="0"/>
              <a:t>: 6 arc cells, 3 straight, 4 dispersion suppression</a:t>
            </a:r>
          </a:p>
          <a:p>
            <a:r>
              <a:rPr lang="en-US" dirty="0" smtClean="0"/>
              <a:t>90° phase advance per cell</a:t>
            </a:r>
          </a:p>
          <a:p>
            <a:r>
              <a:rPr lang="en-US" dirty="0" smtClean="0"/>
              <a:t>6288 m circumference</a:t>
            </a:r>
          </a:p>
          <a:p>
            <a:r>
              <a:rPr lang="en-US" dirty="0" smtClean="0"/>
              <a:t>Arc and straight cells same length, dispersion suppression cells shorter</a:t>
            </a:r>
          </a:p>
          <a:p>
            <a:r>
              <a:rPr lang="en-US" dirty="0" smtClean="0"/>
              <a:t>5 dipoles per half-cell: CWCWC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J. S. Berg: Hybrid Synchrotron Lattice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8552-5AF6-4754-9440-E5392D78A3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2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Orbit in Quarter Cell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12512"/>
            <a:ext cx="8229600" cy="2592888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J. S. Berg: Hybrid Synchrotron Lattice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8552-5AF6-4754-9440-E5392D78A3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05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 Cell Lattice Functions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928" y="1600200"/>
            <a:ext cx="5118144" cy="4525963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J. S. Berg: Hybrid Synchrotron Lattice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8552-5AF6-4754-9440-E5392D78A3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01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Dispersion Suppressor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928" y="1600200"/>
            <a:ext cx="5118144" cy="4525963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J. S. Berg: Hybrid Synchrotron Lattice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8552-5AF6-4754-9440-E5392D78A3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20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</a:t>
            </a:r>
            <a:r>
              <a:rPr lang="en-US" dirty="0" err="1" smtClean="0"/>
              <a:t>Superperiod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907" y="1600200"/>
            <a:ext cx="5110185" cy="4525963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J. S. Berg: Hybrid Synchrotron Lattice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8552-5AF6-4754-9440-E5392D78A3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6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Pieces,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has time of flight variation with energy</a:t>
            </a:r>
          </a:p>
          <a:p>
            <a:pPr lvl="1"/>
            <a:r>
              <a:rPr lang="en-US" dirty="0" smtClean="0"/>
              <a:t>Add chicanes to correct, or</a:t>
            </a:r>
          </a:p>
          <a:p>
            <a:pPr lvl="1"/>
            <a:r>
              <a:rPr lang="en-US" dirty="0" smtClean="0"/>
              <a:t>Allow motion in quadrupoles to correct</a:t>
            </a:r>
            <a:endParaRPr lang="en-US" dirty="0"/>
          </a:p>
          <a:p>
            <a:r>
              <a:rPr lang="en-US" dirty="0" smtClean="0"/>
              <a:t>Add chromaticity correction</a:t>
            </a:r>
          </a:p>
          <a:p>
            <a:r>
              <a:rPr lang="en-US" dirty="0" smtClean="0"/>
              <a:t>Ring tune is an integer: decide how to tune phase advance</a:t>
            </a:r>
          </a:p>
          <a:p>
            <a:r>
              <a:rPr lang="en-US" dirty="0" smtClean="0"/>
              <a:t>Check closed orbit, time of flight</a:t>
            </a:r>
          </a:p>
          <a:p>
            <a:r>
              <a:rPr lang="en-US" dirty="0" smtClean="0"/>
              <a:t>MAP note on this design </a:t>
            </a:r>
            <a:r>
              <a:rPr lang="en-US" smtClean="0"/>
              <a:t>almost finished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August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J. S. Berg: Hybrid Synchrotron Lattice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8552-5AF6-4754-9440-E5392D78A3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74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455</Words>
  <Application>Microsoft Office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Hybrid Synchrotron Lattice Design</vt:lpstr>
      <vt:lpstr>Outline</vt:lpstr>
      <vt:lpstr>Lattice Design Parameters</vt:lpstr>
      <vt:lpstr>First-Pass Design (Garren)</vt:lpstr>
      <vt:lpstr>Closed Orbit in Quarter Cell</vt:lpstr>
      <vt:lpstr>Arc Cell Lattice Functions</vt:lpstr>
      <vt:lpstr>Dispersion Suppressor</vt:lpstr>
      <vt:lpstr>Full Superperiod</vt:lpstr>
      <vt:lpstr>Missing Pieces, Next Steps</vt:lpstr>
      <vt:lpstr>Optimal Hybrid Lattice Structure</vt:lpstr>
      <vt:lpstr>Different Dipole Arrangements</vt:lpstr>
      <vt:lpstr>Status and 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 Synchrotron Lattice Design</dc:title>
  <dc:creator>Berg, J Scott</dc:creator>
  <cp:lastModifiedBy>Berg, J Scott</cp:lastModifiedBy>
  <cp:revision>6</cp:revision>
  <dcterms:created xsi:type="dcterms:W3CDTF">2011-08-19T13:13:25Z</dcterms:created>
  <dcterms:modified xsi:type="dcterms:W3CDTF">2011-08-19T14:00:50Z</dcterms:modified>
</cp:coreProperties>
</file>