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7"/>
  </p:notesMasterIdLst>
  <p:sldIdLst>
    <p:sldId id="357" r:id="rId2"/>
    <p:sldId id="783" r:id="rId3"/>
    <p:sldId id="784" r:id="rId4"/>
    <p:sldId id="785" r:id="rId5"/>
    <p:sldId id="786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95" r:id="rId15"/>
    <p:sldId id="796" r:id="rId16"/>
    <p:sldId id="797" r:id="rId17"/>
    <p:sldId id="798" r:id="rId18"/>
    <p:sldId id="799" r:id="rId19"/>
    <p:sldId id="800" r:id="rId20"/>
    <p:sldId id="801" r:id="rId21"/>
    <p:sldId id="802" r:id="rId22"/>
    <p:sldId id="803" r:id="rId23"/>
    <p:sldId id="278" r:id="rId24"/>
    <p:sldId id="805" r:id="rId25"/>
    <p:sldId id="8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wang Yu" initials="H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8"/>
    <a:srgbClr val="D2DFEF"/>
    <a:srgbClr val="2F0000"/>
    <a:srgbClr val="A4FFFF"/>
    <a:srgbClr val="C998A2"/>
    <a:srgbClr val="001174"/>
    <a:srgbClr val="694DA3"/>
    <a:srgbClr val="ED7D31"/>
    <a:srgbClr val="01B051"/>
    <a:srgbClr val="339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7199" autoAdjust="0"/>
  </p:normalViewPr>
  <p:slideViewPr>
    <p:cSldViewPr snapToGrid="0">
      <p:cViewPr varScale="1">
        <p:scale>
          <a:sx n="157" d="100"/>
          <a:sy n="157" d="100"/>
        </p:scale>
        <p:origin x="12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AD976-917B-4C14-BC98-A1F0A528B86D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CD9A-1769-4774-8499-73E34E27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Hello, I am Haiwang from BNL. I recently joined </a:t>
            </a:r>
            <a:r>
              <a:rPr lang="en-US" sz="1200" dirty="0"/>
              <a:t>𝜈e-cc tagging effort in the WireCell team here.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D9A-1769-4774-8499-73E34E27A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35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437D-B7EC-8F44-B17E-0A52642DC8EF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4420-7398-B14A-B36D-17F55320794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AB8A-E391-2C40-825C-5BB3E164ED7F}" type="datetime1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7266-B30C-1A48-AA6F-9AF0AEF112AE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135D-9A7A-6749-A57D-DCF42C90E42B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CDD2-208D-CC41-B914-11F04BEBAA04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2E5-B3FA-EF46-B757-580C5FFEBDCC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2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6635470"/>
            <a:ext cx="12192000" cy="260350"/>
          </a:xfrm>
          <a:prstGeom prst="rect">
            <a:avLst/>
          </a:prstGeom>
          <a:gradFill>
            <a:gsLst>
              <a:gs pos="0">
                <a:srgbClr val="C7939D"/>
              </a:gs>
              <a:gs pos="50000">
                <a:srgbClr val="DABEC3"/>
              </a:gs>
              <a:gs pos="100000">
                <a:srgbClr val="ECDFE2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0" y="2"/>
            <a:ext cx="12192000" cy="520699"/>
          </a:xfrm>
          <a:prstGeom prst="rect">
            <a:avLst/>
          </a:prstGeom>
          <a:gradFill>
            <a:gsLst>
              <a:gs pos="0">
                <a:srgbClr val="C7939D"/>
              </a:gs>
              <a:gs pos="50000">
                <a:srgbClr val="DABEC3"/>
              </a:gs>
              <a:gs pos="100000">
                <a:srgbClr val="ECDFE2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133797" y="6668518"/>
            <a:ext cx="220003" cy="20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95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6635470"/>
            <a:ext cx="12192000" cy="260349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20699"/>
          </a:xfr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684022"/>
            <a:ext cx="2743200" cy="174907"/>
          </a:xfrm>
        </p:spPr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84022"/>
            <a:ext cx="4114800" cy="174907"/>
          </a:xfrm>
        </p:spPr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684022"/>
            <a:ext cx="2743200" cy="174907"/>
          </a:xfrm>
        </p:spPr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86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0515600" cy="5231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A48-E0A1-364E-B5B1-048B6736B716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86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72" y="995542"/>
            <a:ext cx="5074085" cy="5231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893E-FB34-7845-9F45-EEEC06569F93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73558" y="995542"/>
            <a:ext cx="5074085" cy="5231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86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32" y="1701581"/>
            <a:ext cx="3745064" cy="358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1E4-1338-D041-A9B3-348CFC85FCC2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91060" y="1701580"/>
            <a:ext cx="3745064" cy="358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45996" y="1701580"/>
            <a:ext cx="3745064" cy="358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y2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86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D683-82DB-F046-9F9F-46D3D95540D3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6104" y="1321546"/>
            <a:ext cx="5430741" cy="228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074135" y="1321545"/>
            <a:ext cx="5430741" cy="228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36106" y="3611521"/>
            <a:ext cx="5430741" cy="228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066846" y="3611521"/>
            <a:ext cx="5430741" cy="228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FB-EC7A-DB46-8A41-0B771AF0B083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321F-07F1-7941-82BD-202FEDD694AD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1A8-C8E9-9742-ADD3-D104795E1F94}" type="datetime1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F37A-8D23-5840-A7B9-2C9CCE669F55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Haiwang for HEP-CCE All-Hands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5" r:id="rId3"/>
    <p:sldLayoutId id="2147483974" r:id="rId4"/>
    <p:sldLayoutId id="2147483972" r:id="rId5"/>
    <p:sldLayoutId id="2147483973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6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repository/docker/hepcce2/larwirekokko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gen-kokkos/pull/3" TargetMode="External"/><Relationship Id="rId2" Type="http://schemas.openxmlformats.org/officeDocument/2006/relationships/hyperlink" Target="https://github.com/WireCell/waf-tools/pull/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okkos/kokkos-kernels/issues/6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ettviren.github.io/zio/whyt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18255"/>
            <a:ext cx="12192000" cy="156966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73000">
                <a:srgbClr val="C998A2"/>
              </a:gs>
              <a:gs pos="83000">
                <a:srgbClr val="C998A2"/>
              </a:gs>
              <a:gs pos="100000">
                <a:srgbClr val="C998A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Wire-Cell PPS Status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3625891"/>
            <a:ext cx="12192001" cy="1045414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73000">
                <a:srgbClr val="C998A2"/>
              </a:gs>
              <a:gs pos="83000">
                <a:srgbClr val="C998A2"/>
              </a:gs>
              <a:gs pos="100000">
                <a:srgbClr val="C998A2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</a:rPr>
              <a:t>Haiwang Yu for WC-PPS team</a:t>
            </a:r>
          </a:p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</a:rPr>
              <a:t>HEP-CCE All-Hands Meeting</a:t>
            </a:r>
          </a:p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</a:rPr>
              <a:t>November 4-6, 2020</a:t>
            </a:r>
            <a:endParaRPr lang="en-US" altLang="zh-CN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9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Development using containers – Kyle </a:t>
            </a:r>
            <a:r>
              <a:rPr lang="en-US" dirty="0" err="1">
                <a:solidFill>
                  <a:schemeClr val="dk1"/>
                </a:solidFill>
              </a:rPr>
              <a:t>Knoepfel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10</a:t>
            </a:fld>
            <a:endParaRPr lang="en-US"/>
          </a:p>
        </p:txBody>
      </p:sp>
      <p:sp>
        <p:nvSpPr>
          <p:cNvPr id="6" name="Google Shape;165;p25">
            <a:extLst>
              <a:ext uri="{FF2B5EF4-FFF2-40B4-BE49-F238E27FC236}">
                <a16:creationId xmlns:a16="http://schemas.microsoft.com/office/drawing/2014/main" id="{25C18EEE-DE8C-3E40-B85C-3417FDA07137}"/>
              </a:ext>
            </a:extLst>
          </p:cNvPr>
          <p:cNvSpPr txBox="1">
            <a:spLocks/>
          </p:cNvSpPr>
          <p:nvPr/>
        </p:nvSpPr>
        <p:spPr>
          <a:xfrm>
            <a:off x="838200" y="938253"/>
            <a:ext cx="10515600" cy="52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52400">
              <a:lnSpc>
                <a:spcPct val="81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Wirecell can be used either standalone or as </a:t>
            </a:r>
            <a:r>
              <a:rPr lang="en-US" sz="1800"/>
              <a:t>library to LArSoft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/>
          </a:p>
          <a:p>
            <a:pPr marL="0" indent="0">
              <a:lnSpc>
                <a:spcPct val="81000"/>
              </a:lnSpc>
              <a:spcBef>
                <a:spcPts val="700"/>
              </a:spcBef>
              <a:buFont typeface="Arial"/>
              <a:buNone/>
            </a:pPr>
            <a:endParaRPr lang="en-US" sz="1800"/>
          </a:p>
          <a:p>
            <a:pPr indent="-152400"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DUNE, we use LArSoft’s </a:t>
            </a:r>
            <a:r>
              <a:rPr lang="en-US" sz="1800" i="1"/>
              <a:t>art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 module to pass data to the WCT components.</a:t>
            </a:r>
            <a:endParaRPr lang="en-US" sz="1800"/>
          </a:p>
          <a:p>
            <a:pPr marL="0" indent="0">
              <a:lnSpc>
                <a:spcPct val="81000"/>
              </a:lnSpc>
              <a:spcBef>
                <a:spcPts val="700"/>
              </a:spcBef>
              <a:buFont typeface="Arial"/>
              <a:buNone/>
            </a:pPr>
            <a:endParaRPr lang="en-US" sz="1800"/>
          </a:p>
          <a:p>
            <a:pPr indent="-152400"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LArSoft + WCT computing environment is provided via a Docker image, which also includes two Kokkos installations:</a:t>
            </a:r>
            <a:endParaRPr lang="en-US" sz="1800"/>
          </a:p>
          <a:p>
            <a:pPr marL="571500" lvl="1" indent="-190500">
              <a:lnSpc>
                <a:spcPct val="81000"/>
              </a:lnSpc>
              <a:spcBef>
                <a:spcPts val="500"/>
              </a:spcBef>
              <a:buClr>
                <a:srgbClr val="0563C1"/>
              </a:buClr>
              <a:buSzPts val="1800"/>
              <a:buFont typeface="Courier New"/>
              <a:buChar char="○"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https://hub.docker.com/repository/docker/hepcce2/larwirekokkos</a:t>
            </a:r>
            <a:endParaRPr lang="en-US"/>
          </a:p>
          <a:p>
            <a:pPr marL="0" indent="0">
              <a:lnSpc>
                <a:spcPct val="81000"/>
              </a:lnSpc>
              <a:spcBef>
                <a:spcPts val="700"/>
              </a:spcBef>
              <a:buFont typeface="Arial"/>
              <a:buNone/>
            </a:pPr>
            <a:endParaRPr lang="en-US" sz="1800"/>
          </a:p>
          <a:p>
            <a:pPr indent="-152400"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run on Cori, the Docker image is converted to a Shifter image.</a:t>
            </a:r>
            <a:endParaRPr lang="en-US" sz="1800"/>
          </a:p>
          <a:p>
            <a:pPr marL="571500" lvl="1" indent="-19050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-US"/>
              <a:t>A Shifter container is started, which sets up the appropriate software.</a:t>
            </a:r>
          </a:p>
          <a:p>
            <a:pPr marL="571500" lvl="1" indent="-19050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ts val="1800"/>
              <a:buFont typeface="Courier New"/>
              <a:buChar char="○"/>
            </a:pPr>
            <a:r>
              <a:rPr lang="en-US"/>
              <a:t>Users may select which kind of Kokkos backend they would like to use by invoking enable_kokkos_omp or enable_kokkos_cuda</a:t>
            </a:r>
          </a:p>
          <a:p>
            <a:pPr marL="571500" lvl="1" indent="-19050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-US"/>
              <a:t>Code is compiled with C++17, using GCC 8.2 and CUDA 11 (nvcc/nvcc_wrapper)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WC against Kokkos with multiple backends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11</a:t>
            </a:fld>
            <a:endParaRPr lang="en-US"/>
          </a:p>
        </p:txBody>
      </p:sp>
      <p:sp>
        <p:nvSpPr>
          <p:cNvPr id="6" name="Google Shape;174;p26">
            <a:extLst>
              <a:ext uri="{FF2B5EF4-FFF2-40B4-BE49-F238E27FC236}">
                <a16:creationId xmlns:a16="http://schemas.microsoft.com/office/drawing/2014/main" id="{AE2598D6-95CF-E442-A2EE-D9FA50EDEDE3}"/>
              </a:ext>
            </a:extLst>
          </p:cNvPr>
          <p:cNvSpPr txBox="1"/>
          <p:nvPr/>
        </p:nvSpPr>
        <p:spPr>
          <a:xfrm>
            <a:off x="1204275" y="774825"/>
            <a:ext cx="9929400" cy="51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Kokkos with different backends needs different compilers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Kokkos-CUDA needs nvcc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Kokkos-OMP can use gcc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urrent strategy: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 source code using Kokkos a customized extension “.kokkos”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inspired by “.cu” for CUDA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 setup compiling tasks based on external waf-options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currently default is using gcc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“cuda” is found in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kokkos-options”, use “kokkos_cuda” compiling task with nvcc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waf based build system update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US" sz="18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https://github.com/WireCell/waf-tools/pull/9</a:t>
            </a:r>
            <a:endParaRPr sz="180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Corresponding source code update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US" sz="18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https://github.com/WireCell/wire-cell-gen-kokkos/pull/3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4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event computing time breakdown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oogle Shape;183;p27">
            <a:extLst>
              <a:ext uri="{FF2B5EF4-FFF2-40B4-BE49-F238E27FC236}">
                <a16:creationId xmlns:a16="http://schemas.microsoft.com/office/drawing/2014/main" id="{EAC945A5-84E9-CF40-B8D1-624C95C9B67B}"/>
              </a:ext>
            </a:extLst>
          </p:cNvPr>
          <p:cNvGrpSpPr/>
          <p:nvPr/>
        </p:nvGrpSpPr>
        <p:grpSpPr>
          <a:xfrm>
            <a:off x="883944" y="896182"/>
            <a:ext cx="10515279" cy="3332693"/>
            <a:chOff x="883919" y="1939135"/>
            <a:chExt cx="10515279" cy="3316112"/>
          </a:xfrm>
        </p:grpSpPr>
        <p:grpSp>
          <p:nvGrpSpPr>
            <p:cNvPr id="7" name="Google Shape;184;p27">
              <a:extLst>
                <a:ext uri="{FF2B5EF4-FFF2-40B4-BE49-F238E27FC236}">
                  <a16:creationId xmlns:a16="http://schemas.microsoft.com/office/drawing/2014/main" id="{8500EF34-575A-E84B-9303-3A2F571A25FF}"/>
                </a:ext>
              </a:extLst>
            </p:cNvPr>
            <p:cNvGrpSpPr/>
            <p:nvPr/>
          </p:nvGrpSpPr>
          <p:grpSpPr>
            <a:xfrm>
              <a:off x="1819401" y="1944305"/>
              <a:ext cx="3193267" cy="1828801"/>
              <a:chOff x="0" y="0"/>
              <a:chExt cx="3193265" cy="1828800"/>
            </a:xfrm>
          </p:grpSpPr>
          <p:sp>
            <p:nvSpPr>
              <p:cNvPr id="43" name="Google Shape;185;p27">
                <a:extLst>
                  <a:ext uri="{FF2B5EF4-FFF2-40B4-BE49-F238E27FC236}">
                    <a16:creationId xmlns:a16="http://schemas.microsoft.com/office/drawing/2014/main" id="{CD6FE507-9FA5-2841-A677-5E27909290DB}"/>
                  </a:ext>
                </a:extLst>
              </p:cNvPr>
              <p:cNvSpPr/>
              <p:nvPr/>
            </p:nvSpPr>
            <p:spPr>
              <a:xfrm>
                <a:off x="0" y="0"/>
                <a:ext cx="3193265" cy="1828800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86;p27">
                <a:extLst>
                  <a:ext uri="{FF2B5EF4-FFF2-40B4-BE49-F238E27FC236}">
                    <a16:creationId xmlns:a16="http://schemas.microsoft.com/office/drawing/2014/main" id="{994E347D-AFF6-F044-ACBB-F20324C4D609}"/>
                  </a:ext>
                </a:extLst>
              </p:cNvPr>
              <p:cNvSpPr txBox="1"/>
              <p:nvPr/>
            </p:nvSpPr>
            <p:spPr>
              <a:xfrm>
                <a:off x="52070" y="764103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ImpactTransform: 100.0</a:t>
                </a:r>
                <a:endParaRPr/>
              </a:p>
            </p:txBody>
          </p:sp>
        </p:grpSp>
        <p:grpSp>
          <p:nvGrpSpPr>
            <p:cNvPr id="8" name="Google Shape;187;p27">
              <a:extLst>
                <a:ext uri="{FF2B5EF4-FFF2-40B4-BE49-F238E27FC236}">
                  <a16:creationId xmlns:a16="http://schemas.microsoft.com/office/drawing/2014/main" id="{B44F72B5-4E05-1D4B-97F9-7F17288EE427}"/>
                </a:ext>
              </a:extLst>
            </p:cNvPr>
            <p:cNvGrpSpPr/>
            <p:nvPr/>
          </p:nvGrpSpPr>
          <p:grpSpPr>
            <a:xfrm>
              <a:off x="5009422" y="1944304"/>
              <a:ext cx="3193202" cy="1335001"/>
              <a:chOff x="0" y="-1"/>
              <a:chExt cx="3193200" cy="1335000"/>
            </a:xfrm>
          </p:grpSpPr>
          <p:sp>
            <p:nvSpPr>
              <p:cNvPr id="41" name="Google Shape;188;p27">
                <a:extLst>
                  <a:ext uri="{FF2B5EF4-FFF2-40B4-BE49-F238E27FC236}">
                    <a16:creationId xmlns:a16="http://schemas.microsoft.com/office/drawing/2014/main" id="{4411BE14-6C5E-2E48-8A14-F2FFCFDB17DC}"/>
                  </a:ext>
                </a:extLst>
              </p:cNvPr>
              <p:cNvSpPr/>
              <p:nvPr/>
            </p:nvSpPr>
            <p:spPr>
              <a:xfrm>
                <a:off x="0" y="-1"/>
                <a:ext cx="3193200" cy="1335000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89;p27">
                <a:extLst>
                  <a:ext uri="{FF2B5EF4-FFF2-40B4-BE49-F238E27FC236}">
                    <a16:creationId xmlns:a16="http://schemas.microsoft.com/office/drawing/2014/main" id="{8A69D350-055D-A540-819E-02FC2E25EE03}"/>
                  </a:ext>
                </a:extLst>
              </p:cNvPr>
              <p:cNvSpPr txBox="1"/>
              <p:nvPr/>
            </p:nvSpPr>
            <p:spPr>
              <a:xfrm>
                <a:off x="52070" y="517215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get_charge_vec: 73.0</a:t>
                </a:r>
                <a:endParaRPr/>
              </a:p>
            </p:txBody>
          </p:sp>
        </p:grpSp>
        <p:grpSp>
          <p:nvGrpSpPr>
            <p:cNvPr id="9" name="Google Shape;190;p27">
              <a:extLst>
                <a:ext uri="{FF2B5EF4-FFF2-40B4-BE49-F238E27FC236}">
                  <a16:creationId xmlns:a16="http://schemas.microsoft.com/office/drawing/2014/main" id="{7B4CF57C-7C99-2A48-93A4-9860235F5621}"/>
                </a:ext>
              </a:extLst>
            </p:cNvPr>
            <p:cNvGrpSpPr/>
            <p:nvPr/>
          </p:nvGrpSpPr>
          <p:grpSpPr>
            <a:xfrm>
              <a:off x="5009422" y="3279329"/>
              <a:ext cx="3193267" cy="493779"/>
              <a:chOff x="0" y="-1"/>
              <a:chExt cx="3193265" cy="493778"/>
            </a:xfrm>
          </p:grpSpPr>
          <p:sp>
            <p:nvSpPr>
              <p:cNvPr id="39" name="Google Shape;191;p27">
                <a:extLst>
                  <a:ext uri="{FF2B5EF4-FFF2-40B4-BE49-F238E27FC236}">
                    <a16:creationId xmlns:a16="http://schemas.microsoft.com/office/drawing/2014/main" id="{5B0043C1-057D-2443-8BD2-E7AAFCC002F3}"/>
                  </a:ext>
                </a:extLst>
              </p:cNvPr>
              <p:cNvSpPr/>
              <p:nvPr/>
            </p:nvSpPr>
            <p:spPr>
              <a:xfrm>
                <a:off x="0" y="-1"/>
                <a:ext cx="3193265" cy="49377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92;p27">
                <a:extLst>
                  <a:ext uri="{FF2B5EF4-FFF2-40B4-BE49-F238E27FC236}">
                    <a16:creationId xmlns:a16="http://schemas.microsoft.com/office/drawing/2014/main" id="{5AFB1CA1-3716-334D-9DCE-54239535EBAE}"/>
                  </a:ext>
                </a:extLst>
              </p:cNvPr>
              <p:cNvSpPr txBox="1"/>
              <p:nvPr/>
            </p:nvSpPr>
            <p:spPr>
              <a:xfrm>
                <a:off x="52070" y="96591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convolution: 27.0</a:t>
                </a:r>
                <a:endParaRPr/>
              </a:p>
            </p:txBody>
          </p:sp>
        </p:grpSp>
        <p:grpSp>
          <p:nvGrpSpPr>
            <p:cNvPr id="10" name="Google Shape;193;p27">
              <a:extLst>
                <a:ext uri="{FF2B5EF4-FFF2-40B4-BE49-F238E27FC236}">
                  <a16:creationId xmlns:a16="http://schemas.microsoft.com/office/drawing/2014/main" id="{31B8D43D-2C89-8248-9496-D52727681A53}"/>
                </a:ext>
              </a:extLst>
            </p:cNvPr>
            <p:cNvGrpSpPr/>
            <p:nvPr/>
          </p:nvGrpSpPr>
          <p:grpSpPr>
            <a:xfrm>
              <a:off x="8202686" y="1939135"/>
              <a:ext cx="3193267" cy="1170435"/>
              <a:chOff x="0" y="-1"/>
              <a:chExt cx="3193265" cy="1170434"/>
            </a:xfrm>
          </p:grpSpPr>
          <p:sp>
            <p:nvSpPr>
              <p:cNvPr id="37" name="Google Shape;194;p27">
                <a:extLst>
                  <a:ext uri="{FF2B5EF4-FFF2-40B4-BE49-F238E27FC236}">
                    <a16:creationId xmlns:a16="http://schemas.microsoft.com/office/drawing/2014/main" id="{2AC902AD-BFC6-4B46-8422-AC2797F34458}"/>
                  </a:ext>
                </a:extLst>
              </p:cNvPr>
              <p:cNvSpPr/>
              <p:nvPr/>
            </p:nvSpPr>
            <p:spPr>
              <a:xfrm>
                <a:off x="0" y="-1"/>
                <a:ext cx="3193265" cy="1170434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95;p27">
                <a:extLst>
                  <a:ext uri="{FF2B5EF4-FFF2-40B4-BE49-F238E27FC236}">
                    <a16:creationId xmlns:a16="http://schemas.microsoft.com/office/drawing/2014/main" id="{AF76061C-4054-B444-9329-D75E4C33688B}"/>
                  </a:ext>
                </a:extLst>
              </p:cNvPr>
              <p:cNvSpPr txBox="1"/>
              <p:nvPr/>
            </p:nvSpPr>
            <p:spPr>
              <a:xfrm>
                <a:off x="52070" y="434919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set_sampling: 63.8</a:t>
                </a:r>
                <a:endParaRPr/>
              </a:p>
            </p:txBody>
          </p:sp>
        </p:grpSp>
        <p:grpSp>
          <p:nvGrpSpPr>
            <p:cNvPr id="11" name="Google Shape;196;p27">
              <a:extLst>
                <a:ext uri="{FF2B5EF4-FFF2-40B4-BE49-F238E27FC236}">
                  <a16:creationId xmlns:a16="http://schemas.microsoft.com/office/drawing/2014/main" id="{48B414F9-6BF8-5B4C-87DD-9C631B66291A}"/>
                </a:ext>
              </a:extLst>
            </p:cNvPr>
            <p:cNvGrpSpPr/>
            <p:nvPr/>
          </p:nvGrpSpPr>
          <p:grpSpPr>
            <a:xfrm>
              <a:off x="8202686" y="3044152"/>
              <a:ext cx="3196511" cy="300595"/>
              <a:chOff x="0" y="0"/>
              <a:chExt cx="3196509" cy="300594"/>
            </a:xfrm>
          </p:grpSpPr>
          <p:sp>
            <p:nvSpPr>
              <p:cNvPr id="35" name="Google Shape;197;p27">
                <a:extLst>
                  <a:ext uri="{FF2B5EF4-FFF2-40B4-BE49-F238E27FC236}">
                    <a16:creationId xmlns:a16="http://schemas.microsoft.com/office/drawing/2014/main" id="{30B19E12-9785-EE42-9416-D98B6CEC8128}"/>
                  </a:ext>
                </a:extLst>
              </p:cNvPr>
              <p:cNvSpPr/>
              <p:nvPr/>
            </p:nvSpPr>
            <p:spPr>
              <a:xfrm>
                <a:off x="0" y="65415"/>
                <a:ext cx="3196509" cy="169763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98;p27">
                <a:extLst>
                  <a:ext uri="{FF2B5EF4-FFF2-40B4-BE49-F238E27FC236}">
                    <a16:creationId xmlns:a16="http://schemas.microsoft.com/office/drawing/2014/main" id="{121B6ACC-61A9-6344-B1DD-EA9D26621931}"/>
                  </a:ext>
                </a:extLst>
              </p:cNvPr>
              <p:cNvSpPr txBox="1"/>
              <p:nvPr/>
            </p:nvSpPr>
            <p:spPr>
              <a:xfrm>
                <a:off x="52069" y="0"/>
                <a:ext cx="3092370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global grid: 9.2</a:t>
                </a:r>
                <a:endParaRPr/>
              </a:p>
            </p:txBody>
          </p:sp>
        </p:grpSp>
        <p:grpSp>
          <p:nvGrpSpPr>
            <p:cNvPr id="12" name="Google Shape;199;p27">
              <a:extLst>
                <a:ext uri="{FF2B5EF4-FFF2-40B4-BE49-F238E27FC236}">
                  <a16:creationId xmlns:a16="http://schemas.microsoft.com/office/drawing/2014/main" id="{7FABE842-55B8-5C4A-BCD9-C446865B41B1}"/>
                </a:ext>
              </a:extLst>
            </p:cNvPr>
            <p:cNvGrpSpPr/>
            <p:nvPr/>
          </p:nvGrpSpPr>
          <p:grpSpPr>
            <a:xfrm>
              <a:off x="1822647" y="4176254"/>
              <a:ext cx="3193267" cy="1078993"/>
              <a:chOff x="0" y="0"/>
              <a:chExt cx="3193265" cy="1078992"/>
            </a:xfrm>
          </p:grpSpPr>
          <p:sp>
            <p:nvSpPr>
              <p:cNvPr id="33" name="Google Shape;200;p27">
                <a:extLst>
                  <a:ext uri="{FF2B5EF4-FFF2-40B4-BE49-F238E27FC236}">
                    <a16:creationId xmlns:a16="http://schemas.microsoft.com/office/drawing/2014/main" id="{F54EE617-CA50-DE4D-B453-AFCF835D077D}"/>
                  </a:ext>
                </a:extLst>
              </p:cNvPr>
              <p:cNvSpPr/>
              <p:nvPr/>
            </p:nvSpPr>
            <p:spPr>
              <a:xfrm>
                <a:off x="0" y="0"/>
                <a:ext cx="3193265" cy="1078992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01;p27">
                <a:extLst>
                  <a:ext uri="{FF2B5EF4-FFF2-40B4-BE49-F238E27FC236}">
                    <a16:creationId xmlns:a16="http://schemas.microsoft.com/office/drawing/2014/main" id="{17783632-E1F3-0D43-BAF2-0B6A488F6C4D}"/>
                  </a:ext>
                </a:extLst>
              </p:cNvPr>
              <p:cNvSpPr txBox="1"/>
              <p:nvPr/>
            </p:nvSpPr>
            <p:spPr>
              <a:xfrm>
                <a:off x="52070" y="389199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ImpactTransform: 59.2</a:t>
                </a:r>
                <a:endParaRPr/>
              </a:p>
            </p:txBody>
          </p:sp>
        </p:grpSp>
        <p:grpSp>
          <p:nvGrpSpPr>
            <p:cNvPr id="13" name="Google Shape;202;p27">
              <a:extLst>
                <a:ext uri="{FF2B5EF4-FFF2-40B4-BE49-F238E27FC236}">
                  <a16:creationId xmlns:a16="http://schemas.microsoft.com/office/drawing/2014/main" id="{8D1F5973-0FEE-D244-A353-56B8643EEC93}"/>
                </a:ext>
              </a:extLst>
            </p:cNvPr>
            <p:cNvGrpSpPr/>
            <p:nvPr/>
          </p:nvGrpSpPr>
          <p:grpSpPr>
            <a:xfrm>
              <a:off x="5012668" y="4176252"/>
              <a:ext cx="3193267" cy="576076"/>
              <a:chOff x="0" y="-1"/>
              <a:chExt cx="3193265" cy="576074"/>
            </a:xfrm>
          </p:grpSpPr>
          <p:sp>
            <p:nvSpPr>
              <p:cNvPr id="31" name="Google Shape;203;p27">
                <a:extLst>
                  <a:ext uri="{FF2B5EF4-FFF2-40B4-BE49-F238E27FC236}">
                    <a16:creationId xmlns:a16="http://schemas.microsoft.com/office/drawing/2014/main" id="{F422B511-AB2D-5645-BA83-E8294A048B32}"/>
                  </a:ext>
                </a:extLst>
              </p:cNvPr>
              <p:cNvSpPr/>
              <p:nvPr/>
            </p:nvSpPr>
            <p:spPr>
              <a:xfrm>
                <a:off x="0" y="-1"/>
                <a:ext cx="3193265" cy="576074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04;p27">
                <a:extLst>
                  <a:ext uri="{FF2B5EF4-FFF2-40B4-BE49-F238E27FC236}">
                    <a16:creationId xmlns:a16="http://schemas.microsoft.com/office/drawing/2014/main" id="{68C8D636-50D2-D44B-ADA6-7650320C710B}"/>
                  </a:ext>
                </a:extLst>
              </p:cNvPr>
              <p:cNvSpPr txBox="1"/>
              <p:nvPr/>
            </p:nvSpPr>
            <p:spPr>
              <a:xfrm>
                <a:off x="52070" y="137739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get_charge_vec: 31.3</a:t>
                </a:r>
                <a:endParaRPr/>
              </a:p>
            </p:txBody>
          </p:sp>
        </p:grpSp>
        <p:grpSp>
          <p:nvGrpSpPr>
            <p:cNvPr id="14" name="Google Shape;205;p27">
              <a:extLst>
                <a:ext uri="{FF2B5EF4-FFF2-40B4-BE49-F238E27FC236}">
                  <a16:creationId xmlns:a16="http://schemas.microsoft.com/office/drawing/2014/main" id="{525ACC4F-C8E9-5648-90A1-F4C9F3ABC3EE}"/>
                </a:ext>
              </a:extLst>
            </p:cNvPr>
            <p:cNvGrpSpPr/>
            <p:nvPr/>
          </p:nvGrpSpPr>
          <p:grpSpPr>
            <a:xfrm>
              <a:off x="5015911" y="4752324"/>
              <a:ext cx="3190021" cy="502922"/>
              <a:chOff x="-1" y="-1"/>
              <a:chExt cx="3190020" cy="502921"/>
            </a:xfrm>
          </p:grpSpPr>
          <p:sp>
            <p:nvSpPr>
              <p:cNvPr id="29" name="Google Shape;206;p27">
                <a:extLst>
                  <a:ext uri="{FF2B5EF4-FFF2-40B4-BE49-F238E27FC236}">
                    <a16:creationId xmlns:a16="http://schemas.microsoft.com/office/drawing/2014/main" id="{DB86DF09-9FC1-1645-A297-F0A2A8D6E109}"/>
                  </a:ext>
                </a:extLst>
              </p:cNvPr>
              <p:cNvSpPr/>
              <p:nvPr/>
            </p:nvSpPr>
            <p:spPr>
              <a:xfrm>
                <a:off x="-1" y="-1"/>
                <a:ext cx="3190020" cy="50292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07;p27">
                <a:extLst>
                  <a:ext uri="{FF2B5EF4-FFF2-40B4-BE49-F238E27FC236}">
                    <a16:creationId xmlns:a16="http://schemas.microsoft.com/office/drawing/2014/main" id="{DD57AE09-998D-7746-8D2D-DF5C8B62CF97}"/>
                  </a:ext>
                </a:extLst>
              </p:cNvPr>
              <p:cNvSpPr txBox="1"/>
              <p:nvPr/>
            </p:nvSpPr>
            <p:spPr>
              <a:xfrm>
                <a:off x="52069" y="101162"/>
                <a:ext cx="3085880" cy="30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convolution: 27.9</a:t>
                </a:r>
                <a:endParaRPr/>
              </a:p>
            </p:txBody>
          </p:sp>
        </p:grpSp>
        <p:grpSp>
          <p:nvGrpSpPr>
            <p:cNvPr id="15" name="Google Shape;208;p27">
              <a:extLst>
                <a:ext uri="{FF2B5EF4-FFF2-40B4-BE49-F238E27FC236}">
                  <a16:creationId xmlns:a16="http://schemas.microsoft.com/office/drawing/2014/main" id="{B58338E0-8669-6A43-983C-D1FCFAC5DA7F}"/>
                </a:ext>
              </a:extLst>
            </p:cNvPr>
            <p:cNvGrpSpPr/>
            <p:nvPr/>
          </p:nvGrpSpPr>
          <p:grpSpPr>
            <a:xfrm>
              <a:off x="8205931" y="4171083"/>
              <a:ext cx="3193267" cy="365763"/>
              <a:chOff x="0" y="-1"/>
              <a:chExt cx="3193265" cy="365762"/>
            </a:xfrm>
          </p:grpSpPr>
          <p:sp>
            <p:nvSpPr>
              <p:cNvPr id="27" name="Google Shape;209;p27">
                <a:extLst>
                  <a:ext uri="{FF2B5EF4-FFF2-40B4-BE49-F238E27FC236}">
                    <a16:creationId xmlns:a16="http://schemas.microsoft.com/office/drawing/2014/main" id="{4FCA1590-32BF-3B46-9DB3-2DBCE22799F2}"/>
                  </a:ext>
                </a:extLst>
              </p:cNvPr>
              <p:cNvSpPr/>
              <p:nvPr/>
            </p:nvSpPr>
            <p:spPr>
              <a:xfrm>
                <a:off x="0" y="-1"/>
                <a:ext cx="3193265" cy="365762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10;p27">
                <a:extLst>
                  <a:ext uri="{FF2B5EF4-FFF2-40B4-BE49-F238E27FC236}">
                    <a16:creationId xmlns:a16="http://schemas.microsoft.com/office/drawing/2014/main" id="{EF6ED0FB-CDB1-C846-82F7-79D7336E1C6C}"/>
                  </a:ext>
                </a:extLst>
              </p:cNvPr>
              <p:cNvSpPr txBox="1"/>
              <p:nvPr/>
            </p:nvSpPr>
            <p:spPr>
              <a:xfrm>
                <a:off x="52070" y="32583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set_sampling: 20.2</a:t>
                </a:r>
                <a:endParaRPr b="1"/>
              </a:p>
            </p:txBody>
          </p:sp>
        </p:grpSp>
        <p:grpSp>
          <p:nvGrpSpPr>
            <p:cNvPr id="16" name="Google Shape;211;p27">
              <a:extLst>
                <a:ext uri="{FF2B5EF4-FFF2-40B4-BE49-F238E27FC236}">
                  <a16:creationId xmlns:a16="http://schemas.microsoft.com/office/drawing/2014/main" id="{138B67D9-B488-EC4B-B24B-EABD9AD18CE3}"/>
                </a:ext>
              </a:extLst>
            </p:cNvPr>
            <p:cNvGrpSpPr/>
            <p:nvPr/>
          </p:nvGrpSpPr>
          <p:grpSpPr>
            <a:xfrm>
              <a:off x="8205930" y="4492696"/>
              <a:ext cx="3193268" cy="300595"/>
              <a:chOff x="0" y="0"/>
              <a:chExt cx="3193267" cy="300594"/>
            </a:xfrm>
          </p:grpSpPr>
          <p:sp>
            <p:nvSpPr>
              <p:cNvPr id="25" name="Google Shape;212;p27">
                <a:extLst>
                  <a:ext uri="{FF2B5EF4-FFF2-40B4-BE49-F238E27FC236}">
                    <a16:creationId xmlns:a16="http://schemas.microsoft.com/office/drawing/2014/main" id="{E639F0BD-6B3D-DE4A-9C91-E97ABFB38FBD}"/>
                  </a:ext>
                </a:extLst>
              </p:cNvPr>
              <p:cNvSpPr/>
              <p:nvPr/>
            </p:nvSpPr>
            <p:spPr>
              <a:xfrm>
                <a:off x="0" y="40964"/>
                <a:ext cx="3193267" cy="218666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13;p27">
                <a:extLst>
                  <a:ext uri="{FF2B5EF4-FFF2-40B4-BE49-F238E27FC236}">
                    <a16:creationId xmlns:a16="http://schemas.microsoft.com/office/drawing/2014/main" id="{941371A0-F5E4-204D-8607-7280F5473D90}"/>
                  </a:ext>
                </a:extLst>
              </p:cNvPr>
              <p:cNvSpPr txBox="1"/>
              <p:nvPr/>
            </p:nvSpPr>
            <p:spPr>
              <a:xfrm>
                <a:off x="52069" y="0"/>
                <a:ext cx="3089128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global grid: 11.1</a:t>
                </a:r>
                <a:endParaRPr dirty="0"/>
              </a:p>
            </p:txBody>
          </p:sp>
        </p:grpSp>
        <p:sp>
          <p:nvSpPr>
            <p:cNvPr id="17" name="Google Shape;214;p27">
              <a:extLst>
                <a:ext uri="{FF2B5EF4-FFF2-40B4-BE49-F238E27FC236}">
                  <a16:creationId xmlns:a16="http://schemas.microsoft.com/office/drawing/2014/main" id="{B8704134-6855-084A-88D6-4FC6E92B1E9F}"/>
                </a:ext>
              </a:extLst>
            </p:cNvPr>
            <p:cNvSpPr txBox="1"/>
            <p:nvPr/>
          </p:nvSpPr>
          <p:spPr>
            <a:xfrm>
              <a:off x="883919" y="2712790"/>
              <a:ext cx="490797" cy="333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/>
            </a:p>
          </p:txBody>
        </p:sp>
        <p:sp>
          <p:nvSpPr>
            <p:cNvPr id="18" name="Google Shape;215;p27">
              <a:extLst>
                <a:ext uri="{FF2B5EF4-FFF2-40B4-BE49-F238E27FC236}">
                  <a16:creationId xmlns:a16="http://schemas.microsoft.com/office/drawing/2014/main" id="{31E78237-4354-D646-A7D4-44951798134C}"/>
                </a:ext>
              </a:extLst>
            </p:cNvPr>
            <p:cNvSpPr txBox="1"/>
            <p:nvPr/>
          </p:nvSpPr>
          <p:spPr>
            <a:xfrm>
              <a:off x="883919" y="4453937"/>
              <a:ext cx="642267" cy="33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CUDA</a:t>
              </a:r>
              <a:endParaRPr/>
            </a:p>
          </p:txBody>
        </p:sp>
        <p:grpSp>
          <p:nvGrpSpPr>
            <p:cNvPr id="19" name="Google Shape;216;p27">
              <a:extLst>
                <a:ext uri="{FF2B5EF4-FFF2-40B4-BE49-F238E27FC236}">
                  <a16:creationId xmlns:a16="http://schemas.microsoft.com/office/drawing/2014/main" id="{EB554D65-F5D9-2548-A18E-D3AAB53B88F2}"/>
                </a:ext>
              </a:extLst>
            </p:cNvPr>
            <p:cNvGrpSpPr/>
            <p:nvPr/>
          </p:nvGrpSpPr>
          <p:grpSpPr>
            <a:xfrm>
              <a:off x="8202686" y="3279329"/>
              <a:ext cx="3193267" cy="493779"/>
              <a:chOff x="0" y="-1"/>
              <a:chExt cx="3193265" cy="493778"/>
            </a:xfrm>
          </p:grpSpPr>
          <p:sp>
            <p:nvSpPr>
              <p:cNvPr id="23" name="Google Shape;217;p27">
                <a:extLst>
                  <a:ext uri="{FF2B5EF4-FFF2-40B4-BE49-F238E27FC236}">
                    <a16:creationId xmlns:a16="http://schemas.microsoft.com/office/drawing/2014/main" id="{43C7FCAB-624E-3F4C-AD62-F3D093A68064}"/>
                  </a:ext>
                </a:extLst>
              </p:cNvPr>
              <p:cNvSpPr/>
              <p:nvPr/>
            </p:nvSpPr>
            <p:spPr>
              <a:xfrm>
                <a:off x="0" y="-1"/>
                <a:ext cx="3193265" cy="493778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18;p27">
                <a:extLst>
                  <a:ext uri="{FF2B5EF4-FFF2-40B4-BE49-F238E27FC236}">
                    <a16:creationId xmlns:a16="http://schemas.microsoft.com/office/drawing/2014/main" id="{B0471E28-6319-334F-933A-DA3881D1A95F}"/>
                  </a:ext>
                </a:extLst>
              </p:cNvPr>
              <p:cNvSpPr txBox="1"/>
              <p:nvPr/>
            </p:nvSpPr>
            <p:spPr>
              <a:xfrm>
                <a:off x="52070" y="96591"/>
                <a:ext cx="3089125" cy="300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convolution: 27.0</a:t>
                </a:r>
                <a:endParaRPr/>
              </a:p>
            </p:txBody>
          </p:sp>
        </p:grpSp>
        <p:grpSp>
          <p:nvGrpSpPr>
            <p:cNvPr id="20" name="Google Shape;219;p27">
              <a:extLst>
                <a:ext uri="{FF2B5EF4-FFF2-40B4-BE49-F238E27FC236}">
                  <a16:creationId xmlns:a16="http://schemas.microsoft.com/office/drawing/2014/main" id="{9E1E3318-7519-C14D-BB37-5B97A40A5D0C}"/>
                </a:ext>
              </a:extLst>
            </p:cNvPr>
            <p:cNvGrpSpPr/>
            <p:nvPr/>
          </p:nvGrpSpPr>
          <p:grpSpPr>
            <a:xfrm>
              <a:off x="8205932" y="4752324"/>
              <a:ext cx="3190022" cy="502922"/>
              <a:chOff x="-1" y="-1"/>
              <a:chExt cx="3190020" cy="502921"/>
            </a:xfrm>
          </p:grpSpPr>
          <p:sp>
            <p:nvSpPr>
              <p:cNvPr id="21" name="Google Shape;220;p27">
                <a:extLst>
                  <a:ext uri="{FF2B5EF4-FFF2-40B4-BE49-F238E27FC236}">
                    <a16:creationId xmlns:a16="http://schemas.microsoft.com/office/drawing/2014/main" id="{5DC5F480-D1C3-8741-919A-8D06A1C4C51D}"/>
                  </a:ext>
                </a:extLst>
              </p:cNvPr>
              <p:cNvSpPr/>
              <p:nvPr/>
            </p:nvSpPr>
            <p:spPr>
              <a:xfrm>
                <a:off x="-1" y="-1"/>
                <a:ext cx="3190020" cy="50292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1;p27">
                <a:extLst>
                  <a:ext uri="{FF2B5EF4-FFF2-40B4-BE49-F238E27FC236}">
                    <a16:creationId xmlns:a16="http://schemas.microsoft.com/office/drawing/2014/main" id="{A1B6C9C4-AEA2-E244-AC8F-F303E1EA104B}"/>
                  </a:ext>
                </a:extLst>
              </p:cNvPr>
              <p:cNvSpPr txBox="1"/>
              <p:nvPr/>
            </p:nvSpPr>
            <p:spPr>
              <a:xfrm>
                <a:off x="52069" y="101162"/>
                <a:ext cx="3085880" cy="300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convolution: 27.9</a:t>
                </a:r>
                <a:endParaRPr/>
              </a:p>
            </p:txBody>
          </p:sp>
        </p:grpSp>
      </p:grpSp>
      <p:sp>
        <p:nvSpPr>
          <p:cNvPr id="45" name="Google Shape;222;p27">
            <a:extLst>
              <a:ext uri="{FF2B5EF4-FFF2-40B4-BE49-F238E27FC236}">
                <a16:creationId xmlns:a16="http://schemas.microsoft.com/office/drawing/2014/main" id="{75E970A8-EEE9-7E4D-9E3C-54A74459241A}"/>
              </a:ext>
            </a:extLst>
          </p:cNvPr>
          <p:cNvSpPr txBox="1"/>
          <p:nvPr/>
        </p:nvSpPr>
        <p:spPr>
          <a:xfrm>
            <a:off x="611350" y="4804825"/>
            <a:ext cx="5377200" cy="1611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CUDA version only has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set_sampling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running on the GPU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to_global_grid needs reduction.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convolution needs FFT.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23;p27">
            <a:extLst>
              <a:ext uri="{FF2B5EF4-FFF2-40B4-BE49-F238E27FC236}">
                <a16:creationId xmlns:a16="http://schemas.microsoft.com/office/drawing/2014/main" id="{4584EA57-989B-604B-94AB-619725136204}"/>
              </a:ext>
            </a:extLst>
          </p:cNvPr>
          <p:cNvSpPr txBox="1"/>
          <p:nvPr/>
        </p:nvSpPr>
        <p:spPr>
          <a:xfrm>
            <a:off x="7169575" y="5647900"/>
            <a:ext cx="53772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24;p27">
            <a:extLst>
              <a:ext uri="{FF2B5EF4-FFF2-40B4-BE49-F238E27FC236}">
                <a16:creationId xmlns:a16="http://schemas.microsoft.com/office/drawing/2014/main" id="{F19792F0-0CC9-C240-A569-FC649A09A797}"/>
              </a:ext>
            </a:extLst>
          </p:cNvPr>
          <p:cNvSpPr txBox="1"/>
          <p:nvPr/>
        </p:nvSpPr>
        <p:spPr>
          <a:xfrm>
            <a:off x="6525425" y="4779700"/>
            <a:ext cx="5377200" cy="1611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Port the existing CUDA kernel to Kokkos; need portable RNGs in Kokkos (default is uniform RNGs)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Kokkos::atomic_add for scatter reduction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Kokkos doesn’t provide a wrapper for different vendor FFT; communicated the need to the Kokkos team; being investigated.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25;p27">
            <a:extLst>
              <a:ext uri="{FF2B5EF4-FFF2-40B4-BE49-F238E27FC236}">
                <a16:creationId xmlns:a16="http://schemas.microsoft.com/office/drawing/2014/main" id="{3F4E6F9D-FA8C-2D43-9468-7FD463EC825E}"/>
              </a:ext>
            </a:extLst>
          </p:cNvPr>
          <p:cNvSpPr/>
          <p:nvPr/>
        </p:nvSpPr>
        <p:spPr>
          <a:xfrm>
            <a:off x="6184650" y="5507875"/>
            <a:ext cx="219900" cy="20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54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kernel: set_sampling - CUDA version – Kwang Min Yu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13</a:t>
            </a:fld>
            <a:endParaRPr lang="en-US"/>
          </a:p>
        </p:txBody>
      </p:sp>
      <p:pic>
        <p:nvPicPr>
          <p:cNvPr id="6" name="Google Shape;234;p28" descr="Picture 6">
            <a:extLst>
              <a:ext uri="{FF2B5EF4-FFF2-40B4-BE49-F238E27FC236}">
                <a16:creationId xmlns:a16="http://schemas.microsoft.com/office/drawing/2014/main" id="{38FA5A0D-5D5F-4249-867B-53ABB6C299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05" y="3464826"/>
            <a:ext cx="5647917" cy="3038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5;p28">
            <a:extLst>
              <a:ext uri="{FF2B5EF4-FFF2-40B4-BE49-F238E27FC236}">
                <a16:creationId xmlns:a16="http://schemas.microsoft.com/office/drawing/2014/main" id="{94FE9C2B-D364-034C-838A-A84B6351001C}"/>
              </a:ext>
            </a:extLst>
          </p:cNvPr>
          <p:cNvSpPr/>
          <p:nvPr/>
        </p:nvSpPr>
        <p:spPr>
          <a:xfrm>
            <a:off x="6080040" y="1582232"/>
            <a:ext cx="81300" cy="81300"/>
          </a:xfrm>
          <a:prstGeom prst="ellipse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29292"/>
              </a:gs>
            </a:gsLst>
            <a:lin ang="5400012" scaled="0"/>
          </a:gradFill>
          <a:ln>
            <a:noFill/>
          </a:ln>
          <a:effectLst>
            <a:outerShdw blurRad="63500" dist="19050" dir="5400000" rotWithShape="0">
              <a:srgbClr val="000000">
                <a:alpha val="6275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6;p28">
            <a:extLst>
              <a:ext uri="{FF2B5EF4-FFF2-40B4-BE49-F238E27FC236}">
                <a16:creationId xmlns:a16="http://schemas.microsoft.com/office/drawing/2014/main" id="{C58BAD3F-DACD-0945-856F-2C5E6D382037}"/>
              </a:ext>
            </a:extLst>
          </p:cNvPr>
          <p:cNvSpPr/>
          <p:nvPr/>
        </p:nvSpPr>
        <p:spPr>
          <a:xfrm>
            <a:off x="7488663" y="1425179"/>
            <a:ext cx="320700" cy="320700"/>
          </a:xfrm>
          <a:prstGeom prst="ellipse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29292"/>
              </a:gs>
            </a:gsLst>
            <a:lin ang="5400012" scaled="0"/>
          </a:gradFill>
          <a:ln>
            <a:noFill/>
          </a:ln>
          <a:effectLst>
            <a:outerShdw blurRad="63500" dist="19050" dir="5400000" rotWithShape="0">
              <a:srgbClr val="000000">
                <a:alpha val="6275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7;p28">
            <a:extLst>
              <a:ext uri="{FF2B5EF4-FFF2-40B4-BE49-F238E27FC236}">
                <a16:creationId xmlns:a16="http://schemas.microsoft.com/office/drawing/2014/main" id="{7115A67D-6AB8-854B-8766-EEDBEC378A89}"/>
              </a:ext>
            </a:extLst>
          </p:cNvPr>
          <p:cNvSpPr/>
          <p:nvPr/>
        </p:nvSpPr>
        <p:spPr>
          <a:xfrm>
            <a:off x="9444894" y="1167904"/>
            <a:ext cx="997800" cy="997800"/>
          </a:xfrm>
          <a:prstGeom prst="ellipse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29292"/>
              </a:gs>
            </a:gsLst>
            <a:lin ang="5400012" scaled="0"/>
          </a:gradFill>
          <a:ln>
            <a:noFill/>
          </a:ln>
          <a:effectLst>
            <a:outerShdw blurRad="63500" dist="19050" dir="5400000" rotWithShape="0">
              <a:srgbClr val="000000">
                <a:alpha val="6275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38;p28">
            <a:extLst>
              <a:ext uri="{FF2B5EF4-FFF2-40B4-BE49-F238E27FC236}">
                <a16:creationId xmlns:a16="http://schemas.microsoft.com/office/drawing/2014/main" id="{EC247064-1D03-8642-B4B6-DF298158BAD4}"/>
              </a:ext>
            </a:extLst>
          </p:cNvPr>
          <p:cNvGraphicFramePr/>
          <p:nvPr/>
        </p:nvGraphicFramePr>
        <p:xfrm>
          <a:off x="9035428" y="696932"/>
          <a:ext cx="1933425" cy="1933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Helvetica Neue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2225" marR="32225" marT="32225" marB="322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Google Shape;239;p28">
            <a:extLst>
              <a:ext uri="{FF2B5EF4-FFF2-40B4-BE49-F238E27FC236}">
                <a16:creationId xmlns:a16="http://schemas.microsoft.com/office/drawing/2014/main" id="{03FF286B-FF63-EB4C-B1E2-C8BDA47CC1FC}"/>
              </a:ext>
            </a:extLst>
          </p:cNvPr>
          <p:cNvSpPr txBox="1"/>
          <p:nvPr/>
        </p:nvSpPr>
        <p:spPr>
          <a:xfrm>
            <a:off x="11425354" y="2400922"/>
            <a:ext cx="5028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drift</a:t>
            </a:r>
            <a:endParaRPr/>
          </a:p>
        </p:txBody>
      </p:sp>
      <p:cxnSp>
        <p:nvCxnSpPr>
          <p:cNvPr id="12" name="Google Shape;240;p28">
            <a:extLst>
              <a:ext uri="{FF2B5EF4-FFF2-40B4-BE49-F238E27FC236}">
                <a16:creationId xmlns:a16="http://schemas.microsoft.com/office/drawing/2014/main" id="{BC898B5B-8684-8547-B5D3-66DD5AF44AAB}"/>
              </a:ext>
            </a:extLst>
          </p:cNvPr>
          <p:cNvCxnSpPr/>
          <p:nvPr/>
        </p:nvCxnSpPr>
        <p:spPr>
          <a:xfrm>
            <a:off x="5445936" y="2824120"/>
            <a:ext cx="652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" name="Google Shape;241;p28">
            <a:extLst>
              <a:ext uri="{FF2B5EF4-FFF2-40B4-BE49-F238E27FC236}">
                <a16:creationId xmlns:a16="http://schemas.microsoft.com/office/drawing/2014/main" id="{03EF452F-3EAF-D74C-9469-F21F222C61C9}"/>
              </a:ext>
            </a:extLst>
          </p:cNvPr>
          <p:cNvSpPr txBox="1"/>
          <p:nvPr/>
        </p:nvSpPr>
        <p:spPr>
          <a:xfrm>
            <a:off x="5743102" y="1167733"/>
            <a:ext cx="7587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(t0, x0)</a:t>
            </a:r>
            <a:endParaRPr/>
          </a:p>
        </p:txBody>
      </p:sp>
      <p:sp>
        <p:nvSpPr>
          <p:cNvPr id="14" name="Google Shape;242;p28">
            <a:extLst>
              <a:ext uri="{FF2B5EF4-FFF2-40B4-BE49-F238E27FC236}">
                <a16:creationId xmlns:a16="http://schemas.microsoft.com/office/drawing/2014/main" id="{F2F67F88-6E6F-2947-9CC2-25320460F91A}"/>
              </a:ext>
            </a:extLst>
          </p:cNvPr>
          <p:cNvSpPr txBox="1"/>
          <p:nvPr/>
        </p:nvSpPr>
        <p:spPr>
          <a:xfrm>
            <a:off x="5491656" y="530828"/>
            <a:ext cx="3325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 cloud diffusion simulation</a:t>
            </a:r>
            <a:endParaRPr/>
          </a:p>
        </p:txBody>
      </p:sp>
      <p:sp>
        <p:nvSpPr>
          <p:cNvPr id="15" name="Google Shape;243;p28">
            <a:extLst>
              <a:ext uri="{FF2B5EF4-FFF2-40B4-BE49-F238E27FC236}">
                <a16:creationId xmlns:a16="http://schemas.microsoft.com/office/drawing/2014/main" id="{78DD45F0-1647-654F-AA48-3844EDE91CF3}"/>
              </a:ext>
            </a:extLst>
          </p:cNvPr>
          <p:cNvSpPr txBox="1"/>
          <p:nvPr/>
        </p:nvSpPr>
        <p:spPr>
          <a:xfrm>
            <a:off x="250797" y="1145770"/>
            <a:ext cx="51981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 cloud diffusion simulation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gaussian smear +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binomial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fluctuation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 deposition ⟶ initial electron cloud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edep ⟶ a patch sampled with 15 × 30 resolution</a:t>
            </a:r>
            <a:endParaRPr/>
          </a:p>
        </p:txBody>
      </p:sp>
      <p:sp>
        <p:nvSpPr>
          <p:cNvPr id="16" name="Google Shape;244;p28">
            <a:extLst>
              <a:ext uri="{FF2B5EF4-FFF2-40B4-BE49-F238E27FC236}">
                <a16:creationId xmlns:a16="http://schemas.microsoft.com/office/drawing/2014/main" id="{2F45CBB2-05A6-0C47-A9F7-AE488F7896B6}"/>
              </a:ext>
            </a:extLst>
          </p:cNvPr>
          <p:cNvSpPr txBox="1"/>
          <p:nvPr/>
        </p:nvSpPr>
        <p:spPr>
          <a:xfrm>
            <a:off x="175925" y="3706350"/>
            <a:ext cx="5517900" cy="24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Validation and initial test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CUDA set_sampling validation against original single-threaded CPU version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fter a bug fix, CUDA version agrees well with the CPU version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3× speed up CUDA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/CPU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my platform (i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9 9900K, NVIDIA RTX2080Ti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7" name="Google Shape;245;p28">
            <a:extLst>
              <a:ext uri="{FF2B5EF4-FFF2-40B4-BE49-F238E27FC236}">
                <a16:creationId xmlns:a16="http://schemas.microsoft.com/office/drawing/2014/main" id="{2DFE513B-3C16-A04B-A52D-A8B7D7C0500D}"/>
              </a:ext>
            </a:extLst>
          </p:cNvPr>
          <p:cNvSpPr txBox="1"/>
          <p:nvPr/>
        </p:nvSpPr>
        <p:spPr>
          <a:xfrm>
            <a:off x="6294900" y="4040700"/>
            <a:ext cx="23952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CUDA version vs. CPU version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>
                <a:solidFill>
                  <a:schemeClr val="dk1"/>
                </a:solidFill>
              </a:rPr>
              <a:t>okkos random number generator for “</a:t>
            </a:r>
            <a:r>
              <a:rPr lang="en-US" dirty="0" err="1">
                <a:solidFill>
                  <a:schemeClr val="dk1"/>
                </a:solidFill>
              </a:rPr>
              <a:t>set_sample</a:t>
            </a:r>
            <a:r>
              <a:rPr lang="en-US" dirty="0">
                <a:solidFill>
                  <a:schemeClr val="dk1"/>
                </a:solidFill>
              </a:rPr>
              <a:t>” kernel porting – Kwang Min Yu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14</a:t>
            </a:fld>
            <a:endParaRPr lang="en-US"/>
          </a:p>
        </p:txBody>
      </p:sp>
      <p:sp>
        <p:nvSpPr>
          <p:cNvPr id="6" name="Google Shape;254;p29">
            <a:extLst>
              <a:ext uri="{FF2B5EF4-FFF2-40B4-BE49-F238E27FC236}">
                <a16:creationId xmlns:a16="http://schemas.microsoft.com/office/drawing/2014/main" id="{4C85FF34-6E5B-D34A-B975-E70C4D9C1A39}"/>
              </a:ext>
            </a:extLst>
          </p:cNvPr>
          <p:cNvSpPr txBox="1">
            <a:spLocks/>
          </p:cNvSpPr>
          <p:nvPr/>
        </p:nvSpPr>
        <p:spPr>
          <a:xfrm>
            <a:off x="838200" y="938253"/>
            <a:ext cx="10515600" cy="5232000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1950">
              <a:spcBef>
                <a:spcPts val="700"/>
              </a:spcBef>
              <a:buSzPts val="2100"/>
              <a:buFont typeface="Arial"/>
              <a:buChar char="●"/>
            </a:pPr>
            <a:r>
              <a:rPr lang="en-US" dirty="0"/>
              <a:t>“set_sampling” CUDA version uses </a:t>
            </a:r>
            <a:r>
              <a:rPr lang="en-US" b="1" dirty="0" err="1"/>
              <a:t>curand</a:t>
            </a:r>
            <a:r>
              <a:rPr lang="en-US" dirty="0"/>
              <a:t> to generate normal distribution RNGs</a:t>
            </a:r>
          </a:p>
          <a:p>
            <a:pPr marL="457200" indent="-361950">
              <a:spcBef>
                <a:spcPts val="0"/>
              </a:spcBef>
              <a:buSzPts val="2100"/>
              <a:buFont typeface="Arial"/>
              <a:buChar char="●"/>
            </a:pPr>
            <a:r>
              <a:rPr lang="en-US" dirty="0"/>
              <a:t>Kokkos has </a:t>
            </a:r>
            <a:r>
              <a:rPr lang="en-US" dirty="0">
                <a:solidFill>
                  <a:schemeClr val="dk1"/>
                </a:solidFill>
              </a:rPr>
              <a:t>only</a:t>
            </a:r>
            <a:r>
              <a:rPr lang="en-US" dirty="0"/>
              <a:t> implemented uniform RNGs</a:t>
            </a:r>
          </a:p>
          <a:p>
            <a:pPr marL="914400" lvl="1" indent="-361950">
              <a:spcBef>
                <a:spcPts val="0"/>
              </a:spcBef>
              <a:buSzPts val="2100"/>
              <a:buFont typeface="Arial"/>
              <a:buChar char="○"/>
            </a:pPr>
            <a:r>
              <a:rPr lang="en-US" dirty="0"/>
              <a:t>can transform to normal </a:t>
            </a:r>
            <a:r>
              <a:rPr lang="en-US" dirty="0" err="1"/>
              <a:t>dist</a:t>
            </a:r>
            <a:r>
              <a:rPr lang="en-US" dirty="0"/>
              <a:t> RNGs with </a:t>
            </a:r>
            <a:r>
              <a:rPr lang="en-US" i="1" dirty="0">
                <a:solidFill>
                  <a:srgbClr val="24292E"/>
                </a:solidFill>
                <a:highlight>
                  <a:srgbClr val="FFFFFF"/>
                </a:highlight>
              </a:rPr>
              <a:t>Box-Muller transformation </a:t>
            </a:r>
            <a:r>
              <a:rPr lang="en-US" dirty="0">
                <a:solidFill>
                  <a:srgbClr val="24292E"/>
                </a:solidFill>
                <a:highlight>
                  <a:srgbClr val="FFFFFF"/>
                </a:highlight>
              </a:rPr>
              <a:t>(more efficient on GPUs)</a:t>
            </a:r>
          </a:p>
          <a:p>
            <a:pPr marL="914400" indent="0">
              <a:spcBef>
                <a:spcPts val="700"/>
              </a:spcBef>
              <a:buFont typeface="Arial"/>
              <a:buNone/>
            </a:pPr>
            <a:endParaRPr lang="en-US" sz="2000" dirty="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457200" indent="45720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for (int k = 0; k &lt; samples; k++) {</a:t>
            </a:r>
          </a:p>
          <a:p>
            <a:pPr marL="457200" indent="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double u1 = rand_gen1.urand64(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range_min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range_max1) / range_max1;</a:t>
            </a:r>
          </a:p>
          <a:p>
            <a:pPr marL="457200" indent="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double u2 = rand_gen2.urand64(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range_min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range_max2) / range_max2;</a:t>
            </a:r>
          </a:p>
          <a:p>
            <a:pPr marL="457200" indent="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normals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* samples + k)     = sqrt(-2*log(u1)) * cos(2*PI*u2);</a:t>
            </a:r>
          </a:p>
          <a:p>
            <a:pPr marL="457200" indent="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normals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dirty="0" err="1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* samples + k + 1) = sqrt(-2*log(u1)) * sin(2*PI*u2);</a:t>
            </a:r>
          </a:p>
          <a:p>
            <a:pPr marL="457200" indent="0">
              <a:lnSpc>
                <a:spcPct val="142857"/>
              </a:lnSpc>
              <a:spcBef>
                <a:spcPts val="0"/>
              </a:spcBef>
              <a:buFont typeface="Arial"/>
              <a:buNone/>
            </a:pPr>
            <a:r>
              <a:rPr lang="en-US" sz="1100" dirty="0">
                <a:solidFill>
                  <a:srgbClr val="24292E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}</a:t>
            </a:r>
          </a:p>
          <a:p>
            <a:pPr marL="457200" indent="-361950">
              <a:spcBef>
                <a:spcPts val="700"/>
              </a:spcBef>
              <a:buSzPts val="2100"/>
              <a:buFont typeface="Arial"/>
              <a:buChar char="●"/>
            </a:pPr>
            <a:r>
              <a:rPr lang="en-US" dirty="0"/>
              <a:t>Random number pool generator</a:t>
            </a:r>
          </a:p>
          <a:p>
            <a:pPr marL="914400" lvl="1" indent="-361950">
              <a:spcBef>
                <a:spcPts val="0"/>
              </a:spcBef>
              <a:buSzPts val="2100"/>
              <a:buFont typeface="Arial"/>
              <a:buChar char="○"/>
            </a:pPr>
            <a:r>
              <a:rPr lang="en-US" dirty="0"/>
              <a:t>wire-cell-gen needs one random number for each grid point. </a:t>
            </a:r>
          </a:p>
          <a:p>
            <a:pPr marL="914400" lvl="1" indent="-361950">
              <a:spcBef>
                <a:spcPts val="0"/>
              </a:spcBef>
              <a:buSzPts val="2100"/>
              <a:buFont typeface="Arial"/>
              <a:buChar char="○"/>
            </a:pPr>
            <a:r>
              <a:rPr lang="en-US" dirty="0"/>
              <a:t>Implemented an RNG pool so many random numbers are generated at once. </a:t>
            </a:r>
          </a:p>
          <a:p>
            <a:pPr marL="914400" lvl="1" indent="-361950">
              <a:spcBef>
                <a:spcPts val="0"/>
              </a:spcBef>
              <a:buSzPts val="2100"/>
              <a:buFont typeface="Arial"/>
              <a:buChar char="○"/>
            </a:pPr>
            <a:r>
              <a:rPr lang="en-US" dirty="0"/>
              <a:t>Improves data coalescing and reduces overhead of RNG calls. </a:t>
            </a:r>
          </a:p>
          <a:p>
            <a:pPr marL="0" indent="0">
              <a:spcBef>
                <a:spcPts val="70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global grid - atomic adding reduction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Google Shape;263;p30">
            <a:extLst>
              <a:ext uri="{FF2B5EF4-FFF2-40B4-BE49-F238E27FC236}">
                <a16:creationId xmlns:a16="http://schemas.microsoft.com/office/drawing/2014/main" id="{67156CA7-BCBB-534B-A747-C00DAAC4F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945009"/>
              </p:ext>
            </p:extLst>
          </p:nvPr>
        </p:nvGraphicFramePr>
        <p:xfrm>
          <a:off x="604891" y="1774802"/>
          <a:ext cx="2743200" cy="274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>
                          <a:solidFill>
                            <a:srgbClr val="FF0000"/>
                          </a:solidFill>
                        </a:rPr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Google Shape;264;p30">
            <a:extLst>
              <a:ext uri="{FF2B5EF4-FFF2-40B4-BE49-F238E27FC236}">
                <a16:creationId xmlns:a16="http://schemas.microsoft.com/office/drawing/2014/main" id="{2758900D-BF00-E543-A983-93DE05A48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698185"/>
              </p:ext>
            </p:extLst>
          </p:nvPr>
        </p:nvGraphicFramePr>
        <p:xfrm>
          <a:off x="4492661" y="1774802"/>
          <a:ext cx="2743200" cy="274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>
                          <a:solidFill>
                            <a:srgbClr val="FF0000"/>
                          </a:solidFill>
                        </a:rPr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oogle Shape;265;p30">
            <a:extLst>
              <a:ext uri="{FF2B5EF4-FFF2-40B4-BE49-F238E27FC236}">
                <a16:creationId xmlns:a16="http://schemas.microsoft.com/office/drawing/2014/main" id="{D99E836F-027E-F440-AB73-77675B1FD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677202"/>
              </p:ext>
            </p:extLst>
          </p:nvPr>
        </p:nvGraphicFramePr>
        <p:xfrm>
          <a:off x="8749650" y="1774802"/>
          <a:ext cx="2743200" cy="274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X</a:t>
                      </a:r>
                      <a:endParaRPr/>
                    </a:p>
                  </a:txBody>
                  <a:tcPr marL="45725" marR="4572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Google Shape;266;p30">
            <a:extLst>
              <a:ext uri="{FF2B5EF4-FFF2-40B4-BE49-F238E27FC236}">
                <a16:creationId xmlns:a16="http://schemas.microsoft.com/office/drawing/2014/main" id="{F64DE480-69A3-DF49-9877-2133E1B1F7A2}"/>
              </a:ext>
            </a:extLst>
          </p:cNvPr>
          <p:cNvSpPr txBox="1"/>
          <p:nvPr/>
        </p:nvSpPr>
        <p:spPr>
          <a:xfrm>
            <a:off x="1866330" y="1405838"/>
            <a:ext cx="220003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</p:txBody>
      </p:sp>
      <p:sp>
        <p:nvSpPr>
          <p:cNvPr id="10" name="Google Shape;267;p30">
            <a:extLst>
              <a:ext uri="{FF2B5EF4-FFF2-40B4-BE49-F238E27FC236}">
                <a16:creationId xmlns:a16="http://schemas.microsoft.com/office/drawing/2014/main" id="{7AF335D1-BE6B-9F41-9929-6573AEDB0B1C}"/>
              </a:ext>
            </a:extLst>
          </p:cNvPr>
          <p:cNvSpPr txBox="1"/>
          <p:nvPr/>
        </p:nvSpPr>
        <p:spPr>
          <a:xfrm>
            <a:off x="5790174" y="1393761"/>
            <a:ext cx="220003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" name="Google Shape;268;p30">
            <a:extLst>
              <a:ext uri="{FF2B5EF4-FFF2-40B4-BE49-F238E27FC236}">
                <a16:creationId xmlns:a16="http://schemas.microsoft.com/office/drawing/2014/main" id="{D092FE90-5663-DC4F-8641-6A1375544DE3}"/>
              </a:ext>
            </a:extLst>
          </p:cNvPr>
          <p:cNvSpPr txBox="1"/>
          <p:nvPr/>
        </p:nvSpPr>
        <p:spPr>
          <a:xfrm>
            <a:off x="10143689" y="1409945"/>
            <a:ext cx="251704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2" name="Google Shape;269;p30">
            <a:extLst>
              <a:ext uri="{FF2B5EF4-FFF2-40B4-BE49-F238E27FC236}">
                <a16:creationId xmlns:a16="http://schemas.microsoft.com/office/drawing/2014/main" id="{7289DD4E-A5E0-F34C-8568-A49349A68AFE}"/>
              </a:ext>
            </a:extLst>
          </p:cNvPr>
          <p:cNvSpPr txBox="1"/>
          <p:nvPr/>
        </p:nvSpPr>
        <p:spPr>
          <a:xfrm>
            <a:off x="3828879" y="2884793"/>
            <a:ext cx="192867" cy="4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13" name="Google Shape;270;p30">
            <a:extLst>
              <a:ext uri="{FF2B5EF4-FFF2-40B4-BE49-F238E27FC236}">
                <a16:creationId xmlns:a16="http://schemas.microsoft.com/office/drawing/2014/main" id="{5EE09594-5A58-8347-BF6F-23C3E73FE6EF}"/>
              </a:ext>
            </a:extLst>
          </p:cNvPr>
          <p:cNvSpPr txBox="1"/>
          <p:nvPr/>
        </p:nvSpPr>
        <p:spPr>
          <a:xfrm>
            <a:off x="7716650" y="2884793"/>
            <a:ext cx="373446" cy="4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pic>
        <p:nvPicPr>
          <p:cNvPr id="14" name="Google Shape;271;p30">
            <a:extLst>
              <a:ext uri="{FF2B5EF4-FFF2-40B4-BE49-F238E27FC236}">
                <a16:creationId xmlns:a16="http://schemas.microsoft.com/office/drawing/2014/main" id="{C6488EB4-F806-DC40-982F-44E25BFF89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7596" y="5393202"/>
            <a:ext cx="755332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72;p30">
            <a:extLst>
              <a:ext uri="{FF2B5EF4-FFF2-40B4-BE49-F238E27FC236}">
                <a16:creationId xmlns:a16="http://schemas.microsoft.com/office/drawing/2014/main" id="{10D8FA27-62BD-3C4A-82AF-19D00810FF94}"/>
              </a:ext>
            </a:extLst>
          </p:cNvPr>
          <p:cNvSpPr txBox="1"/>
          <p:nvPr/>
        </p:nvSpPr>
        <p:spPr>
          <a:xfrm>
            <a:off x="2017133" y="4972454"/>
            <a:ext cx="48408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Unit test of Kokkos::atomic_add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CD0C8-3AF3-1A46-976D-457D4FA80F68}"/>
              </a:ext>
            </a:extLst>
          </p:cNvPr>
          <p:cNvSpPr txBox="1"/>
          <p:nvPr/>
        </p:nvSpPr>
        <p:spPr>
          <a:xfrm>
            <a:off x="604891" y="661784"/>
            <a:ext cx="924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step add all the patches (20 × 20) from “</a:t>
            </a:r>
            <a:r>
              <a:rPr lang="en-US" dirty="0" err="1"/>
              <a:t>set_sample</a:t>
            </a:r>
            <a:r>
              <a:rPr lang="en-US" dirty="0"/>
              <a:t>” to a much larger grid (10’000 × 10’000 )</a:t>
            </a:r>
          </a:p>
        </p:txBody>
      </p:sp>
    </p:spTree>
    <p:extLst>
      <p:ext uri="{BB962C8B-B14F-4D97-AF65-F5344CB8AC3E}">
        <p14:creationId xmlns:p14="http://schemas.microsoft.com/office/powerpoint/2010/main" val="199460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8A0A-185D-6F41-822C-B1DA31D2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adding results validation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DC8E4-3B2A-224D-A1DC-05627D42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16EA9-CAE1-B54D-A46C-12AB9716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A9740-A062-B645-9E7C-F68B24A3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16</a:t>
            </a:fld>
            <a:endParaRPr lang="en-US"/>
          </a:p>
        </p:txBody>
      </p:sp>
      <p:pic>
        <p:nvPicPr>
          <p:cNvPr id="6" name="Google Shape;281;p31" descr="Picture 6">
            <a:extLst>
              <a:ext uri="{FF2B5EF4-FFF2-40B4-BE49-F238E27FC236}">
                <a16:creationId xmlns:a16="http://schemas.microsoft.com/office/drawing/2014/main" id="{7BACFBBE-CB10-864B-A2F0-34A0F82F27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303" y="3089686"/>
            <a:ext cx="4733487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2;p31" descr="Picture 11">
            <a:extLst>
              <a:ext uri="{FF2B5EF4-FFF2-40B4-BE49-F238E27FC236}">
                <a16:creationId xmlns:a16="http://schemas.microsoft.com/office/drawing/2014/main" id="{CB1DDDBC-378E-D04D-A2D5-E288B0946A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038" y="3089686"/>
            <a:ext cx="4733487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3;p31">
            <a:extLst>
              <a:ext uri="{FF2B5EF4-FFF2-40B4-BE49-F238E27FC236}">
                <a16:creationId xmlns:a16="http://schemas.microsoft.com/office/drawing/2014/main" id="{518CE7C9-7955-D544-9DEE-9217368177A6}"/>
              </a:ext>
            </a:extLst>
          </p:cNvPr>
          <p:cNvSpPr txBox="1"/>
          <p:nvPr/>
        </p:nvSpPr>
        <p:spPr>
          <a:xfrm>
            <a:off x="4313428" y="1199214"/>
            <a:ext cx="1224593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 patches</a:t>
            </a:r>
            <a:endParaRPr/>
          </a:p>
        </p:txBody>
      </p:sp>
      <p:sp>
        <p:nvSpPr>
          <p:cNvPr id="9" name="Google Shape;284;p31">
            <a:extLst>
              <a:ext uri="{FF2B5EF4-FFF2-40B4-BE49-F238E27FC236}">
                <a16:creationId xmlns:a16="http://schemas.microsoft.com/office/drawing/2014/main" id="{32081FBC-F8DF-4144-989E-E3F98495AA39}"/>
              </a:ext>
            </a:extLst>
          </p:cNvPr>
          <p:cNvSpPr txBox="1"/>
          <p:nvPr/>
        </p:nvSpPr>
        <p:spPr>
          <a:xfrm>
            <a:off x="7709402" y="3428146"/>
            <a:ext cx="16293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100’000 patches</a:t>
            </a:r>
            <a:endParaRPr/>
          </a:p>
        </p:txBody>
      </p:sp>
      <p:sp>
        <p:nvSpPr>
          <p:cNvPr id="11" name="Google Shape;286;p31">
            <a:extLst>
              <a:ext uri="{FF2B5EF4-FFF2-40B4-BE49-F238E27FC236}">
                <a16:creationId xmlns:a16="http://schemas.microsoft.com/office/drawing/2014/main" id="{4F42F300-05F0-F64B-8D20-AB228D083DD9}"/>
              </a:ext>
            </a:extLst>
          </p:cNvPr>
          <p:cNvSpPr txBox="1"/>
          <p:nvPr/>
        </p:nvSpPr>
        <p:spPr>
          <a:xfrm>
            <a:off x="1294275" y="1227050"/>
            <a:ext cx="48408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atomic adding results were checked to be correct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single patch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7;p31">
            <a:extLst>
              <a:ext uri="{FF2B5EF4-FFF2-40B4-BE49-F238E27FC236}">
                <a16:creationId xmlns:a16="http://schemas.microsoft.com/office/drawing/2014/main" id="{62B7C843-FCBA-6044-A59E-238F8ACE4703}"/>
              </a:ext>
            </a:extLst>
          </p:cNvPr>
          <p:cNvSpPr txBox="1"/>
          <p:nvPr/>
        </p:nvSpPr>
        <p:spPr>
          <a:xfrm>
            <a:off x="3205777" y="3428159"/>
            <a:ext cx="16293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 patches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401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135-4A60-2845-A20C-2BCC26CD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thread scaling test for Kokkos atomic add reduction with OpenMP backend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392C0-52BC-3B4A-A03A-ABFA826E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C2ED2-005D-9640-9DF9-F0606882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A35E8-AF4B-6C45-80C0-CE9AC397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17</a:t>
            </a:fld>
            <a:endParaRPr lang="en-US"/>
          </a:p>
        </p:txBody>
      </p:sp>
      <p:pic>
        <p:nvPicPr>
          <p:cNvPr id="6" name="Google Shape;296;p32" descr="Picture 23">
            <a:extLst>
              <a:ext uri="{FF2B5EF4-FFF2-40B4-BE49-F238E27FC236}">
                <a16:creationId xmlns:a16="http://schemas.microsoft.com/office/drawing/2014/main" id="{24CA494B-8EF4-7242-BE6B-D2D6D7D8F1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3781" y="932432"/>
            <a:ext cx="6173638" cy="5447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32">
            <a:extLst>
              <a:ext uri="{FF2B5EF4-FFF2-40B4-BE49-F238E27FC236}">
                <a16:creationId xmlns:a16="http://schemas.microsoft.com/office/drawing/2014/main" id="{08EDFA39-D590-5049-828E-9B2D79C85C43}"/>
              </a:ext>
            </a:extLst>
          </p:cNvPr>
          <p:cNvSpPr txBox="1"/>
          <p:nvPr/>
        </p:nvSpPr>
        <p:spPr>
          <a:xfrm>
            <a:off x="639300" y="1776450"/>
            <a:ext cx="43194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platform: i9 9900K, NVIDIA RTX2080Ti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scaling is not ideal but there are some speedup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Investigating more solutions: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Kokkos::ScatterView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43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E0FB-F461-3F44-BE4F-AB9CBA73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look of </a:t>
            </a:r>
            <a:r>
              <a:rPr lang="en-US" dirty="0" err="1"/>
              <a:t>atomic_add</a:t>
            </a:r>
            <a:r>
              <a:rPr lang="en-US" dirty="0"/>
              <a:t> with Kokkos-CUDA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57F6E-E540-5448-8798-58DD0D17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AF1B9-0FF7-D845-9DDE-EA1CF633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22EA4-D84F-1042-A1FB-42E7C68D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18</a:t>
            </a:fld>
            <a:endParaRPr lang="en-US"/>
          </a:p>
        </p:txBody>
      </p:sp>
      <p:pic>
        <p:nvPicPr>
          <p:cNvPr id="6" name="Google Shape;306;p33" descr="Picture 8">
            <a:extLst>
              <a:ext uri="{FF2B5EF4-FFF2-40B4-BE49-F238E27FC236}">
                <a16:creationId xmlns:a16="http://schemas.microsoft.com/office/drawing/2014/main" id="{9D961F9C-2AE6-EB4B-A70D-0525A75240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7041" y="1895420"/>
            <a:ext cx="7073901" cy="1638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7;p33">
            <a:extLst>
              <a:ext uri="{FF2B5EF4-FFF2-40B4-BE49-F238E27FC236}">
                <a16:creationId xmlns:a16="http://schemas.microsoft.com/office/drawing/2014/main" id="{E6C6B080-00F3-A843-B196-90F8E5656877}"/>
              </a:ext>
            </a:extLst>
          </p:cNvPr>
          <p:cNvSpPr txBox="1"/>
          <p:nvPr/>
        </p:nvSpPr>
        <p:spPr>
          <a:xfrm>
            <a:off x="446598" y="2451038"/>
            <a:ext cx="1284311" cy="62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Kokkos-OMP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threads</a:t>
            </a:r>
            <a:endParaRPr/>
          </a:p>
        </p:txBody>
      </p:sp>
      <p:sp>
        <p:nvSpPr>
          <p:cNvPr id="8" name="Google Shape;308;p33">
            <a:extLst>
              <a:ext uri="{FF2B5EF4-FFF2-40B4-BE49-F238E27FC236}">
                <a16:creationId xmlns:a16="http://schemas.microsoft.com/office/drawing/2014/main" id="{226ABF70-F297-7641-BC74-EF72BE4B06C0}"/>
              </a:ext>
            </a:extLst>
          </p:cNvPr>
          <p:cNvSpPr txBox="1"/>
          <p:nvPr/>
        </p:nvSpPr>
        <p:spPr>
          <a:xfrm>
            <a:off x="446598" y="4544500"/>
            <a:ext cx="1720414" cy="62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Kokkos-CUDA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Nvidia RTX2080Ti</a:t>
            </a:r>
            <a:endParaRPr/>
          </a:p>
        </p:txBody>
      </p:sp>
      <p:pic>
        <p:nvPicPr>
          <p:cNvPr id="9" name="Google Shape;309;p33" descr="Picture 15">
            <a:extLst>
              <a:ext uri="{FF2B5EF4-FFF2-40B4-BE49-F238E27FC236}">
                <a16:creationId xmlns:a16="http://schemas.microsoft.com/office/drawing/2014/main" id="{3DEAA9B7-62CF-F64B-A705-5CDD9A9019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4053468"/>
            <a:ext cx="7086600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0;p33">
            <a:extLst>
              <a:ext uri="{FF2B5EF4-FFF2-40B4-BE49-F238E27FC236}">
                <a16:creationId xmlns:a16="http://schemas.microsoft.com/office/drawing/2014/main" id="{CBC25CF1-C4FA-8546-92E8-62091536E16A}"/>
              </a:ext>
            </a:extLst>
          </p:cNvPr>
          <p:cNvSpPr txBox="1"/>
          <p:nvPr/>
        </p:nvSpPr>
        <p:spPr>
          <a:xfrm>
            <a:off x="446597" y="782601"/>
            <a:ext cx="2424409" cy="91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CUDA/OMP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10’000 patches: 18 times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100’000 patches: 6 times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313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1B9F-E850-DA40-8D89-9A3F57C7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dk1"/>
                </a:solidFill>
              </a:rPr>
              <a:t>atomic_add</a:t>
            </a:r>
            <a:r>
              <a:rPr lang="en-US" dirty="0">
                <a:solidFill>
                  <a:schemeClr val="dk1"/>
                </a:solidFill>
              </a:rPr>
              <a:t> with Kokkos-CUDA </a:t>
            </a:r>
            <a:r>
              <a:rPr lang="en-US" dirty="0"/>
              <a:t>validation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7F9C3-9183-F24B-ADFA-1D329F67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0419B-1C16-0244-A0C8-6A6B04F4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09F3D-B6AC-CF4D-9579-2AF69B3D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19</a:t>
            </a:fld>
            <a:endParaRPr lang="en-US"/>
          </a:p>
        </p:txBody>
      </p:sp>
      <p:sp>
        <p:nvSpPr>
          <p:cNvPr id="6" name="Google Shape;319;p34">
            <a:extLst>
              <a:ext uri="{FF2B5EF4-FFF2-40B4-BE49-F238E27FC236}">
                <a16:creationId xmlns:a16="http://schemas.microsoft.com/office/drawing/2014/main" id="{7274D6A3-0774-FC4F-B531-DBF11B24E8E1}"/>
              </a:ext>
            </a:extLst>
          </p:cNvPr>
          <p:cNvSpPr txBox="1"/>
          <p:nvPr/>
        </p:nvSpPr>
        <p:spPr>
          <a:xfrm>
            <a:off x="7802540" y="2495924"/>
            <a:ext cx="28146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 w/ CUDA 100 patches</a:t>
            </a:r>
            <a:endParaRPr/>
          </a:p>
        </p:txBody>
      </p:sp>
      <p:pic>
        <p:nvPicPr>
          <p:cNvPr id="7" name="Google Shape;320;p34" descr="Picture 8">
            <a:extLst>
              <a:ext uri="{FF2B5EF4-FFF2-40B4-BE49-F238E27FC236}">
                <a16:creationId xmlns:a16="http://schemas.microsoft.com/office/drawing/2014/main" id="{D179BACF-0144-E04E-84FF-9A148177C9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00" y="2865255"/>
            <a:ext cx="6311317" cy="36576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21;p34">
            <a:extLst>
              <a:ext uri="{FF2B5EF4-FFF2-40B4-BE49-F238E27FC236}">
                <a16:creationId xmlns:a16="http://schemas.microsoft.com/office/drawing/2014/main" id="{87CD99FF-1E46-2F48-9C12-857860E3825E}"/>
              </a:ext>
            </a:extLst>
          </p:cNvPr>
          <p:cNvSpPr txBox="1"/>
          <p:nvPr/>
        </p:nvSpPr>
        <p:spPr>
          <a:xfrm>
            <a:off x="926806" y="2495924"/>
            <a:ext cx="2741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 w/ OMP 100 patches</a:t>
            </a:r>
            <a:endParaRPr/>
          </a:p>
        </p:txBody>
      </p:sp>
      <p:pic>
        <p:nvPicPr>
          <p:cNvPr id="9" name="Google Shape;322;p34" descr="Picture 6">
            <a:extLst>
              <a:ext uri="{FF2B5EF4-FFF2-40B4-BE49-F238E27FC236}">
                <a16:creationId xmlns:a16="http://schemas.microsoft.com/office/drawing/2014/main" id="{DEFD481D-5D50-B746-B986-509567ED60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125" y="2865255"/>
            <a:ext cx="6137785" cy="36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23;p34">
            <a:extLst>
              <a:ext uri="{FF2B5EF4-FFF2-40B4-BE49-F238E27FC236}">
                <a16:creationId xmlns:a16="http://schemas.microsoft.com/office/drawing/2014/main" id="{B8434DCB-B623-D04C-A294-99556A31A36B}"/>
              </a:ext>
            </a:extLst>
          </p:cNvPr>
          <p:cNvSpPr txBox="1"/>
          <p:nvPr/>
        </p:nvSpPr>
        <p:spPr>
          <a:xfrm>
            <a:off x="557475" y="801950"/>
            <a:ext cx="5266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Identical results with OMP backend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9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</a:t>
            </a:fld>
            <a:endParaRPr lang="en-US"/>
          </a:p>
        </p:txBody>
      </p:sp>
      <p:sp>
        <p:nvSpPr>
          <p:cNvPr id="8" name="Google Shape;79;p17">
            <a:extLst>
              <a:ext uri="{FF2B5EF4-FFF2-40B4-BE49-F238E27FC236}">
                <a16:creationId xmlns:a16="http://schemas.microsoft.com/office/drawing/2014/main" id="{3805FB02-B51C-2441-A105-2556483E3B55}"/>
              </a:ext>
            </a:extLst>
          </p:cNvPr>
          <p:cNvSpPr txBox="1"/>
          <p:nvPr/>
        </p:nvSpPr>
        <p:spPr>
          <a:xfrm>
            <a:off x="1510311" y="1209785"/>
            <a:ext cx="3555911" cy="413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to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Wire-Cell (WC)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WC and PPS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specific WC sub-package for PPS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 porting progress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system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scatter adding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WC PPS year 1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summary and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7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9C99-9058-C940-BA4C-90C7F4DE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Kokkos FFT?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6493E-3DD2-BF48-90A8-A8CCFE54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D0CC9-9B47-244B-B00D-EB3932AC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3D1A4-B478-F648-A2C0-15218E5D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20</a:t>
            </a:fld>
            <a:endParaRPr lang="en-US"/>
          </a:p>
        </p:txBody>
      </p:sp>
      <p:pic>
        <p:nvPicPr>
          <p:cNvPr id="6" name="Google Shape;332;p35">
            <a:extLst>
              <a:ext uri="{FF2B5EF4-FFF2-40B4-BE49-F238E27FC236}">
                <a16:creationId xmlns:a16="http://schemas.microsoft.com/office/drawing/2014/main" id="{F0F50F5E-92CF-3F4C-9B00-917E37A25E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0151" y="3530938"/>
            <a:ext cx="3302450" cy="28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3;p35">
            <a:extLst>
              <a:ext uri="{FF2B5EF4-FFF2-40B4-BE49-F238E27FC236}">
                <a16:creationId xmlns:a16="http://schemas.microsoft.com/office/drawing/2014/main" id="{E9FE9D5B-92C2-AC44-A0F1-4683D550E6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25" y="1774200"/>
            <a:ext cx="5062190" cy="6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34;p35">
            <a:extLst>
              <a:ext uri="{FF2B5EF4-FFF2-40B4-BE49-F238E27FC236}">
                <a16:creationId xmlns:a16="http://schemas.microsoft.com/office/drawing/2014/main" id="{1220068E-99A3-C24B-8651-BB52046BF2E5}"/>
              </a:ext>
            </a:extLst>
          </p:cNvPr>
          <p:cNvSpPr txBox="1"/>
          <p:nvPr/>
        </p:nvSpPr>
        <p:spPr>
          <a:xfrm>
            <a:off x="430975" y="982900"/>
            <a:ext cx="4840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Core of detector response simulation is the following integral or convolution in frequency domain.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35;p35">
            <a:extLst>
              <a:ext uri="{FF2B5EF4-FFF2-40B4-BE49-F238E27FC236}">
                <a16:creationId xmlns:a16="http://schemas.microsoft.com/office/drawing/2014/main" id="{1326BECC-FDE2-A944-8AE9-965AB1B561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650" y="2474000"/>
            <a:ext cx="5062200" cy="69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36;p35">
            <a:extLst>
              <a:ext uri="{FF2B5EF4-FFF2-40B4-BE49-F238E27FC236}">
                <a16:creationId xmlns:a16="http://schemas.microsoft.com/office/drawing/2014/main" id="{0E22FB3F-1B1E-C447-AA2B-FEB8DA4F297D}"/>
              </a:ext>
            </a:extLst>
          </p:cNvPr>
          <p:cNvSpPr txBox="1"/>
          <p:nvPr/>
        </p:nvSpPr>
        <p:spPr>
          <a:xfrm>
            <a:off x="6202450" y="1040700"/>
            <a:ext cx="5866200" cy="3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We used Eigen’s </a:t>
            </a: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fftw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FFT backend to do this in the CPU version.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We could use cuFFT of CUDA. But NOT portable.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Seems there is no general interface (based on Kokkos::View) to use various FFT vendor libraries.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There is a ongoing discussion with the Kokkos team. No conclusion yet.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LAMMPS Kokkos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If no immediate solution from the Kokkos team, we could make some wrappers for various FFT libraries for now for portable purpose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83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157E-43EF-D348-80DE-78657FBC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Year 1 Progress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63363-AC0C-7B46-8199-85410737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18D9D-AA3D-BC4E-89CE-08656893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3379-02EC-8D47-AC94-C5357171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21</a:t>
            </a:fld>
            <a:endParaRPr lang="en-US"/>
          </a:p>
        </p:txBody>
      </p:sp>
      <p:sp>
        <p:nvSpPr>
          <p:cNvPr id="6" name="Google Shape;345;p36">
            <a:extLst>
              <a:ext uri="{FF2B5EF4-FFF2-40B4-BE49-F238E27FC236}">
                <a16:creationId xmlns:a16="http://schemas.microsoft.com/office/drawing/2014/main" id="{9B55D299-BBD3-E64F-80F6-1BF859CC2027}"/>
              </a:ext>
            </a:extLst>
          </p:cNvPr>
          <p:cNvSpPr txBox="1">
            <a:spLocks/>
          </p:cNvSpPr>
          <p:nvPr/>
        </p:nvSpPr>
        <p:spPr>
          <a:xfrm>
            <a:off x="838200" y="599399"/>
            <a:ext cx="10515600" cy="5513302"/>
          </a:xfrm>
          <a:prstGeom prst="rect">
            <a:avLst/>
          </a:prstGeom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00000"/>
              </a:lnSpc>
              <a:spcBef>
                <a:spcPts val="700"/>
              </a:spcBef>
              <a:buSzPts val="1900"/>
              <a:buFont typeface="Arial"/>
              <a:buChar char="●"/>
            </a:pPr>
            <a:r>
              <a:rPr lang="en-US" sz="1900" b="1" dirty="0"/>
              <a:t>Validated original CUDA implementation in wire-cell-gen</a:t>
            </a:r>
          </a:p>
          <a:p>
            <a:pPr marL="457200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●"/>
            </a:pPr>
            <a:r>
              <a:rPr lang="en-US" sz="1900" b="1" dirty="0"/>
              <a:t>Developed/Improved test and development infrastructure 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separated wire-cell-gen from WCT for ease of experimentation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unit tests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building system for Kokkos serial/OMP/CUDA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 err="1"/>
              <a:t>larwire</a:t>
            </a:r>
            <a:r>
              <a:rPr lang="en-US" sz="1900" dirty="0"/>
              <a:t> containers on Cori with built-in Kokkos</a:t>
            </a:r>
            <a:endParaRPr lang="en-US" sz="1900" b="1" dirty="0"/>
          </a:p>
          <a:p>
            <a:pPr marL="457200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●"/>
            </a:pPr>
            <a:r>
              <a:rPr lang="en-US" sz="1900" b="1" dirty="0"/>
              <a:t>Core algorithm porting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Implemented Kokkos normal distribution RNGs and random number generator pool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Prototyped reduction with Kokkos </a:t>
            </a:r>
            <a:r>
              <a:rPr lang="en-US" sz="1900" dirty="0" err="1"/>
              <a:t>atomic_add</a:t>
            </a:r>
            <a:r>
              <a:rPr lang="en-US" sz="1900" dirty="0"/>
              <a:t> 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Unit tests so far. Need to integrate into wire-cell-gen and WCT for complete testing. </a:t>
            </a:r>
            <a:endParaRPr lang="en-US" sz="1900" b="1" dirty="0"/>
          </a:p>
          <a:p>
            <a:pPr marL="457200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●"/>
            </a:pPr>
            <a:r>
              <a:rPr lang="en-US" sz="1900" b="1" dirty="0"/>
              <a:t>Code refactoring - ongoing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maximize concurrencies for efficient acceleration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re-design cleaner interface to non-Kokkos part of WCT</a:t>
            </a:r>
            <a:endParaRPr lang="en-US" sz="1900" b="1" dirty="0"/>
          </a:p>
          <a:p>
            <a:pPr marL="457200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●"/>
            </a:pPr>
            <a:r>
              <a:rPr lang="en-US" sz="1900" b="1" dirty="0"/>
              <a:t>Takeaways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WCT provides a unique use case for combining task-level parallelization with accelerators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The WC PPS team solved several key issues in porting</a:t>
            </a:r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>
                <a:solidFill>
                  <a:schemeClr val="dk1"/>
                </a:solidFill>
              </a:rPr>
              <a:t>To expose more concurrency in WCT, some major code restructuring is needed.</a:t>
            </a:r>
            <a:endParaRPr lang="en-US" sz="1900" dirty="0"/>
          </a:p>
          <a:p>
            <a:pPr marL="914400" lvl="1" indent="-349250">
              <a:lnSpc>
                <a:spcPct val="100000"/>
              </a:lnSpc>
              <a:spcBef>
                <a:spcPts val="0"/>
              </a:spcBef>
              <a:buSzPts val="1900"/>
              <a:buFont typeface="Arial"/>
              <a:buChar char="○"/>
            </a:pPr>
            <a:r>
              <a:rPr lang="en-US" sz="1900" dirty="0"/>
              <a:t>Support for libraries in Kokkos is still incomplete compared to CUDA libraries. </a:t>
            </a:r>
          </a:p>
        </p:txBody>
      </p:sp>
    </p:spTree>
    <p:extLst>
      <p:ext uri="{BB962C8B-B14F-4D97-AF65-F5344CB8AC3E}">
        <p14:creationId xmlns:p14="http://schemas.microsoft.com/office/powerpoint/2010/main" val="199226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3606-361B-1849-81F3-B71ECDF5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5C7B8-DD1B-2A4D-9A63-D58C8165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54EE8-A6F0-F54C-AC95-A3A3BCFB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EC0C-28FE-2F4A-BF50-D10AA01E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22</a:t>
            </a:fld>
            <a:endParaRPr lang="en-US"/>
          </a:p>
        </p:txBody>
      </p:sp>
      <p:sp>
        <p:nvSpPr>
          <p:cNvPr id="6" name="Google Shape;354;p37">
            <a:extLst>
              <a:ext uri="{FF2B5EF4-FFF2-40B4-BE49-F238E27FC236}">
                <a16:creationId xmlns:a16="http://schemas.microsoft.com/office/drawing/2014/main" id="{A8988C9A-1B4A-264C-95A5-2EFDF0F60B41}"/>
              </a:ext>
            </a:extLst>
          </p:cNvPr>
          <p:cNvSpPr txBox="1"/>
          <p:nvPr/>
        </p:nvSpPr>
        <p:spPr>
          <a:xfrm>
            <a:off x="540829" y="1043872"/>
            <a:ext cx="4972800" cy="4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Near future: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first working Kokkos porting of wire-cell 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 source code refactoring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Finish p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orting kernels to Kokkos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FFT portable solution?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initial testing with WCT integration</a:t>
            </a:r>
            <a:endParaRPr/>
          </a:p>
        </p:txBody>
      </p:sp>
      <p:sp>
        <p:nvSpPr>
          <p:cNvPr id="7" name="Google Shape;355;p37">
            <a:extLst>
              <a:ext uri="{FF2B5EF4-FFF2-40B4-BE49-F238E27FC236}">
                <a16:creationId xmlns:a16="http://schemas.microsoft.com/office/drawing/2014/main" id="{E931A799-5609-7C49-B433-47BDD7187845}"/>
              </a:ext>
            </a:extLst>
          </p:cNvPr>
          <p:cNvSpPr txBox="1"/>
          <p:nvPr/>
        </p:nvSpPr>
        <p:spPr>
          <a:xfrm>
            <a:off x="6781750" y="1043875"/>
            <a:ext cx="46902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Further future:</a:t>
            </a:r>
            <a:endParaRPr b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Validation, profiling, summarize experience – publication?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portable strategies, e.g.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SyCL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parallel STL etc.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parts of Wire-Cell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7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/>
          <p:nvPr/>
        </p:nvSpPr>
        <p:spPr>
          <a:xfrm>
            <a:off x="4084319" y="6668518"/>
            <a:ext cx="4023362" cy="20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Haiwang for Internal Discussion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0" y="1885446"/>
            <a:ext cx="12192000" cy="2702739"/>
          </a:xfrm>
          <a:prstGeom prst="rect">
            <a:avLst/>
          </a:prstGeom>
          <a:gradFill>
            <a:gsLst>
              <a:gs pos="0">
                <a:srgbClr val="C7939D"/>
              </a:gs>
              <a:gs pos="50000">
                <a:srgbClr val="DABEC3"/>
              </a:gs>
              <a:gs pos="100000">
                <a:srgbClr val="ECDFE2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362" name="Google Shape;362;p38"/>
          <p:cNvSpPr txBox="1"/>
          <p:nvPr/>
        </p:nvSpPr>
        <p:spPr>
          <a:xfrm>
            <a:off x="883919" y="6668518"/>
            <a:ext cx="2651762" cy="20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1/8/20</a:t>
            </a:r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sldNum" idx="12"/>
          </p:nvPr>
        </p:nvSpPr>
        <p:spPr>
          <a:xfrm>
            <a:off x="11133797" y="6668518"/>
            <a:ext cx="220003" cy="20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39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1DBB-AFBC-B941-86C0-88208B3E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DepoTransform component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C5A1A-04E8-4C45-9F18-85C54972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B6864-A7E6-974C-A33E-7EC43DAA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9A9AE-2C86-B548-8892-A11B7215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24</a:t>
            </a:fld>
            <a:endParaRPr lang="en-US"/>
          </a:p>
        </p:txBody>
      </p:sp>
      <p:pic>
        <p:nvPicPr>
          <p:cNvPr id="6" name="Google Shape;372;p39">
            <a:extLst>
              <a:ext uri="{FF2B5EF4-FFF2-40B4-BE49-F238E27FC236}">
                <a16:creationId xmlns:a16="http://schemas.microsoft.com/office/drawing/2014/main" id="{26733D0B-E421-EE4F-BAB0-97DD7CB9E7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673199"/>
            <a:ext cx="11154723" cy="5814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758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9232-C2BF-8740-8F3A-135D010D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Kokkos in WireCell?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D8AA0-639D-FF4B-B454-032F8263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043E-F0A7-5E41-B574-D3CCA5313E6E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07A1A-E05B-4C41-AC73-94BA3E5F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B04DF-57C4-B244-BB82-77EC0578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25</a:t>
            </a:fld>
            <a:endParaRPr lang="en-US"/>
          </a:p>
        </p:txBody>
      </p:sp>
      <p:sp>
        <p:nvSpPr>
          <p:cNvPr id="6" name="Google Shape;381;p40">
            <a:extLst>
              <a:ext uri="{FF2B5EF4-FFF2-40B4-BE49-F238E27FC236}">
                <a16:creationId xmlns:a16="http://schemas.microsoft.com/office/drawing/2014/main" id="{918A6B93-A1A4-0B48-B709-5AFBD117E326}"/>
              </a:ext>
            </a:extLst>
          </p:cNvPr>
          <p:cNvSpPr txBox="1"/>
          <p:nvPr/>
        </p:nvSpPr>
        <p:spPr>
          <a:xfrm>
            <a:off x="1054387" y="1121789"/>
            <a:ext cx="7864783" cy="237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 graph execution engine?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Kokkos::View as WireCell::Array backend?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Seems still no Kokkos FFT: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https://github.com/kokkos/kokkos-kernels/issues/609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Kokkos::View as memory transferring tool between host and device?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2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Wire-Cell Toolkit (WCT)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3</a:t>
            </a:fld>
            <a:endParaRPr lang="en-US"/>
          </a:p>
        </p:txBody>
      </p:sp>
      <p:sp>
        <p:nvSpPr>
          <p:cNvPr id="7" name="Google Shape;87;p18">
            <a:extLst>
              <a:ext uri="{FF2B5EF4-FFF2-40B4-BE49-F238E27FC236}">
                <a16:creationId xmlns:a16="http://schemas.microsoft.com/office/drawing/2014/main" id="{859D3F27-7741-124F-A688-1F335A29AEE9}"/>
              </a:ext>
            </a:extLst>
          </p:cNvPr>
          <p:cNvSpPr txBox="1">
            <a:spLocks/>
          </p:cNvSpPr>
          <p:nvPr/>
        </p:nvSpPr>
        <p:spPr>
          <a:xfrm>
            <a:off x="838200" y="938253"/>
            <a:ext cx="10515600" cy="52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021" indent="-151638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US" sz="1800" b="1" dirty="0"/>
              <a:t>Wire-Cell Toolkit (WCT) is a software package initialized for Liquid Argon Time Projection Chamber (LArTPC)</a:t>
            </a:r>
            <a:endParaRPr lang="en-US" sz="1800" dirty="0"/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dirty="0"/>
              <a:t>Supports LArTPC simulation, signal processing, reconstruction and visualization.</a:t>
            </a:r>
            <a:endParaRPr lang="en-US" dirty="0">
              <a:solidFill>
                <a:schemeClr val="dk1"/>
              </a:solidFill>
            </a:endParaRPr>
          </a:p>
          <a:p>
            <a:pPr marL="542925" lvl="1" indent="-180975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</a:rPr>
              <a:t>Follows data-flow programming paradigm</a:t>
            </a:r>
            <a:endParaRPr lang="en-US" dirty="0"/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dirty="0"/>
              <a:t>Written largely in C++17 standard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1800" b="1" dirty="0"/>
          </a:p>
          <a:p>
            <a:pPr marL="168021" indent="-151638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sz="1800" b="1" dirty="0"/>
              <a:t>WCT includes central elements for DUNE data analysis, such as signal and noise simulation, noise filtering and signal processing</a:t>
            </a:r>
            <a:endParaRPr lang="en-US" sz="1800" dirty="0">
              <a:solidFill>
                <a:schemeClr val="dk1"/>
              </a:solidFill>
            </a:endParaRPr>
          </a:p>
          <a:p>
            <a:pPr marL="542925" lvl="1" indent="-180975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</a:rPr>
              <a:t>can be interfaced to LArSoft - a widely used software framework for LArTPC </a:t>
            </a:r>
            <a:endParaRPr lang="en-US" b="1" dirty="0"/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dirty="0"/>
              <a:t> currently deployed in production jobs for MicroBooNE and ProtoDUNE</a:t>
            </a:r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dirty="0"/>
              <a:t>Some algorithms are suitable for GPU acceleration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1800" b="1" dirty="0"/>
          </a:p>
          <a:p>
            <a:pPr marL="168021" indent="-151638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sz="1800" b="1" dirty="0"/>
              <a:t>Modular design; can port different modules relatively independently</a:t>
            </a:r>
            <a:endParaRPr lang="en-US" sz="1800" dirty="0"/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dirty="0"/>
              <a:t>Partial CUDA ports exist for two modules: </a:t>
            </a:r>
            <a:r>
              <a:rPr lang="en-US" dirty="0" err="1"/>
              <a:t>sigproc</a:t>
            </a:r>
            <a:r>
              <a:rPr lang="en-US" dirty="0"/>
              <a:t> (signal processing), gen (simulation)</a:t>
            </a:r>
          </a:p>
          <a:p>
            <a:pPr marL="925830" lvl="2" indent="-220980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sz="1800" dirty="0"/>
              <a:t>proof-of-concept, not all the components are ported</a:t>
            </a:r>
          </a:p>
          <a:p>
            <a:pPr marL="504062" lvl="1" indent="-151637">
              <a:spcBef>
                <a:spcPts val="600"/>
              </a:spcBef>
              <a:buClr>
                <a:srgbClr val="000000"/>
              </a:buClr>
              <a:buSzPts val="1800"/>
            </a:pPr>
            <a:r>
              <a:rPr lang="en-US" b="1" dirty="0"/>
              <a:t>gen module is a hot spot in many tasks - current target for PPS exploration.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Algorithms in Wire-Cell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4</a:t>
            </a:fld>
            <a:endParaRPr lang="en-US"/>
          </a:p>
        </p:txBody>
      </p:sp>
      <p:pic>
        <p:nvPicPr>
          <p:cNvPr id="6" name="Google Shape;95;p19" descr="Picture 5">
            <a:extLst>
              <a:ext uri="{FF2B5EF4-FFF2-40B4-BE49-F238E27FC236}">
                <a16:creationId xmlns:a16="http://schemas.microsoft.com/office/drawing/2014/main" id="{B08701FE-FAE0-B64A-8F36-7323C34979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388" y="952475"/>
            <a:ext cx="10277173" cy="5186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27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1C45A4-B4DB-B344-B1E6-C561E1205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520"/>
            <a:ext cx="12192000" cy="3398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WCT data-flow programing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D36A931D-0122-6446-8500-E6118DECA8F4}"/>
              </a:ext>
            </a:extLst>
          </p:cNvPr>
          <p:cNvSpPr txBox="1"/>
          <p:nvPr/>
        </p:nvSpPr>
        <p:spPr>
          <a:xfrm>
            <a:off x="155449" y="916550"/>
            <a:ext cx="7006001" cy="129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Wire-Cell Toolkit (WCT) follows data-flow programing paradigm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modular design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buSzPts val="1800"/>
              <a:buFont typeface="Calibri"/>
              <a:buChar char="○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testbed for task-level </a:t>
            </a:r>
            <a:r>
              <a:rPr lang="en-US" dirty="0">
                <a:ea typeface="Calibri"/>
                <a:cs typeface="Calibri"/>
                <a:sym typeface="Calibri"/>
              </a:rPr>
              <a:t>parallelization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accelerators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5;p20">
            <a:extLst>
              <a:ext uri="{FF2B5EF4-FFF2-40B4-BE49-F238E27FC236}">
                <a16:creationId xmlns:a16="http://schemas.microsoft.com/office/drawing/2014/main" id="{B002DCD2-6E63-1844-8602-1EE6CFDE9356}"/>
              </a:ext>
            </a:extLst>
          </p:cNvPr>
          <p:cNvSpPr txBox="1"/>
          <p:nvPr/>
        </p:nvSpPr>
        <p:spPr>
          <a:xfrm>
            <a:off x="7413575" y="738225"/>
            <a:ext cx="4305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CPU usage for executing the graph below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8;p20">
            <a:extLst>
              <a:ext uri="{FF2B5EF4-FFF2-40B4-BE49-F238E27FC236}">
                <a16:creationId xmlns:a16="http://schemas.microsoft.com/office/drawing/2014/main" id="{0F53C395-9987-8B49-87DD-548AC5BF35B7}"/>
              </a:ext>
            </a:extLst>
          </p:cNvPr>
          <p:cNvSpPr txBox="1"/>
          <p:nvPr/>
        </p:nvSpPr>
        <p:spPr>
          <a:xfrm>
            <a:off x="7370675" y="5529875"/>
            <a:ext cx="4562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 WC graph for signal processing of 6 APA’s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129A3A-A2DC-7A43-8768-D6CB3640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706" y="1249180"/>
            <a:ext cx="364909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WCT + </a:t>
            </a:r>
            <a:r>
              <a:rPr lang="en-US" dirty="0" err="1"/>
              <a:t>ZeroMQ</a:t>
            </a:r>
            <a:r>
              <a:rPr lang="en-US" dirty="0"/>
              <a:t> based distributed computing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6</a:t>
            </a:fld>
            <a:endParaRPr lang="en-US"/>
          </a:p>
        </p:txBody>
      </p:sp>
      <p:pic>
        <p:nvPicPr>
          <p:cNvPr id="6" name="Google Shape;117;p21" descr="Picture 5">
            <a:extLst>
              <a:ext uri="{FF2B5EF4-FFF2-40B4-BE49-F238E27FC236}">
                <a16:creationId xmlns:a16="http://schemas.microsoft.com/office/drawing/2014/main" id="{BFC93C58-A645-EE45-86E3-63D933C5B5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8114" y="1477066"/>
            <a:ext cx="3434405" cy="47138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8;p21">
            <a:extLst>
              <a:ext uri="{FF2B5EF4-FFF2-40B4-BE49-F238E27FC236}">
                <a16:creationId xmlns:a16="http://schemas.microsoft.com/office/drawing/2014/main" id="{B3941D87-FBAA-9E49-BAC6-2337E6ACF3BB}"/>
              </a:ext>
            </a:extLst>
          </p:cNvPr>
          <p:cNvSpPr txBox="1"/>
          <p:nvPr/>
        </p:nvSpPr>
        <p:spPr>
          <a:xfrm>
            <a:off x="7706849" y="690604"/>
            <a:ext cx="4226866" cy="62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Brett: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ZIO design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Calibri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https://brettviren.github.io/zio/whytos.html</a:t>
            </a:r>
            <a:endParaRPr/>
          </a:p>
        </p:txBody>
      </p:sp>
      <p:sp>
        <p:nvSpPr>
          <p:cNvPr id="8" name="Google Shape;119;p21">
            <a:extLst>
              <a:ext uri="{FF2B5EF4-FFF2-40B4-BE49-F238E27FC236}">
                <a16:creationId xmlns:a16="http://schemas.microsoft.com/office/drawing/2014/main" id="{ED94F353-8972-2849-905D-436D819FBC59}"/>
              </a:ext>
            </a:extLst>
          </p:cNvPr>
          <p:cNvSpPr txBox="1"/>
          <p:nvPr/>
        </p:nvSpPr>
        <p:spPr>
          <a:xfrm>
            <a:off x="155450" y="916550"/>
            <a:ext cx="6327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ZIO: ZeroMQ based distributed computing framework developed by Brett.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WCT has interface to use ZIO to realize distributed computing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Testbed for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computing + accelerators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93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Benefit to DUNE and other LArTPC related experiments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7</a:t>
            </a:fld>
            <a:endParaRPr lang="en-US"/>
          </a:p>
        </p:txBody>
      </p:sp>
      <p:sp>
        <p:nvSpPr>
          <p:cNvPr id="6" name="Google Shape;128;p22">
            <a:extLst>
              <a:ext uri="{FF2B5EF4-FFF2-40B4-BE49-F238E27FC236}">
                <a16:creationId xmlns:a16="http://schemas.microsoft.com/office/drawing/2014/main" id="{E28D2CB7-6348-1444-A17D-37BB7D4B32CF}"/>
              </a:ext>
            </a:extLst>
          </p:cNvPr>
          <p:cNvSpPr txBox="1">
            <a:spLocks/>
          </p:cNvSpPr>
          <p:nvPr/>
        </p:nvSpPr>
        <p:spPr>
          <a:xfrm>
            <a:off x="925950" y="977303"/>
            <a:ext cx="101553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/>
              <a:t>Example computational cost w/o GPU acceleration:</a:t>
            </a:r>
          </a:p>
          <a:p>
            <a:pPr marL="542925" lvl="1" indent="-200025"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/>
              <a:t>Cosmic rays ⟶ Geant4 simulation ⟶ Detector response simulation (WC)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ts val="2100"/>
            </a:pPr>
            <a:r>
              <a:rPr lang="en-US"/>
              <a:t>GPU accelerators could greatly speed up the whole process. </a:t>
            </a:r>
          </a:p>
        </p:txBody>
      </p:sp>
      <p:sp>
        <p:nvSpPr>
          <p:cNvPr id="7" name="Google Shape;129;p22">
            <a:extLst>
              <a:ext uri="{FF2B5EF4-FFF2-40B4-BE49-F238E27FC236}">
                <a16:creationId xmlns:a16="http://schemas.microsoft.com/office/drawing/2014/main" id="{70877895-0A9E-824E-A767-863F812AC442}"/>
              </a:ext>
            </a:extLst>
          </p:cNvPr>
          <p:cNvSpPr txBox="1"/>
          <p:nvPr/>
        </p:nvSpPr>
        <p:spPr>
          <a:xfrm>
            <a:off x="993175" y="2624403"/>
            <a:ext cx="87741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Platform: I9-9900K, 32 GB memory, Nvidia GTX 2080 Ti 11GB, Samsung 970 500GB NVMe SSD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Sample: 500 APA Planes using cosmic generator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130;p22">
            <a:extLst>
              <a:ext uri="{FF2B5EF4-FFF2-40B4-BE49-F238E27FC236}">
                <a16:creationId xmlns:a16="http://schemas.microsoft.com/office/drawing/2014/main" id="{505D8534-03DE-3B47-B7BF-097F335F1C23}"/>
              </a:ext>
            </a:extLst>
          </p:cNvPr>
          <p:cNvGraphicFramePr/>
          <p:nvPr/>
        </p:nvGraphicFramePr>
        <p:xfrm>
          <a:off x="1398300" y="3772040"/>
          <a:ext cx="7866300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Helvetica Neue"/>
                        <a:buNone/>
                      </a:pPr>
                      <a:endParaRPr sz="13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</a:rPr>
                        <a:t>Unit Time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</a:rPr>
                        <a:t>Total Time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Generator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2 sec/event (6 APA)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0.3 hour/500 events (</a:t>
                      </a:r>
                      <a:r>
                        <a:rPr lang="en-US" sz="1300"/>
                        <a:t>3000 </a:t>
                      </a:r>
                      <a:r>
                        <a:rPr lang="en-US" sz="1300" u="none" strike="noStrike" cap="none"/>
                        <a:t>APA)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G4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23 sec/event (6 APA)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3.2 hour/500 events (</a:t>
                      </a:r>
                      <a:r>
                        <a:rPr lang="en-US" sz="1300"/>
                        <a:t>3000 </a:t>
                      </a:r>
                      <a:r>
                        <a:rPr lang="en-US" sz="1300" u="none" strike="noStrike" cap="none"/>
                        <a:t>APA)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/>
                        <a:t>D</a:t>
                      </a:r>
                      <a:r>
                        <a:rPr lang="en-US" sz="1300" u="none" strike="noStrike" cap="none"/>
                        <a:t>etector response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u="none" strike="noStrike" cap="none"/>
                        <a:t>68 sec/APA 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r>
                        <a:rPr lang="en-US" sz="1300" b="1" u="none" strike="noStrike" cap="none"/>
                        <a:t>9.4 hour/500 APA</a:t>
                      </a:r>
                      <a:endParaRPr b="1"/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131;p22">
            <a:extLst>
              <a:ext uri="{FF2B5EF4-FFF2-40B4-BE49-F238E27FC236}">
                <a16:creationId xmlns:a16="http://schemas.microsoft.com/office/drawing/2014/main" id="{0CB47D9D-673B-3346-9A1B-B93E4135098D}"/>
              </a:ext>
            </a:extLst>
          </p:cNvPr>
          <p:cNvSpPr txBox="1"/>
          <p:nvPr/>
        </p:nvSpPr>
        <p:spPr>
          <a:xfrm>
            <a:off x="6012000" y="5463400"/>
            <a:ext cx="32526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*APA: Anode Plane Assembly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66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simulation module in WCT, wire-cell-gen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8</a:t>
            </a:fld>
            <a:endParaRPr lang="en-US"/>
          </a:p>
        </p:txBody>
      </p:sp>
      <p:pic>
        <p:nvPicPr>
          <p:cNvPr id="6" name="Google Shape;140;p23" descr="Picture 6">
            <a:extLst>
              <a:ext uri="{FF2B5EF4-FFF2-40B4-BE49-F238E27FC236}">
                <a16:creationId xmlns:a16="http://schemas.microsoft.com/office/drawing/2014/main" id="{BFA7AC5C-370F-6C40-8A01-6363C2C5B8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00" y="1582349"/>
            <a:ext cx="4389099" cy="3692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1;p23">
            <a:extLst>
              <a:ext uri="{FF2B5EF4-FFF2-40B4-BE49-F238E27FC236}">
                <a16:creationId xmlns:a16="http://schemas.microsoft.com/office/drawing/2014/main" id="{E67AED37-337D-994D-9644-A5CC554BCC73}"/>
              </a:ext>
            </a:extLst>
          </p:cNvPr>
          <p:cNvSpPr txBox="1"/>
          <p:nvPr/>
        </p:nvSpPr>
        <p:spPr>
          <a:xfrm>
            <a:off x="559351" y="1202646"/>
            <a:ext cx="27444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formation in LArTPC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lar.bnl.gov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/wire-cell/</a:t>
            </a:r>
            <a:endParaRPr dirty="0"/>
          </a:p>
        </p:txBody>
      </p:sp>
      <p:sp>
        <p:nvSpPr>
          <p:cNvPr id="8" name="Google Shape;142;p23">
            <a:extLst>
              <a:ext uri="{FF2B5EF4-FFF2-40B4-BE49-F238E27FC236}">
                <a16:creationId xmlns:a16="http://schemas.microsoft.com/office/drawing/2014/main" id="{92BE1487-C1E0-7541-B0D7-D62FEC6CB41F}"/>
              </a:ext>
            </a:extLst>
          </p:cNvPr>
          <p:cNvSpPr txBox="1"/>
          <p:nvPr/>
        </p:nvSpPr>
        <p:spPr>
          <a:xfrm>
            <a:off x="5053800" y="926472"/>
            <a:ext cx="6834000" cy="18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Main steps of detector response simulation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 cloud (energy deposition, edep) diffusion simulation</a:t>
            </a:r>
            <a:endParaRPr sz="2000"/>
          </a:p>
          <a:p>
            <a:pPr marL="7429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of scalers ⟶ set of 2D matrices (patch, 20 × 20)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up all patches to a large grid (larger 2D matrix, 10k × 10k)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grid ⟶ FFT ⟶ × detector response ⟶ iFFT ⟶ result</a:t>
            </a:r>
            <a:endParaRPr sz="2000"/>
          </a:p>
        </p:txBody>
      </p:sp>
      <p:pic>
        <p:nvPicPr>
          <p:cNvPr id="9" name="Google Shape;143;p23" descr="Picture 20">
            <a:extLst>
              <a:ext uri="{FF2B5EF4-FFF2-40B4-BE49-F238E27FC236}">
                <a16:creationId xmlns:a16="http://schemas.microsoft.com/office/drawing/2014/main" id="{E3D08BB8-85E4-EA44-B324-744A116826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599" y="3822541"/>
            <a:ext cx="7347195" cy="15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4;p23">
            <a:extLst>
              <a:ext uri="{FF2B5EF4-FFF2-40B4-BE49-F238E27FC236}">
                <a16:creationId xmlns:a16="http://schemas.microsoft.com/office/drawing/2014/main" id="{39EA8F5B-E922-3246-94C6-34E60CC0EFB7}"/>
              </a:ext>
            </a:extLst>
          </p:cNvPr>
          <p:cNvSpPr txBox="1"/>
          <p:nvPr/>
        </p:nvSpPr>
        <p:spPr>
          <a:xfrm>
            <a:off x="5508405" y="3543625"/>
            <a:ext cx="6052786" cy="3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Computational time breakdown (in seconds, CPU serial)</a:t>
            </a:r>
            <a:endParaRPr/>
          </a:p>
        </p:txBody>
      </p:sp>
      <p:sp>
        <p:nvSpPr>
          <p:cNvPr id="11" name="Google Shape;145;p23">
            <a:extLst>
              <a:ext uri="{FF2B5EF4-FFF2-40B4-BE49-F238E27FC236}">
                <a16:creationId xmlns:a16="http://schemas.microsoft.com/office/drawing/2014/main" id="{ABF6BA1B-FD2E-554A-8701-8D59C36C7E8F}"/>
              </a:ext>
            </a:extLst>
          </p:cNvPr>
          <p:cNvSpPr/>
          <p:nvPr/>
        </p:nvSpPr>
        <p:spPr>
          <a:xfrm>
            <a:off x="9867500" y="4098225"/>
            <a:ext cx="1652400" cy="520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6;p23">
            <a:extLst>
              <a:ext uri="{FF2B5EF4-FFF2-40B4-BE49-F238E27FC236}">
                <a16:creationId xmlns:a16="http://schemas.microsoft.com/office/drawing/2014/main" id="{C6C2ED70-FAC3-124F-84BE-C63BA7761439}"/>
              </a:ext>
            </a:extLst>
          </p:cNvPr>
          <p:cNvSpPr/>
          <p:nvPr/>
        </p:nvSpPr>
        <p:spPr>
          <a:xfrm rot="6963811">
            <a:off x="9368539" y="5068329"/>
            <a:ext cx="1026931" cy="140609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7;p23">
            <a:extLst>
              <a:ext uri="{FF2B5EF4-FFF2-40B4-BE49-F238E27FC236}">
                <a16:creationId xmlns:a16="http://schemas.microsoft.com/office/drawing/2014/main" id="{D8667229-B39A-4243-BC83-109EAC332AE5}"/>
              </a:ext>
            </a:extLst>
          </p:cNvPr>
          <p:cNvSpPr txBox="1"/>
          <p:nvPr/>
        </p:nvSpPr>
        <p:spPr>
          <a:xfrm>
            <a:off x="8690424" y="5630775"/>
            <a:ext cx="2567601" cy="446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ported to GPUs w/ CUDA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28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DDAF-4269-6D4E-95DE-A87E2B6A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wire-cell-gen Kokkos porting plan/progress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CB3E2-31BC-C94E-A8C6-FC409B7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FA1-A2FE-374C-A1EE-BAED61289354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042E-0E54-4C48-B24A-6EC7E940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Haiwang for HEP-CCE All-Hands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D1EF0-2ED8-BE4A-89C2-DDED4E69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9</a:t>
            </a:fld>
            <a:endParaRPr lang="en-US"/>
          </a:p>
        </p:txBody>
      </p:sp>
      <p:sp>
        <p:nvSpPr>
          <p:cNvPr id="6" name="Google Shape;156;p24">
            <a:extLst>
              <a:ext uri="{FF2B5EF4-FFF2-40B4-BE49-F238E27FC236}">
                <a16:creationId xmlns:a16="http://schemas.microsoft.com/office/drawing/2014/main" id="{78513E5B-CB1B-0A4A-B74B-F1CFDCC08BFC}"/>
              </a:ext>
            </a:extLst>
          </p:cNvPr>
          <p:cNvSpPr txBox="1">
            <a:spLocks/>
          </p:cNvSpPr>
          <p:nvPr/>
        </p:nvSpPr>
        <p:spPr>
          <a:xfrm>
            <a:off x="838200" y="938253"/>
            <a:ext cx="10515600" cy="523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376"/>
              <a:buFont typeface="Calibri"/>
              <a:buNone/>
            </a:pPr>
            <a:r>
              <a:rPr lang="en-US" sz="2376"/>
              <a:t>Infrastructure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container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building system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  <a:buFont typeface="Calibri"/>
              <a:buNone/>
            </a:pPr>
            <a:endParaRPr lang="en-US" sz="1782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376"/>
              <a:buFont typeface="Calibri"/>
              <a:buNone/>
            </a:pPr>
            <a:r>
              <a:rPr lang="en-US" sz="2376"/>
              <a:t>Core algorithms porting: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kernel porting/development</a:t>
            </a:r>
            <a:endParaRPr lang="en-US">
              <a:solidFill>
                <a:schemeClr val="dk1"/>
              </a:solidFill>
            </a:endParaRPr>
          </a:p>
          <a:p>
            <a:pPr marL="542925" lvl="1" indent="-17983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>
                <a:solidFill>
                  <a:schemeClr val="dk1"/>
                </a:solidFill>
              </a:rPr>
              <a:t>portable random number generator</a:t>
            </a:r>
            <a:endParaRPr lang="en-US" sz="1782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scatter adding</a:t>
            </a:r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FFT - vendor libraries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  <a:buFont typeface="Calibri"/>
              <a:buNone/>
            </a:pPr>
            <a:endParaRPr lang="en-US" sz="1782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376"/>
              <a:buFont typeface="Calibri"/>
              <a:buNone/>
            </a:pPr>
            <a:r>
              <a:rPr lang="en-US" sz="2376"/>
              <a:t>Code refactoring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maximize concurrency for better acceleration efficiency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  <a:buFont typeface="Calibri"/>
              <a:buNone/>
            </a:pPr>
            <a:endParaRPr lang="en-US" sz="1782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376"/>
              <a:buFont typeface="Calibri"/>
              <a:buNone/>
            </a:pPr>
            <a:r>
              <a:rPr lang="en-US" sz="2376"/>
              <a:t>Full benchmark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task-level ST/MT + accelerator</a:t>
            </a:r>
            <a:endParaRPr lang="en-US"/>
          </a:p>
          <a:p>
            <a:pPr marL="282892" indent="-28289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82"/>
            </a:pPr>
            <a:r>
              <a:rPr lang="en-US" sz="1782"/>
              <a:t>ZIO + accelerator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6636"/>
      </p:ext>
    </p:extLst>
  </p:cSld>
  <p:clrMapOvr>
    <a:masterClrMapping/>
  </p:clrMapOvr>
</p:sld>
</file>

<file path=ppt/theme/theme1.xml><?xml version="1.0" encoding="utf-8"?>
<a:theme xmlns:a="http://schemas.openxmlformats.org/drawingml/2006/main" name="test0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g180_status" id="{66D71EB4-1A51-E943-9B2B-B5EC9A9FB102}" vid="{86D9CDAD-697F-D348-8E02-428B68E0A8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ppg180_status</Template>
  <TotalTime>137483</TotalTime>
  <Words>1958</Words>
  <Application>Microsoft Macintosh PowerPoint</Application>
  <PresentationFormat>Widescreen</PresentationFormat>
  <Paragraphs>340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Courier New</vt:lpstr>
      <vt:lpstr>Helvetica Neue</vt:lpstr>
      <vt:lpstr>test00</vt:lpstr>
      <vt:lpstr>PowerPoint Presentation</vt:lpstr>
      <vt:lpstr>Outline</vt:lpstr>
      <vt:lpstr>Wire-Cell Toolkit (WCT)</vt:lpstr>
      <vt:lpstr>Algorithms in Wire-Cell</vt:lpstr>
      <vt:lpstr>WCT data-flow programing </vt:lpstr>
      <vt:lpstr>WCT + ZeroMQ based distributed computing</vt:lpstr>
      <vt:lpstr>Benefit to DUNE and other LArTPC related experiments</vt:lpstr>
      <vt:lpstr>The simulation module in WCT, wire-cell-gen</vt:lpstr>
      <vt:lpstr>wire-cell-gen Kokkos porting plan/progress</vt:lpstr>
      <vt:lpstr>Development using containers – Kyle Knoepfel</vt:lpstr>
      <vt:lpstr>Building WC against Kokkos with multiple backends</vt:lpstr>
      <vt:lpstr>Typical event computing time breakdown</vt:lpstr>
      <vt:lpstr>kernel: set_sampling - CUDA version – Kwang Min Yu</vt:lpstr>
      <vt:lpstr>Kokkos random number generator for “set_sample” kernel porting – Kwang Min Yu</vt:lpstr>
      <vt:lpstr>to global grid - atomic adding reduction</vt:lpstr>
      <vt:lpstr>Atomic adding results validation</vt:lpstr>
      <vt:lpstr>Initial thread scaling test for Kokkos atomic add reduction with OpenMP backend</vt:lpstr>
      <vt:lpstr>Initial look of atomic_add with Kokkos-CUDA</vt:lpstr>
      <vt:lpstr>atomic_add with Kokkos-CUDA validation</vt:lpstr>
      <vt:lpstr>Kokkos FFT?</vt:lpstr>
      <vt:lpstr>Summary of Year 1 Progress</vt:lpstr>
      <vt:lpstr>Future plan</vt:lpstr>
      <vt:lpstr>Thanks!</vt:lpstr>
      <vt:lpstr>Current DepoTransform component structure</vt:lpstr>
      <vt:lpstr>More Kokkos in WireCell?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Haiwang Yu</dc:creator>
  <cp:lastModifiedBy>Haiwang Yu</cp:lastModifiedBy>
  <cp:revision>8400</cp:revision>
  <cp:lastPrinted>2019-12-20T18:57:48Z</cp:lastPrinted>
  <dcterms:created xsi:type="dcterms:W3CDTF">2016-01-15T06:20:05Z</dcterms:created>
  <dcterms:modified xsi:type="dcterms:W3CDTF">2020-11-05T19:56:42Z</dcterms:modified>
</cp:coreProperties>
</file>