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6F5E-4CA9-3E4E-A98B-CEFB95F38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15405-06DF-1142-998D-50B987BA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1C5EA-0C99-C149-A3F5-EEF916A2D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4C9A-76B8-2F45-8730-B64D71838ECC}" type="datetimeFigureOut">
              <a:rPr lang="en-US" smtClean="0"/>
              <a:t>11/1/20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E947F-D123-E243-BB6D-84351CC59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D1A87-47A1-5546-A62D-744CD762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ECFD-9029-5C43-85EE-925E55C3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0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5D42A-8434-CE49-8720-83CB9675D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7F2B3-A908-3540-A71C-EA574B74A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90C80-6CD4-1F43-86EC-BBBE56CBD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4C9A-76B8-2F45-8730-B64D71838ECC}" type="datetimeFigureOut">
              <a:rPr lang="en-US" smtClean="0"/>
              <a:t>11/1/20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BE9A9-2ABB-EC40-819B-A8EF68A19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3EEBB-AE50-FA48-8D3B-53FB86C8D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ECFD-9029-5C43-85EE-925E55C3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9684E6-12E6-FD4F-A657-708DD0A6B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573CC-C9A2-814F-90E1-03D4BA97F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BB2C3-9991-4546-9488-A830A5856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4C9A-76B8-2F45-8730-B64D71838ECC}" type="datetimeFigureOut">
              <a:rPr lang="en-US" smtClean="0"/>
              <a:t>11/1/20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DB39D-F622-6B44-B760-B6E3B621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95207-FCF7-B442-A0B4-2F9E7115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ECFD-9029-5C43-85EE-925E55C3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1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B60E-7100-3047-A2B3-A78B9008F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FFCD3-DFC3-7D43-A4EB-A6857FE80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ED8D0-2ACD-BD42-BA1F-8BE4E7E9D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4C9A-76B8-2F45-8730-B64D71838ECC}" type="datetimeFigureOut">
              <a:rPr lang="en-US" smtClean="0"/>
              <a:t>11/1/20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A0F09-1559-5843-BC8F-A304B5FAE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D8435-A3DA-A14A-82EF-0FA5167C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ECFD-9029-5C43-85EE-925E55C3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1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044A7-90F2-C94D-9374-C8192DF48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11773-3876-394E-BE84-CF1474972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60440-2BA2-9342-A531-4D747F0C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4C9A-76B8-2F45-8730-B64D71838ECC}" type="datetimeFigureOut">
              <a:rPr lang="en-US" smtClean="0"/>
              <a:t>11/1/20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25E2F-8353-3C44-AD11-F44B9EA8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B5D4C-1496-ED4B-B34A-D0F0DF43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ECFD-9029-5C43-85EE-925E55C3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3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313B7-6402-4241-BAFA-CEC23C9A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289A8-CA21-B549-B292-7154ADDFE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5E475-31F9-AB45-966C-AB58E9F2C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4B597-8111-7348-913F-EF6FB417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4C9A-76B8-2F45-8730-B64D71838ECC}" type="datetimeFigureOut">
              <a:rPr lang="en-US" smtClean="0"/>
              <a:t>11/1/20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B1CA9-7660-414C-9438-6AA8CCD03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5BD48-1772-2844-8C13-8C900178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ECFD-9029-5C43-85EE-925E55C3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07D43-E9D0-BE46-A89F-42CE24290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54ED8-8BF7-D445-B5E5-93BAAC06A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0FA74-1405-B74F-8C4F-8795402E1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AE56A5-1258-4B41-ACEB-7DA2ABC78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605D8-9F2F-2A48-B61E-E6FD0C7CD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FD354A-550D-2A41-9E9B-C04BF115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4C9A-76B8-2F45-8730-B64D71838ECC}" type="datetimeFigureOut">
              <a:rPr lang="en-US" smtClean="0"/>
              <a:t>11/1/20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FB011A-3D5A-5C4A-9231-F33A4316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233CB2-1776-6443-9361-256203828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ECFD-9029-5C43-85EE-925E55C3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1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A6F51-CB80-7646-977D-837A79ED7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1C33B9-258E-AD4D-B093-9AD785AE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4C9A-76B8-2F45-8730-B64D71838ECC}" type="datetimeFigureOut">
              <a:rPr lang="en-US" smtClean="0"/>
              <a:t>11/1/20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281DC6-F3A4-344C-81DA-891F1B22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CECD6-354A-204E-B71F-A07305820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ECFD-9029-5C43-85EE-925E55C3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2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4EC3EF-D262-2647-AC78-76835D41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4C9A-76B8-2F45-8730-B64D71838ECC}" type="datetimeFigureOut">
              <a:rPr lang="en-US" smtClean="0"/>
              <a:t>11/1/20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BB5AB6-290F-E74D-B078-5BB428633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63AF9-13C9-AA42-86B9-93A972948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ECFD-9029-5C43-85EE-925E55C3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5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A3A3B-1867-F140-B598-2413BEEE8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E7F30-EEF8-9149-89BE-858D2298E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6ACB5-6E17-A645-8E9C-91CA9A9C4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FCD58-A9A2-EB4A-98F5-D90A695CA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4C9A-76B8-2F45-8730-B64D71838ECC}" type="datetimeFigureOut">
              <a:rPr lang="en-US" smtClean="0"/>
              <a:t>11/1/20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AFD21-BBFB-8441-9EA3-4B3E511A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9B12A-4AE4-A949-A6B6-8DE6B158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ECFD-9029-5C43-85EE-925E55C3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1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4336C-B35F-BB47-8D36-30B23C879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95A289-FE94-B04F-A40A-3CE105DE7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1C8251-E03A-2442-BA38-FB751425E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77E94-F4A3-4C41-B338-7E570D5A6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4C9A-76B8-2F45-8730-B64D71838ECC}" type="datetimeFigureOut">
              <a:rPr lang="en-US" smtClean="0"/>
              <a:t>11/1/20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2A348-FD59-7E4E-9FB1-45FC38B65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BC524-10DD-374B-9BC2-FBB65C98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ECFD-9029-5C43-85EE-925E55C3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2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9E89C-3D2D-C14D-A395-9A3EC2462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E6D8DC-F4DC-C847-A381-935253860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39243-9746-DE4C-834C-BF40D6F6A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24C9A-76B8-2F45-8730-B64D71838ECC}" type="datetimeFigureOut">
              <a:rPr lang="en-US" smtClean="0"/>
              <a:t>11/1/20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F6764-84A0-5141-B9F2-F6E18755F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56B10-805E-1A46-8621-0F876932E2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ECFD-9029-5C43-85EE-925E55C3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3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3D3BB-60E0-764A-A3DE-D0232BBCEC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SNOWMASS’2021 joint whitepaper: </a:t>
            </a:r>
            <a:br>
              <a:rPr lang="en-US" sz="5300" dirty="0"/>
            </a:br>
            <a:r>
              <a:rPr lang="en-US" sz="5300" dirty="0"/>
              <a:t>ideas for a contribution on the structure of the proton and PDFs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10355-028B-3A48-A24E-E1197842D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Marco Guzzi</a:t>
            </a:r>
          </a:p>
          <a:p>
            <a:r>
              <a:rPr lang="en-US" sz="3200" dirty="0"/>
              <a:t>Kennesaw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80630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660D-BB9D-0E48-B7CA-C70C64D0E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2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 tentative title: </a:t>
            </a:r>
            <a:br>
              <a:rPr lang="en-US" dirty="0"/>
            </a:br>
            <a:r>
              <a:rPr lang="en-US" i="1" dirty="0"/>
              <a:t>Proton’s structure at frontier precision: theory, measurements, methodology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7B04D-5137-694E-8D8D-F6579A0AC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046"/>
            <a:ext cx="10515600" cy="3124747"/>
          </a:xfrm>
        </p:spPr>
        <p:txBody>
          <a:bodyPr/>
          <a:lstStyle/>
          <a:p>
            <a:r>
              <a:rPr lang="en-US" dirty="0"/>
              <a:t>Page limit ?</a:t>
            </a:r>
          </a:p>
          <a:p>
            <a:r>
              <a:rPr lang="en-US" dirty="0"/>
              <a:t>“Toward N3LO accuracy of PDFs’’ LOI as the skeleton</a:t>
            </a:r>
          </a:p>
          <a:p>
            <a:r>
              <a:rPr lang="en-US" dirty="0"/>
              <a:t>As the above tentative title suggests, we might think of building the draft up based on three main sections which will then be articulated into various subsections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1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41042-E40C-7040-BB2E-FF6C8AE66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66B5B-134F-064B-81B5-228CBAF2A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Motivations: why do we do this? Why is this important?</a:t>
            </a:r>
          </a:p>
          <a:p>
            <a:r>
              <a:rPr lang="en-US" dirty="0"/>
              <a:t>Progress </a:t>
            </a:r>
            <a:r>
              <a:rPr lang="en-US" dirty="0" err="1"/>
              <a:t>wrt</a:t>
            </a:r>
            <a:r>
              <a:rPr lang="en-US" dirty="0"/>
              <a:t> to Snowmass2013 </a:t>
            </a:r>
          </a:p>
          <a:p>
            <a:r>
              <a:rPr lang="en-US" dirty="0"/>
              <a:t> Emphasis on the synergistic effort among the communities:</a:t>
            </a:r>
          </a:p>
          <a:p>
            <a:pPr marL="0" indent="0">
              <a:buNone/>
            </a:pPr>
            <a:r>
              <a:rPr lang="en-US" dirty="0"/>
              <a:t>PDFs, TMDs, Lattice, nuclear,…. </a:t>
            </a:r>
          </a:p>
          <a:p>
            <a:r>
              <a:rPr lang="en-US" dirty="0"/>
              <a:t>New precision frontier: HL-LHC, EIC, FCC,… </a:t>
            </a:r>
          </a:p>
          <a:p>
            <a:r>
              <a:rPr lang="en-US" dirty="0"/>
              <a:t>P. </a:t>
            </a:r>
            <a:r>
              <a:rPr lang="en-US" dirty="0" err="1"/>
              <a:t>Nadolsky’s</a:t>
            </a:r>
            <a:r>
              <a:rPr lang="en-US" dirty="0"/>
              <a:t> Focus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35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35AC8-2B09-EB4C-9586-943732A16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865A7-4BC1-F241-8D63-64DB18C66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469"/>
            <a:ext cx="10515600" cy="511853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Overview: New realm of precision, HL-LHC, FCC, EIC,…</a:t>
            </a:r>
          </a:p>
          <a:p>
            <a:r>
              <a:rPr lang="en-US" dirty="0"/>
              <a:t>Current Status, necessity of transitioning to N3LO accuracy</a:t>
            </a:r>
          </a:p>
          <a:p>
            <a:r>
              <a:rPr lang="en-US" dirty="0"/>
              <a:t>Main goals: what needs to </a:t>
            </a:r>
            <a:r>
              <a:rPr lang="en-US"/>
              <a:t>be done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we have and What’s needed: </a:t>
            </a:r>
          </a:p>
          <a:p>
            <a:r>
              <a:rPr lang="en-US" dirty="0"/>
              <a:t>Parton Evolution beyond NNLO</a:t>
            </a:r>
          </a:p>
          <a:p>
            <a:r>
              <a:rPr lang="en-US" dirty="0"/>
              <a:t>Perturbative calculations at fixed order – processes, …</a:t>
            </a:r>
          </a:p>
          <a:p>
            <a:r>
              <a:rPr lang="en-US" dirty="0"/>
              <a:t>Strong coupling constant</a:t>
            </a:r>
          </a:p>
          <a:p>
            <a:r>
              <a:rPr lang="en-US" dirty="0" err="1"/>
              <a:t>Resummation</a:t>
            </a:r>
            <a:endParaRPr lang="en-US" dirty="0"/>
          </a:p>
          <a:p>
            <a:r>
              <a:rPr lang="en-US" dirty="0"/>
              <a:t>Small x</a:t>
            </a:r>
          </a:p>
          <a:p>
            <a:r>
              <a:rPr lang="en-US" dirty="0"/>
              <a:t>Necessity of fast calculations</a:t>
            </a:r>
          </a:p>
          <a:p>
            <a:r>
              <a:rPr lang="en-US" dirty="0"/>
              <a:t>Schemes and matching</a:t>
            </a:r>
          </a:p>
          <a:p>
            <a:r>
              <a:rPr lang="en-US" dirty="0"/>
              <a:t>Theory uncertainties </a:t>
            </a:r>
          </a:p>
          <a:p>
            <a:r>
              <a:rPr lang="en-US" dirty="0"/>
              <a:t>BSM</a:t>
            </a:r>
          </a:p>
          <a:p>
            <a:r>
              <a:rPr lang="en-US" dirty="0"/>
              <a:t>Nuclear effects</a:t>
            </a:r>
          </a:p>
          <a:p>
            <a:r>
              <a:rPr lang="en-US" dirty="0"/>
              <a:t>Higher Twist effects</a:t>
            </a:r>
          </a:p>
        </p:txBody>
      </p:sp>
    </p:spTree>
    <p:extLst>
      <p:ext uri="{BB962C8B-B14F-4D97-AF65-F5344CB8AC3E}">
        <p14:creationId xmlns:p14="http://schemas.microsoft.com/office/powerpoint/2010/main" val="248103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58547-17F6-9C40-862C-CC6CB5E79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FF500-7EF7-CC4E-A8D2-194E00758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958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Overview of current and future relevant measurements for PDFs: </a:t>
            </a:r>
          </a:p>
          <a:p>
            <a:pPr marL="0" indent="0">
              <a:buNone/>
            </a:pPr>
            <a:r>
              <a:rPr lang="en-US" dirty="0"/>
              <a:t>Why are they important? What’s the precision goal? Outline the synergy with the theory.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inclusive reactions </a:t>
            </a:r>
          </a:p>
          <a:p>
            <a:r>
              <a:rPr lang="en-US" dirty="0"/>
              <a:t>semi-inclusive reactions </a:t>
            </a:r>
          </a:p>
          <a:p>
            <a:r>
              <a:rPr lang="en-US" dirty="0"/>
              <a:t>exclusive </a:t>
            </a:r>
          </a:p>
          <a:p>
            <a:r>
              <a:rPr lang="en-US" dirty="0"/>
              <a:t>diffractive reactions </a:t>
            </a:r>
          </a:p>
          <a:p>
            <a:pPr marL="0" indent="0">
              <a:buNone/>
            </a:pPr>
            <a:r>
              <a:rPr lang="en-US" dirty="0"/>
              <a:t>….</a:t>
            </a:r>
          </a:p>
          <a:p>
            <a:r>
              <a:rPr lang="en-US" dirty="0"/>
              <a:t>heavy flavors</a:t>
            </a:r>
          </a:p>
          <a:p>
            <a:r>
              <a:rPr lang="en-US" dirty="0"/>
              <a:t>Top quark</a:t>
            </a:r>
          </a:p>
          <a:p>
            <a:r>
              <a:rPr lang="en-US" dirty="0"/>
              <a:t>Higgs </a:t>
            </a:r>
          </a:p>
          <a:p>
            <a:r>
              <a:rPr lang="en-US" dirty="0"/>
              <a:t>Jet production </a:t>
            </a:r>
          </a:p>
          <a:p>
            <a:r>
              <a:rPr lang="en-US" dirty="0"/>
              <a:t>low-x gluons, saturation</a:t>
            </a:r>
          </a:p>
          <a:p>
            <a:r>
              <a:rPr lang="en-US" dirty="0"/>
              <a:t>TMDs</a:t>
            </a:r>
          </a:p>
          <a:p>
            <a:r>
              <a:rPr lang="en-US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194688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D6AF-0B1D-3446-9777-341CD89C4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F80FE-E7F1-1F4A-8396-A76E407B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Current status</a:t>
            </a:r>
          </a:p>
          <a:p>
            <a:r>
              <a:rPr lang="en-US" dirty="0"/>
              <a:t>Description of methodologies currently in use</a:t>
            </a:r>
          </a:p>
          <a:p>
            <a:r>
              <a:rPr lang="en-US" dirty="0"/>
              <a:t>Tensions among data: how, why, what do we do to address this</a:t>
            </a:r>
          </a:p>
          <a:p>
            <a:r>
              <a:rPr lang="en-US" dirty="0"/>
              <a:t>Parametrizations</a:t>
            </a:r>
          </a:p>
          <a:p>
            <a:r>
              <a:rPr lang="en-US" dirty="0" err="1"/>
              <a:t>xFitter</a:t>
            </a:r>
            <a:endParaRPr lang="en-US" dirty="0"/>
          </a:p>
          <a:p>
            <a:r>
              <a:rPr lang="en-US" dirty="0"/>
              <a:t>…….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Future plans: what’s needed to improve, future directions,</a:t>
            </a:r>
          </a:p>
          <a:p>
            <a:r>
              <a:rPr lang="en-US" dirty="0"/>
              <a:t>Benchmarking</a:t>
            </a:r>
          </a:p>
        </p:txBody>
      </p:sp>
    </p:spTree>
    <p:extLst>
      <p:ext uri="{BB962C8B-B14F-4D97-AF65-F5344CB8AC3E}">
        <p14:creationId xmlns:p14="http://schemas.microsoft.com/office/powerpoint/2010/main" val="168933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3AF3A-1A36-3443-B5BE-2B5B8D777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B0B4B-3535-B143-B235-D0AB7151D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of activities</a:t>
            </a:r>
          </a:p>
          <a:p>
            <a:r>
              <a:rPr lang="en-US" dirty="0"/>
              <a:t>Main messages </a:t>
            </a:r>
          </a:p>
          <a:p>
            <a:r>
              <a:rPr lang="en-US" dirty="0"/>
              <a:t>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4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300</Words>
  <Application>Microsoft Macintosh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SNOWMASS’2021 joint whitepaper:  ideas for a contribution on the structure of the proton and PDFs </vt:lpstr>
      <vt:lpstr>A tentative title:  Proton’s structure at frontier precision: theory, measurements, methodology  </vt:lpstr>
      <vt:lpstr>Introduction</vt:lpstr>
      <vt:lpstr>Theory</vt:lpstr>
      <vt:lpstr>Measurements</vt:lpstr>
      <vt:lpstr>Methodology</vt:lpstr>
      <vt:lpstr>Concluding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SNOWMASS’2021 white paper structure proposals</dc:title>
  <dc:creator>Marco Guzzi</dc:creator>
  <cp:lastModifiedBy>Marco Guzzi</cp:lastModifiedBy>
  <cp:revision>25</cp:revision>
  <dcterms:created xsi:type="dcterms:W3CDTF">2020-11-01T20:02:37Z</dcterms:created>
  <dcterms:modified xsi:type="dcterms:W3CDTF">2020-11-02T18:20:21Z</dcterms:modified>
</cp:coreProperties>
</file>