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</p:sldMasterIdLst>
  <p:notesMasterIdLst>
    <p:notesMasterId r:id="rId41"/>
  </p:notesMasterIdLst>
  <p:handoutMasterIdLst>
    <p:handoutMasterId r:id="rId42"/>
  </p:handoutMasterIdLst>
  <p:sldIdLst>
    <p:sldId id="294" r:id="rId6"/>
    <p:sldId id="2063" r:id="rId7"/>
    <p:sldId id="334" r:id="rId8"/>
    <p:sldId id="349" r:id="rId9"/>
    <p:sldId id="374" r:id="rId10"/>
    <p:sldId id="1008" r:id="rId11"/>
    <p:sldId id="1011" r:id="rId12"/>
    <p:sldId id="999" r:id="rId13"/>
    <p:sldId id="1013" r:id="rId14"/>
    <p:sldId id="1029" r:id="rId15"/>
    <p:sldId id="376" r:id="rId16"/>
    <p:sldId id="377" r:id="rId17"/>
    <p:sldId id="1009" r:id="rId18"/>
    <p:sldId id="2064" r:id="rId19"/>
    <p:sldId id="2065" r:id="rId20"/>
    <p:sldId id="2066" r:id="rId21"/>
    <p:sldId id="2067" r:id="rId22"/>
    <p:sldId id="2068" r:id="rId23"/>
    <p:sldId id="2069" r:id="rId24"/>
    <p:sldId id="2070" r:id="rId25"/>
    <p:sldId id="1010" r:id="rId26"/>
    <p:sldId id="1019" r:id="rId27"/>
    <p:sldId id="1020" r:id="rId28"/>
    <p:sldId id="1021" r:id="rId29"/>
    <p:sldId id="1022" r:id="rId30"/>
    <p:sldId id="972" r:id="rId31"/>
    <p:sldId id="1024" r:id="rId32"/>
    <p:sldId id="1025" r:id="rId33"/>
    <p:sldId id="1023" r:id="rId34"/>
    <p:sldId id="1026" r:id="rId35"/>
    <p:sldId id="1027" r:id="rId36"/>
    <p:sldId id="1028" r:id="rId37"/>
    <p:sldId id="975" r:id="rId38"/>
    <p:sldId id="1012" r:id="rId39"/>
    <p:sldId id="976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 snapToObjects="1" showGuides="1">
      <p:cViewPr varScale="1">
        <p:scale>
          <a:sx n="114" d="100"/>
          <a:sy n="114" d="100"/>
        </p:scale>
        <p:origin x="1506" y="10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4864949"/>
            <a:ext cx="8499231" cy="1677766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L2 Manager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793895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9028D7-F88A-46AC-A4EE-0D16D8977226}"/>
              </a:ext>
            </a:extLst>
          </p:cNvPr>
          <p:cNvCxnSpPr>
            <a:cxnSpLocks/>
          </p:cNvCxnSpPr>
          <p:nvPr userDrawn="1"/>
        </p:nvCxnSpPr>
        <p:spPr>
          <a:xfrm>
            <a:off x="5751576" y="6547703"/>
            <a:ext cx="2978836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1574D52-B412-344B-8E8B-A4556C84C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6" y="896935"/>
            <a:ext cx="9141374" cy="2775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381DE-50D4-478D-B5EB-44753BB05C35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2784" y="6312189"/>
            <a:ext cx="338328" cy="21031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22D973-4C14-4996-BC2C-49863D15F9B9}"/>
              </a:ext>
            </a:extLst>
          </p:cNvPr>
          <p:cNvSpPr/>
          <p:nvPr userDrawn="1"/>
        </p:nvSpPr>
        <p:spPr>
          <a:xfrm>
            <a:off x="8576931" y="5559009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DD8504-3504-4B0C-9CD6-73F77B52F079}"/>
              </a:ext>
            </a:extLst>
          </p:cNvPr>
          <p:cNvSpPr/>
          <p:nvPr userDrawn="1"/>
        </p:nvSpPr>
        <p:spPr>
          <a:xfrm>
            <a:off x="8576929" y="5300598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DC7C31-FA43-469A-B4DE-3454FC66DA99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76325" y="5062166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FFD787-11AB-4237-BBD8-14157C56F4B3}"/>
              </a:ext>
            </a:extLst>
          </p:cNvPr>
          <p:cNvSpPr/>
          <p:nvPr userDrawn="1"/>
        </p:nvSpPr>
        <p:spPr>
          <a:xfrm>
            <a:off x="8576931" y="5813959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9A82FD-9250-4646-8266-F2A3DAA60065}"/>
              </a:ext>
            </a:extLst>
          </p:cNvPr>
          <p:cNvSpPr/>
          <p:nvPr userDrawn="1"/>
        </p:nvSpPr>
        <p:spPr>
          <a:xfrm>
            <a:off x="8582784" y="6071826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56A504-A315-4C52-A3F6-EA17F8B5F502}"/>
              </a:ext>
            </a:extLst>
          </p:cNvPr>
          <p:cNvSpPr txBox="1"/>
          <p:nvPr userDrawn="1"/>
        </p:nvSpPr>
        <p:spPr>
          <a:xfrm>
            <a:off x="5741424" y="4842057"/>
            <a:ext cx="361603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C252E7D-511A-3F46-85D4-8F4130125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12A21D-B56E-F945-B055-BF1CBF63F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EB3E399-69D4-C841-A710-B72A77021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75BED8-95F8-CC4B-ABA8-F24701B5E09F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62E7B8-9E81-764D-9C9A-9A4416E33E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5E30B2-FD88-B64F-9DC5-8850BEC40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DD55B5-2492-1B49-8FE7-A4E81E464686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086C7DE-E0AC-624B-BB33-06EE18FA7B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B11FD33-E367-4E4D-A318-2337828D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7750FE-A38D-8D40-B62F-C2B0DF6D7DBD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5E3339D-AB0B-6B42-862F-A8CE8F5DE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2478C4-9379-D649-A221-D5B00743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E53488-F378-2346-80CA-BF8F508ADB14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48CD5D4-73FB-774B-B842-83A5D2856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E4981B5-46CA-B842-AB96-1D4AD565C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011B33-F2FA-D041-B3F6-0928448CC4DA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3A96-243E-4010-90A9-BBA46FAE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39382-9F51-411E-92D7-AA93D479C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0A80-3106-4337-BF37-5884D90E1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3682-2081-4013-BF54-EB5B9EE91C8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E37B5-5739-4BD2-B21E-BD62BDAB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4F2A-3EF6-4B26-AB66-C3DADCFA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10FD-A236-483D-973E-F7CFB614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0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45681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raffic-light-signal-red-stop-43794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raffic-light-signal-red-stop-43794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719" y="5312740"/>
            <a:ext cx="8499231" cy="1390219"/>
          </a:xfrm>
        </p:spPr>
        <p:txBody>
          <a:bodyPr/>
          <a:lstStyle/>
          <a:p>
            <a:r>
              <a:rPr lang="en-US" dirty="0"/>
              <a:t>PIP-II Team</a:t>
            </a:r>
          </a:p>
          <a:p>
            <a:r>
              <a:rPr lang="en-US" dirty="0"/>
              <a:t>Project Management Group</a:t>
            </a:r>
          </a:p>
          <a:p>
            <a:r>
              <a:rPr lang="en-US" dirty="0"/>
              <a:t>21-October-2020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DC46A-9DEE-4A8E-A8CA-3363AFD48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4133319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PIP-II Report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9A9EA-21B3-4061-8CCF-BAF7DFF3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  <a:r>
              <a:rPr lang="en-US" dirty="0">
                <a:cs typeface="Helvetica"/>
              </a:rPr>
              <a:t> – Work in Progress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10321-AA7C-42A3-B412-DDCCE8AF9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95C2-A495-45B5-8394-C79041DB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1857BF-E35F-480A-B24E-6AFB196C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2" y="887327"/>
            <a:ext cx="8672513" cy="4385675"/>
          </a:xfrm>
        </p:spPr>
        <p:txBody>
          <a:bodyPr lIns="0" tIns="0" rIns="0" bIns="0" anchor="t"/>
          <a:lstStyle/>
          <a:p>
            <a:r>
              <a:rPr lang="en-US" sz="2300" dirty="0">
                <a:cs typeface="Helvetica"/>
              </a:rPr>
              <a:t>Finalize IKC Monthly Report; </a:t>
            </a:r>
          </a:p>
          <a:p>
            <a:r>
              <a:rPr lang="en-US" sz="2300" dirty="0">
                <a:cs typeface="Helvetica"/>
              </a:rPr>
              <a:t>Review and Revise IKC Acceptance Plans;</a:t>
            </a:r>
          </a:p>
          <a:p>
            <a:r>
              <a:rPr lang="en-US" sz="2300" dirty="0">
                <a:cs typeface="Helvetica"/>
              </a:rPr>
              <a:t>Draft Acceptance Criteria;</a:t>
            </a:r>
          </a:p>
          <a:p>
            <a:r>
              <a:rPr lang="en-US" sz="2300" dirty="0">
                <a:cs typeface="Helvetica"/>
              </a:rPr>
              <a:t>Draft IKC sub-sections in Final Design Report;</a:t>
            </a:r>
          </a:p>
          <a:p>
            <a:r>
              <a:rPr lang="en-US" sz="2300" dirty="0">
                <a:cs typeface="Helvetica"/>
              </a:rPr>
              <a:t>PIP-II Technical Workshop Organization on-going;</a:t>
            </a:r>
          </a:p>
          <a:p>
            <a:pPr lvl="1"/>
            <a:r>
              <a:rPr lang="en-US" sz="2000" dirty="0">
                <a:cs typeface="Helvetica"/>
              </a:rPr>
              <a:t>The PIP-II Technical Workshop is a forum for discussion between the broader collaboration on key technical topics.  </a:t>
            </a: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86E76C-E7CC-4851-B20C-CD7E6D29167E}"/>
              </a:ext>
            </a:extLst>
          </p:cNvPr>
          <p:cNvSpPr/>
          <p:nvPr/>
        </p:nvSpPr>
        <p:spPr>
          <a:xfrm>
            <a:off x="227634" y="5321806"/>
            <a:ext cx="8572982" cy="9410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342900">
              <a:buFont typeface="Arial"/>
              <a:buChar char="•"/>
            </a:pPr>
            <a:r>
              <a:rPr lang="en-US" sz="2300" dirty="0">
                <a:solidFill>
                  <a:srgbClr val="282828"/>
                </a:solidFill>
                <a:latin typeface="Helvetica"/>
                <a:cs typeface="Helvetica"/>
              </a:rPr>
              <a:t>Finalized PPD MS integrated in P6 are ready to be tracked;</a:t>
            </a:r>
            <a:endParaRPr lang="en-US" sz="2300" dirty="0">
              <a:latin typeface="Helvetica"/>
              <a:cs typeface="Helvetica"/>
            </a:endParaRPr>
          </a:p>
          <a:p>
            <a:pPr marL="571500" indent="-342900">
              <a:buFont typeface="Arial"/>
              <a:buChar char="•"/>
            </a:pPr>
            <a:r>
              <a:rPr lang="en-US" sz="2300" dirty="0">
                <a:solidFill>
                  <a:srgbClr val="282828"/>
                </a:solidFill>
                <a:latin typeface="Helvetica"/>
                <a:cs typeface="Helvetica"/>
              </a:rPr>
              <a:t>We start to prepare for CD-3;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1ECAEE4C-D12E-43CB-A9CD-7BD80E3FB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2" y="3616249"/>
            <a:ext cx="6421993" cy="16811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732961-1BE5-44F2-B0F6-CE55B1097741}"/>
              </a:ext>
            </a:extLst>
          </p:cNvPr>
          <p:cNvSpPr txBox="1"/>
          <p:nvPr/>
        </p:nvSpPr>
        <p:spPr>
          <a:xfrm>
            <a:off x="7012611" y="4370124"/>
            <a:ext cx="1556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Workshop Indico Link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1FA42-C06C-438E-918B-49F3B5CA8057}"/>
              </a:ext>
            </a:extLst>
          </p:cNvPr>
          <p:cNvSpPr txBox="1"/>
          <p:nvPr/>
        </p:nvSpPr>
        <p:spPr>
          <a:xfrm>
            <a:off x="6622156" y="3539127"/>
            <a:ext cx="2615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Dates: Dec. 1</a:t>
            </a:r>
            <a:r>
              <a:rPr lang="en-US" baseline="30000" dirty="0"/>
              <a:t>st</a:t>
            </a:r>
            <a:r>
              <a:rPr lang="en-US" dirty="0"/>
              <a:t>-4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Times: 07:30-noon</a:t>
            </a:r>
          </a:p>
        </p:txBody>
      </p:sp>
    </p:spTree>
    <p:extLst>
      <p:ext uri="{BB962C8B-B14F-4D97-AF65-F5344CB8AC3E}">
        <p14:creationId xmlns:p14="http://schemas.microsoft.com/office/powerpoint/2010/main" val="268758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7279B-B4F5-4585-B711-D96BA685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6247" y="5737881"/>
            <a:ext cx="4030266" cy="600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Red= Behind schedule; actively working major issues              </a:t>
            </a:r>
            <a:r>
              <a:rPr lang="en-US" b="1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Green= On-Schedule; No major issues identified</a:t>
            </a:r>
            <a:endParaRPr lang="en-US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Yellow= On-Schedule; Potential issues identified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C025D4-EF09-4541-AFC8-52D44CDD5879}"/>
              </a:ext>
            </a:extLst>
          </p:cNvPr>
          <p:cNvSpPr txBox="1">
            <a:spLocks/>
          </p:cNvSpPr>
          <p:nvPr/>
        </p:nvSpPr>
        <p:spPr>
          <a:xfrm>
            <a:off x="1428751" y="1406375"/>
            <a:ext cx="6447235" cy="376257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DCFAD51-3706-4B09-BDA5-68240E0F1843}"/>
              </a:ext>
            </a:extLst>
          </p:cNvPr>
          <p:cNvGraphicFramePr>
            <a:graphicFrameLocks noGrp="1"/>
          </p:cNvGraphicFramePr>
          <p:nvPr/>
        </p:nvGraphicFramePr>
        <p:xfrm>
          <a:off x="792480" y="1035018"/>
          <a:ext cx="7445830" cy="4598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034">
                  <a:extLst>
                    <a:ext uri="{9D8B030D-6E8A-4147-A177-3AD203B41FA5}">
                      <a16:colId xmlns:a16="http://schemas.microsoft.com/office/drawing/2014/main" val="2488906208"/>
                    </a:ext>
                  </a:extLst>
                </a:gridCol>
                <a:gridCol w="425556">
                  <a:extLst>
                    <a:ext uri="{9D8B030D-6E8A-4147-A177-3AD203B41FA5}">
                      <a16:colId xmlns:a16="http://schemas.microsoft.com/office/drawing/2014/main" val="3531926273"/>
                    </a:ext>
                  </a:extLst>
                </a:gridCol>
                <a:gridCol w="581435">
                  <a:extLst>
                    <a:ext uri="{9D8B030D-6E8A-4147-A177-3AD203B41FA5}">
                      <a16:colId xmlns:a16="http://schemas.microsoft.com/office/drawing/2014/main" val="2892230289"/>
                    </a:ext>
                  </a:extLst>
                </a:gridCol>
                <a:gridCol w="620464">
                  <a:extLst>
                    <a:ext uri="{9D8B030D-6E8A-4147-A177-3AD203B41FA5}">
                      <a16:colId xmlns:a16="http://schemas.microsoft.com/office/drawing/2014/main" val="1341046835"/>
                    </a:ext>
                  </a:extLst>
                </a:gridCol>
                <a:gridCol w="3492966">
                  <a:extLst>
                    <a:ext uri="{9D8B030D-6E8A-4147-A177-3AD203B41FA5}">
                      <a16:colId xmlns:a16="http://schemas.microsoft.com/office/drawing/2014/main" val="1821329187"/>
                    </a:ext>
                  </a:extLst>
                </a:gridCol>
                <a:gridCol w="1041375">
                  <a:extLst>
                    <a:ext uri="{9D8B030D-6E8A-4147-A177-3AD203B41FA5}">
                      <a16:colId xmlns:a16="http://schemas.microsoft.com/office/drawing/2014/main" val="211841494"/>
                    </a:ext>
                  </a:extLst>
                </a:gridCol>
              </a:tblGrid>
              <a:tr h="7695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latin typeface="Calibri"/>
                        </a:rPr>
                        <a:t>Item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/>
                        </a:rPr>
                        <a:t>Req #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/>
                        </a:rPr>
                        <a:t>Est </a:t>
                      </a:r>
                      <a:r>
                        <a:rPr lang="en-US" sz="1400" dirty="0" err="1">
                          <a:latin typeface="Calibri"/>
                        </a:rPr>
                        <a:t>SubK</a:t>
                      </a:r>
                      <a:r>
                        <a:rPr lang="en-US" sz="1400" dirty="0">
                          <a:latin typeface="Calibri"/>
                        </a:rPr>
                        <a:t> Value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/>
                        </a:rPr>
                        <a:t>Status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/>
                        </a:rPr>
                        <a:t>Expected Award Date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47004323"/>
                  </a:ext>
                </a:extLst>
              </a:tr>
              <a:tr h="9975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650MHz B=0.92 5-Cell Cavity Assemblies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302069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$455K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Subcontract # 669124 was placed with RI on 9/23/20.  Need additional funds added due to currency fluctuation.  Requisition in process for additional funding.  Order however is placed with vendor.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9/22/2020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10148633"/>
                  </a:ext>
                </a:extLst>
              </a:tr>
              <a:tr h="7669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650 MHz Couplers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308644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$640k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RFP closed on 10/2/20.  Two vendors submitted proposals.  Technical evaluation was complete 10/16/20 with pricing and delivery added.  Anticipate award early November.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11/13/2020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6782805"/>
                  </a:ext>
                </a:extLst>
              </a:tr>
              <a:tr h="69355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Construction phase support services for PIP-II Cryogenics Plant Building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307598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$800K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Received proposal from Gensler for task order on IDIQ Subcontract No. 651024. Authorization to Incur Precontract Costs executed on 9/8/2020.  Drafting task order on Gensler IDIQ . Expected award date 11/5/20.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11/5/2020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0375075"/>
                  </a:ext>
                </a:extLst>
              </a:tr>
              <a:tr h="68529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A/E services for 100% design of the PIP-II </a:t>
                      </a:r>
                      <a:r>
                        <a:rPr lang="en-US" sz="1000" b="0" i="0" u="none" strike="noStrike" kern="1200" dirty="0" err="1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Linac</a:t>
                      </a: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Complex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308956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$1.7M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Modification to add requirements under Task Order 665242.  Received proposal from Gensler.  Preparing Procurement file.  Authorization to Incur Precontract Costs executed.  Expected award date 11/5/20.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11/5/2020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8681312"/>
                  </a:ext>
                </a:extLst>
              </a:tr>
              <a:tr h="68529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650MHz B=0.61 5-Cell Cavity Assemblies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310118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$607K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RFP issued 9/16/2020.  RFP closing 10/30/20.  Anticipated award date of 12/4/2020.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12/4/2020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4290095"/>
                  </a:ext>
                </a:extLst>
              </a:tr>
            </a:tbl>
          </a:graphicData>
        </a:graphic>
      </p:graphicFrame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BBB4F6C0-0810-460F-A2EC-8F2335906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59222" y="1295794"/>
            <a:ext cx="197025" cy="39405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576FD3A-A004-4DF8-987C-F943542F0970}"/>
              </a:ext>
            </a:extLst>
          </p:cNvPr>
          <p:cNvSpPr/>
          <p:nvPr/>
        </p:nvSpPr>
        <p:spPr>
          <a:xfrm>
            <a:off x="2159221" y="2097540"/>
            <a:ext cx="197025" cy="20487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008000"/>
              </a:highlight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19184F-B1C1-40C4-85FF-2C045224255A}"/>
              </a:ext>
            </a:extLst>
          </p:cNvPr>
          <p:cNvSpPr/>
          <p:nvPr/>
        </p:nvSpPr>
        <p:spPr>
          <a:xfrm>
            <a:off x="2159222" y="3046706"/>
            <a:ext cx="204683" cy="216632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A01553-3EFC-426C-B742-EE0534BEEF34}"/>
              </a:ext>
            </a:extLst>
          </p:cNvPr>
          <p:cNvSpPr/>
          <p:nvPr/>
        </p:nvSpPr>
        <p:spPr>
          <a:xfrm>
            <a:off x="2159222" y="3739487"/>
            <a:ext cx="204683" cy="216632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2F92B5-EC0B-4CF9-A662-87ABEC192E71}"/>
              </a:ext>
            </a:extLst>
          </p:cNvPr>
          <p:cNvSpPr/>
          <p:nvPr/>
        </p:nvSpPr>
        <p:spPr>
          <a:xfrm>
            <a:off x="2159222" y="5099069"/>
            <a:ext cx="204683" cy="216632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3C5E55-2375-4C8C-BD70-16868886ABB2}"/>
              </a:ext>
            </a:extLst>
          </p:cNvPr>
          <p:cNvSpPr/>
          <p:nvPr/>
        </p:nvSpPr>
        <p:spPr>
          <a:xfrm>
            <a:off x="2151563" y="4432268"/>
            <a:ext cx="204683" cy="21663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575E44D-8E0E-4742-B3CD-C9808324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33" y="208012"/>
            <a:ext cx="6515100" cy="336550"/>
          </a:xfrm>
        </p:spPr>
        <p:txBody>
          <a:bodyPr/>
          <a:lstStyle/>
          <a:p>
            <a:r>
              <a:rPr lang="en-US" sz="2800" dirty="0"/>
              <a:t>Procurements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DB594E0-A9B0-4D28-BE18-2EBBDBFF7349}"/>
              </a:ext>
            </a:extLst>
          </p:cNvPr>
          <p:cNvSpPr txBox="1">
            <a:spLocks/>
          </p:cNvSpPr>
          <p:nvPr/>
        </p:nvSpPr>
        <p:spPr>
          <a:xfrm>
            <a:off x="1428751" y="6428988"/>
            <a:ext cx="6002841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PIP-II PMG | September 2020</a:t>
            </a:r>
            <a:endParaRPr 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98373-D8F1-4140-9DA4-D4F46C4B1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883D1-E6EB-4C05-9768-45E4FC487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51" y="1545150"/>
            <a:ext cx="6239042" cy="4088068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>
                <a:solidFill>
                  <a:srgbClr val="0070C0"/>
                </a:solidFill>
              </a:rPr>
              <a:t>	*Top 5 = High Lab Visibility; Critical Path Procurements; Critical Procurement Issues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7279B-B4F5-4585-B711-D96BA685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6246" y="5240352"/>
            <a:ext cx="4680657" cy="709779"/>
          </a:xfrm>
        </p:spPr>
        <p:txBody>
          <a:bodyPr/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Red= Behind schedule; actively working major issues              </a:t>
            </a:r>
            <a:r>
              <a:rPr lang="en-US" sz="1400" b="1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Green= On-Schedule; No major issues identified</a:t>
            </a:r>
            <a:endParaRPr lang="en-US" sz="1400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Yellow= On-Schedule; Potential issues identified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C025D4-EF09-4541-AFC8-52D44CDD5879}"/>
              </a:ext>
            </a:extLst>
          </p:cNvPr>
          <p:cNvSpPr txBox="1">
            <a:spLocks/>
          </p:cNvSpPr>
          <p:nvPr/>
        </p:nvSpPr>
        <p:spPr>
          <a:xfrm>
            <a:off x="1428751" y="1406375"/>
            <a:ext cx="6447235" cy="376257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DCFAD51-3706-4B09-BDA5-68240E0F1843}"/>
              </a:ext>
            </a:extLst>
          </p:cNvPr>
          <p:cNvGraphicFramePr>
            <a:graphicFrameLocks noGrp="1"/>
          </p:cNvGraphicFramePr>
          <p:nvPr/>
        </p:nvGraphicFramePr>
        <p:xfrm>
          <a:off x="539931" y="1137636"/>
          <a:ext cx="7707085" cy="3895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496">
                  <a:extLst>
                    <a:ext uri="{9D8B030D-6E8A-4147-A177-3AD203B41FA5}">
                      <a16:colId xmlns:a16="http://schemas.microsoft.com/office/drawing/2014/main" val="2488906208"/>
                    </a:ext>
                  </a:extLst>
                </a:gridCol>
                <a:gridCol w="476078">
                  <a:extLst>
                    <a:ext uri="{9D8B030D-6E8A-4147-A177-3AD203B41FA5}">
                      <a16:colId xmlns:a16="http://schemas.microsoft.com/office/drawing/2014/main" val="3531926273"/>
                    </a:ext>
                  </a:extLst>
                </a:gridCol>
                <a:gridCol w="601836">
                  <a:extLst>
                    <a:ext uri="{9D8B030D-6E8A-4147-A177-3AD203B41FA5}">
                      <a16:colId xmlns:a16="http://schemas.microsoft.com/office/drawing/2014/main" val="2892230289"/>
                    </a:ext>
                  </a:extLst>
                </a:gridCol>
                <a:gridCol w="642233">
                  <a:extLst>
                    <a:ext uri="{9D8B030D-6E8A-4147-A177-3AD203B41FA5}">
                      <a16:colId xmlns:a16="http://schemas.microsoft.com/office/drawing/2014/main" val="1341046835"/>
                    </a:ext>
                  </a:extLst>
                </a:gridCol>
                <a:gridCol w="3615527">
                  <a:extLst>
                    <a:ext uri="{9D8B030D-6E8A-4147-A177-3AD203B41FA5}">
                      <a16:colId xmlns:a16="http://schemas.microsoft.com/office/drawing/2014/main" val="1821329187"/>
                    </a:ext>
                  </a:extLst>
                </a:gridCol>
                <a:gridCol w="1077915">
                  <a:extLst>
                    <a:ext uri="{9D8B030D-6E8A-4147-A177-3AD203B41FA5}">
                      <a16:colId xmlns:a16="http://schemas.microsoft.com/office/drawing/2014/main" val="211841494"/>
                    </a:ext>
                  </a:extLst>
                </a:gridCol>
              </a:tblGrid>
              <a:tr h="9223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Item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 #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Est </a:t>
                      </a:r>
                      <a:r>
                        <a:rPr lang="en-US" sz="1400" dirty="0" err="1"/>
                        <a:t>SubK</a:t>
                      </a:r>
                      <a:r>
                        <a:rPr lang="en-US" sz="1400" dirty="0"/>
                        <a:t> Value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Status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Expected Award Date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47004323"/>
                  </a:ext>
                </a:extLst>
              </a:tr>
              <a:tr h="10984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Niobium Cavity Material</a:t>
                      </a:r>
                    </a:p>
                    <a:p>
                      <a:pPr algn="l" rtl="0" fontAlgn="ctr"/>
                      <a:endParaRPr lang="en-US" sz="1000" b="0" i="0" u="none" strike="noStrike" dirty="0">
                        <a:solidFill>
                          <a:srgbClr val="004C97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305748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$535K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Additional funds added to requisition to account for import tariffs.  Currently, Procurement file being prepared for review. Anticipate routing for approvals by 10/30/2020.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11/13/2020</a:t>
                      </a:r>
                    </a:p>
                    <a:p>
                      <a:pPr algn="ctr"/>
                      <a:endParaRPr lang="en-US" sz="1000" b="0" i="0" u="none" strike="noStrike" kern="1200" dirty="0">
                        <a:solidFill>
                          <a:srgbClr val="004C97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22044420"/>
                  </a:ext>
                </a:extLst>
              </a:tr>
              <a:tr h="112733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SSR2 Resonator </a:t>
                      </a:r>
                    </a:p>
                    <a:p>
                      <a:pPr algn="l" rtl="0" font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Cavities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305165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$960K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Dual source. Negotiations with </a:t>
                      </a:r>
                      <a:r>
                        <a:rPr lang="en-US" sz="1000" b="0" i="0" u="none" strike="noStrike" dirty="0" err="1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Simic</a:t>
                      </a:r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 conducted on 9/9.  Additional surface finish requirements requested – cost estimate received from Simic10/14/20.  RI award in process.  Preparing Procurement files for both sources.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11/20/2020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646782805"/>
                  </a:ext>
                </a:extLst>
              </a:tr>
              <a:tr h="7477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SSR2 Coupler Assembly and Ceramic Window / Antenna Assembly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308167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$190K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One proposal received, which was higher than FRA estimate. Need technical and cost clarification from vendor on proposal.  Zoom meeting scheduled for 10/22/20.  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11/20/2020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400375075"/>
                  </a:ext>
                </a:extLst>
              </a:tr>
            </a:tbl>
          </a:graphicData>
        </a:graphic>
      </p:graphicFrame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BBB4F6C0-0810-460F-A2EC-8F2335906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75670" y="1527824"/>
            <a:ext cx="197025" cy="39405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8E22DC-BD5F-4D60-9A2A-78C1A0E5EB19}"/>
              </a:ext>
            </a:extLst>
          </p:cNvPr>
          <p:cNvSpPr txBox="1">
            <a:spLocks/>
          </p:cNvSpPr>
          <p:nvPr/>
        </p:nvSpPr>
        <p:spPr>
          <a:xfrm>
            <a:off x="1240412" y="1723288"/>
            <a:ext cx="6646069" cy="345107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576FD3A-A004-4DF8-987C-F943542F0970}"/>
              </a:ext>
            </a:extLst>
          </p:cNvPr>
          <p:cNvSpPr/>
          <p:nvPr/>
        </p:nvSpPr>
        <p:spPr>
          <a:xfrm>
            <a:off x="1964675" y="2398502"/>
            <a:ext cx="197025" cy="20487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008000"/>
              </a:highlight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9B4FC2-A478-4AAB-9B90-40A7AD461678}"/>
              </a:ext>
            </a:extLst>
          </p:cNvPr>
          <p:cNvSpPr/>
          <p:nvPr/>
        </p:nvSpPr>
        <p:spPr>
          <a:xfrm>
            <a:off x="1968012" y="3480868"/>
            <a:ext cx="204683" cy="21663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8DFB7C-6DE3-432E-A3DB-0DC8369D167F}"/>
              </a:ext>
            </a:extLst>
          </p:cNvPr>
          <p:cNvSpPr/>
          <p:nvPr/>
        </p:nvSpPr>
        <p:spPr>
          <a:xfrm>
            <a:off x="1975670" y="4466678"/>
            <a:ext cx="204683" cy="216632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5A18B005-51A2-4EA1-A209-7D915E01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" y="51181"/>
            <a:ext cx="6515100" cy="336550"/>
          </a:xfrm>
        </p:spPr>
        <p:txBody>
          <a:bodyPr/>
          <a:lstStyle/>
          <a:p>
            <a:r>
              <a:rPr lang="en-US" sz="2800" dirty="0"/>
              <a:t>Procurements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FA666-9657-4DDD-8166-E3E927876A44}"/>
              </a:ext>
            </a:extLst>
          </p:cNvPr>
          <p:cNvSpPr/>
          <p:nvPr/>
        </p:nvSpPr>
        <p:spPr>
          <a:xfrm>
            <a:off x="3630596" y="6515240"/>
            <a:ext cx="2225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PIP-II PMG | September 2020</a:t>
            </a:r>
            <a:endParaRPr lang="en-US" sz="1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85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118784"/>
            <a:ext cx="8672513" cy="3703320"/>
          </a:xfrm>
        </p:spPr>
        <p:txBody>
          <a:bodyPr/>
          <a:lstStyle/>
          <a:p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Supported beam operation from 5 cavities.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CAV1 and CAV2 need frequency tuning at room temperature after beam test.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CAV3 needs to replace its warm window</a:t>
            </a:r>
          </a:p>
          <a:p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A combined Q0 measurement including CAV6 is planned.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9" y="398472"/>
            <a:ext cx="8771279" cy="416634"/>
          </a:xfrm>
        </p:spPr>
        <p:txBody>
          <a:bodyPr/>
          <a:lstStyle/>
          <a:p>
            <a:r>
              <a:rPr lang="en-US" dirty="0"/>
              <a:t>SRFCRYO Systems – HWR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78AE3A-6C66-4480-867B-C09F88771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2012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9" y="398472"/>
            <a:ext cx="8771279" cy="416634"/>
          </a:xfrm>
        </p:spPr>
        <p:txBody>
          <a:bodyPr/>
          <a:lstStyle/>
          <a:p>
            <a:r>
              <a:rPr lang="en-US" dirty="0"/>
              <a:t>SRFCRYO Systems – SSR1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78AE3A-6C66-4480-867B-C09F88771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A72135-761C-4539-B459-4BE1E2475445}"/>
              </a:ext>
            </a:extLst>
          </p:cNvPr>
          <p:cNvSpPr/>
          <p:nvPr/>
        </p:nvSpPr>
        <p:spPr>
          <a:xfrm>
            <a:off x="0" y="926014"/>
            <a:ext cx="877128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Two cavities exceed gradient specification required for PIP2IT beam test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Both cavities have microphonics detuning ~15 Hz  (&lt; 20 Hz specification)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RF amplifier used to power SSR1 cavities is a DAE deliverable; five more units are being installed.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All solenoids tested and meet specification. Heat load tests are in progress.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Strong back design validated preliminarily.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DE3D436-148A-4AF1-9863-D3D527EE3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652723"/>
              </p:ext>
            </p:extLst>
          </p:nvPr>
        </p:nvGraphicFramePr>
        <p:xfrm>
          <a:off x="229933" y="2447731"/>
          <a:ext cx="8685739" cy="359854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965760">
                  <a:extLst>
                    <a:ext uri="{9D8B030D-6E8A-4147-A177-3AD203B41FA5}">
                      <a16:colId xmlns:a16="http://schemas.microsoft.com/office/drawing/2014/main" val="1433671886"/>
                    </a:ext>
                  </a:extLst>
                </a:gridCol>
                <a:gridCol w="1340442">
                  <a:extLst>
                    <a:ext uri="{9D8B030D-6E8A-4147-A177-3AD203B41FA5}">
                      <a16:colId xmlns:a16="http://schemas.microsoft.com/office/drawing/2014/main" val="353326260"/>
                    </a:ext>
                  </a:extLst>
                </a:gridCol>
                <a:gridCol w="1590261">
                  <a:extLst>
                    <a:ext uri="{9D8B030D-6E8A-4147-A177-3AD203B41FA5}">
                      <a16:colId xmlns:a16="http://schemas.microsoft.com/office/drawing/2014/main" val="40664076"/>
                    </a:ext>
                  </a:extLst>
                </a:gridCol>
                <a:gridCol w="1679711">
                  <a:extLst>
                    <a:ext uri="{9D8B030D-6E8A-4147-A177-3AD203B41FA5}">
                      <a16:colId xmlns:a16="http://schemas.microsoft.com/office/drawing/2014/main" val="4144540583"/>
                    </a:ext>
                  </a:extLst>
                </a:gridCol>
                <a:gridCol w="3109565">
                  <a:extLst>
                    <a:ext uri="{9D8B030D-6E8A-4147-A177-3AD203B41FA5}">
                      <a16:colId xmlns:a16="http://schemas.microsoft.com/office/drawing/2014/main" val="2280560293"/>
                    </a:ext>
                  </a:extLst>
                </a:gridCol>
              </a:tblGrid>
              <a:tr h="6922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Position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Serial #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Nominal gradient required (MV/m)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Maximum gradient (MV/m)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Note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229848091"/>
                  </a:ext>
                </a:extLst>
              </a:tr>
              <a:tr h="5365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CAV1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09585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S1H-NR-106</a:t>
                      </a: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10.00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11.5*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 MP after conditioning FE onset 10.5 MV/m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541824"/>
                  </a:ext>
                </a:extLst>
              </a:tr>
              <a:tr h="315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09585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S1H-NR-110</a:t>
                      </a: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8.78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707074"/>
                  </a:ext>
                </a:extLst>
              </a:tr>
              <a:tr h="315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CAV3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09585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S1H-NR-112</a:t>
                      </a: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8.05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840360"/>
                  </a:ext>
                </a:extLst>
              </a:tr>
              <a:tr h="315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CAV4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09585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S1H-NR-109</a:t>
                      </a: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10.00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97140"/>
                  </a:ext>
                </a:extLst>
              </a:tr>
              <a:tr h="315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CAV5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09585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S1H-NR-114</a:t>
                      </a: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9.76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700850"/>
                  </a:ext>
                </a:extLst>
              </a:tr>
              <a:tr h="315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CAV6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09585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S1F-IU-104</a:t>
                      </a: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10.00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8344"/>
                  </a:ext>
                </a:extLst>
              </a:tr>
              <a:tr h="315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CAV7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09585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S1H-NR-113</a:t>
                      </a: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8.54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006055"/>
                  </a:ext>
                </a:extLst>
              </a:tr>
              <a:tr h="3150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CAV8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09585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S1H-NR-111</a:t>
                      </a: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10.00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715" marR="5715" marT="571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11.0*</a:t>
                      </a: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No MP after </a:t>
                      </a: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conditioning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FE onset 10.5 MV/m</a:t>
                      </a: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74479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5E2AF3E-5FFC-4437-A826-93FDA62BA64F}"/>
              </a:ext>
            </a:extLst>
          </p:cNvPr>
          <p:cNvSpPr txBox="1"/>
          <p:nvPr/>
        </p:nvSpPr>
        <p:spPr>
          <a:xfrm>
            <a:off x="4940985" y="6024207"/>
            <a:ext cx="167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*Admin. limited</a:t>
            </a:r>
          </a:p>
        </p:txBody>
      </p:sp>
    </p:spTree>
    <p:extLst>
      <p:ext uri="{BB962C8B-B14F-4D97-AF65-F5344CB8AC3E}">
        <p14:creationId xmlns:p14="http://schemas.microsoft.com/office/powerpoint/2010/main" val="3835048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118783"/>
            <a:ext cx="8672513" cy="4948187"/>
          </a:xfrm>
        </p:spPr>
        <p:txBody>
          <a:bodyPr/>
          <a:lstStyle/>
          <a:p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SSR2: Niobium production at vendor completed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Material samples received from vendor. Testing is in progress.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Vendor is waiting for material shipping instruction, pending cavity contract award and vendor acceptance.</a:t>
            </a:r>
          </a:p>
          <a:p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SSR2: Cavity procurement is in progress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(See previous procurement slide)</a:t>
            </a:r>
          </a:p>
          <a:p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SSR2: Power coupler procurement is in progress</a:t>
            </a:r>
          </a:p>
          <a:p>
            <a:pPr lvl="1"/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Discussion with vendor to clarify the cost driver (See previous procurement slide)</a:t>
            </a:r>
          </a:p>
          <a:p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SSR2: cryomodule design in progress.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9" y="398472"/>
            <a:ext cx="8771279" cy="416634"/>
          </a:xfrm>
        </p:spPr>
        <p:txBody>
          <a:bodyPr/>
          <a:lstStyle/>
          <a:p>
            <a:r>
              <a:rPr lang="en-US" dirty="0"/>
              <a:t>SRFCRYO Systems – SSR2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78AE3A-6C66-4480-867B-C09F88771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7280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118784"/>
            <a:ext cx="8672513" cy="1846968"/>
          </a:xfrm>
        </p:spPr>
        <p:txBody>
          <a:bodyPr/>
          <a:lstStyle/>
          <a:p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Preproduction cavity niobium procurement is in progress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(see previous procurement report)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Preproduction cavity procurement is in progress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(see previous procurement report)</a:t>
            </a: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9" y="398472"/>
            <a:ext cx="8771279" cy="416634"/>
          </a:xfrm>
        </p:spPr>
        <p:txBody>
          <a:bodyPr/>
          <a:lstStyle/>
          <a:p>
            <a:r>
              <a:rPr lang="en-US" dirty="0"/>
              <a:t>SRFCRYO Systems – LB650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78AE3A-6C66-4480-867B-C09F88771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2DB798C3-8C96-4232-A3F4-B1A37A01F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30939"/>
              </p:ext>
            </p:extLst>
          </p:nvPr>
        </p:nvGraphicFramePr>
        <p:xfrm>
          <a:off x="205751" y="2866933"/>
          <a:ext cx="8804274" cy="31851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91305">
                  <a:extLst>
                    <a:ext uri="{9D8B030D-6E8A-4147-A177-3AD203B41FA5}">
                      <a16:colId xmlns:a16="http://schemas.microsoft.com/office/drawing/2014/main" val="2819477783"/>
                    </a:ext>
                  </a:extLst>
                </a:gridCol>
                <a:gridCol w="780049">
                  <a:extLst>
                    <a:ext uri="{9D8B030D-6E8A-4147-A177-3AD203B41FA5}">
                      <a16:colId xmlns:a16="http://schemas.microsoft.com/office/drawing/2014/main" val="2882165031"/>
                    </a:ext>
                  </a:extLst>
                </a:gridCol>
                <a:gridCol w="5370285">
                  <a:extLst>
                    <a:ext uri="{9D8B030D-6E8A-4147-A177-3AD203B41FA5}">
                      <a16:colId xmlns:a16="http://schemas.microsoft.com/office/drawing/2014/main" val="2949879290"/>
                    </a:ext>
                  </a:extLst>
                </a:gridCol>
                <a:gridCol w="1162635">
                  <a:extLst>
                    <a:ext uri="{9D8B030D-6E8A-4147-A177-3AD203B41FA5}">
                      <a16:colId xmlns:a16="http://schemas.microsoft.com/office/drawing/2014/main" val="4725948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# cell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Processing/test currently planned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Priority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640354"/>
                  </a:ext>
                </a:extLst>
              </a:tr>
              <a:tr h="163166">
                <a:tc>
                  <a:txBody>
                    <a:bodyPr/>
                    <a:lstStyle/>
                    <a:p>
                      <a:r>
                        <a:rPr lang="en-US" sz="1600"/>
                        <a:t>S65-001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800C 3h, 2/0 N dop, 7um EP, RF test (Jul, Aug, </a:t>
                      </a:r>
                      <a:r>
                        <a:rPr lang="en-US" sz="1600" u="sng" dirty="0"/>
                        <a:t>5 Nov 2020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95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S65-002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800C 3h, 2/0 N dop, 7um EP, RF test (Jan 2020), 40um EP, RF test (Mar, </a:t>
                      </a:r>
                      <a:r>
                        <a:rPr lang="en-US" sz="1600" u="sng" dirty="0"/>
                        <a:t>29 Oct 2020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Very 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279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B61-EZ-001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180um EP, 800C 2h, 30um EP (in schedule, tuning tools should arrive 10/21?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Delayed due to covid-19 case at vendor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Very 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00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B61S-EZ-001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180um EP, 800C 3h, 30um EP (in schedule ?, waiting for field probe), RF test (w flux expulsion), </a:t>
                      </a:r>
                      <a:r>
                        <a:rPr lang="en-US" sz="1600" u="sng" dirty="0"/>
                        <a:t>16 Nov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Very 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867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VECC-LB650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To arrive at FNAL as fabricated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3227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ESS cavity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200um BCP, 600C 10h, 30um BCP @ INFN, RF test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On hold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83870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765200-0418-4CC6-8556-6940801DAF8B}"/>
              </a:ext>
            </a:extLst>
          </p:cNvPr>
          <p:cNvSpPr txBox="1"/>
          <p:nvPr/>
        </p:nvSpPr>
        <p:spPr>
          <a:xfrm>
            <a:off x="1306286" y="6042417"/>
            <a:ext cx="774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VTS shutdown since 9/15, expected to recover on 10/26</a:t>
            </a:r>
          </a:p>
        </p:txBody>
      </p:sp>
    </p:spTree>
    <p:extLst>
      <p:ext uri="{BB962C8B-B14F-4D97-AF65-F5344CB8AC3E}">
        <p14:creationId xmlns:p14="http://schemas.microsoft.com/office/powerpoint/2010/main" val="2119212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9" y="398472"/>
            <a:ext cx="8771279" cy="416634"/>
          </a:xfrm>
        </p:spPr>
        <p:txBody>
          <a:bodyPr/>
          <a:lstStyle/>
          <a:p>
            <a:r>
              <a:rPr lang="en-US" dirty="0"/>
              <a:t>SRFCRYO Systems – HB650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78AE3A-6C66-4480-867B-C09F88771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65200-0418-4CC6-8556-6940801DAF8B}"/>
              </a:ext>
            </a:extLst>
          </p:cNvPr>
          <p:cNvSpPr txBox="1"/>
          <p:nvPr/>
        </p:nvSpPr>
        <p:spPr>
          <a:xfrm>
            <a:off x="1306286" y="6042417"/>
            <a:ext cx="774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VTS shutdown since 9/15, expected to recover on 10/26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BB7B890-FB06-49B9-A57E-6F34110CA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76669"/>
              </p:ext>
            </p:extLst>
          </p:nvPr>
        </p:nvGraphicFramePr>
        <p:xfrm>
          <a:off x="222249" y="1317584"/>
          <a:ext cx="8693150" cy="389229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00878">
                  <a:extLst>
                    <a:ext uri="{9D8B030D-6E8A-4147-A177-3AD203B41FA5}">
                      <a16:colId xmlns:a16="http://schemas.microsoft.com/office/drawing/2014/main" val="2819477783"/>
                    </a:ext>
                  </a:extLst>
                </a:gridCol>
                <a:gridCol w="680315">
                  <a:extLst>
                    <a:ext uri="{9D8B030D-6E8A-4147-A177-3AD203B41FA5}">
                      <a16:colId xmlns:a16="http://schemas.microsoft.com/office/drawing/2014/main" val="2882165031"/>
                    </a:ext>
                  </a:extLst>
                </a:gridCol>
                <a:gridCol w="5307496">
                  <a:extLst>
                    <a:ext uri="{9D8B030D-6E8A-4147-A177-3AD203B41FA5}">
                      <a16:colId xmlns:a16="http://schemas.microsoft.com/office/drawing/2014/main" val="2191990630"/>
                    </a:ext>
                  </a:extLst>
                </a:gridCol>
                <a:gridCol w="904461">
                  <a:extLst>
                    <a:ext uri="{9D8B030D-6E8A-4147-A177-3AD203B41FA5}">
                      <a16:colId xmlns:a16="http://schemas.microsoft.com/office/drawing/2014/main" val="2949879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# cell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Processing/test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Priority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970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B92D-RRCAT-502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 um EP + N-doping + 5 um EP @ RRCAT, RF test (Aug 2020), optical inspection, replica on quench spot, local grinding, </a:t>
                      </a:r>
                      <a:r>
                        <a:rPr lang="en-US" sz="1400" b="0" i="0" u="sng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60um EP (23 Oct)</a:t>
                      </a:r>
                      <a:endParaRPr lang="en-US" sz="1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95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B92D-RRCAT-504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140um EP + 800C + 10um EP @RRCAT, </a:t>
                      </a:r>
                      <a:r>
                        <a:rPr lang="en-US" sz="1400" u="sng" dirty="0"/>
                        <a:t>to be shipped to FNAL</a:t>
                      </a:r>
                      <a:r>
                        <a:rPr lang="en-US" sz="1400" dirty="0"/>
                        <a:t>, EP reset to be scheduled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03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B92D-RRCAT-506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sng" dirty="0"/>
                        <a:t>to be shipped to FNAL </a:t>
                      </a:r>
                      <a:r>
                        <a:rPr lang="en-US" sz="1400" dirty="0"/>
                        <a:t>as fabricated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488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B9AS-AES-005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N-doping, 7um EP, RF test (Jan 2020), 5um EP, RF test (Jul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9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B9AS-AES-009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N-doping, 7um EP, RF test (Aug 2019), 3um EP, RF test (Dec 2019), 3um EP, RF test (Jun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86922"/>
                  </a:ext>
                </a:extLst>
              </a:tr>
              <a:tr h="2047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B9A-AES-007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Pending helium vessel jacketing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538164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r>
                        <a:rPr lang="en-US" sz="1400" dirty="0"/>
                        <a:t>B9A-AES-008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Jacketed. Pending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tuning recovery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Very 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833691"/>
                  </a:ext>
                </a:extLst>
              </a:tr>
              <a:tr h="207264">
                <a:tc>
                  <a:txBody>
                    <a:bodyPr/>
                    <a:lstStyle/>
                    <a:p>
                      <a:r>
                        <a:rPr lang="en-US" sz="1400" dirty="0"/>
                        <a:t>B9A-AES-009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Pending helium vessel jacketing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101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B9A-AES-010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Ready to ship.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Pending export control 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Very 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683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549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046C84-7B02-494D-B97E-B62BE3A0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SRFCRYO Systems – HB650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4C748-5FD7-4F1B-A31F-49E058F31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B55D6-FCF6-45D4-A043-3A402675E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2C3181-FDFB-4350-987B-9DD929FA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118783"/>
            <a:ext cx="8672513" cy="4948187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Procurements</a:t>
            </a:r>
          </a:p>
          <a:p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B92 cavity procurement is in progress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Pending vendor contract acceptance (See previous procurement report)</a:t>
            </a:r>
          </a:p>
          <a:p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650 MHz coupler procurement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Technical evaluation completed. Requesting clarification on cost breakdown (See previous procurement slide)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50960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046C84-7B02-494D-B97E-B62BE3A0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SRFCRYO Systems – HB650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4C748-5FD7-4F1B-A31F-49E058F31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B55D6-FCF6-45D4-A043-3A402675E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64E6A-1EDC-47E1-A659-BA64F928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5170713" cy="2536069"/>
          </a:xfrm>
        </p:spPr>
        <p:txBody>
          <a:bodyPr/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HB650 Transportation Tooling FDR was completed on 9/22/2020 led by UKRI.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Review responses released in TC</a:t>
            </a:r>
          </a:p>
          <a:p>
            <a:pPr lvl="1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Plan to close recommendations </a:t>
            </a:r>
          </a:p>
          <a:p>
            <a:pPr marL="457200" lvl="1" indent="0">
              <a:buNone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   before 12/31/2020</a:t>
            </a: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045837-5D34-4A51-B9D5-47DA89BC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195" y="1046097"/>
            <a:ext cx="3921805" cy="1617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369C55-7033-45A4-AAC5-EFFFA107F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227" y="3603757"/>
            <a:ext cx="4701109" cy="216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71DC8F-3992-4AD7-A825-4CBCFF140BFA}"/>
              </a:ext>
            </a:extLst>
          </p:cNvPr>
          <p:cNvSpPr txBox="1"/>
          <p:nvPr/>
        </p:nvSpPr>
        <p:spPr>
          <a:xfrm>
            <a:off x="6323627" y="2983291"/>
            <a:ext cx="2591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of M. Kane of UKRI/STFC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6A86DB-BEEC-45FF-9A38-50922331C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3383948"/>
            <a:ext cx="4517253" cy="228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1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F44E66-70F6-4B4C-9DF0-D87C781FA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861" y="167212"/>
            <a:ext cx="6515100" cy="46653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  <a:endParaRPr lang="en-US" sz="1350" dirty="0"/>
          </a:p>
          <a:p>
            <a:r>
              <a:rPr lang="en-US" sz="2000" dirty="0">
                <a:solidFill>
                  <a:schemeClr val="tx2"/>
                </a:solidFill>
              </a:rPr>
              <a:t>Aria Soha</a:t>
            </a:r>
            <a:r>
              <a:rPr lang="en-US" sz="2000" dirty="0"/>
              <a:t>											</a:t>
            </a:r>
          </a:p>
          <a:p>
            <a:pPr lvl="1"/>
            <a:r>
              <a:rPr lang="en-US" sz="2000" dirty="0"/>
              <a:t>Deputy L2 Manager for LI&amp;C</a:t>
            </a:r>
          </a:p>
          <a:p>
            <a:pPr marL="457200" lvl="1" indent="0">
              <a:buNone/>
            </a:pPr>
            <a:r>
              <a:rPr lang="en-US" sz="2000" dirty="0"/>
              <a:t> 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Matt Luedke</a:t>
            </a:r>
          </a:p>
          <a:p>
            <a:pPr lvl="1"/>
            <a:r>
              <a:rPr lang="en-US" sz="2000" dirty="0"/>
              <a:t>Quality Engineer (SRF/Cryo) 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Mathias El Baz</a:t>
            </a:r>
            <a:endParaRPr lang="en-US" sz="2000" dirty="0">
              <a:solidFill>
                <a:schemeClr val="tx2"/>
              </a:solidFill>
            </a:endParaRP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CNRS visitor, Beam Instrumentation 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Harsh </a:t>
            </a:r>
            <a:r>
              <a:rPr lang="en-US" sz="2000" dirty="0" err="1">
                <a:solidFill>
                  <a:schemeClr val="tx2"/>
                </a:solidFill>
              </a:rPr>
              <a:t>Maniar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sz="2000" dirty="0"/>
              <a:t>LLRF Engineer </a:t>
            </a:r>
          </a:p>
          <a:p>
            <a:pPr lvl="1"/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Yi Jia</a:t>
            </a:r>
          </a:p>
          <a:p>
            <a:pPr lvl="1"/>
            <a:r>
              <a:rPr lang="en-US" sz="2000" dirty="0"/>
              <a:t>Cryo Engineer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PIP-II Financial Manager job posted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E9A002-D547-4B93-B48B-8F0F3916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7212"/>
            <a:ext cx="8686800" cy="320908"/>
          </a:xfrm>
        </p:spPr>
        <p:txBody>
          <a:bodyPr/>
          <a:lstStyle/>
          <a:p>
            <a:r>
              <a:rPr lang="en-US" dirty="0"/>
              <a:t>Welcome new Colleagues!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07916666-78E0-4104-B46E-BC9B5EBA0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71" y="363639"/>
            <a:ext cx="1005548" cy="108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1A06856-91E2-4939-9F09-CEBB57FE2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571" y="1544491"/>
            <a:ext cx="1029339" cy="111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78BD954-215A-4EDA-BF93-90B657C21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380" y="3784389"/>
            <a:ext cx="1005548" cy="1148378"/>
          </a:xfrm>
          <a:prstGeom prst="rect">
            <a:avLst/>
          </a:prstGeom>
        </p:spPr>
      </p:pic>
      <p:pic>
        <p:nvPicPr>
          <p:cNvPr id="17" name="Picture 1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2FB89E9-1F2D-46D3-81A9-E5F0893D6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761" y="2710019"/>
            <a:ext cx="1029167" cy="102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81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7CC6D3-9BEC-4871-A87B-E8912E1C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SRFCRYO Systems – Cryogenics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C5D5A-E1F0-4802-845F-F2CF7A8AB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9B76F-544D-43DE-96D8-CA622679F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9E7740-F113-4CDF-870D-5B45A7A3F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sz="2000" dirty="0"/>
              <a:t>Cryoplant award is in progress.</a:t>
            </a:r>
          </a:p>
          <a:p>
            <a:pPr lvl="1"/>
            <a:r>
              <a:rPr lang="en-US" sz="1800" dirty="0"/>
              <a:t>DAE approved requisition.</a:t>
            </a:r>
          </a:p>
          <a:p>
            <a:r>
              <a:rPr lang="en-US" sz="2000" dirty="0"/>
              <a:t>Cryoplant integration preliminary design is in progress</a:t>
            </a:r>
          </a:p>
          <a:p>
            <a:r>
              <a:rPr lang="en-US" sz="2000" dirty="0"/>
              <a:t>Cryoplant capacity improvement BCR was approved.</a:t>
            </a:r>
          </a:p>
          <a:p>
            <a:pPr lvl="1"/>
            <a:r>
              <a:rPr lang="en-US" sz="1800" dirty="0"/>
              <a:t>Heat load summary review is in progress</a:t>
            </a:r>
          </a:p>
          <a:p>
            <a:pPr lvl="1"/>
            <a:r>
              <a:rPr lang="en-US" sz="1800" dirty="0"/>
              <a:t>Performance improvement procurement is in progress</a:t>
            </a:r>
          </a:p>
          <a:p>
            <a:r>
              <a:rPr lang="en-US" sz="2000" dirty="0"/>
              <a:t>CDS final design was completed successfully on 8/12/2020.</a:t>
            </a:r>
          </a:p>
          <a:p>
            <a:pPr lvl="1"/>
            <a:r>
              <a:rPr lang="en-US" sz="1800" dirty="0"/>
              <a:t>Addressing review recommendations.</a:t>
            </a:r>
          </a:p>
          <a:p>
            <a:pPr lvl="2"/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068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179868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835EAD2D-3BA0-4984-B7AB-2B4162B8F644}"/>
              </a:ext>
            </a:extLst>
          </p:cNvPr>
          <p:cNvSpPr txBox="1">
            <a:spLocks/>
          </p:cNvSpPr>
          <p:nvPr/>
        </p:nvSpPr>
        <p:spPr>
          <a:xfrm>
            <a:off x="228600" y="971550"/>
            <a:ext cx="8672513" cy="517986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Helvetica"/>
              </a:rPr>
              <a:t>Acc Sys overall</a:t>
            </a:r>
          </a:p>
          <a:p>
            <a:pPr lvl="1"/>
            <a:r>
              <a:rPr lang="en-US" dirty="0">
                <a:cs typeface="Helvetica"/>
              </a:rPr>
              <a:t>PIP2IT support from virtually every L3 subsystem</a:t>
            </a:r>
          </a:p>
          <a:p>
            <a:pPr lvl="1"/>
            <a:r>
              <a:rPr lang="en-US" dirty="0">
                <a:cs typeface="Helvetica"/>
              </a:rPr>
              <a:t>Prep for CD-2 IPR</a:t>
            </a:r>
            <a:endParaRPr lang="en-US" dirty="0"/>
          </a:p>
          <a:p>
            <a:pPr lvl="1"/>
            <a:r>
              <a:rPr lang="en-US" dirty="0">
                <a:cs typeface="Helvetica"/>
              </a:rPr>
              <a:t>Draft Final Design Report writing in progress as personnel bandwidth allows</a:t>
            </a:r>
            <a:endParaRPr lang="en-US" dirty="0"/>
          </a:p>
          <a:p>
            <a:endParaRPr lang="en-US" dirty="0">
              <a:cs typeface="Helvetica"/>
            </a:endParaRPr>
          </a:p>
          <a:p>
            <a:r>
              <a:rPr lang="en-US" dirty="0">
                <a:cs typeface="Helvetica"/>
              </a:rPr>
              <a:t>MPS</a:t>
            </a:r>
            <a:endParaRPr lang="en-US" dirty="0"/>
          </a:p>
          <a:p>
            <a:pPr lvl="1"/>
            <a:r>
              <a:rPr lang="en-US" dirty="0">
                <a:cs typeface="Helvetica"/>
              </a:rPr>
              <a:t>Ongoing expansion and firmware upgrades to support beam through cryomodules and HEBT</a:t>
            </a:r>
          </a:p>
          <a:p>
            <a:pPr lvl="1"/>
            <a:r>
              <a:rPr lang="en-US" dirty="0">
                <a:cs typeface="Helvetica"/>
              </a:rPr>
              <a:t>MPS/PIP2IT Configuration Control committee functioning</a:t>
            </a:r>
          </a:p>
          <a:p>
            <a:pPr lvl="1"/>
            <a:r>
              <a:rPr lang="en-US" dirty="0">
                <a:cs typeface="Helvetica"/>
              </a:rPr>
              <a:t>Anticipating installation of last major input piece, low energy diamond detector, in November </a:t>
            </a:r>
          </a:p>
          <a:p>
            <a:pPr lvl="1"/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6581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0040191-F23C-46BF-B410-A688D4EC2F5F}"/>
              </a:ext>
            </a:extLst>
          </p:cNvPr>
          <p:cNvSpPr txBox="1">
            <a:spLocks/>
          </p:cNvSpPr>
          <p:nvPr/>
        </p:nvSpPr>
        <p:spPr>
          <a:xfrm>
            <a:off x="178903" y="872159"/>
            <a:ext cx="8096393" cy="4016989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charset="0"/>
              <a:buNone/>
            </a:pPr>
            <a:endParaRPr lang="en-US" dirty="0">
              <a:cs typeface="Helvetica"/>
            </a:endParaRPr>
          </a:p>
          <a:p>
            <a:r>
              <a:rPr lang="en-US" dirty="0">
                <a:cs typeface="Helvetica"/>
              </a:rPr>
              <a:t>LLRF</a:t>
            </a:r>
          </a:p>
          <a:p>
            <a:pPr lvl="1"/>
            <a:r>
              <a:rPr lang="en-US" dirty="0">
                <a:cs typeface="Helvetica"/>
              </a:rPr>
              <a:t>PIP2IT on-site work – supporting all RF systems</a:t>
            </a:r>
          </a:p>
          <a:p>
            <a:pPr lvl="2"/>
            <a:r>
              <a:rPr lang="en-US" dirty="0">
                <a:cs typeface="Helvetica"/>
              </a:rPr>
              <a:t>GDR demonstrated on HWR cavities</a:t>
            </a:r>
          </a:p>
          <a:p>
            <a:pPr lvl="1"/>
            <a:r>
              <a:rPr lang="en-US" dirty="0">
                <a:cs typeface="Helvetica"/>
              </a:rPr>
              <a:t>I-CRADA draft with Poland/WUT and TUL under review by FSO</a:t>
            </a:r>
          </a:p>
          <a:p>
            <a:pPr lvl="1"/>
            <a:r>
              <a:rPr lang="en-US" dirty="0">
                <a:cs typeface="Helvetica"/>
              </a:rPr>
              <a:t>Developing an agenda for a Pulsed RF workshop at request of IIFC</a:t>
            </a:r>
          </a:p>
          <a:p>
            <a:pPr lvl="1"/>
            <a:endParaRPr lang="en-US" dirty="0"/>
          </a:p>
          <a:p>
            <a:pPr lvl="1">
              <a:buFont typeface="Arial" charset="0"/>
              <a:buChar char="–"/>
            </a:pPr>
            <a:endParaRPr lang="en-US" dirty="0">
              <a:cs typeface="Helvetica"/>
            </a:endParaRPr>
          </a:p>
          <a:p>
            <a:pPr marL="457200" lvl="1" indent="0">
              <a:buFont typeface="Arial" charset="0"/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457200" lvl="1" indent="0">
              <a:buFont typeface="Arial" charset="0"/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428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4399CA97-CD74-4982-9EF1-B9F5BBB8B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33" y="998365"/>
            <a:ext cx="5160230" cy="5270812"/>
          </a:xfrm>
        </p:spPr>
        <p:txBody>
          <a:bodyPr lIns="0" tIns="0" rIns="0" bIns="0" anchor="t"/>
          <a:lstStyle/>
          <a:p>
            <a:r>
              <a:rPr lang="en-US" dirty="0">
                <a:cs typeface="Helvetica"/>
              </a:rPr>
              <a:t>HPRF/RF </a:t>
            </a:r>
            <a:r>
              <a:rPr lang="en-US" sz="2800" dirty="0">
                <a:cs typeface="Helvetica"/>
              </a:rPr>
              <a:t>distribution</a:t>
            </a:r>
          </a:p>
          <a:p>
            <a:pPr lvl="1"/>
            <a:r>
              <a:rPr lang="en-US" dirty="0">
                <a:cs typeface="Helvetica"/>
              </a:rPr>
              <a:t>PIP2IT</a:t>
            </a:r>
          </a:p>
          <a:p>
            <a:pPr lvl="2"/>
            <a:r>
              <a:rPr lang="en-US" dirty="0">
                <a:cs typeface="Helvetica"/>
              </a:rPr>
              <a:t>Next 5 325 MHZ 7 kW SSR1 amplifiers from BARC/ECIL have arrived</a:t>
            </a:r>
          </a:p>
          <a:p>
            <a:pPr lvl="2"/>
            <a:r>
              <a:rPr lang="en-US" dirty="0">
                <a:cs typeface="Helvetica"/>
              </a:rPr>
              <a:t>Shipment includes spare components</a:t>
            </a:r>
          </a:p>
          <a:p>
            <a:pPr lvl="2"/>
            <a:r>
              <a:rPr lang="en-US" dirty="0">
                <a:cs typeface="Helvetica"/>
              </a:rPr>
              <a:t>Operational SSA switched back to cavity #1</a:t>
            </a:r>
          </a:p>
          <a:p>
            <a:pPr lvl="2"/>
            <a:r>
              <a:rPr lang="en-US" dirty="0">
                <a:cs typeface="Helvetica"/>
              </a:rPr>
              <a:t>EPICS interface under development</a:t>
            </a:r>
          </a:p>
          <a:p>
            <a:pPr lvl="1"/>
            <a:r>
              <a:rPr lang="en-US" dirty="0">
                <a:cs typeface="Helvetica"/>
              </a:rPr>
              <a:t>40 kW 650 MHz SSA design path progressing</a:t>
            </a:r>
          </a:p>
          <a:p>
            <a:pPr lvl="2"/>
            <a:r>
              <a:rPr lang="en-US" dirty="0">
                <a:cs typeface="Helvetica"/>
              </a:rPr>
              <a:t>Anticipate arrival of prototype in coming weeks</a:t>
            </a:r>
          </a:p>
          <a:p>
            <a:pPr lvl="2"/>
            <a:endParaRPr lang="en-US" dirty="0">
              <a:cs typeface="Helvetica"/>
            </a:endParaRPr>
          </a:p>
          <a:p>
            <a:pPr lvl="2"/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  <a:p>
            <a:pPr marL="457200" lvl="1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DB195DC-9017-4395-9B30-4C30DAF3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142" y="1748783"/>
            <a:ext cx="3266097" cy="24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99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BA9397-E089-427A-804C-E9E95CCCA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179868"/>
          </a:xfrm>
        </p:spPr>
        <p:txBody>
          <a:bodyPr lIns="0" tIns="0" rIns="0" bIns="0" anchor="t"/>
          <a:lstStyle/>
          <a:p>
            <a:r>
              <a:rPr lang="en-US" dirty="0">
                <a:cs typeface="Helvetica"/>
              </a:rPr>
              <a:t>Magnets/Power supplies</a:t>
            </a:r>
            <a:endParaRPr lang="en-US">
              <a:cs typeface="Helvetica"/>
            </a:endParaRPr>
          </a:p>
          <a:p>
            <a:pPr lvl="1"/>
            <a:r>
              <a:rPr lang="en-US" dirty="0">
                <a:cs typeface="Helvetica"/>
              </a:rPr>
              <a:t>PIP2IT on-site work essentially complete</a:t>
            </a:r>
          </a:p>
          <a:p>
            <a:pPr lvl="1"/>
            <a:r>
              <a:rPr lang="en-US" dirty="0">
                <a:cs typeface="Helvetica"/>
              </a:rPr>
              <a:t>Design considerations for switcher magnet</a:t>
            </a:r>
          </a:p>
          <a:p>
            <a:pPr lvl="2"/>
            <a:r>
              <a:rPr lang="en-US" dirty="0">
                <a:cs typeface="Helvetica"/>
              </a:rPr>
              <a:t>Kicker vs. ramped dipole</a:t>
            </a:r>
          </a:p>
          <a:p>
            <a:pPr lvl="1"/>
            <a:r>
              <a:rPr lang="en-US" dirty="0">
                <a:cs typeface="Helvetica"/>
              </a:rPr>
              <a:t>New SPM for IKC magnets</a:t>
            </a:r>
          </a:p>
          <a:p>
            <a:pPr lvl="2"/>
            <a:endParaRPr lang="en-US" dirty="0">
              <a:cs typeface="Helvetica"/>
            </a:endParaRPr>
          </a:p>
          <a:p>
            <a:r>
              <a:rPr lang="en-US" dirty="0">
                <a:cs typeface="Helvetica"/>
              </a:rPr>
              <a:t>Vacuum</a:t>
            </a:r>
          </a:p>
          <a:p>
            <a:pPr lvl="1"/>
            <a:r>
              <a:rPr lang="en-US" dirty="0">
                <a:cs typeface="Helvetica"/>
              </a:rPr>
              <a:t>PIP2IT vacuum continuous from WFE to HEBT absorber</a:t>
            </a:r>
          </a:p>
          <a:p>
            <a:pPr lvl="1"/>
            <a:r>
              <a:rPr lang="en-US" dirty="0">
                <a:cs typeface="Helvetica"/>
              </a:rPr>
              <a:t>HEBT instrumentation installation ongoing, expect completion in early November</a:t>
            </a:r>
          </a:p>
          <a:p>
            <a:pPr marL="457200" lvl="1" indent="0">
              <a:buNone/>
            </a:pPr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1612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0002BC7-4453-41B2-8DD7-5C748F481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0" y="971550"/>
            <a:ext cx="8682452" cy="5408468"/>
          </a:xfrm>
        </p:spPr>
        <p:txBody>
          <a:bodyPr lIns="0" tIns="0" rIns="0" bIns="0" anchor="t"/>
          <a:lstStyle/>
          <a:p>
            <a:r>
              <a:rPr lang="en-US" dirty="0">
                <a:cs typeface="Helvetica"/>
              </a:rPr>
              <a:t> Controls</a:t>
            </a:r>
            <a:endParaRPr lang="en-US"/>
          </a:p>
          <a:p>
            <a:pPr lvl="1"/>
            <a:r>
              <a:rPr lang="en-US" dirty="0">
                <a:cs typeface="Helvetica"/>
              </a:rPr>
              <a:t>Ongoing PIP2IT support</a:t>
            </a:r>
          </a:p>
          <a:p>
            <a:pPr lvl="1"/>
            <a:r>
              <a:rPr lang="en-US" dirty="0">
                <a:cs typeface="Helvetica"/>
              </a:rPr>
              <a:t>Controls IDIQ task req submitted</a:t>
            </a:r>
          </a:p>
          <a:p>
            <a:pPr lvl="2"/>
            <a:r>
              <a:rPr lang="en-US" dirty="0">
                <a:cs typeface="Helvetica"/>
              </a:rPr>
              <a:t>Multicasting clock events in EPICS</a:t>
            </a:r>
          </a:p>
          <a:p>
            <a:pPr lvl="2"/>
            <a:endParaRPr lang="en-US" sz="1800" dirty="0">
              <a:cs typeface="Helvetica"/>
            </a:endParaRPr>
          </a:p>
          <a:p>
            <a:r>
              <a:rPr lang="en-US" dirty="0">
                <a:cs typeface="Helvetica"/>
              </a:rPr>
              <a:t>Interlocks</a:t>
            </a:r>
          </a:p>
          <a:p>
            <a:pPr lvl="1"/>
            <a:r>
              <a:rPr lang="en-US" dirty="0">
                <a:cs typeface="Helvetica"/>
              </a:rPr>
              <a:t>Quality Control Plan written and approved</a:t>
            </a:r>
          </a:p>
          <a:p>
            <a:pPr lvl="1"/>
            <a:endParaRPr lang="en-US" dirty="0">
              <a:cs typeface="Helvetica"/>
            </a:endParaRPr>
          </a:p>
          <a:p>
            <a:r>
              <a:rPr lang="en-US" dirty="0">
                <a:cs typeface="Helvetica"/>
              </a:rPr>
              <a:t>Beam Instrumentation</a:t>
            </a:r>
          </a:p>
          <a:p>
            <a:pPr lvl="1"/>
            <a:r>
              <a:rPr lang="en-US" dirty="0">
                <a:cs typeface="Helvetica"/>
              </a:rPr>
              <a:t>PIP2IT</a:t>
            </a:r>
          </a:p>
          <a:p>
            <a:pPr lvl="2"/>
            <a:r>
              <a:rPr lang="en-US" dirty="0">
                <a:cs typeface="Helvetica"/>
              </a:rPr>
              <a:t>Laser profile monitor (expect first light in October, first profiles in November</a:t>
            </a:r>
            <a:endParaRPr lang="en-US" dirty="0"/>
          </a:p>
          <a:p>
            <a:pPr lvl="2"/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  <a:p>
            <a:pPr marL="457200" lvl="1" indent="0">
              <a:buNone/>
            </a:pPr>
            <a:endParaRPr lang="en-US" dirty="0">
              <a:cs typeface="Helvetica"/>
            </a:endParaRPr>
          </a:p>
          <a:p>
            <a:pPr marL="457200" lvl="1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97892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2500"/>
            <a:ext cx="8672513" cy="535305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2F2D767-4A5B-8C44-8833-9ECEC0593198}"/>
              </a:ext>
            </a:extLst>
          </p:cNvPr>
          <p:cNvSpPr txBox="1">
            <a:spLocks/>
          </p:cNvSpPr>
          <p:nvPr/>
        </p:nvSpPr>
        <p:spPr>
          <a:xfrm>
            <a:off x="228599" y="971550"/>
            <a:ext cx="8289236" cy="5353050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-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COVID Update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Detailed work planning, social distancing, and PPE usage continues to be strictly followed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Fermilab employee tested positive for COVID who had been at CMTF for a short period of time on Oct 8th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employee contracted COVID offsite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 tracing was completed – resulted in two CMTF employees being quarantined due to having close contact with individual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Nobody involved has shown any symptoms to date (quarantine scheduled to end on Oct 22nd)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schedule has not been impacted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Tracking weekly progress to quantify efficiency during COVID recovery phase (only past 2 months shown below)</a:t>
            </a:r>
          </a:p>
          <a:p>
            <a:pPr lvl="2"/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September 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(assumed 100% efficiency)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 actual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3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lost shifts and no installation delays related to COVID</a:t>
            </a:r>
          </a:p>
          <a:p>
            <a:pPr lvl="2"/>
            <a:r>
              <a:rPr lang="en-US" sz="1800" b="1" i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October 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(to-date)– (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assumed 100% efficiency) – </a:t>
            </a:r>
            <a:r>
              <a:rPr lang="en-US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100% actual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71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2500"/>
            <a:ext cx="8672513" cy="535305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D03C944-AD10-8F44-88A5-A57CA350A6A6}"/>
              </a:ext>
            </a:extLst>
          </p:cNvPr>
          <p:cNvSpPr txBox="1">
            <a:spLocks/>
          </p:cNvSpPr>
          <p:nvPr/>
        </p:nvSpPr>
        <p:spPr>
          <a:xfrm>
            <a:off x="228599" y="971550"/>
            <a:ext cx="8398566" cy="5353050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Installation and Commissioning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WFE 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Kicker assembly continues – on track for November installation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 RF testing in progress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additional 7kW amplifiers arrived from India and are being installed at PIP2IT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HEBT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complete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Commissioning</a:t>
            </a:r>
          </a:p>
          <a:p>
            <a:pPr lvl="2"/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commissioning through cryomodules (HWR &amp; SSR1) began on Oct 8th</a:t>
            </a:r>
          </a:p>
          <a:p>
            <a:pPr lvl="2"/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See ”Commissioning” slides for details (Eduard)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34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2500"/>
            <a:ext cx="8672513" cy="535305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75E1E9-8D95-3941-A741-092AEBFFC6BE}"/>
              </a:ext>
            </a:extLst>
          </p:cNvPr>
          <p:cNvSpPr txBox="1">
            <a:spLocks/>
          </p:cNvSpPr>
          <p:nvPr/>
        </p:nvSpPr>
        <p:spPr>
          <a:xfrm>
            <a:off x="222250" y="875806"/>
            <a:ext cx="8358809" cy="5429743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Progress from other L3’s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Infrastructure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650 Test Stand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Transfer Line (CTL) FDR successfully completed</a:t>
            </a:r>
          </a:p>
          <a:p>
            <a:pPr lvl="3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Procurement/fabrication beginning</a:t>
            </a:r>
          </a:p>
          <a:p>
            <a:pPr lvl="1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Building Infrastructure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Updating electrical/mechanical requirements &amp; specifications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Working closely with CF to support 90% design review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Electrical system PDR successfully completed</a:t>
            </a:r>
          </a:p>
          <a:p>
            <a:pPr lvl="1"/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Installation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CAD model updates (mechanical &amp; electrical utilities, utility plant and gallery layout, model imports to CF)</a:t>
            </a:r>
          </a:p>
          <a:p>
            <a:pPr lvl="2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 network design progressing</a:t>
            </a:r>
          </a:p>
          <a:p>
            <a:pPr lvl="2"/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warm-unit design continues – supported by NIU engineers</a:t>
            </a:r>
          </a:p>
        </p:txBody>
      </p:sp>
    </p:spTree>
    <p:extLst>
      <p:ext uri="{BB962C8B-B14F-4D97-AF65-F5344CB8AC3E}">
        <p14:creationId xmlns:p14="http://schemas.microsoft.com/office/powerpoint/2010/main" val="1529890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B9173A-4EC2-6040-9ECC-AF9A78BE0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51752"/>
            <a:ext cx="8766313" cy="427877"/>
          </a:xfrm>
        </p:spPr>
        <p:txBody>
          <a:bodyPr/>
          <a:lstStyle/>
          <a:p>
            <a:r>
              <a:rPr lang="en-US" dirty="0"/>
              <a:t>Commissioning: PIP2IT-Testbed for PIP-II Front End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AC7F2-0E48-4A4B-B1CD-5C42EEB58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6FFB9-DB54-4445-8FD8-8FAB7CD4E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0ABCC51B-FA32-964D-A521-5E7F5A27E0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r="17795" b="904"/>
          <a:stretch/>
        </p:blipFill>
        <p:spPr bwMode="auto">
          <a:xfrm>
            <a:off x="222250" y="1385384"/>
            <a:ext cx="5522567" cy="41663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8FB870-4D8D-844F-97EE-D03F98D70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4817" y="1385384"/>
            <a:ext cx="3298194" cy="408723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lnSpc>
                <a:spcPts val="3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0" dirty="0">
                <a:latin typeface="Arial"/>
              </a:rPr>
              <a:t>Nearly </a:t>
            </a:r>
            <a:r>
              <a:rPr lang="en-US" sz="1800" b="0" dirty="0">
                <a:latin typeface="Arial"/>
              </a:rPr>
              <a:t>full-scale of first ~25 MeV of PIP-II accelerator</a:t>
            </a:r>
          </a:p>
          <a:p>
            <a:pPr marL="342900" indent="-342900">
              <a:lnSpc>
                <a:spcPts val="3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latin typeface="Arial"/>
              </a:rPr>
              <a:t>Arbitrary bunch-by-bunch chopping capability </a:t>
            </a:r>
          </a:p>
          <a:p>
            <a:pPr marL="342900" lvl="0" indent="-342900">
              <a:lnSpc>
                <a:spcPts val="3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latin typeface="Arial"/>
              </a:rPr>
              <a:t>Testbed for AI/ML applications to accelerators </a:t>
            </a:r>
          </a:p>
          <a:p>
            <a:pPr marL="342900" lvl="0" indent="-342900">
              <a:lnSpc>
                <a:spcPts val="3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latin typeface="Arial"/>
              </a:rPr>
              <a:t>Under commissioning now.  First beam through cryomodules on Oct 8 </a:t>
            </a:r>
          </a:p>
          <a:p>
            <a:pPr marL="342900" lvl="0" indent="-342900">
              <a:lnSpc>
                <a:spcPts val="3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latin typeface="Arial"/>
              </a:rPr>
              <a:t>Conversion to PIP-II CMTF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C4FB1C6-BE0F-4F40-A3C8-E5A96B1F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20" y="5693715"/>
            <a:ext cx="1973553" cy="48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A3C896D-319C-CD4D-A7E8-B7641483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67" y="5423705"/>
            <a:ext cx="8255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52EDC94A-66C5-CB42-B364-51C95883EB7C}"/>
              </a:ext>
            </a:extLst>
          </p:cNvPr>
          <p:cNvGrpSpPr>
            <a:grpSpLocks/>
          </p:cNvGrpSpPr>
          <p:nvPr/>
        </p:nvGrpSpPr>
        <p:grpSpPr bwMode="auto">
          <a:xfrm>
            <a:off x="6507176" y="817018"/>
            <a:ext cx="1773475" cy="503399"/>
            <a:chOff x="7161868" y="1187883"/>
            <a:chExt cx="1773220" cy="503158"/>
          </a:xfrm>
        </p:grpSpPr>
        <p:pic>
          <p:nvPicPr>
            <p:cNvPr id="11" name="Picture 5" descr="Image result">
              <a:extLst>
                <a:ext uri="{FF2B5EF4-FFF2-40B4-BE49-F238E27FC236}">
                  <a16:creationId xmlns:a16="http://schemas.microsoft.com/office/drawing/2014/main" id="{5B27CE67-E6CD-D943-ACE5-D4BDD31136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6241" y="1188122"/>
              <a:ext cx="758847" cy="50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 result">
              <a:extLst>
                <a:ext uri="{FF2B5EF4-FFF2-40B4-BE49-F238E27FC236}">
                  <a16:creationId xmlns:a16="http://schemas.microsoft.com/office/drawing/2014/main" id="{81B365DA-F210-6A49-8FC7-14E766610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868" y="1187883"/>
              <a:ext cx="959982" cy="50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7430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45A97-52FC-4B1C-9CBE-648C528F9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121.01 Project Management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C7B42-F3C9-47DE-9F5A-58FC944F3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22266-A353-4530-9D56-809324E9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B068EE-DDF0-4C7B-9F78-3682A11E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41710"/>
            <a:ext cx="8672513" cy="5453073"/>
          </a:xfrm>
        </p:spPr>
        <p:txBody>
          <a:bodyPr>
            <a:normAutofit/>
          </a:bodyPr>
          <a:lstStyle/>
          <a:p>
            <a:r>
              <a:rPr lang="en-US" dirty="0"/>
              <a:t>CD-2 Refresh IPR:</a:t>
            </a:r>
          </a:p>
          <a:p>
            <a:pPr lvl="1"/>
            <a:r>
              <a:rPr lang="en-US" dirty="0"/>
              <a:t>As reflected in their comments, the committee was particularly impressed with:</a:t>
            </a:r>
          </a:p>
          <a:p>
            <a:pPr lvl="2"/>
            <a:r>
              <a:rPr lang="en-US" dirty="0"/>
              <a:t>Adapting to Covid-19 and model for forecasting impacts</a:t>
            </a:r>
          </a:p>
          <a:p>
            <a:pPr lvl="2"/>
            <a:r>
              <a:rPr lang="en-US" dirty="0"/>
              <a:t>Project controls team</a:t>
            </a:r>
          </a:p>
          <a:p>
            <a:pPr lvl="2"/>
            <a:r>
              <a:rPr lang="en-US" dirty="0"/>
              <a:t>CAMs</a:t>
            </a:r>
          </a:p>
          <a:p>
            <a:pPr lvl="2"/>
            <a:r>
              <a:rPr lang="en-US" dirty="0"/>
              <a:t>In-kind management systems</a:t>
            </a:r>
          </a:p>
          <a:p>
            <a:pPr lvl="1"/>
            <a:r>
              <a:rPr lang="en-US" dirty="0"/>
              <a:t>Only recommendations: </a:t>
            </a:r>
          </a:p>
          <a:p>
            <a:pPr lvl="2"/>
            <a:r>
              <a:rPr lang="en-US" dirty="0"/>
              <a:t>Proceed to CD-2 ESAAB </a:t>
            </a:r>
          </a:p>
          <a:p>
            <a:pPr lvl="2"/>
            <a:r>
              <a:rPr lang="en-US" dirty="0"/>
              <a:t>Before CD-3, review and refresh older vendor quotes.</a:t>
            </a:r>
          </a:p>
          <a:p>
            <a:r>
              <a:rPr lang="en-US" dirty="0"/>
              <a:t>Next steps before CD-2 ESAAB</a:t>
            </a:r>
          </a:p>
          <a:p>
            <a:pPr lvl="1"/>
            <a:r>
              <a:rPr lang="en-US" dirty="0"/>
              <a:t>Complete ICE</a:t>
            </a:r>
          </a:p>
          <a:p>
            <a:pPr lvl="2"/>
            <a:r>
              <a:rPr lang="en-US" dirty="0"/>
              <a:t>Meetings held 10/13-14.  </a:t>
            </a:r>
            <a:r>
              <a:rPr lang="en-US" dirty="0" err="1"/>
              <a:t>Outbrief</a:t>
            </a:r>
            <a:r>
              <a:rPr lang="en-US" dirty="0"/>
              <a:t> scheduled 10/22</a:t>
            </a:r>
          </a:p>
          <a:p>
            <a:pPr lvl="1"/>
            <a:r>
              <a:rPr lang="en-US" dirty="0"/>
              <a:t>Briefing to SC leadership, PMRC – dates TBD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9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A3357E-2488-0849-A5A7-B0787369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Commissioning – Start of Commissioning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C75D5-EF9B-EC45-BB1A-D8BEF6D07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A26FB-8DD6-AB4B-AE6E-86E27A827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448BD33-0A78-4544-BE6A-0B73EE34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24" y="799897"/>
            <a:ext cx="8672513" cy="5059363"/>
          </a:xfrm>
        </p:spPr>
        <p:txBody>
          <a:bodyPr/>
          <a:lstStyle/>
          <a:p>
            <a:r>
              <a:rPr lang="en-US" sz="2000" dirty="0"/>
              <a:t>Operational Readiness Clearance (ORC) review for PIP2IT Operations, held on August 25-26</a:t>
            </a:r>
            <a:r>
              <a:rPr lang="en-US" sz="2000" baseline="30000" dirty="0"/>
              <a:t>th</a:t>
            </a:r>
            <a:r>
              <a:rPr lang="en-US" sz="2000" dirty="0"/>
              <a:t>, preceded beam commissioning through CMs and HEBT</a:t>
            </a:r>
          </a:p>
          <a:p>
            <a:pPr lvl="1"/>
            <a:r>
              <a:rPr lang="en-US" sz="1800" dirty="0"/>
              <a:t>Approval to operate PIP2IT with beam  to HEBT was obtained in Mid September, followed by final connections of the vacuum enclosure</a:t>
            </a:r>
          </a:p>
          <a:p>
            <a:r>
              <a:rPr lang="en-US" sz="2000" dirty="0"/>
              <a:t>Beam commissioning started last Thursday, Oct 8</a:t>
            </a:r>
            <a:r>
              <a:rPr lang="en-US" sz="2000" baseline="30000" dirty="0"/>
              <a:t>th</a:t>
            </a:r>
            <a:endParaRPr lang="en-US" sz="2000" dirty="0"/>
          </a:p>
          <a:p>
            <a:r>
              <a:rPr lang="en-US" sz="2000" dirty="0"/>
              <a:t>Beam was transported to HEBT Beam Dump on first shot with nearly full transmission</a:t>
            </a:r>
          </a:p>
          <a:p>
            <a:pPr lvl="1"/>
            <a:r>
              <a:rPr lang="en-US" sz="1800" dirty="0"/>
              <a:t>This demonstrates that alignment of CM components is on or near the specifications</a:t>
            </a:r>
          </a:p>
          <a:p>
            <a:r>
              <a:rPr lang="en-US" sz="2000" dirty="0"/>
              <a:t>Orbit has been aligned and full coasting, 2.1 MeV beam transported to HEBT</a:t>
            </a:r>
          </a:p>
          <a:p>
            <a:endParaRPr lang="en-US" sz="2000" dirty="0"/>
          </a:p>
        </p:txBody>
      </p:sp>
      <p:pic>
        <p:nvPicPr>
          <p:cNvPr id="7" name="Picture 6" descr="A picture containing device, caliper, screenshot&#10;&#10;Description automatically generated">
            <a:extLst>
              <a:ext uri="{FF2B5EF4-FFF2-40B4-BE49-F238E27FC236}">
                <a16:creationId xmlns:a16="http://schemas.microsoft.com/office/drawing/2014/main" id="{A1FF92EB-301D-B54C-81DA-363A401B94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4" y="4596129"/>
            <a:ext cx="7166113" cy="1689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F6168D-E229-074D-B49E-D923938E98A0}"/>
              </a:ext>
            </a:extLst>
          </p:cNvPr>
          <p:cNvSpPr txBox="1"/>
          <p:nvPr/>
        </p:nvSpPr>
        <p:spPr>
          <a:xfrm>
            <a:off x="201324" y="5005191"/>
            <a:ext cx="91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Ion source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A6177A-4FEF-2249-A470-0447D5660CF5}"/>
              </a:ext>
            </a:extLst>
          </p:cNvPr>
          <p:cNvSpPr/>
          <p:nvPr/>
        </p:nvSpPr>
        <p:spPr>
          <a:xfrm>
            <a:off x="8207540" y="5143690"/>
            <a:ext cx="812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Dump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E0A7F-3C57-644F-8517-EAC898889F6B}"/>
              </a:ext>
            </a:extLst>
          </p:cNvPr>
          <p:cNvSpPr txBox="1"/>
          <p:nvPr/>
        </p:nvSpPr>
        <p:spPr>
          <a:xfrm>
            <a:off x="2056117" y="5412133"/>
            <a:ext cx="612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RFQ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18B2FE-6A72-C748-A4B7-75AE9EC75ED4}"/>
              </a:ext>
            </a:extLst>
          </p:cNvPr>
          <p:cNvSpPr txBox="1"/>
          <p:nvPr/>
        </p:nvSpPr>
        <p:spPr>
          <a:xfrm>
            <a:off x="3287636" y="5412133"/>
            <a:ext cx="8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MEBT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52EB3-9ED5-0143-B062-AFC3728A2887}"/>
              </a:ext>
            </a:extLst>
          </p:cNvPr>
          <p:cNvSpPr txBox="1"/>
          <p:nvPr/>
        </p:nvSpPr>
        <p:spPr>
          <a:xfrm>
            <a:off x="4782822" y="5432212"/>
            <a:ext cx="73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HWR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BC02B-E894-4448-8343-88E69071BB2F}"/>
              </a:ext>
            </a:extLst>
          </p:cNvPr>
          <p:cNvSpPr txBox="1"/>
          <p:nvPr/>
        </p:nvSpPr>
        <p:spPr>
          <a:xfrm>
            <a:off x="5888299" y="5414633"/>
            <a:ext cx="66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SSR1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29AD34-F0AC-7841-87EE-AD8954C18E7D}"/>
              </a:ext>
            </a:extLst>
          </p:cNvPr>
          <p:cNvSpPr txBox="1"/>
          <p:nvPr/>
        </p:nvSpPr>
        <p:spPr>
          <a:xfrm>
            <a:off x="6726279" y="5412133"/>
            <a:ext cx="73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HEBT</a:t>
            </a:r>
          </a:p>
        </p:txBody>
      </p:sp>
    </p:spTree>
    <p:extLst>
      <p:ext uri="{BB962C8B-B14F-4D97-AF65-F5344CB8AC3E}">
        <p14:creationId xmlns:p14="http://schemas.microsoft.com/office/powerpoint/2010/main" val="2718671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B9401-E682-3547-9009-242A10FD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51752"/>
            <a:ext cx="8786191" cy="427877"/>
          </a:xfrm>
        </p:spPr>
        <p:txBody>
          <a:bodyPr/>
          <a:lstStyle/>
          <a:p>
            <a:r>
              <a:rPr lang="en-US" dirty="0"/>
              <a:t>Beam Commissioning - Acceleration in HWR CM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79EB4-5F79-C846-BEED-4504E3D17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505C6-179A-674F-BDF2-D6572F7EB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81FD892-0CE6-FD41-8794-AF456116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On Tue, Oct 13, HWR Cav4 was phased and the beam was accelerated in Cavity 4 to an energy of roughly 2.45 MeV.</a:t>
            </a:r>
          </a:p>
          <a:p>
            <a:r>
              <a:rPr lang="en-US" dirty="0"/>
              <a:t>On Wednesday, Oct 14, Beam was accelerated in all HWR cavities to an energy of ~6 MeV demonstrating acceleration in all currently available HWR cavities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AB006-BF34-7645-B3A1-C3F5278C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3825386"/>
            <a:ext cx="5515062" cy="1710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4D8AA6-E0B9-7F4F-BDBC-EF95BA68F1D6}"/>
              </a:ext>
            </a:extLst>
          </p:cNvPr>
          <p:cNvSpPr txBox="1"/>
          <p:nvPr/>
        </p:nvSpPr>
        <p:spPr>
          <a:xfrm>
            <a:off x="1378436" y="3278869"/>
            <a:ext cx="324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Accelerated Beam Orbit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8C454-F29E-9A4F-BA67-4026C23242FB}"/>
              </a:ext>
            </a:extLst>
          </p:cNvPr>
          <p:cNvSpPr txBox="1"/>
          <p:nvPr/>
        </p:nvSpPr>
        <p:spPr>
          <a:xfrm>
            <a:off x="6331236" y="3278869"/>
            <a:ext cx="1997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Phasing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9D3A3F-F536-EB41-B0D9-5F32EE1F2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587" y="3825386"/>
            <a:ext cx="2687948" cy="17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8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DBB070-E65B-284D-90A4-CCD217A6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Commissioning - Near Future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73FE4-39C4-5546-9245-6C157568F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 | October 2020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1E483-CFA2-E749-AABC-E07AD8572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C6E7695-A2C7-6A47-88A9-3C109B69F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7" y="981489"/>
            <a:ext cx="8672513" cy="5059363"/>
          </a:xfrm>
        </p:spPr>
        <p:txBody>
          <a:bodyPr/>
          <a:lstStyle/>
          <a:p>
            <a:r>
              <a:rPr lang="en-US" sz="2000" dirty="0"/>
              <a:t>Retune the HWR cavities more aggressively to accelerate the beam to ~8.5 MeV at the end of HWR</a:t>
            </a:r>
          </a:p>
          <a:p>
            <a:r>
              <a:rPr lang="en-US" sz="2000" dirty="0"/>
              <a:t>Test SSR1 Cavity 8, test acceleration, bunching. Test as early as today.</a:t>
            </a:r>
          </a:p>
          <a:p>
            <a:r>
              <a:rPr lang="en-US" sz="2000" dirty="0"/>
              <a:t>Move SSR amplifier to Cav1, Add more amplifiers that arrived from India</a:t>
            </a:r>
          </a:p>
          <a:p>
            <a:r>
              <a:rPr lang="en-US" sz="2000" dirty="0"/>
              <a:t>Accelerate beam with SSR1 cavities as we add more amplifiers</a:t>
            </a:r>
          </a:p>
          <a:p>
            <a:r>
              <a:rPr lang="en-US" sz="2000" dirty="0"/>
              <a:t>Shutdown in November to add more equipment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AA205-6AA4-4149-82FA-1A2ABF70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3389688"/>
            <a:ext cx="3690940" cy="276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B102A-F677-4749-802E-36D7F8CB2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691" y="3247434"/>
            <a:ext cx="4199741" cy="29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05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2500"/>
            <a:ext cx="8672513" cy="5353050"/>
          </a:xfrm>
        </p:spPr>
        <p:txBody>
          <a:bodyPr lIns="0" tIns="0" rIns="0" bIns="0" anchor="t">
            <a:normAutofit/>
          </a:bodyPr>
          <a:lstStyle/>
          <a:p>
            <a:pPr marL="457200" indent="-457200"/>
            <a:r>
              <a:rPr lang="en-US" b="1" dirty="0">
                <a:cs typeface="Helvetica"/>
              </a:rPr>
              <a:t>WBS 121.06.07.02 - Cryogenics Plant Building</a:t>
            </a:r>
            <a:endParaRPr lang="en-US" dirty="0">
              <a:cs typeface="Helvetica"/>
            </a:endParaRPr>
          </a:p>
          <a:p>
            <a:pPr lvl="1"/>
            <a:r>
              <a:rPr lang="en-US" dirty="0">
                <a:cs typeface="Helvetica"/>
              </a:rPr>
              <a:t>Foundation preparation continues</a:t>
            </a:r>
          </a:p>
          <a:p>
            <a:pPr lvl="2"/>
            <a:r>
              <a:rPr lang="en-US" dirty="0">
                <a:cs typeface="Helvetica"/>
              </a:rPr>
              <a:t>Raised the existing grade by ~3 feet</a:t>
            </a:r>
          </a:p>
          <a:p>
            <a:pPr lvl="2"/>
            <a:r>
              <a:rPr lang="en-US" dirty="0">
                <a:cs typeface="Helvetica"/>
              </a:rPr>
              <a:t>Layout of rammed aggregate piers (starts this week)</a:t>
            </a:r>
          </a:p>
          <a:p>
            <a:pPr lvl="1"/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6258E8-B40F-4205-9A22-86C2B5ACF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11" y="2552444"/>
            <a:ext cx="5589223" cy="361680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4BE65F7-73DC-4567-A11C-5B28CC967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689581"/>
            <a:ext cx="2614670" cy="148163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D281D99-5F6B-4056-9579-B42DF16F7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2549279"/>
            <a:ext cx="2623850" cy="18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32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2500"/>
            <a:ext cx="8672513" cy="5353050"/>
          </a:xfrm>
        </p:spPr>
        <p:txBody>
          <a:bodyPr lIns="0" tIns="0" rIns="0" bIns="0" anchor="t">
            <a:normAutofit lnSpcReduction="10000"/>
          </a:bodyPr>
          <a:lstStyle/>
          <a:p>
            <a:pPr marL="457200" indent="-457200"/>
            <a:r>
              <a:rPr lang="en-US" b="1" dirty="0">
                <a:cs typeface="Helvetica"/>
              </a:rPr>
              <a:t>WBS 121.06.07.02 - Cryogenics Plant Building</a:t>
            </a:r>
            <a:endParaRPr lang="en-US" dirty="0">
              <a:cs typeface="Helvetica"/>
            </a:endParaRPr>
          </a:p>
          <a:p>
            <a:pPr lvl="1"/>
            <a:r>
              <a:rPr lang="en-US" dirty="0">
                <a:cs typeface="Helvetica"/>
              </a:rPr>
              <a:t>Other issues</a:t>
            </a:r>
          </a:p>
          <a:p>
            <a:pPr lvl="2"/>
            <a:r>
              <a:rPr lang="en-US" dirty="0">
                <a:cs typeface="Helvetica"/>
              </a:rPr>
              <a:t>Claim for additional topsoil being reviewed internally</a:t>
            </a:r>
          </a:p>
          <a:p>
            <a:pPr lvl="2"/>
            <a:r>
              <a:rPr lang="en-US" dirty="0">
                <a:cs typeface="Helvetica"/>
              </a:rPr>
              <a:t>Behind schedule, working on a recovery schedule</a:t>
            </a:r>
          </a:p>
          <a:p>
            <a:pPr lvl="2"/>
            <a:r>
              <a:rPr lang="en-US" dirty="0">
                <a:cs typeface="Helvetica"/>
              </a:rPr>
              <a:t>FY21 funding:</a:t>
            </a:r>
          </a:p>
          <a:p>
            <a:pPr lvl="3"/>
            <a:r>
              <a:rPr lang="en-US" dirty="0">
                <a:cs typeface="Helvetica"/>
              </a:rPr>
              <a:t>Initial funding (from FY20) allows for obligations through November 2020 and costs through December 2020. </a:t>
            </a:r>
          </a:p>
          <a:p>
            <a:pPr lvl="3"/>
            <a:r>
              <a:rPr lang="en-US" dirty="0">
                <a:cs typeface="Helvetica"/>
              </a:rPr>
              <a:t>Req in process to add first FY21 installation of $2.5M.  Extends them through ~February 2021.</a:t>
            </a:r>
          </a:p>
          <a:p>
            <a:r>
              <a:rPr lang="en-US" b="1" dirty="0">
                <a:cs typeface="Helvetica"/>
              </a:rPr>
              <a:t>WBS 121.06.05 - Linac Complex</a:t>
            </a:r>
            <a:endParaRPr lang="en-US" dirty="0">
              <a:cs typeface="Helvetica"/>
            </a:endParaRPr>
          </a:p>
          <a:p>
            <a:pPr lvl="1"/>
            <a:r>
              <a:rPr lang="en-US" dirty="0">
                <a:cs typeface="Helvetica"/>
              </a:rPr>
              <a:t>Final Design </a:t>
            </a:r>
          </a:p>
          <a:p>
            <a:pPr lvl="2"/>
            <a:r>
              <a:rPr lang="en-US" dirty="0">
                <a:cs typeface="Helvetica"/>
              </a:rPr>
              <a:t>Kick-off meeting held on14OCT20</a:t>
            </a:r>
          </a:p>
          <a:p>
            <a:pPr lvl="2"/>
            <a:r>
              <a:rPr lang="en-US" dirty="0">
                <a:cs typeface="Helvetica"/>
              </a:rPr>
              <a:t>75% page turn in December 2020</a:t>
            </a:r>
          </a:p>
          <a:p>
            <a:pPr lvl="2"/>
            <a:r>
              <a:rPr lang="en-US" dirty="0">
                <a:cs typeface="Helvetica"/>
              </a:rPr>
              <a:t>90% design review in January 2021</a:t>
            </a:r>
          </a:p>
          <a:p>
            <a:pPr lvl="2"/>
            <a:r>
              <a:rPr lang="en-US" dirty="0">
                <a:cs typeface="Helvetica"/>
              </a:rPr>
              <a:t>100% design complete in March 2021</a:t>
            </a:r>
          </a:p>
          <a:p>
            <a:pPr lvl="1"/>
            <a:endParaRPr lang="en-US" dirty="0">
              <a:cs typeface="Helvetica"/>
            </a:endParaRPr>
          </a:p>
          <a:p>
            <a:pPr lvl="1"/>
            <a:endParaRPr lang="en-US" dirty="0"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7235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Integration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0842" y="6504213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pic>
        <p:nvPicPr>
          <p:cNvPr id="8" name="Picture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135" y="799765"/>
            <a:ext cx="8554627" cy="55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3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F10D0E-85C9-4BCD-915B-ED4488B1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 through Sept.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9344D-EAD6-469D-9D67-5505ACC47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61236-E6AF-4638-9A4A-9E90404E8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A285E57-5493-414F-8B3C-B31AAFF00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942110"/>
              </p:ext>
            </p:extLst>
          </p:nvPr>
        </p:nvGraphicFramePr>
        <p:xfrm>
          <a:off x="318781" y="684144"/>
          <a:ext cx="8571670" cy="4550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5835">
                  <a:extLst>
                    <a:ext uri="{9D8B030D-6E8A-4147-A177-3AD203B41FA5}">
                      <a16:colId xmlns:a16="http://schemas.microsoft.com/office/drawing/2014/main" val="2764045650"/>
                    </a:ext>
                  </a:extLst>
                </a:gridCol>
                <a:gridCol w="4285835">
                  <a:extLst>
                    <a:ext uri="{9D8B030D-6E8A-4147-A177-3AD203B41FA5}">
                      <a16:colId xmlns:a16="http://schemas.microsoft.com/office/drawing/2014/main" val="1689131445"/>
                    </a:ext>
                  </a:extLst>
                </a:gridCol>
              </a:tblGrid>
              <a:tr h="1516931">
                <a:tc>
                  <a:txBody>
                    <a:bodyPr/>
                    <a:lstStyle/>
                    <a:p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974460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19916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60977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7ACCB7C-4F05-490E-8128-FE724C093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"/>
          <a:stretch/>
        </p:blipFill>
        <p:spPr>
          <a:xfrm>
            <a:off x="293832" y="1025248"/>
            <a:ext cx="3322343" cy="2984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55514-6CFD-4ABE-A3D4-C1BD2B93C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001" b="2699"/>
          <a:stretch/>
        </p:blipFill>
        <p:spPr>
          <a:xfrm>
            <a:off x="4714079" y="853155"/>
            <a:ext cx="3684393" cy="3254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51E5B-2525-45C1-BFF7-675188B05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247" y="4458288"/>
            <a:ext cx="3324225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9B82AE-461D-4DD2-BD7A-84B9702B7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19" y="4500176"/>
            <a:ext cx="33051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1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A4FF3F-D69B-2448-B63C-5739D5E57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60905"/>
            <a:ext cx="8595179" cy="3666252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678B4E6-87BB-8241-AF0F-BFA49F09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4469"/>
            <a:ext cx="8686800" cy="427877"/>
          </a:xfrm>
        </p:spPr>
        <p:txBody>
          <a:bodyPr/>
          <a:lstStyle/>
          <a:p>
            <a:r>
              <a:rPr lang="en-US" dirty="0"/>
              <a:t>EVMS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7CBF35-44CB-47CF-AC9B-EA9EC7E2A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BD41A32-888E-44EA-A6FA-ABB20622F2F3}"/>
              </a:ext>
            </a:extLst>
          </p:cNvPr>
          <p:cNvSpPr txBox="1">
            <a:spLocks/>
          </p:cNvSpPr>
          <p:nvPr/>
        </p:nvSpPr>
        <p:spPr>
          <a:xfrm>
            <a:off x="228600" y="2413353"/>
            <a:ext cx="8672513" cy="24263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Overall positive cost variance – mostly due to $924k favorable year-end indirect adjustment.</a:t>
            </a:r>
          </a:p>
          <a:p>
            <a:pPr lvl="1"/>
            <a:r>
              <a:rPr lang="en-US" dirty="0"/>
              <a:t>Cumulative CPI improved 0.01 (0.95-&gt;0.96)</a:t>
            </a:r>
          </a:p>
          <a:p>
            <a:r>
              <a:rPr lang="en-US" dirty="0"/>
              <a:t>Large schedule variance due to cryoplant building construction late start (see Conventional Facilities slides).  Otherwise a good month for schedule.</a:t>
            </a:r>
          </a:p>
          <a:p>
            <a:pPr lvl="1"/>
            <a:r>
              <a:rPr lang="en-US" dirty="0"/>
              <a:t>Cumulative SPI worsened 0.01 (0.91-&gt;0.90)</a:t>
            </a:r>
          </a:p>
          <a:p>
            <a:r>
              <a:rPr lang="en-US" dirty="0"/>
              <a:t>Preparing for S=P=A reset (pending CD-2 approval)</a:t>
            </a:r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4B63B5F-B0AA-4E70-9C15-8137019A9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207762"/>
              </p:ext>
            </p:extLst>
          </p:nvPr>
        </p:nvGraphicFramePr>
        <p:xfrm>
          <a:off x="621506" y="867088"/>
          <a:ext cx="7886700" cy="1290010"/>
        </p:xfrm>
        <a:graphic>
          <a:graphicData uri="http://schemas.openxmlformats.org/drawingml/2006/table">
            <a:tbl>
              <a:tblPr/>
              <a:tblGrid>
                <a:gridCol w="2223053">
                  <a:extLst>
                    <a:ext uri="{9D8B030D-6E8A-4147-A177-3AD203B41FA5}">
                      <a16:colId xmlns:a16="http://schemas.microsoft.com/office/drawing/2014/main" val="1718932042"/>
                    </a:ext>
                  </a:extLst>
                </a:gridCol>
                <a:gridCol w="402204">
                  <a:extLst>
                    <a:ext uri="{9D8B030D-6E8A-4147-A177-3AD203B41FA5}">
                      <a16:colId xmlns:a16="http://schemas.microsoft.com/office/drawing/2014/main" val="2208551695"/>
                    </a:ext>
                  </a:extLst>
                </a:gridCol>
                <a:gridCol w="384717">
                  <a:extLst>
                    <a:ext uri="{9D8B030D-6E8A-4147-A177-3AD203B41FA5}">
                      <a16:colId xmlns:a16="http://schemas.microsoft.com/office/drawing/2014/main" val="2294292904"/>
                    </a:ext>
                  </a:extLst>
                </a:gridCol>
                <a:gridCol w="402204">
                  <a:extLst>
                    <a:ext uri="{9D8B030D-6E8A-4147-A177-3AD203B41FA5}">
                      <a16:colId xmlns:a16="http://schemas.microsoft.com/office/drawing/2014/main" val="1638810422"/>
                    </a:ext>
                  </a:extLst>
                </a:gridCol>
                <a:gridCol w="518057">
                  <a:extLst>
                    <a:ext uri="{9D8B030D-6E8A-4147-A177-3AD203B41FA5}">
                      <a16:colId xmlns:a16="http://schemas.microsoft.com/office/drawing/2014/main" val="2917982027"/>
                    </a:ext>
                  </a:extLst>
                </a:gridCol>
                <a:gridCol w="533358">
                  <a:extLst>
                    <a:ext uri="{9D8B030D-6E8A-4147-A177-3AD203B41FA5}">
                      <a16:colId xmlns:a16="http://schemas.microsoft.com/office/drawing/2014/main" val="2898309226"/>
                    </a:ext>
                  </a:extLst>
                </a:gridCol>
                <a:gridCol w="279794">
                  <a:extLst>
                    <a:ext uri="{9D8B030D-6E8A-4147-A177-3AD203B41FA5}">
                      <a16:colId xmlns:a16="http://schemas.microsoft.com/office/drawing/2014/main" val="484135087"/>
                    </a:ext>
                  </a:extLst>
                </a:gridCol>
                <a:gridCol w="279794">
                  <a:extLst>
                    <a:ext uri="{9D8B030D-6E8A-4147-A177-3AD203B41FA5}">
                      <a16:colId xmlns:a16="http://schemas.microsoft.com/office/drawing/2014/main" val="4089434800"/>
                    </a:ext>
                  </a:extLst>
                </a:gridCol>
                <a:gridCol w="367230">
                  <a:extLst>
                    <a:ext uri="{9D8B030D-6E8A-4147-A177-3AD203B41FA5}">
                      <a16:colId xmlns:a16="http://schemas.microsoft.com/office/drawing/2014/main" val="851807336"/>
                    </a:ext>
                  </a:extLst>
                </a:gridCol>
                <a:gridCol w="367230">
                  <a:extLst>
                    <a:ext uri="{9D8B030D-6E8A-4147-A177-3AD203B41FA5}">
                      <a16:colId xmlns:a16="http://schemas.microsoft.com/office/drawing/2014/main" val="2523906622"/>
                    </a:ext>
                  </a:extLst>
                </a:gridCol>
                <a:gridCol w="367230">
                  <a:extLst>
                    <a:ext uri="{9D8B030D-6E8A-4147-A177-3AD203B41FA5}">
                      <a16:colId xmlns:a16="http://schemas.microsoft.com/office/drawing/2014/main" val="3199286519"/>
                    </a:ext>
                  </a:extLst>
                </a:gridCol>
                <a:gridCol w="349743">
                  <a:extLst>
                    <a:ext uri="{9D8B030D-6E8A-4147-A177-3AD203B41FA5}">
                      <a16:colId xmlns:a16="http://schemas.microsoft.com/office/drawing/2014/main" val="2932362101"/>
                    </a:ext>
                  </a:extLst>
                </a:gridCol>
                <a:gridCol w="271051">
                  <a:extLst>
                    <a:ext uri="{9D8B030D-6E8A-4147-A177-3AD203B41FA5}">
                      <a16:colId xmlns:a16="http://schemas.microsoft.com/office/drawing/2014/main" val="1557772053"/>
                    </a:ext>
                  </a:extLst>
                </a:gridCol>
                <a:gridCol w="306025">
                  <a:extLst>
                    <a:ext uri="{9D8B030D-6E8A-4147-A177-3AD203B41FA5}">
                      <a16:colId xmlns:a16="http://schemas.microsoft.com/office/drawing/2014/main" val="3244108889"/>
                    </a:ext>
                  </a:extLst>
                </a:gridCol>
                <a:gridCol w="323512">
                  <a:extLst>
                    <a:ext uri="{9D8B030D-6E8A-4147-A177-3AD203B41FA5}">
                      <a16:colId xmlns:a16="http://schemas.microsoft.com/office/drawing/2014/main" val="3009404908"/>
                    </a:ext>
                  </a:extLst>
                </a:gridCol>
                <a:gridCol w="255749">
                  <a:extLst>
                    <a:ext uri="{9D8B030D-6E8A-4147-A177-3AD203B41FA5}">
                      <a16:colId xmlns:a16="http://schemas.microsoft.com/office/drawing/2014/main" val="4253070467"/>
                    </a:ext>
                  </a:extLst>
                </a:gridCol>
                <a:gridCol w="255749">
                  <a:extLst>
                    <a:ext uri="{9D8B030D-6E8A-4147-A177-3AD203B41FA5}">
                      <a16:colId xmlns:a16="http://schemas.microsoft.com/office/drawing/2014/main" val="3366444447"/>
                    </a:ext>
                  </a:extLst>
                </a:gridCol>
              </a:tblGrid>
              <a:tr h="1378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effectLst/>
                          <a:latin typeface="Calibri" panose="020F0502020204030204" pitchFamily="34" charset="0"/>
                        </a:rPr>
                        <a:t>PIP-II September 2020 w BCRP315</a:t>
                      </a: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099426"/>
                  </a:ext>
                </a:extLst>
              </a:tr>
              <a:tr h="1181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September 30, 2020</a:t>
                      </a: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65" marR="6565" marT="65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956684"/>
                  </a:ext>
                </a:extLst>
              </a:tr>
              <a:tr h="1181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Currency in: $K</a:t>
                      </a:r>
                    </a:p>
                  </a:txBody>
                  <a:tcPr marL="6565" marR="6565" marT="656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Current Period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Cumulative to Date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362265"/>
                  </a:ext>
                </a:extLst>
              </a:tr>
              <a:tr h="1116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Work Package.WBS (2)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Earned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Actuals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SV ($)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SV (%)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CV ($)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CV (%)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Earned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Actuals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SV ($)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SV (%)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CV ($)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CV (%)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SPI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CPI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004414"/>
                  </a:ext>
                </a:extLst>
              </a:tr>
              <a:tr h="1116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121.01 PROJECT MANAGEMENT (PrjM)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713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682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325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(31)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-4%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357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22,436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22,229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21,434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(208)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-1%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794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1.04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975323"/>
                  </a:ext>
                </a:extLst>
              </a:tr>
              <a:tr h="1116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</a:rPr>
                        <a:t>121.02 SRF and CRYO SYSTEMS (SRFs)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775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998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564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223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433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44,939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40,039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42,980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(4,900)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-11%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(2,941)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-7%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0.93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4214773"/>
                  </a:ext>
                </a:extLst>
              </a:tr>
              <a:tr h="1116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121.03 ACCELERATOR SYSTEMS (AccS)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281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456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391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174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62%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65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23,626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20,287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23,958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(3,340)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-14%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(3,672)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-18%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0.86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0.85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719458"/>
                  </a:ext>
                </a:extLst>
              </a:tr>
              <a:tr h="1116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121.04 LINAC INSTALLATION and COMMISSIONING (Inst)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507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435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294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(72)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-14%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142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29,513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27,960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29,260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(1,553)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-5%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(1,300)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-5%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058012"/>
                  </a:ext>
                </a:extLst>
              </a:tr>
              <a:tr h="1116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121.05 ACCELERATOR COMPLEX UPGRADES (AccU)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77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96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64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19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31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3,427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2,639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3,289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(788)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-23%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(649)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-25%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0.77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0.80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021448"/>
                  </a:ext>
                </a:extLst>
              </a:tr>
              <a:tr h="1181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121.06 CONVENTIONAL FACILITIES (CnvF)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2,512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296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278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(2,217)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-88%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17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13,777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10,533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8,172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(3,244)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-24%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2,361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</a:rPr>
                        <a:t>1.29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894399"/>
                  </a:ext>
                </a:extLst>
              </a:tr>
              <a:tr h="1181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565" marR="6565" marT="656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4,865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2,962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1,916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(1,903)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-39%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1,046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137,719 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123,687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129,094 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(14,032)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-10%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(5,407)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-4%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6565" marR="6565" marT="65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 dirty="0"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6565" marR="6565" marT="65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86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39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E9F02-8934-439B-8EFE-A8087C76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09980"/>
          </a:xfrm>
        </p:spPr>
        <p:txBody>
          <a:bodyPr lIns="0" tIns="0" rIns="0" bIns="0" anchor="t">
            <a:normAutofit fontScale="55000" lnSpcReduction="20000"/>
          </a:bodyPr>
          <a:lstStyle/>
          <a:p>
            <a:pPr marL="347345">
              <a:buNone/>
            </a:pPr>
            <a:r>
              <a:rPr lang="en-US" dirty="0">
                <a:cs typeface="Helvetica"/>
              </a:rPr>
              <a:t>•COVID-19</a:t>
            </a:r>
            <a:endParaRPr lang="en-US" dirty="0"/>
          </a:p>
          <a:p>
            <a:pPr marL="740410">
              <a:buNone/>
            </a:pPr>
            <a:r>
              <a:rPr lang="en-US" dirty="0">
                <a:cs typeface="Helvetica"/>
              </a:rPr>
              <a:t>–PIP-II COVID-19 Recovery Plan continued</a:t>
            </a:r>
            <a:endParaRPr lang="en-US"/>
          </a:p>
          <a:p>
            <a:pPr marL="1143000">
              <a:buNone/>
            </a:pPr>
            <a:r>
              <a:rPr lang="en-US" dirty="0">
                <a:cs typeface="Helvetica"/>
              </a:rPr>
              <a:t>•The laboratory has progressed through the Limited Operations Phase of the recovery plan</a:t>
            </a:r>
            <a:endParaRPr lang="en-US" dirty="0"/>
          </a:p>
          <a:p>
            <a:pPr marL="1600200">
              <a:buNone/>
            </a:pPr>
            <a:r>
              <a:rPr lang="en-US" dirty="0">
                <a:cs typeface="Helvetica"/>
              </a:rPr>
              <a:t>–Too early to tell when the lab will enter the next phase</a:t>
            </a:r>
            <a:endParaRPr lang="en-US" dirty="0"/>
          </a:p>
          <a:p>
            <a:pPr marL="740410">
              <a:buNone/>
            </a:pPr>
            <a:r>
              <a:rPr lang="en-US" dirty="0">
                <a:cs typeface="Helvetica"/>
              </a:rPr>
              <a:t>–An individual who has been at CMTF tested positive for COVID-19</a:t>
            </a:r>
            <a:endParaRPr lang="en-US"/>
          </a:p>
          <a:p>
            <a:pPr marL="1143000">
              <a:buNone/>
            </a:pPr>
            <a:r>
              <a:rPr lang="en-US" dirty="0">
                <a:cs typeface="Helvetica"/>
              </a:rPr>
              <a:t>•The individual’s COVID-19 exposure occurred off site</a:t>
            </a:r>
            <a:endParaRPr lang="en-US" dirty="0"/>
          </a:p>
          <a:p>
            <a:pPr marL="1143000">
              <a:buNone/>
            </a:pPr>
            <a:r>
              <a:rPr lang="en-US" dirty="0">
                <a:cs typeface="Helvetica"/>
              </a:rPr>
              <a:t>•The individual and two other close contact individuals at CMTF have been quarantined</a:t>
            </a:r>
            <a:endParaRPr lang="en-US"/>
          </a:p>
          <a:p>
            <a:pPr marL="1143000">
              <a:buNone/>
            </a:pPr>
            <a:r>
              <a:rPr lang="en-US" dirty="0">
                <a:cs typeface="Helvetica"/>
              </a:rPr>
              <a:t>•All involved are doing well and currently symptom free</a:t>
            </a:r>
            <a:endParaRPr lang="en-US" dirty="0"/>
          </a:p>
          <a:p>
            <a:pPr marL="740410">
              <a:buNone/>
            </a:pPr>
            <a:r>
              <a:rPr lang="en-US" dirty="0">
                <a:cs typeface="Helvetica"/>
              </a:rPr>
              <a:t>–Overall activities continue to go well</a:t>
            </a:r>
            <a:endParaRPr lang="en-US" dirty="0"/>
          </a:p>
          <a:p>
            <a:pPr marL="1143000">
              <a:buNone/>
            </a:pPr>
            <a:r>
              <a:rPr lang="en-US" dirty="0">
                <a:cs typeface="Helvetica"/>
              </a:rPr>
              <a:t>•Concern over rising COVID-19 case rates in the local area</a:t>
            </a:r>
            <a:endParaRPr lang="en-US" dirty="0"/>
          </a:p>
          <a:p>
            <a:pPr marL="347345">
              <a:buNone/>
            </a:pPr>
            <a:r>
              <a:rPr lang="en-US" dirty="0">
                <a:cs typeface="Helvetica"/>
              </a:rPr>
              <a:t>•Reviews</a:t>
            </a:r>
            <a:endParaRPr lang="en-US" dirty="0"/>
          </a:p>
          <a:p>
            <a:pPr marL="740410">
              <a:buNone/>
            </a:pPr>
            <a:r>
              <a:rPr lang="en-US" dirty="0">
                <a:cs typeface="Helvetica"/>
              </a:rPr>
              <a:t>–Presented laboratories COVID-19 response at the DOE/SC CD-2 Refresh Review</a:t>
            </a:r>
            <a:endParaRPr lang="en-US" dirty="0"/>
          </a:p>
          <a:p>
            <a:pPr marL="740410">
              <a:buNone/>
            </a:pPr>
            <a:r>
              <a:rPr lang="en-US" dirty="0">
                <a:cs typeface="Helvetica"/>
              </a:rPr>
              <a:t>–ORC Reviews</a:t>
            </a:r>
            <a:endParaRPr lang="en-US" dirty="0"/>
          </a:p>
          <a:p>
            <a:pPr marL="1143000">
              <a:buNone/>
            </a:pPr>
            <a:r>
              <a:rPr lang="en-US" dirty="0">
                <a:cs typeface="Helvetica"/>
              </a:rPr>
              <a:t>•Additional SSR1 RF amplifiers are being installed</a:t>
            </a:r>
            <a:endParaRPr lang="en-US" dirty="0"/>
          </a:p>
          <a:p>
            <a:pPr marL="1600200">
              <a:buNone/>
            </a:pPr>
            <a:r>
              <a:rPr lang="en-US" dirty="0">
                <a:cs typeface="Helvetica"/>
              </a:rPr>
              <a:t>–Anticipate ORCs for the first two amplifiers in the next week or two</a:t>
            </a:r>
            <a:endParaRPr lang="en-US" dirty="0"/>
          </a:p>
          <a:p>
            <a:pPr marL="347345">
              <a:buNone/>
            </a:pPr>
            <a:r>
              <a:rPr lang="en-US" dirty="0">
                <a:cs typeface="Helvetica"/>
              </a:rPr>
              <a:t>•Construction Safety</a:t>
            </a:r>
            <a:endParaRPr lang="en-US" dirty="0"/>
          </a:p>
          <a:p>
            <a:pPr marL="740410">
              <a:buNone/>
            </a:pPr>
            <a:r>
              <a:rPr lang="en-US" dirty="0">
                <a:cs typeface="Helvetica"/>
              </a:rPr>
              <a:t>–Started weekly construction site safety walkthroughs with ESH Section, DOE FSO, PIP-II and Barton Malow staff</a:t>
            </a:r>
            <a:endParaRPr lang="en-US" dirty="0"/>
          </a:p>
          <a:p>
            <a:pPr marL="1143000">
              <a:buNone/>
            </a:pPr>
            <a:r>
              <a:rPr lang="en-US" dirty="0">
                <a:cs typeface="Helvetica"/>
              </a:rPr>
              <a:t>•Walkthroughs are conducted every Wednesday afternoon</a:t>
            </a:r>
            <a:endParaRPr lang="en-US"/>
          </a:p>
          <a:p>
            <a:pPr marL="1143000">
              <a:buNone/>
            </a:pPr>
            <a:r>
              <a:rPr lang="en-US" dirty="0">
                <a:cs typeface="Helvetica"/>
              </a:rPr>
              <a:t>•As was done for the site prep work, will be using Predictive Solutions to document walkthroughs, observations and safety concerns</a:t>
            </a:r>
            <a:endParaRPr lang="en-US" dirty="0"/>
          </a:p>
          <a:p>
            <a:pPr marL="347345">
              <a:buNone/>
            </a:pPr>
            <a:r>
              <a:rPr lang="en-US" dirty="0">
                <a:cs typeface="Helvetica"/>
              </a:rPr>
              <a:t>•ES&amp;H Support</a:t>
            </a:r>
            <a:endParaRPr lang="en-US" dirty="0"/>
          </a:p>
          <a:p>
            <a:pPr marL="740410">
              <a:buNone/>
            </a:pPr>
            <a:r>
              <a:rPr lang="en-US" dirty="0">
                <a:cs typeface="Helvetica"/>
              </a:rPr>
              <a:t>–Added Infectious Disease Pandemic to the PIP-II Hazard Analysis Report and </a:t>
            </a:r>
            <a:br>
              <a:rPr lang="en-US" dirty="0">
                <a:cs typeface="Helvetica"/>
              </a:rPr>
            </a:br>
            <a:r>
              <a:rPr lang="en-US" dirty="0">
                <a:cs typeface="Helvetica"/>
              </a:rPr>
              <a:t>PIP-II Construction Project Safety and Health Plan for the CD-2 Refresh Review</a:t>
            </a:r>
            <a:endParaRPr lang="en-US" dirty="0"/>
          </a:p>
          <a:p>
            <a:pPr marL="740410">
              <a:buNone/>
            </a:pPr>
            <a:r>
              <a:rPr lang="en-US" dirty="0">
                <a:cs typeface="Helvetica"/>
              </a:rPr>
              <a:t>–Working on radiation shielding information for the FDR</a:t>
            </a:r>
            <a:endParaRPr lang="en-US" dirty="0"/>
          </a:p>
          <a:p>
            <a:pPr marL="740410">
              <a:buNone/>
            </a:pPr>
            <a:r>
              <a:rPr lang="en-US" dirty="0">
                <a:cs typeface="Helvetica"/>
              </a:rPr>
              <a:t>–Continue supporting procurement, design and Quality Control Plan reviews</a:t>
            </a:r>
            <a:endParaRPr lang="en-US" dirty="0"/>
          </a:p>
          <a:p>
            <a:pPr marL="0" indent="0">
              <a:buNone/>
            </a:pPr>
            <a:endParaRPr lang="en-US" dirty="0"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3831F-E6C8-4902-8399-BFE547013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68F84-A3E0-4C83-91E3-94E27BA8A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D2E7-1BEB-4D9F-8910-DAC2F120E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33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027AB8-ECDF-47B7-9EC2-B99BF2329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080478"/>
            <a:ext cx="8672513" cy="5059363"/>
          </a:xfrm>
        </p:spPr>
        <p:txBody>
          <a:bodyPr lIns="0" tIns="0" rIns="0" bIns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cs typeface="Helvetica"/>
              </a:rPr>
              <a:t>Partner PIP-II QA Plans are still in various phases of development and maturity. </a:t>
            </a:r>
          </a:p>
          <a:p>
            <a:r>
              <a:rPr lang="en-US" dirty="0">
                <a:cs typeface="Helvetica"/>
              </a:rPr>
              <a:t>Most recently received the preliminary WUST PIP-II QA Plan for review and have provided comments/feedback.</a:t>
            </a:r>
          </a:p>
          <a:p>
            <a:endParaRPr lang="en-US" dirty="0">
              <a:cs typeface="Helvetica"/>
            </a:endParaRPr>
          </a:p>
          <a:p>
            <a:pPr marL="0" indent="0">
              <a:buNone/>
            </a:pPr>
            <a:r>
              <a:rPr lang="en-US" dirty="0">
                <a:cs typeface="Helvetica"/>
              </a:rPr>
              <a:t>The Quality Control Coordination Group (QCCG) will be initiated in November 2020.</a:t>
            </a:r>
          </a:p>
          <a:p>
            <a:r>
              <a:rPr lang="en-US" dirty="0">
                <a:cs typeface="Helvetica"/>
              </a:rPr>
              <a:t>The Quality Control Coordination Group (QCCG) is charge with the development and alignment of quality control activities between Partners and Fermilab for the PIP-II Project.  </a:t>
            </a:r>
          </a:p>
          <a:p>
            <a:pPr lvl="1"/>
            <a:r>
              <a:rPr lang="en-US" dirty="0">
                <a:cs typeface="Helvetica"/>
              </a:rPr>
              <a:t>This is critical for Partners who have similar deliverables. </a:t>
            </a:r>
          </a:p>
          <a:p>
            <a:r>
              <a:rPr lang="en-US" dirty="0">
                <a:cs typeface="Helvetica"/>
              </a:rPr>
              <a:t>The QCCG will also discuss quality assurance topics as Partners continue to develop, refine, and implement their Quality Assurance plans.  </a:t>
            </a:r>
          </a:p>
          <a:p>
            <a:r>
              <a:rPr lang="en-US" u="sng" dirty="0">
                <a:cs typeface="Helvetica"/>
              </a:rPr>
              <a:t>All</a:t>
            </a:r>
            <a:r>
              <a:rPr lang="en-US" dirty="0">
                <a:cs typeface="Helvetica"/>
              </a:rPr>
              <a:t> Partners have provided individuals who will actively engage with this working group.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550B51-9DF5-47AF-989C-F01D4E98E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A572D-ED4D-4DD7-9C46-9EA204953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C1837-0080-45C5-BAA2-D44536BFF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02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9A9EA-21B3-4061-8CCF-BAF7DFF3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10321-AA7C-42A3-B412-DDCCE8AF9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95C2-A495-45B5-8394-C79041DB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1857BF-E35F-480A-B24E-6AFB196C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245" y="1395956"/>
            <a:ext cx="8672513" cy="5059363"/>
          </a:xfr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 sz="2200" dirty="0">
                <a:cs typeface="Helvetica"/>
              </a:rPr>
              <a:t>From the </a:t>
            </a:r>
            <a:r>
              <a:rPr lang="en-US" sz="2200" b="1" dirty="0">
                <a:cs typeface="Helvetica"/>
              </a:rPr>
              <a:t>Cost &amp; Schedule Sub-Committee</a:t>
            </a:r>
          </a:p>
          <a:p>
            <a:r>
              <a:rPr lang="en-US" sz="2200" dirty="0"/>
              <a:t>Regarding the international in-kind contributions:  </a:t>
            </a:r>
            <a:endParaRPr lang="en-US" sz="2200" dirty="0">
              <a:cs typeface="Helvetica"/>
            </a:endParaRPr>
          </a:p>
          <a:p>
            <a:pPr marL="804545"/>
            <a:r>
              <a:rPr lang="en-US" sz="2200" dirty="0"/>
              <a:t>The management process created to negotiate, document, and monitor/control the agreements is very good.</a:t>
            </a:r>
            <a:endParaRPr lang="en-US" sz="2200" dirty="0">
              <a:cs typeface="Helvetica"/>
            </a:endParaRPr>
          </a:p>
          <a:p>
            <a:pPr marL="804545"/>
            <a:r>
              <a:rPr lang="en-US" sz="2200" dirty="0"/>
              <a:t>The project documents are excellent.  The schedule interfaces / milestones and method for monitoring progress are also excellent.</a:t>
            </a:r>
            <a:endParaRPr lang="en-US" sz="2200" dirty="0">
              <a:cs typeface="Helvetica"/>
            </a:endParaRPr>
          </a:p>
          <a:p>
            <a:pPr marL="804545"/>
            <a:r>
              <a:rPr lang="en-US" sz="2200" dirty="0">
                <a:cs typeface="Helvetica"/>
              </a:rPr>
              <a:t>Establishing the role of an in-kind contribution manager is crucial to the project cadence and is a best practice.</a:t>
            </a:r>
          </a:p>
          <a:p>
            <a:pPr marL="804545"/>
            <a:endParaRPr lang="en-US" sz="2200" dirty="0">
              <a:cs typeface="Helvetica"/>
            </a:endParaRPr>
          </a:p>
          <a:p>
            <a:pPr marL="0" indent="0">
              <a:buNone/>
            </a:pPr>
            <a:r>
              <a:rPr lang="en-US" sz="2200" dirty="0">
                <a:cs typeface="Helvetica"/>
              </a:rPr>
              <a:t>From the </a:t>
            </a:r>
            <a:r>
              <a:rPr lang="en-US" sz="2200" b="1" dirty="0">
                <a:cs typeface="Helvetica"/>
              </a:rPr>
              <a:t>Project Management Sub-Committee</a:t>
            </a:r>
          </a:p>
          <a:p>
            <a:r>
              <a:rPr lang="en-US" sz="2200" dirty="0">
                <a:cs typeface="Helvetica"/>
              </a:rPr>
              <a:t>IKC scope is properly documented in PPDs and agreed to with Partners</a:t>
            </a:r>
          </a:p>
          <a:p>
            <a:pPr marL="804545"/>
            <a:endParaRPr lang="en-US" sz="2200" dirty="0">
              <a:cs typeface="Helvetica"/>
            </a:endParaRPr>
          </a:p>
          <a:p>
            <a:endParaRPr lang="en-US" sz="2200" dirty="0">
              <a:cs typeface="Helvetica"/>
            </a:endParaRPr>
          </a:p>
          <a:p>
            <a:endParaRPr lang="en-US" sz="2200" dirty="0">
              <a:cs typeface="Helvetic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D3A12D-FFDF-4CF9-BD0C-4865B9F65369}"/>
              </a:ext>
            </a:extLst>
          </p:cNvPr>
          <p:cNvSpPr/>
          <p:nvPr/>
        </p:nvSpPr>
        <p:spPr>
          <a:xfrm>
            <a:off x="4230546" y="131180"/>
            <a:ext cx="467617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82828"/>
                </a:solidFill>
                <a:latin typeface="Helvetica"/>
                <a:cs typeface="Helvetica"/>
              </a:rPr>
              <a:t>Some IKC Highlights from the DOE/SC CD-2 Refresh Review</a:t>
            </a:r>
            <a:r>
              <a:rPr lang="en-US" dirty="0">
                <a:cs typeface="Calibri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4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9A9EA-21B3-4061-8CCF-BAF7DFF3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  <a:r>
              <a:rPr lang="en-US">
                <a:cs typeface="Helvetica"/>
              </a:rPr>
              <a:t> – Work in Progress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10321-AA7C-42A3-B412-DDCCE8AF9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October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95C2-A495-45B5-8394-C79041DB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1857BF-E35F-480A-B24E-6AFB196C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49" y="1038718"/>
            <a:ext cx="8672513" cy="5059363"/>
          </a:xfrm>
        </p:spPr>
        <p:txBody>
          <a:bodyPr lIns="0" tIns="0" rIns="0" bIns="0" anchor="t"/>
          <a:lstStyle/>
          <a:p>
            <a:r>
              <a:rPr lang="en-US" dirty="0">
                <a:cs typeface="Helvetica"/>
              </a:rPr>
              <a:t>Final P6 IKC changes (e.g. Addendum 1) &amp; PPDs final checks;</a:t>
            </a:r>
          </a:p>
          <a:p>
            <a:pPr lvl="1"/>
            <a:r>
              <a:rPr lang="en-US" dirty="0">
                <a:cs typeface="Helvetica"/>
              </a:rPr>
              <a:t>Delivery of the 5 325 MHz SSAs </a:t>
            </a: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  <a:p>
            <a:endParaRPr lang="en-US" dirty="0">
              <a:cs typeface="Helvetica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F9FFC261-ACD2-4ADA-A0EF-79EEEB4D6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93" y="2314250"/>
            <a:ext cx="5324411" cy="39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667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64E24DD9464F49A022D03D0CA74FBE" ma:contentTypeVersion="2" ma:contentTypeDescription="Create a new document." ma:contentTypeScope="" ma:versionID="0b28c0bd7bb263d42200fe63aabe965c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eb39db0f14a15b2719f29e807ba09100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c9f3ab6-242c-461d-a351-c910a751d111"/>
    <ds:schemaRef ds:uri="http://purl.org/dc/elements/1.1/"/>
    <ds:schemaRef ds:uri="http://schemas.microsoft.com/office/2006/metadata/properties"/>
    <ds:schemaRef ds:uri="bd67544a-4fdc-43d0-a9af-82cf53222c3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2F8581-58DE-466F-9270-C142DB67CD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B81E0F-0CC9-485D-82AF-3AA7DAEAB4E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3369</TotalTime>
  <Words>3371</Words>
  <Application>Microsoft Office PowerPoint</Application>
  <PresentationFormat>On-screen Show (4:3)</PresentationFormat>
  <Paragraphs>693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Helvetica</vt:lpstr>
      <vt:lpstr>Times New Roman</vt:lpstr>
      <vt:lpstr>Fermilab_PPT_090815</vt:lpstr>
      <vt:lpstr>PowerPoint Presentation</vt:lpstr>
      <vt:lpstr>Welcome new Colleagues!</vt:lpstr>
      <vt:lpstr>WBS 121.01 Project Management</vt:lpstr>
      <vt:lpstr>Financials through Sept. 2020</vt:lpstr>
      <vt:lpstr>EVMS</vt:lpstr>
      <vt:lpstr>ESH</vt:lpstr>
      <vt:lpstr>QA</vt:lpstr>
      <vt:lpstr>International</vt:lpstr>
      <vt:lpstr>International – Work in Progress</vt:lpstr>
      <vt:lpstr>International – Work in Progress</vt:lpstr>
      <vt:lpstr>Procurements</vt:lpstr>
      <vt:lpstr>Procurements</vt:lpstr>
      <vt:lpstr>SRFCRYO Systems – HWR</vt:lpstr>
      <vt:lpstr>SRFCRYO Systems – SSR1</vt:lpstr>
      <vt:lpstr>SRFCRYO Systems – SSR2</vt:lpstr>
      <vt:lpstr>SRFCRYO Systems – LB650</vt:lpstr>
      <vt:lpstr>SRFCRYO Systems – HB650</vt:lpstr>
      <vt:lpstr>SRFCRYO Systems – HB650</vt:lpstr>
      <vt:lpstr>SRFCRYO Systems – HB650</vt:lpstr>
      <vt:lpstr>SRFCRYO Systems – Cryogenics</vt:lpstr>
      <vt:lpstr>Accelerator Systems</vt:lpstr>
      <vt:lpstr>Accelerator Systems</vt:lpstr>
      <vt:lpstr>Accelerator Systems</vt:lpstr>
      <vt:lpstr>Accelerator Systems</vt:lpstr>
      <vt:lpstr>Accelerator Systems</vt:lpstr>
      <vt:lpstr>Installation and Commissioning</vt:lpstr>
      <vt:lpstr>Installation and Commissioning</vt:lpstr>
      <vt:lpstr>Installation and Commissioning</vt:lpstr>
      <vt:lpstr>Commissioning: PIP2IT-Testbed for PIP-II Front End</vt:lpstr>
      <vt:lpstr>Beam Commissioning – Start of Commissioning</vt:lpstr>
      <vt:lpstr>Beam Commissioning - Acceleration in HWR CM</vt:lpstr>
      <vt:lpstr>Beam Commissioning - Near Future Plans</vt:lpstr>
      <vt:lpstr>Conventional Facilities</vt:lpstr>
      <vt:lpstr>Conventional Facilities</vt:lpstr>
      <vt:lpstr>Technical Integration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Marc L Kaducak</cp:lastModifiedBy>
  <cp:revision>28</cp:revision>
  <cp:lastPrinted>2014-01-20T19:40:21Z</cp:lastPrinted>
  <dcterms:created xsi:type="dcterms:W3CDTF">2019-12-16T19:54:36Z</dcterms:created>
  <dcterms:modified xsi:type="dcterms:W3CDTF">2020-10-21T17:20:56Z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0x010100DE64E24DD9464F49A022D03D0CA74FBE</vt:lpwstr>
  </property>
</Properties>
</file>