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1" r:id="rId2"/>
  </p:sldMasterIdLst>
  <p:notesMasterIdLst>
    <p:notesMasterId r:id="rId45"/>
  </p:notesMasterIdLst>
  <p:handoutMasterIdLst>
    <p:handoutMasterId r:id="rId46"/>
  </p:handoutMasterIdLst>
  <p:sldIdLst>
    <p:sldId id="263" r:id="rId3"/>
    <p:sldId id="307" r:id="rId4"/>
    <p:sldId id="322" r:id="rId5"/>
    <p:sldId id="321" r:id="rId6"/>
    <p:sldId id="308" r:id="rId7"/>
    <p:sldId id="323" r:id="rId8"/>
    <p:sldId id="324" r:id="rId9"/>
    <p:sldId id="309" r:id="rId10"/>
    <p:sldId id="310" r:id="rId11"/>
    <p:sldId id="314" r:id="rId12"/>
    <p:sldId id="320" r:id="rId13"/>
    <p:sldId id="325" r:id="rId14"/>
    <p:sldId id="326" r:id="rId15"/>
    <p:sldId id="327" r:id="rId16"/>
    <p:sldId id="329" r:id="rId17"/>
    <p:sldId id="278" r:id="rId18"/>
    <p:sldId id="330" r:id="rId19"/>
    <p:sldId id="331" r:id="rId20"/>
    <p:sldId id="332" r:id="rId21"/>
    <p:sldId id="335" r:id="rId22"/>
    <p:sldId id="351" r:id="rId23"/>
    <p:sldId id="336" r:id="rId24"/>
    <p:sldId id="350" r:id="rId25"/>
    <p:sldId id="348" r:id="rId26"/>
    <p:sldId id="347" r:id="rId27"/>
    <p:sldId id="311" r:id="rId28"/>
    <p:sldId id="273" r:id="rId29"/>
    <p:sldId id="312" r:id="rId30"/>
    <p:sldId id="315" r:id="rId31"/>
    <p:sldId id="316" r:id="rId32"/>
    <p:sldId id="318" r:id="rId33"/>
    <p:sldId id="319" r:id="rId34"/>
    <p:sldId id="333" r:id="rId35"/>
    <p:sldId id="334" r:id="rId36"/>
    <p:sldId id="337" r:id="rId37"/>
    <p:sldId id="338" r:id="rId38"/>
    <p:sldId id="339" r:id="rId39"/>
    <p:sldId id="340" r:id="rId40"/>
    <p:sldId id="342" r:id="rId41"/>
    <p:sldId id="343" r:id="rId42"/>
    <p:sldId id="344" r:id="rId43"/>
    <p:sldId id="345" r:id="rId44"/>
  </p:sldIdLst>
  <p:sldSz cx="9144000" cy="6858000" type="screen4x3"/>
  <p:notesSz cx="6985000" cy="92837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521415D9-36F7-43E2-AB2F-B90AF26B5E84}">
      <p14:sectionLst xmlns:p14="http://schemas.microsoft.com/office/powerpoint/2010/main">
        <p14:section name="Title - Introduction" id="{00F60BC6-C9E2-5441-A6B0-C9063535EFAD}">
          <p14:sldIdLst>
            <p14:sldId id="263"/>
            <p14:sldId id="307"/>
            <p14:sldId id="322"/>
          </p14:sldIdLst>
        </p14:section>
        <p14:section name="Cryostat" id="{DEBF834B-0F27-5241-B7B8-565699CA409D}">
          <p14:sldIdLst>
            <p14:sldId id="321"/>
            <p14:sldId id="308"/>
            <p14:sldId id="323"/>
            <p14:sldId id="324"/>
            <p14:sldId id="309"/>
            <p14:sldId id="310"/>
            <p14:sldId id="314"/>
            <p14:sldId id="320"/>
            <p14:sldId id="325"/>
            <p14:sldId id="326"/>
            <p14:sldId id="327"/>
          </p14:sldIdLst>
        </p14:section>
        <p14:section name="Qualification Plan" id="{C77E5F94-2923-294B-ADA8-A25EF5724AC0}">
          <p14:sldIdLst>
            <p14:sldId id="329"/>
            <p14:sldId id="278"/>
            <p14:sldId id="330"/>
            <p14:sldId id="331"/>
            <p14:sldId id="332"/>
            <p14:sldId id="335"/>
            <p14:sldId id="351"/>
            <p14:sldId id="336"/>
            <p14:sldId id="350"/>
            <p14:sldId id="348"/>
          </p14:sldIdLst>
        </p14:section>
        <p14:section name="Conclusion" id="{8A2E1C95-8A45-0946-9B90-DD6927FD0969}">
          <p14:sldIdLst>
            <p14:sldId id="347"/>
          </p14:sldIdLst>
        </p14:section>
        <p14:section name="Extra" id="{E25D56A3-6BCC-2441-A76E-0373A28B2605}">
          <p14:sldIdLst>
            <p14:sldId id="311"/>
            <p14:sldId id="273"/>
            <p14:sldId id="312"/>
            <p14:sldId id="315"/>
            <p14:sldId id="316"/>
            <p14:sldId id="318"/>
            <p14:sldId id="319"/>
            <p14:sldId id="333"/>
            <p14:sldId id="334"/>
            <p14:sldId id="337"/>
            <p14:sldId id="338"/>
            <p14:sldId id="339"/>
            <p14:sldId id="340"/>
            <p14:sldId id="342"/>
            <p14:sldId id="343"/>
            <p14:sldId id="344"/>
            <p14:sldId id="34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88">
          <p15:clr>
            <a:srgbClr val="A4A3A4"/>
          </p15:clr>
        </p15:guide>
        <p15:guide id="2" orient="horz" pos="4186">
          <p15:clr>
            <a:srgbClr val="A4A3A4"/>
          </p15:clr>
        </p15:guide>
        <p15:guide id="3" orient="horz" pos="3394">
          <p15:clr>
            <a:srgbClr val="A4A3A4"/>
          </p15:clr>
        </p15:guide>
        <p15:guide id="4" orient="horz" pos="777">
          <p15:clr>
            <a:srgbClr val="A4A3A4"/>
          </p15:clr>
        </p15:guide>
        <p15:guide id="5" orient="horz" pos="1749">
          <p15:clr>
            <a:srgbClr val="A4A3A4"/>
          </p15:clr>
        </p15:guide>
        <p15:guide id="6" orient="horz" pos="457">
          <p15:clr>
            <a:srgbClr val="A4A3A4"/>
          </p15:clr>
        </p15:guide>
        <p15:guide id="7" pos="285">
          <p15:clr>
            <a:srgbClr val="A4A3A4"/>
          </p15:clr>
        </p15:guide>
        <p15:guide id="8" pos="551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504D"/>
    <a:srgbClr val="F79646"/>
    <a:srgbClr val="FFFF99"/>
    <a:srgbClr val="000000"/>
    <a:srgbClr val="4F81BD"/>
    <a:srgbClr val="004C97"/>
    <a:srgbClr val="00B5E2"/>
    <a:srgbClr val="63666A"/>
    <a:srgbClr val="5A5A5A"/>
    <a:srgbClr val="6767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92" autoAdjust="0"/>
    <p:restoredTop sz="98464" autoAdjust="0"/>
  </p:normalViewPr>
  <p:slideViewPr>
    <p:cSldViewPr snapToGrid="0" snapToObjects="1">
      <p:cViewPr varScale="1">
        <p:scale>
          <a:sx n="203" d="100"/>
          <a:sy n="203" d="100"/>
        </p:scale>
        <p:origin x="640" y="176"/>
      </p:cViewPr>
      <p:guideLst>
        <p:guide orient="horz" pos="988"/>
        <p:guide orient="horz" pos="4186"/>
        <p:guide orient="horz" pos="3394"/>
        <p:guide orient="horz" pos="777"/>
        <p:guide orient="horz" pos="1749"/>
        <p:guide orient="horz" pos="457"/>
        <p:guide pos="285"/>
        <p:guide pos="551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6" d="100"/>
        <a:sy n="11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B589245-636E-234E-BFAD-9607949806CA}" type="datetimeFigureOut">
              <a:rPr lang="en-US"/>
              <a:pPr>
                <a:defRPr/>
              </a:pPr>
              <a:t>10/24/20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2F3B233-32CA-1B4D-AFEE-D703F5CA5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2863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29BCED8-DCF3-A94B-99F8-D2FB79A8911E}" type="datetimeFigureOut">
              <a:rPr lang="en-US"/>
              <a:pPr>
                <a:defRPr/>
              </a:pPr>
              <a:t>10/24/20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A82294-BF3E-954A-9E49-35D72A5F0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7418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Geneva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Geneva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1746"/>
            <a:ext cx="8293100" cy="1143000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4025" y="3209907"/>
            <a:ext cx="8296275" cy="172106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FontTx/>
              <a:buNone/>
              <a:defRPr sz="2200" baseline="0">
                <a:solidFill>
                  <a:srgbClr val="004C97"/>
                </a:solidFill>
                <a:latin typeface="Helvetica"/>
              </a:defRPr>
            </a:lvl1pPr>
            <a:lvl2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2pPr>
            <a:lvl3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3pPr>
            <a:lvl4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4pPr>
            <a:lvl5pPr marL="0" indent="0">
              <a:buFontTx/>
              <a:buNone/>
              <a:defRPr sz="1800" baseline="0">
                <a:solidFill>
                  <a:srgbClr val="004C97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2023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610"/>
            <a:ext cx="8293100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G. Vallone | Structural Analysis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1238250"/>
            <a:ext cx="8293100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8FB8245-C0E1-4471-BB93-7EA3F3DC96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08.26.20</a:t>
            </a:r>
          </a:p>
        </p:txBody>
      </p:sp>
    </p:spTree>
    <p:extLst>
      <p:ext uri="{BB962C8B-B14F-4D97-AF65-F5344CB8AC3E}">
        <p14:creationId xmlns:p14="http://schemas.microsoft.com/office/powerpoint/2010/main" val="287968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2610"/>
            <a:ext cx="8293100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G. Vallone | Structural Analysis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3594463"/>
            <a:ext cx="8293100" cy="265588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B8FB8245-C0E1-4471-BB93-7EA3F3DC96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08.26.20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27D2065-4076-894C-A82B-FC691AD42A6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454025" y="1159850"/>
            <a:ext cx="3186158" cy="22691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B3B8068-4F82-5947-A0DA-4F1930EEDA86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5500642" y="1159850"/>
            <a:ext cx="3186158" cy="22691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555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0" y="432609"/>
            <a:ext cx="8293100" cy="5487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G. Vallone | Structural Analysis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A3EDC-84CE-5D44-955B-22A59AD27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457200" y="1238250"/>
            <a:ext cx="3998846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4751454" y="1238250"/>
            <a:ext cx="3998846" cy="484663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DAAE906-8AAE-4B53-A6A5-981574B10F1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08.26.20</a:t>
            </a:r>
          </a:p>
        </p:txBody>
      </p:sp>
    </p:spTree>
    <p:extLst>
      <p:ext uri="{BB962C8B-B14F-4D97-AF65-F5344CB8AC3E}">
        <p14:creationId xmlns:p14="http://schemas.microsoft.com/office/powerpoint/2010/main" val="1482063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4" y="5347368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46058" y="432610"/>
            <a:ext cx="8304267" cy="57950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683195" y="5347368"/>
            <a:ext cx="406713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G. Vallone | Structural Analysis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9268-D729-4C4B-81BB-35603E7F3B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idx="19"/>
          </p:nvPr>
        </p:nvSpPr>
        <p:spPr>
          <a:xfrm>
            <a:off x="457200" y="1238250"/>
            <a:ext cx="3998846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4751454" y="1238250"/>
            <a:ext cx="3998846" cy="3892550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lang="en-US" sz="22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Geneva" charset="0"/>
              </a:defRPr>
            </a:lvl1pPr>
            <a:lvl2pPr marL="320040" indent="256032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2pPr>
            <a:lvl3pPr marL="64008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3pPr>
            <a:lvl4pPr marL="914400" indent="228600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 typeface="Lucida Grande"/>
              <a:buChar char="-"/>
              <a:defRPr lang="en-US" sz="2000" b="0" i="0" kern="1200" dirty="0" smtClean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4pPr>
            <a:lvl5pPr marL="1143000" indent="192024" algn="l" defTabSz="457200" rtl="0" fontAlgn="base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88000"/>
              <a:buFont typeface="Arial"/>
              <a:buChar char="•"/>
              <a:defRPr lang="en-US" sz="2000" b="0" i="0" kern="1200" dirty="0">
                <a:solidFill>
                  <a:srgbClr val="63666A"/>
                </a:solidFill>
                <a:latin typeface="Helvetica"/>
                <a:ea typeface="Geneva" charset="0"/>
                <a:cs typeface="+mn-cs"/>
              </a:defRPr>
            </a:lvl5pPr>
          </a:lstStyle>
          <a:p>
            <a:pPr marL="256032" lvl="0" indent="-265176" algn="l" defTabSz="45720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57BC82D-A827-42AE-A090-8B827C4B398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08.26.20</a:t>
            </a:r>
          </a:p>
        </p:txBody>
      </p:sp>
    </p:spTree>
    <p:extLst>
      <p:ext uri="{BB962C8B-B14F-4D97-AF65-F5344CB8AC3E}">
        <p14:creationId xmlns:p14="http://schemas.microsoft.com/office/powerpoint/2010/main" val="1319620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432609"/>
            <a:ext cx="8293100" cy="64695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57200" y="1238250"/>
            <a:ext cx="8293100" cy="484663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G. Vallone | Structural Analysis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3080B-B7DD-F94E-BF93-E5AF96AB21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80F84C3-AAAD-42A4-BF3D-6ACE9E350A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08.26.20</a:t>
            </a:r>
          </a:p>
        </p:txBody>
      </p:sp>
    </p:spTree>
    <p:extLst>
      <p:ext uri="{BB962C8B-B14F-4D97-AF65-F5344CB8AC3E}">
        <p14:creationId xmlns:p14="http://schemas.microsoft.com/office/powerpoint/2010/main" val="2850782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0991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G. Vallone | Structural Analysis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71154-E60D-9942-9C7E-C9963561CB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03F8F6C8-BAAF-4D4A-A3A0-448596DDB2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08.26.20</a:t>
            </a:r>
          </a:p>
        </p:txBody>
      </p:sp>
    </p:spTree>
    <p:extLst>
      <p:ext uri="{BB962C8B-B14F-4D97-AF65-F5344CB8AC3E}">
        <p14:creationId xmlns:p14="http://schemas.microsoft.com/office/powerpoint/2010/main" val="3458088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175906"/>
            <a:ext cx="3017520" cy="9153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716338" y="1238250"/>
            <a:ext cx="5033962" cy="48529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endParaRPr lang="en-US" noProof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G. Vallone | Structural Analysis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09735B5-E0F8-D44A-A3DE-E2CD0DCDE7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9098"/>
            <a:ext cx="82931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457200" y="1238250"/>
            <a:ext cx="3017524" cy="3722688"/>
          </a:xfrm>
          <a:prstGeom prst="rect">
            <a:avLst/>
          </a:prstGeom>
        </p:spPr>
        <p:txBody>
          <a:bodyPr lIns="0" rIns="0"/>
          <a:lstStyle>
            <a:lvl1pPr marL="256032" indent="-26517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2200" b="0" i="0">
                <a:solidFill>
                  <a:srgbClr val="63666A"/>
                </a:solidFill>
                <a:latin typeface="Helvetica"/>
              </a:defRPr>
            </a:lvl1pPr>
            <a:lvl2pPr marL="320040" indent="256032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2000" b="0" i="0">
                <a:solidFill>
                  <a:srgbClr val="63666A"/>
                </a:solidFill>
                <a:latin typeface="Helvetica"/>
              </a:defRPr>
            </a:lvl2pPr>
            <a:lvl3pPr marL="64008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800" b="0" i="0">
                <a:solidFill>
                  <a:srgbClr val="63666A"/>
                </a:solidFill>
                <a:latin typeface="Helvetica"/>
              </a:defRPr>
            </a:lvl3pPr>
            <a:lvl4pPr marL="914400" indent="228600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90000"/>
              <a:buFont typeface="Lucida Grande"/>
              <a:buChar char="-"/>
              <a:defRPr sz="1600" b="0" i="0">
                <a:solidFill>
                  <a:srgbClr val="63666A"/>
                </a:solidFill>
                <a:latin typeface="Helvetica"/>
              </a:defRPr>
            </a:lvl4pPr>
            <a:lvl5pPr marL="1143000" indent="192024">
              <a:lnSpc>
                <a:spcPct val="100000"/>
              </a:lnSpc>
              <a:spcBef>
                <a:spcPts val="1032"/>
              </a:spcBef>
              <a:spcAft>
                <a:spcPts val="0"/>
              </a:spcAft>
              <a:buSzPct val="88000"/>
              <a:buFont typeface="Arial"/>
              <a:buChar char="•"/>
              <a:defRPr sz="140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C23A2E0-AF67-414B-A4B4-E66525B2D5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08.26.20</a:t>
            </a:r>
          </a:p>
        </p:txBody>
      </p:sp>
    </p:spTree>
    <p:extLst>
      <p:ext uri="{BB962C8B-B14F-4D97-AF65-F5344CB8AC3E}">
        <p14:creationId xmlns:p14="http://schemas.microsoft.com/office/powerpoint/2010/main" val="1645480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024" y="1227137"/>
            <a:ext cx="8296275" cy="4241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rgbClr val="63666A"/>
                </a:solidFill>
                <a:latin typeface="Helvetica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457203" y="5686118"/>
            <a:ext cx="8293095" cy="4397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600" b="0" i="0" baseline="0">
                <a:solidFill>
                  <a:srgbClr val="00B5E2"/>
                </a:solidFill>
                <a:latin typeface="Helvetic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12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/>
              <a:t>G. Vallone | Structural Analysis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12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D7C6703C-D516-5C41-9D7B-DB72F4B68A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425568"/>
            <a:ext cx="8293096" cy="60376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2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1B9DBF6E-42F6-4744-BB00-707B0BEDCB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08.26.20</a:t>
            </a:r>
          </a:p>
        </p:txBody>
      </p:sp>
    </p:spTree>
    <p:extLst>
      <p:ext uri="{BB962C8B-B14F-4D97-AF65-F5344CB8AC3E}">
        <p14:creationId xmlns:p14="http://schemas.microsoft.com/office/powerpoint/2010/main" val="2412412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>
            <a:off x="457200" y="475760"/>
            <a:ext cx="8302625" cy="0"/>
          </a:xfrm>
          <a:prstGeom prst="line">
            <a:avLst/>
          </a:prstGeom>
          <a:ln w="19050" cmpd="sng">
            <a:solidFill>
              <a:srgbClr val="004C97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9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6154906"/>
            <a:ext cx="1594477" cy="288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457200" y="5728951"/>
            <a:ext cx="8302625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31" name="Picture 13" descr="CERN-logo_outlin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456" y="6003296"/>
            <a:ext cx="65405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6" descr="SanfordSURF-horiz-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024" y="5916605"/>
            <a:ext cx="1857669" cy="69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 descr="Color-Seal_Green-Mark_SC_Horizontal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209" y="6083428"/>
            <a:ext cx="2202053" cy="3680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6C1517-621B-43C2-9BA9-5BF605AF910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420000" y="131012"/>
            <a:ext cx="1359282" cy="2809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/>
          <p:nvPr/>
        </p:nvCxnSpPr>
        <p:spPr>
          <a:xfrm>
            <a:off x="457200" y="6357938"/>
            <a:ext cx="8293100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9488" y="6488430"/>
            <a:ext cx="113665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08.26.20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16138" y="6488430"/>
            <a:ext cx="5616575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aseline="0" dirty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G. Vallone | Structural Analysis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5" y="6488430"/>
            <a:ext cx="52546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F0F08D-1383-4141-915C-29DECEA73C87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829886" y="6451676"/>
            <a:ext cx="1136650" cy="23490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7" r:id="rId2"/>
    <p:sldLayoutId id="2147483680" r:id="rId3"/>
    <p:sldLayoutId id="2147483681" r:id="rId4"/>
    <p:sldLayoutId id="2147483682" r:id="rId5"/>
    <p:sldLayoutId id="2147483683" r:id="rId6"/>
    <p:sldLayoutId id="2147483685" r:id="rId7"/>
    <p:sldLayoutId id="2147483686" r:id="rId8"/>
  </p:sldLayoutIdLst>
  <p:hf hdr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NUL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tiff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tiff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Title 1"/>
          <p:cNvSpPr>
            <a:spLocks noGrp="1"/>
          </p:cNvSpPr>
          <p:nvPr>
            <p:ph type="title"/>
          </p:nvPr>
        </p:nvSpPr>
        <p:spPr bwMode="auto">
          <a:xfrm>
            <a:off x="457200" y="1711325"/>
            <a:ext cx="8218488" cy="114300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/>
          <a:p>
            <a:r>
              <a:rPr lang="en-US" dirty="0" err="1">
                <a:latin typeface="Helvetica" charset="0"/>
              </a:rPr>
              <a:t>LAr</a:t>
            </a:r>
            <a:r>
              <a:rPr lang="en-US" dirty="0">
                <a:latin typeface="Helvetica" charset="0"/>
              </a:rPr>
              <a:t> Cryostat Design and Qualification</a:t>
            </a:r>
          </a:p>
        </p:txBody>
      </p:sp>
      <p:sp>
        <p:nvSpPr>
          <p:cNvPr id="6146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454025" y="3209925"/>
            <a:ext cx="8221663" cy="1720850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>
                <a:latin typeface="Helvetica" charset="0"/>
              </a:rPr>
              <a:t>G. Vallone, E. </a:t>
            </a:r>
            <a:r>
              <a:rPr lang="en-US" dirty="0" err="1">
                <a:latin typeface="Helvetica" charset="0"/>
              </a:rPr>
              <a:t>Anderssen</a:t>
            </a:r>
            <a:r>
              <a:rPr lang="en-US">
                <a:latin typeface="Helvetica" charset="0"/>
              </a:rPr>
              <a:t>, D</a:t>
            </a:r>
            <a:r>
              <a:rPr lang="en-US" dirty="0">
                <a:latin typeface="Helvetica" charset="0"/>
              </a:rPr>
              <a:t>. Boettcher, M. Leitner</a:t>
            </a:r>
          </a:p>
          <a:p>
            <a:r>
              <a:rPr lang="en-US" dirty="0"/>
              <a:t>DUNE Cryostat Qualification </a:t>
            </a:r>
            <a:r>
              <a:rPr lang="en-US" dirty="0">
                <a:latin typeface="Helvetica" charset="0"/>
              </a:rPr>
              <a:t>Meeting</a:t>
            </a:r>
          </a:p>
          <a:p>
            <a:r>
              <a:rPr lang="en-US" dirty="0">
                <a:latin typeface="Helvetica" charset="0"/>
              </a:rPr>
              <a:t>10/30/20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72D92-015C-7548-B033-7D647CBBA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Analysis – Displacements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D02BBF-BAE9-BD41-A696-D52779A33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G. Vallone | Structural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D35F2-47EB-5A48-B2BB-3BDD2D316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43D077-F6E6-8945-AE47-16E80CFC124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4025" y="3620337"/>
            <a:ext cx="4952447" cy="2630014"/>
          </a:xfrm>
        </p:spPr>
        <p:txBody>
          <a:bodyPr/>
          <a:lstStyle/>
          <a:p>
            <a:r>
              <a:rPr lang="en-US" sz="1600" b="1" dirty="0"/>
              <a:t>Contact</a:t>
            </a:r>
            <a:r>
              <a:rPr lang="en-US" sz="1600" dirty="0"/>
              <a:t> elements on the bottom of the cryostat:</a:t>
            </a:r>
          </a:p>
          <a:p>
            <a:pPr lvl="1"/>
            <a:r>
              <a:rPr lang="en-US" sz="1600" dirty="0"/>
              <a:t>Similar results with </a:t>
            </a:r>
            <a:r>
              <a:rPr lang="en-US" sz="1600" b="1" dirty="0"/>
              <a:t>friction</a:t>
            </a:r>
            <a:r>
              <a:rPr lang="en-US" sz="1600" dirty="0"/>
              <a:t> (0.1) and </a:t>
            </a:r>
            <a:r>
              <a:rPr lang="en-US" sz="1600" b="1" dirty="0"/>
              <a:t>frictionless</a:t>
            </a:r>
          </a:p>
          <a:p>
            <a:pPr lvl="1"/>
            <a:r>
              <a:rPr lang="en-US" sz="1600" dirty="0"/>
              <a:t>There is some </a:t>
            </a:r>
            <a:r>
              <a:rPr lang="en-US" sz="1600" b="1" dirty="0"/>
              <a:t>lifting</a:t>
            </a:r>
            <a:r>
              <a:rPr lang="en-US" sz="1600" dirty="0"/>
              <a:t> close to the corners. This allows for some additional </a:t>
            </a:r>
            <a:r>
              <a:rPr lang="en-US" sz="1600" b="1" dirty="0"/>
              <a:t>rotation</a:t>
            </a:r>
            <a:r>
              <a:rPr lang="en-US" sz="1600" dirty="0"/>
              <a:t> of the </a:t>
            </a:r>
            <a:r>
              <a:rPr lang="en-US" sz="1600" b="1" dirty="0"/>
              <a:t>corner</a:t>
            </a:r>
            <a:r>
              <a:rPr lang="en-US" sz="1600" dirty="0"/>
              <a:t>.</a:t>
            </a:r>
          </a:p>
          <a:p>
            <a:r>
              <a:rPr lang="en-US" sz="1600" b="1" dirty="0"/>
              <a:t>Adding</a:t>
            </a:r>
            <a:r>
              <a:rPr lang="en-US" sz="1600" dirty="0"/>
              <a:t> </a:t>
            </a:r>
            <a:r>
              <a:rPr lang="en-US" sz="1600" b="1" dirty="0"/>
              <a:t>stiffeners</a:t>
            </a:r>
            <a:r>
              <a:rPr lang="en-US" sz="1600" dirty="0"/>
              <a:t> in the corners can further reduce the deformation</a:t>
            </a:r>
          </a:p>
          <a:p>
            <a:r>
              <a:rPr lang="en-US" sz="1600" b="1" dirty="0"/>
              <a:t>Anchoring</a:t>
            </a:r>
            <a:r>
              <a:rPr lang="en-US" sz="1600" dirty="0"/>
              <a:t> the floor can reduce the deformation from 12 mm to 8 mm 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sz="1600" dirty="0">
              <a:ea typeface="Arial" charset="0"/>
              <a:cs typeface="Arial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78AE63D-3A72-AD44-BEBA-BEE98BD5629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05.19.20</a:t>
            </a:r>
          </a:p>
        </p:txBody>
      </p:sp>
      <p:pic>
        <p:nvPicPr>
          <p:cNvPr id="9" name="Picture 8" descr="A picture containing toy&#10;&#10;Description automatically generated">
            <a:extLst>
              <a:ext uri="{FF2B5EF4-FFF2-40B4-BE49-F238E27FC236}">
                <a16:creationId xmlns:a16="http://schemas.microsoft.com/office/drawing/2014/main" id="{7CC96487-0B6A-F242-8E03-2B4B7A775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6085"/>
            <a:ext cx="0" cy="0"/>
          </a:xfrm>
          <a:prstGeom prst="rect">
            <a:avLst/>
          </a:prstGeom>
        </p:spPr>
      </p:pic>
      <p:pic>
        <p:nvPicPr>
          <p:cNvPr id="11" name="Picture 10" descr="A picture containing toy&#10;&#10;Description automatically generated">
            <a:extLst>
              <a:ext uri="{FF2B5EF4-FFF2-40B4-BE49-F238E27FC236}">
                <a16:creationId xmlns:a16="http://schemas.microsoft.com/office/drawing/2014/main" id="{ED65BAE0-03EA-AB49-A3BD-17C53ACD8C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689" y="2114626"/>
            <a:ext cx="0" cy="0"/>
          </a:xfrm>
          <a:prstGeom prst="rect">
            <a:avLst/>
          </a:prstGeom>
        </p:spPr>
      </p:pic>
      <p:pic>
        <p:nvPicPr>
          <p:cNvPr id="16" name="Picture 15" descr="A picture containing toy&#10;&#10;Description automatically generated">
            <a:extLst>
              <a:ext uri="{FF2B5EF4-FFF2-40B4-BE49-F238E27FC236}">
                <a16:creationId xmlns:a16="http://schemas.microsoft.com/office/drawing/2014/main" id="{714BFF35-0AE3-8A44-A971-5EA576A651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2275" y="3504514"/>
            <a:ext cx="0" cy="0"/>
          </a:xfrm>
          <a:prstGeom prst="rect">
            <a:avLst/>
          </a:prstGeom>
        </p:spPr>
      </p:pic>
      <p:pic>
        <p:nvPicPr>
          <p:cNvPr id="21" name="Picture 20" descr="A picture containing toy&#10;&#10;Description automatically generated">
            <a:extLst>
              <a:ext uri="{FF2B5EF4-FFF2-40B4-BE49-F238E27FC236}">
                <a16:creationId xmlns:a16="http://schemas.microsoft.com/office/drawing/2014/main" id="{D824E1FB-11C4-584D-92EB-1AA138BB27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4041" y="5369890"/>
            <a:ext cx="0" cy="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030" y="837215"/>
            <a:ext cx="3686270" cy="2420091"/>
          </a:xfrm>
          <a:prstGeom prst="rect">
            <a:avLst/>
          </a:prstGeom>
        </p:spPr>
      </p:pic>
      <p:pic>
        <p:nvPicPr>
          <p:cNvPr id="8" name="Picture 7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69A9B63E-EDCD-5A49-B5E0-40FCC0546C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06473" y="3629934"/>
            <a:ext cx="3184533" cy="2704727"/>
          </a:xfrm>
          <a:prstGeom prst="rect">
            <a:avLst/>
          </a:prstGeom>
        </p:spPr>
      </p:pic>
      <p:pic>
        <p:nvPicPr>
          <p:cNvPr id="13" name="Picture 12" descr="A picture containing toy&#10;&#10;Description automatically generated">
            <a:extLst>
              <a:ext uri="{FF2B5EF4-FFF2-40B4-BE49-F238E27FC236}">
                <a16:creationId xmlns:a16="http://schemas.microsoft.com/office/drawing/2014/main" id="{22980329-0FA9-1B41-8BC6-8A5F32CF75B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1436" y="845374"/>
            <a:ext cx="2849404" cy="2420091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3B637253-7B89-6343-9009-714FD0D35F11}"/>
              </a:ext>
            </a:extLst>
          </p:cNvPr>
          <p:cNvSpPr txBox="1"/>
          <p:nvPr/>
        </p:nvSpPr>
        <p:spPr>
          <a:xfrm>
            <a:off x="5723635" y="3265465"/>
            <a:ext cx="27767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Anchored to the Floor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676A222-D370-CE4C-8750-4B9285680644}"/>
              </a:ext>
            </a:extLst>
          </p:cNvPr>
          <p:cNvSpPr txBox="1"/>
          <p:nvPr/>
        </p:nvSpPr>
        <p:spPr>
          <a:xfrm>
            <a:off x="1367351" y="3273624"/>
            <a:ext cx="21595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Simply Supported</a:t>
            </a:r>
          </a:p>
        </p:txBody>
      </p:sp>
    </p:spTree>
    <p:extLst>
      <p:ext uri="{BB962C8B-B14F-4D97-AF65-F5344CB8AC3E}">
        <p14:creationId xmlns:p14="http://schemas.microsoft.com/office/powerpoint/2010/main" val="2401140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72D92-015C-7548-B033-7D647CBBA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Analysis – Stress Analysis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D02BBF-BAE9-BD41-A696-D52779A33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G. Vallone | Structural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D35F2-47EB-5A48-B2BB-3BDD2D316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43D077-F6E6-8945-AE47-16E80CFC124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4026" y="3725595"/>
            <a:ext cx="8293100" cy="252475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ea typeface="Arial" charset="0"/>
                <a:cs typeface="Arial" charset="0"/>
              </a:rPr>
              <a:t>Negligible</a:t>
            </a:r>
            <a:r>
              <a:rPr lang="en-US" sz="1800" dirty="0">
                <a:ea typeface="Arial" charset="0"/>
                <a:cs typeface="Arial" charset="0"/>
              </a:rPr>
              <a:t> </a:t>
            </a:r>
            <a:r>
              <a:rPr lang="en-US" sz="1800" b="1" dirty="0">
                <a:ea typeface="Arial" charset="0"/>
                <a:cs typeface="Arial" charset="0"/>
              </a:rPr>
              <a:t>stress</a:t>
            </a:r>
            <a:r>
              <a:rPr lang="en-US" sz="1800" dirty="0">
                <a:ea typeface="Arial" charset="0"/>
                <a:cs typeface="Arial" charset="0"/>
              </a:rPr>
              <a:t> on the plate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ea typeface="Arial" charset="0"/>
                <a:cs typeface="Arial" charset="0"/>
              </a:rPr>
              <a:t>Stress on the steel structure is low almost everywhere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ea typeface="Arial" charset="0"/>
                <a:cs typeface="Arial" charset="0"/>
              </a:rPr>
              <a:t>Few joints see local stress spikes (still lower than the yield limit)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ea typeface="Arial" charset="0"/>
                <a:cs typeface="Arial" charset="0"/>
              </a:rPr>
              <a:t>Max stress ~ 180 MPa on the square beam joint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ea typeface="Arial" charset="0"/>
                <a:cs typeface="Arial" charset="0"/>
              </a:rPr>
              <a:t>This can be reduced adding local reinforcements (as in </a:t>
            </a:r>
            <a:r>
              <a:rPr lang="en-US" dirty="0" err="1">
                <a:ea typeface="Arial" charset="0"/>
                <a:cs typeface="Arial" charset="0"/>
              </a:rPr>
              <a:t>ProtoDUNE</a:t>
            </a:r>
            <a:r>
              <a:rPr lang="en-US" dirty="0">
                <a:ea typeface="Arial" charset="0"/>
                <a:cs typeface="Arial" charset="0"/>
              </a:rPr>
              <a:t>)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it-IT" dirty="0">
                <a:ea typeface="Arial" charset="0"/>
                <a:cs typeface="Arial" charset="0"/>
              </a:rPr>
              <a:t>Preliminary results, beams</a:t>
            </a:r>
            <a:r>
              <a:rPr lang="en-US" dirty="0">
                <a:ea typeface="Arial" charset="0"/>
                <a:cs typeface="Arial" charset="0"/>
              </a:rPr>
              <a:t>/</a:t>
            </a:r>
            <a:r>
              <a:rPr lang="it-IT" dirty="0">
                <a:ea typeface="Arial" charset="0"/>
                <a:cs typeface="Arial" charset="0"/>
              </a:rPr>
              <a:t>joints to be verified following structural codes</a:t>
            </a:r>
            <a:endParaRPr lang="en-US" dirty="0">
              <a:ea typeface="Arial" charset="0"/>
              <a:cs typeface="Arial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78AE63D-3A72-AD44-BEBA-BEE98BD5629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05.19.20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F3576203-60D7-D646-8301-BE5247FC86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231"/>
          <a:stretch/>
        </p:blipFill>
        <p:spPr>
          <a:xfrm>
            <a:off x="393700" y="856534"/>
            <a:ext cx="4165729" cy="27445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943" y="856534"/>
            <a:ext cx="3368473" cy="274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55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72D92-015C-7548-B033-7D647CBBA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Scarf Joint – 2D Model Results - Compliance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D02BBF-BAE9-BD41-A696-D52779A33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G. Vallone | Structural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D35F2-47EB-5A48-B2BB-3BDD2D316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43D077-F6E6-8945-AE47-16E80CFC124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1111956"/>
            <a:ext cx="4413911" cy="513839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ea typeface="Arial" charset="0"/>
                <a:cs typeface="Arial" charset="0"/>
              </a:rPr>
              <a:t>Joint </a:t>
            </a:r>
            <a:r>
              <a:rPr lang="en-US" sz="1800" b="1" dirty="0">
                <a:ea typeface="Arial" charset="0"/>
                <a:cs typeface="Arial" charset="0"/>
              </a:rPr>
              <a:t>compliance</a:t>
            </a:r>
            <a:r>
              <a:rPr lang="en-US" sz="1800" dirty="0">
                <a:ea typeface="Arial" charset="0"/>
                <a:cs typeface="Arial" charset="0"/>
              </a:rPr>
              <a:t> is almost all in the </a:t>
            </a:r>
            <a:r>
              <a:rPr lang="en-US" sz="1800" b="1" dirty="0">
                <a:ea typeface="Arial" charset="0"/>
                <a:cs typeface="Arial" charset="0"/>
              </a:rPr>
              <a:t>box</a:t>
            </a:r>
            <a:r>
              <a:rPr lang="en-US" sz="1800" dirty="0">
                <a:ea typeface="Arial" charset="0"/>
                <a:cs typeface="Arial" charset="0"/>
              </a:rPr>
              <a:t> </a:t>
            </a:r>
            <a:r>
              <a:rPr lang="en-US" sz="1800" b="1" dirty="0">
                <a:ea typeface="Arial" charset="0"/>
                <a:cs typeface="Arial" charset="0"/>
              </a:rPr>
              <a:t>beam</a:t>
            </a:r>
            <a:r>
              <a:rPr lang="en-US" sz="1800" dirty="0">
                <a:ea typeface="Arial" charset="0"/>
                <a:cs typeface="Arial" charset="0"/>
              </a:rPr>
              <a:t> constraint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ea typeface="Arial" charset="0"/>
                <a:cs typeface="Arial" charset="0"/>
              </a:rPr>
              <a:t>This is what we want, and a joint behaving like this will guarantee similar results to the one provided by the 3D analysis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ea typeface="Arial" charset="0"/>
                <a:cs typeface="Arial" charset="0"/>
              </a:rPr>
              <a:t>Negligible</a:t>
            </a:r>
            <a:r>
              <a:rPr lang="en-US" sz="1800" dirty="0">
                <a:ea typeface="Arial" charset="0"/>
                <a:cs typeface="Arial" charset="0"/>
              </a:rPr>
              <a:t> </a:t>
            </a:r>
            <a:r>
              <a:rPr lang="en-US" sz="1800" b="1" dirty="0">
                <a:ea typeface="Arial" charset="0"/>
                <a:cs typeface="Arial" charset="0"/>
              </a:rPr>
              <a:t>stresses</a:t>
            </a:r>
            <a:r>
              <a:rPr lang="en-US" sz="1800" dirty="0">
                <a:ea typeface="Arial" charset="0"/>
                <a:cs typeface="Arial" charset="0"/>
              </a:rPr>
              <a:t> in </a:t>
            </a:r>
            <a:r>
              <a:rPr lang="en-US" sz="1800" b="1" dirty="0">
                <a:ea typeface="Arial" charset="0"/>
                <a:cs typeface="Arial" charset="0"/>
              </a:rPr>
              <a:t>composite</a:t>
            </a:r>
            <a:r>
              <a:rPr lang="en-US" sz="1800" dirty="0">
                <a:ea typeface="Arial" charset="0"/>
                <a:cs typeface="Arial" charset="0"/>
              </a:rPr>
              <a:t> components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ea typeface="Arial" charset="0"/>
                <a:cs typeface="Arial" charset="0"/>
              </a:rPr>
              <a:t>Local stresses in steel: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ea typeface="Arial" charset="0"/>
                <a:cs typeface="Arial" charset="0"/>
              </a:rPr>
              <a:t>May need some reinforcement / higher radius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ea typeface="Arial" charset="0"/>
                <a:cs typeface="Arial" charset="0"/>
              </a:rPr>
              <a:t>We might decide to accept a small amount of plastic deformation there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ea typeface="Arial" charset="0"/>
                <a:cs typeface="Arial" charset="0"/>
              </a:rPr>
              <a:t>Here we are considering an ‘exaggerated’ scenario where there is no longitudinal support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78AE63D-3A72-AD44-BEBA-BEE98BD5629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05.19.20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0F40717-2032-4E4D-9B7E-21577295E0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32" b="22488"/>
          <a:stretch/>
        </p:blipFill>
        <p:spPr>
          <a:xfrm>
            <a:off x="4871111" y="1001878"/>
            <a:ext cx="4150107" cy="216993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D8285F5-3DA0-124A-83A0-5DAA0EAF37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520" b="22254"/>
          <a:stretch/>
        </p:blipFill>
        <p:spPr>
          <a:xfrm>
            <a:off x="4871111" y="3622835"/>
            <a:ext cx="4272889" cy="217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427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72D92-015C-7548-B033-7D647CBBA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Scarf Joint – 2D Model Results – Glue Strength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D02BBF-BAE9-BD41-A696-D52779A33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G. Vallone | Structural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D35F2-47EB-5A48-B2BB-3BDD2D316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43D077-F6E6-8945-AE47-16E80CFC124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3612775"/>
            <a:ext cx="8293100" cy="263757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ea typeface="Arial" charset="0"/>
                <a:cs typeface="Arial" charset="0"/>
              </a:rPr>
              <a:t>Stress allowed in the glue: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ea typeface="Arial" charset="0"/>
                <a:cs typeface="Arial" charset="0"/>
              </a:rPr>
              <a:t>5 MPa </a:t>
            </a:r>
            <a:r>
              <a:rPr lang="en-US" sz="1800" b="1" dirty="0">
                <a:ea typeface="Arial" charset="0"/>
                <a:cs typeface="Arial" charset="0"/>
              </a:rPr>
              <a:t>average</a:t>
            </a:r>
            <a:r>
              <a:rPr lang="en-US" sz="1800" dirty="0">
                <a:ea typeface="Arial" charset="0"/>
                <a:cs typeface="Arial" charset="0"/>
              </a:rPr>
              <a:t> on </a:t>
            </a:r>
            <a:r>
              <a:rPr lang="en-US" sz="1800" b="1" dirty="0">
                <a:ea typeface="Arial" charset="0"/>
                <a:cs typeface="Arial" charset="0"/>
              </a:rPr>
              <a:t>shear</a:t>
            </a:r>
            <a:r>
              <a:rPr lang="en-US" sz="1800" dirty="0">
                <a:ea typeface="Arial" charset="0"/>
                <a:cs typeface="Arial" charset="0"/>
              </a:rPr>
              <a:t> stress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ea typeface="Arial" charset="0"/>
                <a:cs typeface="Arial" charset="0"/>
              </a:rPr>
              <a:t>10 MPa </a:t>
            </a:r>
            <a:r>
              <a:rPr lang="en-US" sz="1800" b="1" dirty="0">
                <a:ea typeface="Arial" charset="0"/>
                <a:cs typeface="Arial" charset="0"/>
              </a:rPr>
              <a:t>average</a:t>
            </a:r>
            <a:r>
              <a:rPr lang="en-US" sz="1800" dirty="0">
                <a:ea typeface="Arial" charset="0"/>
                <a:cs typeface="Arial" charset="0"/>
              </a:rPr>
              <a:t> on </a:t>
            </a:r>
            <a:r>
              <a:rPr lang="en-US" sz="1800" b="1" dirty="0">
                <a:ea typeface="Arial" charset="0"/>
                <a:cs typeface="Arial" charset="0"/>
              </a:rPr>
              <a:t>tensile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ea typeface="Arial" charset="0"/>
                <a:cs typeface="Arial" charset="0"/>
              </a:rPr>
              <a:t>We are ~1 order of magnitude below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ea typeface="Arial" charset="0"/>
                <a:cs typeface="Arial" charset="0"/>
              </a:rPr>
              <a:t>Also the </a:t>
            </a:r>
            <a:r>
              <a:rPr lang="en-US" sz="1800" b="1" dirty="0">
                <a:ea typeface="Arial" charset="0"/>
                <a:cs typeface="Arial" charset="0"/>
              </a:rPr>
              <a:t>maximum</a:t>
            </a:r>
            <a:r>
              <a:rPr lang="en-US" sz="1800" dirty="0">
                <a:ea typeface="Arial" charset="0"/>
                <a:cs typeface="Arial" charset="0"/>
              </a:rPr>
              <a:t> stress in the glue is lower than our average criteria</a:t>
            </a:r>
          </a:p>
          <a:p>
            <a:pPr marL="0" indent="0">
              <a:buNone/>
            </a:pPr>
            <a:endParaRPr lang="en-US" sz="18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78AE63D-3A72-AD44-BEBA-BEE98BD5629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05.19.20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28223A9-26DA-CD43-B58D-21405F9361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411" y="1001877"/>
            <a:ext cx="3790919" cy="251228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907671-8953-8A43-B830-8185992350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672" y="1001876"/>
            <a:ext cx="3869053" cy="2512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214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72D92-015C-7548-B033-7D647CBBA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Analysis – Stress Analysis on the Joint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D02BBF-BAE9-BD41-A696-D52779A33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G. Vallone | Structural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D35F2-47EB-5A48-B2BB-3BDD2D316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43D077-F6E6-8945-AE47-16E80CFC124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4026" y="3429000"/>
            <a:ext cx="5016129" cy="2678289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ea typeface="Arial" charset="0"/>
                <a:cs typeface="Arial" charset="0"/>
              </a:rPr>
              <a:t>Joint </a:t>
            </a:r>
            <a:r>
              <a:rPr lang="en-US" sz="1600" dirty="0" err="1">
                <a:ea typeface="Arial" charset="0"/>
                <a:cs typeface="Arial" charset="0"/>
              </a:rPr>
              <a:t>submodel</a:t>
            </a:r>
            <a:r>
              <a:rPr lang="en-US" sz="1600" dirty="0">
                <a:ea typeface="Arial" charset="0"/>
                <a:cs typeface="Arial" charset="0"/>
              </a:rPr>
              <a:t> analysis: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ea typeface="Arial" charset="0"/>
                <a:cs typeface="Arial" charset="0"/>
              </a:rPr>
              <a:t>displacements interpolated from the global model and applied on the cut boundary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ea typeface="Arial" charset="0"/>
                <a:cs typeface="Arial" charset="0"/>
              </a:rPr>
              <a:t>Stress allowed in the glue: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ea typeface="Arial" charset="0"/>
                <a:cs typeface="Arial" charset="0"/>
              </a:rPr>
              <a:t>5 MPa </a:t>
            </a:r>
            <a:r>
              <a:rPr lang="en-US" sz="1600" b="1" dirty="0">
                <a:ea typeface="Arial" charset="0"/>
                <a:cs typeface="Arial" charset="0"/>
              </a:rPr>
              <a:t>average</a:t>
            </a:r>
            <a:r>
              <a:rPr lang="en-US" sz="1600" dirty="0">
                <a:ea typeface="Arial" charset="0"/>
                <a:cs typeface="Arial" charset="0"/>
              </a:rPr>
              <a:t> on </a:t>
            </a:r>
            <a:r>
              <a:rPr lang="en-US" sz="1600" b="1" dirty="0">
                <a:ea typeface="Arial" charset="0"/>
                <a:cs typeface="Arial" charset="0"/>
              </a:rPr>
              <a:t>shear</a:t>
            </a:r>
            <a:r>
              <a:rPr lang="en-US" sz="1600" dirty="0">
                <a:ea typeface="Arial" charset="0"/>
                <a:cs typeface="Arial" charset="0"/>
              </a:rPr>
              <a:t> stress, 10 MPa </a:t>
            </a:r>
            <a:r>
              <a:rPr lang="en-US" sz="1600" b="1" dirty="0">
                <a:ea typeface="Arial" charset="0"/>
                <a:cs typeface="Arial" charset="0"/>
              </a:rPr>
              <a:t>average</a:t>
            </a:r>
            <a:r>
              <a:rPr lang="en-US" sz="1600" dirty="0">
                <a:ea typeface="Arial" charset="0"/>
                <a:cs typeface="Arial" charset="0"/>
              </a:rPr>
              <a:t> on </a:t>
            </a:r>
            <a:r>
              <a:rPr lang="en-US" sz="1600" b="1" dirty="0">
                <a:ea typeface="Arial" charset="0"/>
                <a:cs typeface="Arial" charset="0"/>
              </a:rPr>
              <a:t>tensile</a:t>
            </a:r>
            <a:endParaRPr lang="en-US" sz="1600" dirty="0">
              <a:ea typeface="Arial" charset="0"/>
              <a:cs typeface="Arial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ea typeface="Arial" charset="0"/>
                <a:cs typeface="Arial" charset="0"/>
              </a:rPr>
              <a:t>Max frictional stress ~ 6 MPa, Max. tension ~ 5 MPa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dirty="0">
                <a:ea typeface="Arial" charset="0"/>
                <a:cs typeface="Arial" charset="0"/>
              </a:rPr>
              <a:t>Criteria satisfied with significant margin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78AE63D-3A72-AD44-BEBA-BEE98BD5629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05.19.20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717" y="3614141"/>
            <a:ext cx="3009583" cy="23394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717" y="922961"/>
            <a:ext cx="3009583" cy="233942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525"/>
          <a:stretch/>
        </p:blipFill>
        <p:spPr>
          <a:xfrm>
            <a:off x="979488" y="895650"/>
            <a:ext cx="3279422" cy="2394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4525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14455-27FC-3348-93BA-DE8D3EE68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EB252E-086D-D844-A999-AF0E3EE74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G. Vallone | Structural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95AA7-282B-534D-BDC2-A04D36953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B79C5E-0EA0-8248-9565-062D0420B6B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 anchor="ctr"/>
          <a:lstStyle/>
          <a:p>
            <a:r>
              <a:rPr lang="en-US" dirty="0"/>
              <a:t>Introduction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LAr</a:t>
            </a:r>
            <a:r>
              <a:rPr lang="en-US" dirty="0"/>
              <a:t> Cryostat</a:t>
            </a:r>
          </a:p>
          <a:p>
            <a:pPr lvl="1"/>
            <a:r>
              <a:rPr lang="en-US" dirty="0"/>
              <a:t>Design Description</a:t>
            </a:r>
          </a:p>
          <a:p>
            <a:pPr lvl="1"/>
            <a:r>
              <a:rPr lang="en-US" dirty="0"/>
              <a:t>Global Structural Analysis</a:t>
            </a:r>
          </a:p>
          <a:p>
            <a:pPr lvl="1"/>
            <a:r>
              <a:rPr lang="en-US" dirty="0"/>
              <a:t>Frame/Window Joint Design</a:t>
            </a:r>
          </a:p>
          <a:p>
            <a:pPr lvl="1"/>
            <a:endParaRPr lang="it-IT" dirty="0"/>
          </a:p>
          <a:p>
            <a:r>
              <a:rPr lang="it-IT" dirty="0"/>
              <a:t>Qualification Plan</a:t>
            </a:r>
            <a:endParaRPr lang="en-US" dirty="0"/>
          </a:p>
          <a:p>
            <a:endParaRPr lang="en-US" dirty="0"/>
          </a:p>
          <a:p>
            <a:r>
              <a:rPr lang="en-US" dirty="0"/>
              <a:t>Conclusion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6CD8AA6-CA4A-3448-937E-922453362AE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05.19.20</a:t>
            </a:r>
          </a:p>
        </p:txBody>
      </p:sp>
    </p:spTree>
    <p:extLst>
      <p:ext uri="{BB962C8B-B14F-4D97-AF65-F5344CB8AC3E}">
        <p14:creationId xmlns:p14="http://schemas.microsoft.com/office/powerpoint/2010/main" val="2361645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07A53-5493-8841-8F2A-9FF36CC5C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Applicable Documents/Standards - 1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78017B-41A6-A94C-B146-7F2C27094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G. Vallone | Structural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CF6C2-4CC2-F344-A9AA-5D21E502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DB3401-397E-A049-B21C-8CD36F9E9FA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4025" y="780835"/>
            <a:ext cx="8293100" cy="5469515"/>
          </a:xfrm>
        </p:spPr>
        <p:txBody>
          <a:bodyPr/>
          <a:lstStyle/>
          <a:p>
            <a:r>
              <a:rPr lang="en-US" sz="1400" b="1" dirty="0"/>
              <a:t>Fermilab</a:t>
            </a:r>
            <a:r>
              <a:rPr lang="en-US" sz="1400" dirty="0"/>
              <a:t> </a:t>
            </a:r>
            <a:r>
              <a:rPr lang="en-US" sz="1400" b="1" dirty="0"/>
              <a:t>Safety</a:t>
            </a:r>
            <a:r>
              <a:rPr lang="en-US" sz="1400" dirty="0"/>
              <a:t> </a:t>
            </a:r>
            <a:r>
              <a:rPr lang="en-US" sz="1400" b="1" dirty="0"/>
              <a:t>Manual</a:t>
            </a:r>
            <a:r>
              <a:rPr lang="en-US" sz="1400" dirty="0"/>
              <a:t> (April 2020):</a:t>
            </a:r>
            <a:endParaRPr lang="en-US" sz="1400" dirty="0">
              <a:cs typeface="Arial" charset="0"/>
            </a:endParaRPr>
          </a:p>
          <a:p>
            <a:pPr lvl="1"/>
            <a:r>
              <a:rPr lang="en-US" sz="1400" b="1" dirty="0">
                <a:cs typeface="Arial" charset="0"/>
              </a:rPr>
              <a:t>FESHM 5031.7</a:t>
            </a:r>
            <a:r>
              <a:rPr lang="en-US" sz="1400" dirty="0">
                <a:cs typeface="Arial" charset="0"/>
              </a:rPr>
              <a:t>: Membrane Cryostats</a:t>
            </a:r>
          </a:p>
          <a:p>
            <a:pPr lvl="1"/>
            <a:r>
              <a:rPr lang="en-US" sz="1400" dirty="0">
                <a:cs typeface="Arial" charset="0"/>
              </a:rPr>
              <a:t>FESHM 5031.7: Requirements for Membrane Cryostats</a:t>
            </a:r>
          </a:p>
          <a:p>
            <a:pPr lvl="1"/>
            <a:r>
              <a:rPr lang="en-US" sz="1400" b="1" dirty="0">
                <a:cs typeface="Arial" charset="0"/>
              </a:rPr>
              <a:t>TA5031.7</a:t>
            </a:r>
            <a:r>
              <a:rPr lang="en-US" sz="1400" dirty="0">
                <a:cs typeface="Arial" charset="0"/>
              </a:rPr>
              <a:t> – Form for membrane cryostats</a:t>
            </a:r>
          </a:p>
          <a:p>
            <a:r>
              <a:rPr lang="en-US" sz="1400" dirty="0">
                <a:cs typeface="Arial" charset="0"/>
              </a:rPr>
              <a:t>Applicable codes:</a:t>
            </a:r>
          </a:p>
          <a:p>
            <a:pPr lvl="1"/>
            <a:r>
              <a:rPr lang="en-US" sz="1400" b="1" dirty="0">
                <a:cs typeface="Arial" charset="0"/>
              </a:rPr>
              <a:t>EN-14620</a:t>
            </a:r>
            <a:r>
              <a:rPr lang="en-US" sz="1400" dirty="0">
                <a:cs typeface="Arial" charset="0"/>
              </a:rPr>
              <a:t> (December 2006): Design and manufacture of site built, vertical, cylindrical, flat-bottomed steel tanks for the storage of refrigerated, liquified gases with operating temperatures between 0 °C and -165° C</a:t>
            </a:r>
          </a:p>
          <a:p>
            <a:pPr lvl="1"/>
            <a:r>
              <a:rPr lang="en-US" sz="1400" dirty="0">
                <a:cs typeface="Arial" charset="0"/>
              </a:rPr>
              <a:t>Warm support structure, steel components:</a:t>
            </a:r>
          </a:p>
          <a:p>
            <a:pPr lvl="2"/>
            <a:r>
              <a:rPr lang="en-US" sz="1400" dirty="0">
                <a:cs typeface="Arial" charset="0"/>
              </a:rPr>
              <a:t>EU codes (Equivalence to US codes from: Acceptance of Steel and Aluminum Structures Designed per the Eurocodes at Fermilab):</a:t>
            </a:r>
          </a:p>
          <a:p>
            <a:pPr lvl="3"/>
            <a:r>
              <a:rPr lang="en-US" sz="1400" b="1" dirty="0">
                <a:cs typeface="Arial" charset="0"/>
              </a:rPr>
              <a:t>Eurocode 1990 </a:t>
            </a:r>
            <a:r>
              <a:rPr lang="en-US" sz="1400" dirty="0">
                <a:cs typeface="Arial" charset="0"/>
              </a:rPr>
              <a:t>(April 2002): Basis of structural design</a:t>
            </a:r>
          </a:p>
          <a:p>
            <a:pPr lvl="3"/>
            <a:r>
              <a:rPr lang="en-US" sz="1400" b="1" dirty="0">
                <a:cs typeface="Arial" charset="0"/>
              </a:rPr>
              <a:t>Eurocode 1991-1-1 </a:t>
            </a:r>
            <a:r>
              <a:rPr lang="en-US" sz="1400" dirty="0">
                <a:cs typeface="Arial" charset="0"/>
              </a:rPr>
              <a:t>(April 2002): Actions on structures – Part 1-1: General actions – Densities, self-weight, imposed loads for buildings</a:t>
            </a:r>
          </a:p>
          <a:p>
            <a:pPr lvl="3"/>
            <a:r>
              <a:rPr lang="en-US" sz="1400" b="1" dirty="0">
                <a:cs typeface="Arial" charset="0"/>
              </a:rPr>
              <a:t>Eurocode 1993 </a:t>
            </a:r>
            <a:r>
              <a:rPr lang="en-US" sz="1400" dirty="0">
                <a:cs typeface="Arial" charset="0"/>
              </a:rPr>
              <a:t>(May 2005): Design of steel structures:</a:t>
            </a:r>
          </a:p>
          <a:p>
            <a:pPr lvl="4"/>
            <a:r>
              <a:rPr lang="en-US" dirty="0">
                <a:cs typeface="Arial" charset="0"/>
              </a:rPr>
              <a:t>Part 1-1: General rules and rules for buildings</a:t>
            </a:r>
          </a:p>
          <a:p>
            <a:pPr lvl="4"/>
            <a:r>
              <a:rPr lang="en-US" dirty="0">
                <a:cs typeface="Arial" charset="0"/>
              </a:rPr>
              <a:t>Part 1-8: Design of joints</a:t>
            </a:r>
          </a:p>
          <a:p>
            <a:pPr lvl="2"/>
            <a:r>
              <a:rPr lang="en-US" sz="1400" b="1" dirty="0">
                <a:cs typeface="Arial" charset="0"/>
              </a:rPr>
              <a:t>Eurocode 1998 </a:t>
            </a:r>
            <a:r>
              <a:rPr lang="en-US" sz="1400" dirty="0">
                <a:cs typeface="Arial" charset="0"/>
              </a:rPr>
              <a:t>(December 2004): </a:t>
            </a:r>
            <a:r>
              <a:rPr lang="en-US" sz="1400" dirty="0"/>
              <a:t>Design of structures for earthquake resistance</a:t>
            </a:r>
          </a:p>
          <a:p>
            <a:pPr lvl="3"/>
            <a:r>
              <a:rPr lang="en-US" sz="1400" dirty="0">
                <a:cs typeface="Arial" charset="0"/>
              </a:rPr>
              <a:t>Loads from USGS design maps for FNAL</a:t>
            </a:r>
          </a:p>
          <a:p>
            <a:pPr lvl="1"/>
            <a:endParaRPr lang="en-US" sz="14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4DFD57-C568-A54F-88E5-34F13CC3212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08.26.20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955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07A53-5493-8841-8F2A-9FF36CC5C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Applicable Documents/Standards - 2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78017B-41A6-A94C-B146-7F2C27094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G. Vallone | Structural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CF6C2-4CC2-F344-A9AA-5D21E502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DB3401-397E-A049-B21C-8CD36F9E9FA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4025" y="1001878"/>
            <a:ext cx="8293100" cy="5248472"/>
          </a:xfrm>
        </p:spPr>
        <p:txBody>
          <a:bodyPr/>
          <a:lstStyle/>
          <a:p>
            <a:r>
              <a:rPr lang="en-US" sz="1400" dirty="0">
                <a:cs typeface="Arial" charset="0"/>
              </a:rPr>
              <a:t>Applicable codes (continues):</a:t>
            </a:r>
          </a:p>
          <a:p>
            <a:pPr lvl="1"/>
            <a:r>
              <a:rPr lang="en-US" sz="1400" dirty="0">
                <a:cs typeface="Arial" charset="0"/>
              </a:rPr>
              <a:t>Warm support structure, steel components:</a:t>
            </a:r>
          </a:p>
          <a:p>
            <a:pPr lvl="2"/>
            <a:r>
              <a:rPr lang="en-US" sz="1400" b="1" dirty="0">
                <a:cs typeface="Arial" charset="0"/>
              </a:rPr>
              <a:t>EN</a:t>
            </a:r>
            <a:r>
              <a:rPr lang="en-US" sz="1400" dirty="0">
                <a:cs typeface="Arial" charset="0"/>
              </a:rPr>
              <a:t> </a:t>
            </a:r>
            <a:r>
              <a:rPr lang="en-US" sz="1400" b="1" dirty="0">
                <a:cs typeface="Arial" charset="0"/>
              </a:rPr>
              <a:t>1090-2</a:t>
            </a:r>
            <a:r>
              <a:rPr lang="en-US" sz="1400" dirty="0">
                <a:cs typeface="Arial" charset="0"/>
              </a:rPr>
              <a:t>: Technical requirements for the execution of steel structures</a:t>
            </a:r>
          </a:p>
          <a:p>
            <a:pPr lvl="1"/>
            <a:r>
              <a:rPr lang="en-US" sz="1400" dirty="0">
                <a:cs typeface="Arial" charset="0"/>
              </a:rPr>
              <a:t>Warm support structure, </a:t>
            </a:r>
            <a:r>
              <a:rPr lang="en-US" sz="1400" b="1" dirty="0">
                <a:cs typeface="Arial" charset="0"/>
              </a:rPr>
              <a:t>steel/window joint</a:t>
            </a:r>
            <a:r>
              <a:rPr lang="en-US" sz="1400" dirty="0">
                <a:cs typeface="Arial" charset="0"/>
              </a:rPr>
              <a:t>:</a:t>
            </a:r>
          </a:p>
          <a:p>
            <a:pPr lvl="2"/>
            <a:r>
              <a:rPr lang="en-US" sz="1400" b="1" dirty="0"/>
              <a:t>EN1990 Annex D </a:t>
            </a:r>
            <a:r>
              <a:rPr lang="en-US" sz="1400" dirty="0"/>
              <a:t>– Design Assisted by Testing</a:t>
            </a:r>
          </a:p>
          <a:p>
            <a:pPr lvl="1"/>
            <a:r>
              <a:rPr lang="en-US" sz="1400" dirty="0">
                <a:cs typeface="Arial" charset="0"/>
              </a:rPr>
              <a:t>Warm support structure,</a:t>
            </a:r>
            <a:r>
              <a:rPr lang="en-US" sz="1400" b="1" dirty="0">
                <a:cs typeface="Arial" charset="0"/>
              </a:rPr>
              <a:t> composite window:</a:t>
            </a:r>
          </a:p>
          <a:p>
            <a:pPr lvl="2"/>
            <a:r>
              <a:rPr lang="en-US" sz="1400" b="1" dirty="0">
                <a:cs typeface="Arial" charset="0"/>
              </a:rPr>
              <a:t>ASME RTP-1-2013 </a:t>
            </a:r>
            <a:r>
              <a:rPr lang="en-US" sz="1400" dirty="0">
                <a:cs typeface="Arial" charset="0"/>
              </a:rPr>
              <a:t>– Reinforced Thermoset Plastic Corrosion-Resistant Equipment</a:t>
            </a:r>
          </a:p>
          <a:p>
            <a:pPr lvl="1"/>
            <a:endParaRPr lang="en-US" sz="14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4DFD57-C568-A54F-88E5-34F13CC3212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08.26.20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6294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07A53-5493-8841-8F2A-9FF36CC5C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Applicable Documents/Standards – Covers - 1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78017B-41A6-A94C-B146-7F2C27094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G. Vallone | Structural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CF6C2-4CC2-F344-A9AA-5D21E502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4DFD57-C568-A54F-88E5-34F13CC3212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08.26.20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746C723-9AC3-D74D-AAD0-7BC975C938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136" y="1001878"/>
            <a:ext cx="2705726" cy="38164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B40262-4C01-4744-9F0A-C221C62269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8731" y="1520795"/>
            <a:ext cx="2728435" cy="381640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CD2CE9-D676-9740-98E7-F3A9C29390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0035" y="2215572"/>
            <a:ext cx="2719370" cy="3868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542913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07A53-5493-8841-8F2A-9FF36CC5C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Applicable Documents/Standards – Covers - 2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78017B-41A6-A94C-B146-7F2C27094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G. Vallone | Structural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CF6C2-4CC2-F344-A9AA-5D21E502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4DFD57-C568-A54F-88E5-34F13CC3212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08.26.20</a:t>
            </a:r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98AD379-0F8F-7644-8E1B-0462258D7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295" y="878159"/>
            <a:ext cx="2645664" cy="38404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BA72E13-86DB-1544-8355-FB2D8A2D89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1809" y="878159"/>
            <a:ext cx="2923227" cy="38404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615CD65-6E0D-1449-984E-C9DE43B19D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5969" y="2196241"/>
            <a:ext cx="2699747" cy="38404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73C1B7B5-9676-5D4B-A8CE-5DD28C0B295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648"/>
          <a:stretch/>
        </p:blipFill>
        <p:spPr>
          <a:xfrm>
            <a:off x="2116892" y="2196241"/>
            <a:ext cx="2663984" cy="38404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14615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14455-27FC-3348-93BA-DE8D3EE68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EB252E-086D-D844-A999-AF0E3EE74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G. Vallone | Structural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95AA7-282B-534D-BDC2-A04D36953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B79C5E-0EA0-8248-9565-062D0420B6B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 anchor="ctr"/>
          <a:lstStyle/>
          <a:p>
            <a:r>
              <a:rPr lang="en-US" dirty="0"/>
              <a:t>Introduction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LAr</a:t>
            </a:r>
            <a:r>
              <a:rPr lang="en-US" dirty="0"/>
              <a:t> Cryostat</a:t>
            </a:r>
          </a:p>
          <a:p>
            <a:pPr lvl="1"/>
            <a:r>
              <a:rPr lang="en-US" dirty="0"/>
              <a:t>Design Description</a:t>
            </a:r>
          </a:p>
          <a:p>
            <a:pPr lvl="1"/>
            <a:r>
              <a:rPr lang="en-US" dirty="0"/>
              <a:t>Structural Analysis</a:t>
            </a:r>
          </a:p>
          <a:p>
            <a:pPr lvl="1"/>
            <a:r>
              <a:rPr lang="en-US" dirty="0"/>
              <a:t>Frame/Window Joint Design</a:t>
            </a:r>
          </a:p>
          <a:p>
            <a:pPr lvl="1"/>
            <a:endParaRPr lang="it-IT" dirty="0"/>
          </a:p>
          <a:p>
            <a:r>
              <a:rPr lang="it-IT" dirty="0"/>
              <a:t>Qualification Plan</a:t>
            </a:r>
            <a:endParaRPr lang="en-US" dirty="0"/>
          </a:p>
          <a:p>
            <a:endParaRPr lang="en-US" dirty="0"/>
          </a:p>
          <a:p>
            <a:r>
              <a:rPr lang="en-US" dirty="0"/>
              <a:t>Conclusion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6CD8AA6-CA4A-3448-937E-922453362AE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05.19.20</a:t>
            </a:r>
          </a:p>
        </p:txBody>
      </p:sp>
    </p:spTree>
    <p:extLst>
      <p:ext uri="{BB962C8B-B14F-4D97-AF65-F5344CB8AC3E}">
        <p14:creationId xmlns:p14="http://schemas.microsoft.com/office/powerpoint/2010/main" val="10212865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07A53-5493-8841-8F2A-9FF36CC5C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Applicable Documents/Standards – Covers - 3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78017B-41A6-A94C-B146-7F2C27094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G. Vallone | Structural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CF6C2-4CC2-F344-A9AA-5D21E502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4DFD57-C568-A54F-88E5-34F13CC3212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08.26.20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485" y="1014578"/>
            <a:ext cx="3909031" cy="50918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133144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07A53-5493-8841-8F2A-9FF36CC5C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Plan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78017B-41A6-A94C-B146-7F2C27094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G. Vallone | Structural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CF6C2-4CC2-F344-A9AA-5D21E502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DB3401-397E-A049-B21C-8CD36F9E9FA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4025" y="1001879"/>
            <a:ext cx="8293100" cy="5337924"/>
          </a:xfrm>
        </p:spPr>
        <p:txBody>
          <a:bodyPr/>
          <a:lstStyle/>
          <a:p>
            <a:r>
              <a:rPr lang="en-US" sz="1800" b="1" dirty="0"/>
              <a:t>Membrane cryostat, steel structure:</a:t>
            </a:r>
          </a:p>
          <a:p>
            <a:pPr lvl="1"/>
            <a:r>
              <a:rPr lang="en-US" sz="1500" dirty="0"/>
              <a:t>FESHM, EN14620, EN1990/3/8 satisfied following </a:t>
            </a:r>
            <a:r>
              <a:rPr lang="en-US" sz="1500" dirty="0" err="1"/>
              <a:t>protoDune</a:t>
            </a:r>
            <a:r>
              <a:rPr lang="en-US" sz="1500" dirty="0"/>
              <a:t>/SBND</a:t>
            </a:r>
          </a:p>
          <a:p>
            <a:r>
              <a:rPr lang="en-US" sz="1800" b="1" dirty="0"/>
              <a:t>Manufacturing</a:t>
            </a:r>
            <a:r>
              <a:rPr lang="en-US" sz="1800" dirty="0"/>
              <a:t> </a:t>
            </a:r>
            <a:r>
              <a:rPr lang="en-US" sz="1800" b="1" dirty="0"/>
              <a:t>and</a:t>
            </a:r>
            <a:r>
              <a:rPr lang="en-US" sz="1800" dirty="0"/>
              <a:t> </a:t>
            </a:r>
            <a:r>
              <a:rPr lang="en-US" sz="1800" b="1" dirty="0"/>
              <a:t>Assembly</a:t>
            </a:r>
          </a:p>
          <a:p>
            <a:pPr lvl="1"/>
            <a:r>
              <a:rPr lang="en-US" sz="1500" dirty="0"/>
              <a:t>Manufacturing and assembly following EN1090-2, which provides requirements for the execution of steel structures, to ensure adequate levels of mechanical resistance and stability, serviceability and durability</a:t>
            </a:r>
          </a:p>
          <a:p>
            <a:pPr lvl="2"/>
            <a:r>
              <a:rPr lang="en-US" sz="1500" dirty="0"/>
              <a:t>The structures follow a strict quality control, inspection and testing plan as per EN1090 (i.e. quality of welds execution attested by an authorized independent inspection agency)</a:t>
            </a:r>
          </a:p>
          <a:p>
            <a:pPr lvl="1"/>
            <a:r>
              <a:rPr lang="en-US" sz="1500" dirty="0"/>
              <a:t>Quality control of the composite parts (joints and window) will follow ASME RTP-1</a:t>
            </a:r>
          </a:p>
          <a:p>
            <a:r>
              <a:rPr lang="en-US" sz="1800" b="1" dirty="0"/>
              <a:t>Tests and commissioning</a:t>
            </a:r>
          </a:p>
          <a:p>
            <a:pPr marL="662940" lvl="1" indent="-342900">
              <a:buFont typeface="+mj-lt"/>
              <a:buAutoNum type="arabicPeriod"/>
            </a:pPr>
            <a:r>
              <a:rPr lang="en-US" sz="1500" dirty="0"/>
              <a:t>Destructive test for the weakest structural part of the steel frame</a:t>
            </a:r>
          </a:p>
          <a:p>
            <a:pPr marL="662940" lvl="1" indent="-342900">
              <a:buFont typeface="+mj-lt"/>
              <a:buAutoNum type="arabicPeriod"/>
            </a:pPr>
            <a:r>
              <a:rPr lang="en-US" sz="1500" dirty="0"/>
              <a:t>Stiffness and strength tests of the steel to composite joints</a:t>
            </a:r>
          </a:p>
          <a:p>
            <a:pPr marL="662940" lvl="1" indent="-342900">
              <a:buFont typeface="+mj-lt"/>
              <a:buAutoNum type="arabicPeriod"/>
            </a:pPr>
            <a:r>
              <a:rPr lang="en-US" sz="1500" dirty="0"/>
              <a:t>Structural tests of the window laminate required by ASME RTP-1</a:t>
            </a:r>
          </a:p>
          <a:p>
            <a:pPr marL="662940" lvl="1" indent="-342900">
              <a:buFont typeface="+mj-lt"/>
              <a:buAutoNum type="arabicPeriod"/>
            </a:pPr>
            <a:r>
              <a:rPr lang="en-US" sz="1500" dirty="0"/>
              <a:t>Pneumatic test of the cryostat</a:t>
            </a:r>
          </a:p>
          <a:p>
            <a:pPr marL="662940" lvl="1" indent="-342900">
              <a:buFont typeface="+mj-lt"/>
              <a:buAutoNum type="arabicPeriod"/>
            </a:pPr>
            <a:r>
              <a:rPr lang="en-US" sz="1500" dirty="0"/>
              <a:t>Hydrostatic + overpressure (up to design gas overpressure, 350 mbar) test</a:t>
            </a:r>
          </a:p>
          <a:p>
            <a:pPr lvl="2"/>
            <a:r>
              <a:rPr lang="en-US" sz="1500" dirty="0"/>
              <a:t>Gradual load increase with step-by-step comparison with FEA results</a:t>
            </a:r>
          </a:p>
          <a:p>
            <a:pPr lvl="2"/>
            <a:r>
              <a:rPr lang="en-US" sz="1500" dirty="0"/>
              <a:t>Acoustic emission will not be used (stress ratio 9 on laminate, per ASME RTP-1)</a:t>
            </a:r>
          </a:p>
          <a:p>
            <a:endParaRPr lang="en-US" sz="18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4DFD57-C568-A54F-88E5-34F13CC3212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08.26.20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5282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DB3401-397E-A049-B21C-8CD36F9E9FA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4024" y="1001879"/>
            <a:ext cx="8293099" cy="5248472"/>
          </a:xfrm>
        </p:spPr>
        <p:txBody>
          <a:bodyPr/>
          <a:lstStyle/>
          <a:p>
            <a:pPr marL="0" indent="0">
              <a:buNone/>
            </a:pPr>
            <a:r>
              <a:rPr lang="en-US" sz="1400" b="1" dirty="0"/>
              <a:t>EN1990 Sec 5.2 </a:t>
            </a:r>
            <a:r>
              <a:rPr lang="en-US" sz="1400" dirty="0"/>
              <a:t>used to design the steel/window joints:</a:t>
            </a:r>
          </a:p>
          <a:p>
            <a:r>
              <a:rPr lang="en-US" sz="1400" dirty="0"/>
              <a:t>Design may be based on a combination of tests and calculations. </a:t>
            </a:r>
          </a:p>
          <a:p>
            <a:r>
              <a:rPr lang="en-US" sz="1400" dirty="0"/>
              <a:t>Testing may be carried out, for example, in the following circumstances: </a:t>
            </a:r>
          </a:p>
          <a:p>
            <a:pPr lvl="1"/>
            <a:r>
              <a:rPr lang="en-US" sz="1400" dirty="0"/>
              <a:t>if adequate calculation models are not available;</a:t>
            </a:r>
          </a:p>
          <a:p>
            <a:pPr lvl="1"/>
            <a:r>
              <a:rPr lang="en-US" sz="1400" dirty="0"/>
              <a:t>to confirm by control checks assumptions made in the design.</a:t>
            </a:r>
          </a:p>
          <a:p>
            <a:r>
              <a:rPr lang="en-US" sz="1400" b="1" dirty="0"/>
              <a:t>Test scope:</a:t>
            </a:r>
          </a:p>
          <a:p>
            <a:pPr lvl="1"/>
            <a:r>
              <a:rPr lang="en-US" sz="1400" dirty="0"/>
              <a:t>Determine the </a:t>
            </a:r>
            <a:r>
              <a:rPr lang="en-US" sz="1400" b="1" dirty="0"/>
              <a:t>stiffness</a:t>
            </a:r>
            <a:r>
              <a:rPr lang="en-US" sz="1400" dirty="0"/>
              <a:t> and </a:t>
            </a:r>
            <a:r>
              <a:rPr lang="en-US" sz="1400" b="1" dirty="0"/>
              <a:t>strength</a:t>
            </a:r>
            <a:r>
              <a:rPr lang="en-US" sz="1400" dirty="0"/>
              <a:t> of the frame/window </a:t>
            </a:r>
            <a:r>
              <a:rPr lang="en-US" sz="1400" b="1" dirty="0"/>
              <a:t>joint</a:t>
            </a:r>
          </a:p>
          <a:p>
            <a:pPr lvl="1"/>
            <a:r>
              <a:rPr lang="en-US" sz="1400" dirty="0"/>
              <a:t>Window (glass fiber reinforced plastic) verification based on BPVC</a:t>
            </a:r>
          </a:p>
          <a:p>
            <a:pPr lvl="1"/>
            <a:r>
              <a:rPr lang="en-US" sz="1400" dirty="0"/>
              <a:t>Test plan will be described in a dedicated talk</a:t>
            </a:r>
          </a:p>
          <a:p>
            <a:r>
              <a:rPr lang="en-US" sz="1400" b="1" dirty="0"/>
              <a:t>EN1990 Sec 5.2 - </a:t>
            </a:r>
            <a:r>
              <a:rPr lang="en-US" sz="1400" b="1" dirty="0">
                <a:effectLst/>
              </a:rPr>
              <a:t>Annex D:</a:t>
            </a:r>
          </a:p>
          <a:p>
            <a:pPr lvl="1"/>
            <a:r>
              <a:rPr lang="en-US" sz="1400" dirty="0"/>
              <a:t>Conversion factor for scaling, etc.</a:t>
            </a:r>
          </a:p>
          <a:p>
            <a:pPr lvl="1"/>
            <a:r>
              <a:rPr lang="en-US" sz="1400" dirty="0">
                <a:effectLst/>
              </a:rPr>
              <a:t>Partial factor as appropriate (joints, see EN</a:t>
            </a:r>
            <a:r>
              <a:rPr lang="en-US" sz="1400" dirty="0"/>
              <a:t>1993-</a:t>
            </a:r>
            <a:r>
              <a:rPr lang="en-US" sz="1400" dirty="0">
                <a:cs typeface="Arial" charset="0"/>
              </a:rPr>
              <a:t>Part 1-8</a:t>
            </a:r>
            <a:r>
              <a:rPr lang="en-US" sz="1400" dirty="0">
                <a:effectLst/>
              </a:rPr>
              <a:t>)</a:t>
            </a:r>
          </a:p>
          <a:p>
            <a:pPr lvl="1"/>
            <a:endParaRPr lang="en-US" sz="1400" dirty="0">
              <a:effectLst/>
            </a:endParaRPr>
          </a:p>
          <a:p>
            <a:pPr lvl="1"/>
            <a:endParaRPr lang="en-US" sz="1400" dirty="0">
              <a:effectLst/>
            </a:endParaRPr>
          </a:p>
          <a:p>
            <a:pPr lvl="1"/>
            <a:endParaRPr lang="en-US" sz="1400" dirty="0">
              <a:effectLst/>
            </a:endParaRPr>
          </a:p>
          <a:p>
            <a:endParaRPr lang="en-US" sz="1400" b="1" dirty="0">
              <a:effectLst/>
            </a:endParaRPr>
          </a:p>
          <a:p>
            <a:endParaRPr lang="en-US" sz="1400" b="1" dirty="0">
              <a:effectLst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D07A53-5493-8841-8F2A-9FF36CC5C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cs typeface="Arial" charset="0"/>
              </a:rPr>
              <a:t>Joint - EN1990 Annex D – Design Assisted by Testing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78017B-41A6-A94C-B146-7F2C27094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G. Vallone | Structural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CF6C2-4CC2-F344-A9AA-5D21E502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4DFD57-C568-A54F-88E5-34F13CC3212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08.26.20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CCB689-E05A-9147-80BE-4399574073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0143" y="4559419"/>
            <a:ext cx="3035300" cy="6477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BB6A447-25D4-F64F-957F-CF5DCE2B08FD}"/>
              </a:ext>
            </a:extLst>
          </p:cNvPr>
          <p:cNvSpPr/>
          <p:nvPr/>
        </p:nvSpPr>
        <p:spPr>
          <a:xfrm>
            <a:off x="6020143" y="5342255"/>
            <a:ext cx="109036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latin typeface="Helvetica" pitchFamily="2" charset="0"/>
              </a:rPr>
              <a:t>Conversion</a:t>
            </a:r>
          </a:p>
          <a:p>
            <a:pPr algn="ctr"/>
            <a:r>
              <a:rPr lang="en-US" sz="1400" dirty="0">
                <a:latin typeface="Helvetica" pitchFamily="2" charset="0"/>
              </a:rPr>
              <a:t>Factor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4322ECC-0019-3847-A2F1-C019C1063A53}"/>
              </a:ext>
            </a:extLst>
          </p:cNvPr>
          <p:cNvCxnSpPr>
            <a:cxnSpLocks/>
          </p:cNvCxnSpPr>
          <p:nvPr/>
        </p:nvCxnSpPr>
        <p:spPr>
          <a:xfrm>
            <a:off x="6612165" y="5071982"/>
            <a:ext cx="0" cy="2702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87F9B9A-650D-FD4E-85DF-71F1C63D264A}"/>
              </a:ext>
            </a:extLst>
          </p:cNvPr>
          <p:cNvCxnSpPr>
            <a:cxnSpLocks/>
          </p:cNvCxnSpPr>
          <p:nvPr/>
        </p:nvCxnSpPr>
        <p:spPr>
          <a:xfrm flipH="1">
            <a:off x="7566366" y="5190515"/>
            <a:ext cx="10999" cy="4133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DA0EA822-9AE2-3C41-99C4-2088FF9D5FE6}"/>
              </a:ext>
            </a:extLst>
          </p:cNvPr>
          <p:cNvSpPr/>
          <p:nvPr/>
        </p:nvSpPr>
        <p:spPr>
          <a:xfrm>
            <a:off x="7231757" y="5603865"/>
            <a:ext cx="6912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latin typeface="Helvetica" pitchFamily="2" charset="0"/>
              </a:rPr>
              <a:t>Partial</a:t>
            </a:r>
          </a:p>
          <a:p>
            <a:pPr algn="ctr"/>
            <a:r>
              <a:rPr lang="en-US" sz="1400" dirty="0">
                <a:latin typeface="Helvetica" pitchFamily="2" charset="0"/>
              </a:rPr>
              <a:t>Factor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495CF18-5C76-404D-9F0C-3A24B2B9CB75}"/>
              </a:ext>
            </a:extLst>
          </p:cNvPr>
          <p:cNvCxnSpPr>
            <a:cxnSpLocks/>
          </p:cNvCxnSpPr>
          <p:nvPr/>
        </p:nvCxnSpPr>
        <p:spPr>
          <a:xfrm>
            <a:off x="8692433" y="5032964"/>
            <a:ext cx="1" cy="4185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0F3F4AEB-F162-9146-86D8-ECD6EA5225A0}"/>
              </a:ext>
            </a:extLst>
          </p:cNvPr>
          <p:cNvSpPr/>
          <p:nvPr/>
        </p:nvSpPr>
        <p:spPr>
          <a:xfrm>
            <a:off x="8245934" y="5536132"/>
            <a:ext cx="8980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latin typeface="Helvetica" pitchFamily="2" charset="0"/>
              </a:rPr>
              <a:t>Coeff. of</a:t>
            </a:r>
          </a:p>
          <a:p>
            <a:pPr algn="ctr"/>
            <a:r>
              <a:rPr lang="en-US" sz="1400" dirty="0">
                <a:latin typeface="Helvetica" pitchFamily="2" charset="0"/>
              </a:rPr>
              <a:t>Variation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0F5618E-5336-BC49-8245-87B7A46660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954" y="5207119"/>
            <a:ext cx="5346494" cy="1108271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E86AC82-B571-9340-A49C-E1C217F752DD}"/>
              </a:ext>
            </a:extLst>
          </p:cNvPr>
          <p:cNvCxnSpPr>
            <a:cxnSpLocks/>
          </p:cNvCxnSpPr>
          <p:nvPr/>
        </p:nvCxnSpPr>
        <p:spPr>
          <a:xfrm flipV="1">
            <a:off x="7905033" y="4315073"/>
            <a:ext cx="1" cy="4167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4C380AB6-4EE7-8743-AD88-BE36253C31A8}"/>
              </a:ext>
            </a:extLst>
          </p:cNvPr>
          <p:cNvSpPr/>
          <p:nvPr/>
        </p:nvSpPr>
        <p:spPr>
          <a:xfrm>
            <a:off x="7480846" y="3975581"/>
            <a:ext cx="8483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>
                <a:latin typeface="Helvetica" pitchFamily="2" charset="0"/>
              </a:rPr>
              <a:t>Average</a:t>
            </a:r>
          </a:p>
        </p:txBody>
      </p:sp>
    </p:spTree>
    <p:extLst>
      <p:ext uri="{BB962C8B-B14F-4D97-AF65-F5344CB8AC3E}">
        <p14:creationId xmlns:p14="http://schemas.microsoft.com/office/powerpoint/2010/main" val="33272234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DB3401-397E-A049-B21C-8CD36F9E9FA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4024" y="1001878"/>
            <a:ext cx="8293099" cy="5248473"/>
          </a:xfrm>
        </p:spPr>
        <p:txBody>
          <a:bodyPr/>
          <a:lstStyle/>
          <a:p>
            <a:r>
              <a:rPr lang="en-US" sz="1400" b="1" dirty="0"/>
              <a:t>Materials:</a:t>
            </a:r>
          </a:p>
          <a:p>
            <a:pPr lvl="1"/>
            <a:r>
              <a:rPr lang="en-US" sz="1400" dirty="0"/>
              <a:t>Allows for </a:t>
            </a:r>
            <a:r>
              <a:rPr lang="en-US" sz="1400" b="1" dirty="0"/>
              <a:t>flat</a:t>
            </a:r>
            <a:r>
              <a:rPr lang="en-US" sz="1400" dirty="0"/>
              <a:t> </a:t>
            </a:r>
            <a:r>
              <a:rPr lang="en-US" sz="1400" b="1" dirty="0"/>
              <a:t>cored</a:t>
            </a:r>
            <a:r>
              <a:rPr lang="en-US" sz="1400" dirty="0"/>
              <a:t> plates but requires:</a:t>
            </a:r>
          </a:p>
          <a:p>
            <a:pPr lvl="2"/>
            <a:r>
              <a:rPr lang="en-US" sz="1400" dirty="0"/>
              <a:t>Polyester or vinyl ester </a:t>
            </a:r>
            <a:r>
              <a:rPr lang="en-US" sz="1400" b="1" dirty="0"/>
              <a:t>resins</a:t>
            </a:r>
            <a:r>
              <a:rPr lang="en-US" sz="1400" dirty="0"/>
              <a:t> – might be required because of corrosion resistance (we do not need that), and might not be the best ones for our use case</a:t>
            </a:r>
          </a:p>
          <a:p>
            <a:pPr lvl="2"/>
            <a:r>
              <a:rPr lang="en-US" sz="1400" dirty="0"/>
              <a:t>Balsa wood </a:t>
            </a:r>
            <a:r>
              <a:rPr lang="en-US" sz="1400" b="1" dirty="0"/>
              <a:t>core</a:t>
            </a:r>
            <a:r>
              <a:rPr lang="en-US" sz="1400" dirty="0"/>
              <a:t> – great mechanical performances, but might not be necessary…</a:t>
            </a:r>
          </a:p>
          <a:p>
            <a:pPr lvl="3"/>
            <a:r>
              <a:rPr lang="en-US" sz="1400" dirty="0"/>
              <a:t>We could prove that our material choice has equivalent performances</a:t>
            </a:r>
          </a:p>
          <a:p>
            <a:pPr lvl="2"/>
            <a:endParaRPr lang="en-US" sz="1400" dirty="0"/>
          </a:p>
          <a:p>
            <a:r>
              <a:rPr lang="en-US" sz="1400" b="1" dirty="0"/>
              <a:t>Design:</a:t>
            </a:r>
          </a:p>
          <a:p>
            <a:pPr lvl="1"/>
            <a:r>
              <a:rPr lang="en-US" sz="1400" dirty="0"/>
              <a:t>Design by </a:t>
            </a:r>
            <a:r>
              <a:rPr lang="en-US" sz="1400" b="1" dirty="0"/>
              <a:t>analysis</a:t>
            </a:r>
            <a:r>
              <a:rPr lang="en-US" sz="1400" dirty="0"/>
              <a:t>, with stress ratio 9 if no Acoustic Emission is performed</a:t>
            </a:r>
          </a:p>
          <a:p>
            <a:pPr lvl="2"/>
            <a:r>
              <a:rPr lang="en-US" sz="1400" dirty="0"/>
              <a:t>8 otherwise, but we are not sure on how AE acceptance criteria would interact with the steel structure. Also, requires multiple fillings to verify the AE variation.</a:t>
            </a:r>
          </a:p>
          <a:p>
            <a:pPr lvl="1"/>
            <a:r>
              <a:rPr lang="en-US" sz="1400" b="1" dirty="0"/>
              <a:t>Strength</a:t>
            </a:r>
            <a:r>
              <a:rPr lang="en-US" sz="1400" dirty="0"/>
              <a:t>: Tsai-Wu or first play failure</a:t>
            </a:r>
          </a:p>
          <a:p>
            <a:pPr lvl="1"/>
            <a:endParaRPr lang="en-US" sz="1400" dirty="0"/>
          </a:p>
          <a:p>
            <a:r>
              <a:rPr lang="en-US" sz="1400" b="1" dirty="0"/>
              <a:t>Testing:</a:t>
            </a:r>
          </a:p>
          <a:p>
            <a:pPr lvl="1"/>
            <a:r>
              <a:rPr lang="en-US" sz="1400" dirty="0">
                <a:effectLst/>
              </a:rPr>
              <a:t>Requires </a:t>
            </a:r>
            <a:r>
              <a:rPr lang="en-US" sz="1400" b="1" dirty="0">
                <a:effectLst/>
              </a:rPr>
              <a:t>mechanical</a:t>
            </a:r>
            <a:r>
              <a:rPr lang="en-US" sz="1400" dirty="0">
                <a:effectLst/>
              </a:rPr>
              <a:t> </a:t>
            </a:r>
            <a:r>
              <a:rPr lang="en-US" sz="1400" b="1" dirty="0">
                <a:effectLst/>
              </a:rPr>
              <a:t>tests</a:t>
            </a:r>
            <a:r>
              <a:rPr lang="en-US" sz="1400" dirty="0">
                <a:effectLst/>
              </a:rPr>
              <a:t> on the laminate</a:t>
            </a:r>
          </a:p>
          <a:p>
            <a:pPr lvl="1"/>
            <a:r>
              <a:rPr lang="en-US" sz="1400" b="1" dirty="0">
                <a:effectLst/>
              </a:rPr>
              <a:t>Pressure</a:t>
            </a:r>
            <a:r>
              <a:rPr lang="en-US" sz="1400" dirty="0">
                <a:effectLst/>
              </a:rPr>
              <a:t> </a:t>
            </a:r>
            <a:r>
              <a:rPr lang="en-US" sz="1400" b="1" dirty="0">
                <a:effectLst/>
              </a:rPr>
              <a:t>test</a:t>
            </a:r>
            <a:r>
              <a:rPr lang="en-US" sz="1400" dirty="0">
                <a:effectLst/>
              </a:rPr>
              <a:t>: fill at full designated liquid capacity</a:t>
            </a:r>
          </a:p>
          <a:p>
            <a:pPr lvl="2"/>
            <a:r>
              <a:rPr lang="en-US" sz="1400" dirty="0">
                <a:effectLst/>
              </a:rPr>
              <a:t>Compatible with </a:t>
            </a:r>
            <a:r>
              <a:rPr lang="en-US" sz="1400" dirty="0"/>
              <a:t>FHSM </a:t>
            </a:r>
            <a:r>
              <a:rPr lang="en-US" sz="1400" dirty="0">
                <a:effectLst/>
              </a:rPr>
              <a:t>requirements and tests/commissioning procedures defined for </a:t>
            </a:r>
            <a:r>
              <a:rPr lang="en-US" sz="1400" dirty="0" err="1">
                <a:effectLst/>
              </a:rPr>
              <a:t>protoDune</a:t>
            </a:r>
            <a:r>
              <a:rPr lang="en-US" sz="1400" dirty="0">
                <a:effectLst/>
              </a:rPr>
              <a:t>/LBNF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D07A53-5493-8841-8F2A-9FF36CC5C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cs typeface="Arial" charset="0"/>
              </a:rPr>
              <a:t>Composite Sandwich Plate – ASME RTP-1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78017B-41A6-A94C-B146-7F2C27094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G. Vallone | Structural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CF6C2-4CC2-F344-A9AA-5D21E502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4DFD57-C568-A54F-88E5-34F13CC3212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08.26.20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250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DB3401-397E-A049-B21C-8CD36F9E9FA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4024" y="1001878"/>
            <a:ext cx="8293099" cy="5248473"/>
          </a:xfrm>
        </p:spPr>
        <p:txBody>
          <a:bodyPr/>
          <a:lstStyle/>
          <a:p>
            <a:r>
              <a:rPr lang="en-US" sz="1400" dirty="0"/>
              <a:t>Three possible </a:t>
            </a:r>
            <a:r>
              <a:rPr lang="en-US" sz="1400" b="1" dirty="0"/>
              <a:t>paths </a:t>
            </a:r>
            <a:r>
              <a:rPr lang="en-US" sz="1400" dirty="0"/>
              <a:t>for the composite components (not the joints, already covered in EN1990):</a:t>
            </a:r>
          </a:p>
          <a:p>
            <a:r>
              <a:rPr lang="en-US" sz="1400" b="1" dirty="0"/>
              <a:t>ASME BPVC Sec X, </a:t>
            </a:r>
            <a:r>
              <a:rPr lang="en-US" sz="1400" b="1" i="1" dirty="0"/>
              <a:t>Fiber-Reinforced Plastic Pressure Vessels</a:t>
            </a:r>
            <a:r>
              <a:rPr lang="en-US" sz="1400" b="1" dirty="0"/>
              <a:t>:</a:t>
            </a:r>
          </a:p>
          <a:p>
            <a:pPr lvl="1"/>
            <a:r>
              <a:rPr lang="en-US" sz="1400" dirty="0"/>
              <a:t>Might be classified as class 2 vessel</a:t>
            </a:r>
          </a:p>
          <a:p>
            <a:pPr lvl="1"/>
            <a:r>
              <a:rPr lang="en-US" sz="1400" dirty="0"/>
              <a:t>Sandwich construction not considered</a:t>
            </a:r>
          </a:p>
          <a:p>
            <a:pPr lvl="1"/>
            <a:r>
              <a:rPr lang="en-US" sz="1400" dirty="0"/>
              <a:t>Special joints not considered</a:t>
            </a:r>
          </a:p>
          <a:p>
            <a:r>
              <a:rPr lang="en-US" sz="1400" b="1" dirty="0"/>
              <a:t>ASME RTP-1, </a:t>
            </a:r>
            <a:r>
              <a:rPr lang="en-US" sz="1400" b="1" i="1" dirty="0"/>
              <a:t>Reinforced Thermoset Plastic Corrosion-Resistant Equipment</a:t>
            </a:r>
            <a:r>
              <a:rPr lang="en-US" sz="1400" b="1" dirty="0"/>
              <a:t>:</a:t>
            </a:r>
          </a:p>
          <a:p>
            <a:pPr lvl="1"/>
            <a:r>
              <a:rPr lang="en-US" sz="1400" dirty="0"/>
              <a:t>Allows for a flat sandwich plate</a:t>
            </a:r>
          </a:p>
          <a:p>
            <a:pPr lvl="1"/>
            <a:r>
              <a:rPr lang="en-US" sz="1400" dirty="0"/>
              <a:t>Special requirements on the materials, core might be an issue – must be balsa core, polyester or vinyl ester resins</a:t>
            </a:r>
          </a:p>
          <a:p>
            <a:pPr lvl="1"/>
            <a:r>
              <a:rPr lang="en-US" sz="1400" dirty="0"/>
              <a:t>Special joints not considered</a:t>
            </a:r>
          </a:p>
          <a:p>
            <a:r>
              <a:rPr lang="en-US" sz="1400" b="1" dirty="0"/>
              <a:t>Euro</a:t>
            </a:r>
            <a:r>
              <a:rPr lang="en-US" sz="1400" dirty="0"/>
              <a:t> </a:t>
            </a:r>
            <a:r>
              <a:rPr lang="en-US" sz="1400" b="1" dirty="0"/>
              <a:t>guidance</a:t>
            </a:r>
            <a:r>
              <a:rPr lang="en-US" sz="1400" dirty="0"/>
              <a:t> - Prospect for New Guidance in the Design of FRP or European </a:t>
            </a:r>
            <a:r>
              <a:rPr lang="en-US" sz="1400" b="1" dirty="0"/>
              <a:t>recommendations </a:t>
            </a:r>
            <a:r>
              <a:rPr lang="en-US" sz="1400" dirty="0"/>
              <a:t>(e.g. CUR96):</a:t>
            </a:r>
          </a:p>
          <a:p>
            <a:pPr lvl="1"/>
            <a:r>
              <a:rPr lang="en-US" sz="1400" dirty="0"/>
              <a:t>Harmonized with the Eurocode</a:t>
            </a:r>
          </a:p>
          <a:p>
            <a:pPr lvl="1"/>
            <a:r>
              <a:rPr lang="en-US" sz="1400" dirty="0"/>
              <a:t>Materials ok</a:t>
            </a:r>
          </a:p>
          <a:p>
            <a:pPr lvl="1"/>
            <a:r>
              <a:rPr lang="en-US" sz="1400" dirty="0"/>
              <a:t>T has to be &gt; -20 C</a:t>
            </a:r>
          </a:p>
          <a:p>
            <a:r>
              <a:rPr lang="en-US" sz="1400" dirty="0"/>
              <a:t>We can satisfy the requirements from </a:t>
            </a:r>
            <a:r>
              <a:rPr lang="en-US" sz="1400" b="1" dirty="0"/>
              <a:t>one</a:t>
            </a:r>
            <a:r>
              <a:rPr lang="en-US" sz="1400" dirty="0"/>
              <a:t> of these standards AND </a:t>
            </a:r>
            <a:r>
              <a:rPr lang="en-US" sz="1400" b="1" dirty="0"/>
              <a:t>Eurocode</a:t>
            </a:r>
            <a:r>
              <a:rPr lang="en-US" sz="1400" dirty="0"/>
              <a:t> </a:t>
            </a:r>
            <a:r>
              <a:rPr lang="en-US" sz="1400" b="1" dirty="0"/>
              <a:t>1993</a:t>
            </a:r>
            <a:r>
              <a:rPr lang="en-US" sz="1400" dirty="0"/>
              <a:t> AND </a:t>
            </a:r>
            <a:r>
              <a:rPr lang="en-US" sz="1400" b="1" dirty="0">
                <a:cs typeface="Arial" charset="0"/>
              </a:rPr>
              <a:t>EN-14620</a:t>
            </a:r>
            <a:endParaRPr lang="en-US" sz="1400" dirty="0"/>
          </a:p>
          <a:p>
            <a:r>
              <a:rPr lang="en-US" sz="1400" dirty="0"/>
              <a:t>We </a:t>
            </a:r>
            <a:r>
              <a:rPr lang="en-US" sz="1400" dirty="0">
                <a:effectLst/>
              </a:rPr>
              <a:t>might need to write </a:t>
            </a:r>
            <a:r>
              <a:rPr lang="en-US" sz="1400" dirty="0"/>
              <a:t>our</a:t>
            </a:r>
            <a:r>
              <a:rPr lang="en-US" sz="1400" dirty="0">
                <a:effectLst/>
              </a:rPr>
              <a:t> design criteria specifying with more detail which rules are applied where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D07A53-5493-8841-8F2A-9FF36CC5C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>
                <a:cs typeface="Arial" charset="0"/>
              </a:rPr>
              <a:t>Composite Sandwich Plate - Alternatives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78017B-41A6-A94C-B146-7F2C27094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G. Vallone | Structural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CF6C2-4CC2-F344-A9AA-5D21E502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4DFD57-C568-A54F-88E5-34F13CC3212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08.26.20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0347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07A53-5493-8841-8F2A-9FF36CC5C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 and Next Steps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78017B-41A6-A94C-B146-7F2C27094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G. Vallone | Structural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CF6C2-4CC2-F344-A9AA-5D21E502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DB3401-397E-A049-B21C-8CD36F9E9FA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4025" y="1073426"/>
            <a:ext cx="8293100" cy="5266377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Conclusion:</a:t>
            </a:r>
          </a:p>
          <a:p>
            <a:r>
              <a:rPr lang="en-US" sz="1800" dirty="0"/>
              <a:t>A preliminary design was discussed, with relative preliminary FEA results</a:t>
            </a:r>
          </a:p>
          <a:p>
            <a:r>
              <a:rPr lang="en-US" sz="1800" dirty="0"/>
              <a:t>We have identified a set of </a:t>
            </a:r>
            <a:r>
              <a:rPr lang="en-US" sz="1800" b="1" dirty="0"/>
              <a:t>standards</a:t>
            </a:r>
            <a:r>
              <a:rPr lang="en-US" sz="1800" dirty="0"/>
              <a:t> and a </a:t>
            </a:r>
            <a:r>
              <a:rPr lang="en-US" sz="1800" b="1" dirty="0"/>
              <a:t>procedure</a:t>
            </a:r>
            <a:r>
              <a:rPr lang="en-US" sz="1800" dirty="0"/>
              <a:t> with key steps</a:t>
            </a:r>
          </a:p>
          <a:p>
            <a:r>
              <a:rPr lang="en-US" sz="1800" b="1" dirty="0">
                <a:cs typeface="Arial" charset="0"/>
              </a:rPr>
              <a:t>Frame/window joint </a:t>
            </a:r>
            <a:r>
              <a:rPr lang="en-US" sz="1800" dirty="0">
                <a:cs typeface="Arial" charset="0"/>
              </a:rPr>
              <a:t>verification:</a:t>
            </a:r>
          </a:p>
          <a:p>
            <a:pPr lvl="1"/>
            <a:r>
              <a:rPr lang="en-US" sz="1800" dirty="0">
                <a:cs typeface="Arial" charset="0"/>
              </a:rPr>
              <a:t>A preliminary test plan was already defined, discussed in the next talk</a:t>
            </a:r>
            <a:endParaRPr lang="en-US" sz="1800" dirty="0"/>
          </a:p>
          <a:p>
            <a:pPr lvl="1"/>
            <a:endParaRPr lang="en-US" sz="1200" dirty="0"/>
          </a:p>
          <a:p>
            <a:pPr marL="0" indent="0">
              <a:buNone/>
            </a:pPr>
            <a:r>
              <a:rPr lang="en-US" sz="1800" b="1" dirty="0"/>
              <a:t>Next steps:</a:t>
            </a:r>
          </a:p>
          <a:p>
            <a:r>
              <a:rPr lang="en-US" sz="1800" dirty="0">
                <a:cs typeface="Arial" charset="0"/>
              </a:rPr>
              <a:t>Iterate based on committee feedback</a:t>
            </a:r>
            <a:endParaRPr lang="en-US" sz="1600" dirty="0">
              <a:cs typeface="Arial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4DFD57-C568-A54F-88E5-34F13CC3212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08.26.20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9888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EB252E-086D-D844-A999-AF0E3EE74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G. Vallone | Structural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95AA7-282B-534D-BDC2-A04D36953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B79C5E-0EA0-8248-9565-062D0420B6B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626724"/>
            <a:ext cx="8293100" cy="5458164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dirty="0"/>
              <a:t>Back-up slides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6CD8AA6-CA4A-3448-937E-922453362AE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05.19.20</a:t>
            </a:r>
          </a:p>
        </p:txBody>
      </p:sp>
    </p:spTree>
    <p:extLst>
      <p:ext uri="{BB962C8B-B14F-4D97-AF65-F5344CB8AC3E}">
        <p14:creationId xmlns:p14="http://schemas.microsoft.com/office/powerpoint/2010/main" val="10054470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07A53-5493-8841-8F2A-9FF36CC5C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 Design: Which are the Available Parameters?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78017B-41A6-A94C-B146-7F2C27094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G. Vallone | Structural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CF6C2-4CC2-F344-A9AA-5D21E502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DB3401-397E-A049-B21C-8CD36F9E9FA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3249394"/>
            <a:ext cx="5616574" cy="300095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ea typeface="Arial" charset="0"/>
                <a:cs typeface="Arial" charset="0"/>
              </a:rPr>
              <a:t>Sandwich</a:t>
            </a:r>
            <a:r>
              <a:rPr lang="en-US" sz="1800" dirty="0">
                <a:ea typeface="Arial" charset="0"/>
                <a:cs typeface="Arial" charset="0"/>
              </a:rPr>
              <a:t> design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ea typeface="Arial" charset="0"/>
                <a:cs typeface="Arial" charset="0"/>
              </a:rPr>
              <a:t>Better than locally stiffened designs for distributed loads (e.g. pressure)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ea typeface="Arial" charset="0"/>
                <a:cs typeface="Arial" charset="0"/>
              </a:rPr>
              <a:t>Available </a:t>
            </a:r>
            <a:r>
              <a:rPr lang="en-US" sz="1800" b="1" dirty="0">
                <a:ea typeface="Arial" charset="0"/>
                <a:cs typeface="Arial" charset="0"/>
              </a:rPr>
              <a:t>parameters</a:t>
            </a:r>
            <a:r>
              <a:rPr lang="en-US" sz="1800" dirty="0">
                <a:ea typeface="Arial" charset="0"/>
                <a:cs typeface="Arial" charset="0"/>
              </a:rPr>
              <a:t>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ea typeface="Arial" charset="0"/>
                <a:cs typeface="Arial" charset="0"/>
              </a:rPr>
              <a:t>Skin thickness / Core thickness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ea typeface="Arial" charset="0"/>
                <a:cs typeface="Arial" charset="0"/>
              </a:rPr>
              <a:t>Skin material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ea typeface="Arial" charset="0"/>
                <a:cs typeface="Arial" charset="0"/>
              </a:rPr>
              <a:t>Core material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ea typeface="Arial" charset="0"/>
                <a:cs typeface="Arial" charset="0"/>
              </a:rPr>
              <a:t>Carbon and Aluminum outperform other materials, but they are much more </a:t>
            </a:r>
            <a:r>
              <a:rPr lang="en-US" sz="1800" b="1" dirty="0">
                <a:ea typeface="Arial" charset="0"/>
                <a:cs typeface="Arial" charset="0"/>
              </a:rPr>
              <a:t>expensive</a:t>
            </a:r>
          </a:p>
          <a:p>
            <a:pPr lvl="3">
              <a:buFont typeface="Arial" panose="020B0604020202020204" pitchFamily="34" charset="0"/>
              <a:buChar char="•"/>
            </a:pPr>
            <a:endParaRPr lang="en-US" sz="1800" baseline="30000" dirty="0">
              <a:ea typeface="Arial" charset="0"/>
              <a:cs typeface="Arial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4DFD57-C568-A54F-88E5-34F13CC3212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05.19.20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8962DA-C44D-AA4B-9CFE-3D3A94ADB8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1287"/>
          <a:stretch/>
        </p:blipFill>
        <p:spPr>
          <a:xfrm>
            <a:off x="6052349" y="4557153"/>
            <a:ext cx="2956201" cy="128095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72ADF0B-BC9A-A444-9092-8337F4A728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40" y="871954"/>
            <a:ext cx="2724432" cy="23774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4CC9408-4FD1-2F4D-9ABF-9501D1C477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4256" y="871954"/>
            <a:ext cx="2892509" cy="23774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45D6591-9DAF-8E48-8FE9-4CC4A29973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349" y="871954"/>
            <a:ext cx="2892509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0977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07A53-5493-8841-8F2A-9FF36CC5C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Window Design: Surface Density Contribution of the Window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78017B-41A6-A94C-B146-7F2C27094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G. Vallone | Structural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CF6C2-4CC2-F344-A9AA-5D21E502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DB3401-397E-A049-B21C-8CD36F9E9FA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4026" y="3940404"/>
            <a:ext cx="8296274" cy="230994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ea typeface="Arial" charset="0"/>
                <a:cs typeface="Arial" charset="0"/>
              </a:rPr>
              <a:t>Surface</a:t>
            </a:r>
            <a:r>
              <a:rPr lang="en-US" sz="1800" dirty="0">
                <a:ea typeface="Arial" charset="0"/>
                <a:cs typeface="Arial" charset="0"/>
              </a:rPr>
              <a:t> </a:t>
            </a:r>
            <a:r>
              <a:rPr lang="en-US" sz="1800" b="1" dirty="0">
                <a:ea typeface="Arial" charset="0"/>
                <a:cs typeface="Arial" charset="0"/>
              </a:rPr>
              <a:t>density</a:t>
            </a:r>
            <a:r>
              <a:rPr lang="en-US" sz="1800" dirty="0">
                <a:ea typeface="Arial" charset="0"/>
                <a:cs typeface="Arial" charset="0"/>
              </a:rPr>
              <a:t> of each component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dirty="0">
                <a:ea typeface="Arial" charset="0"/>
                <a:cs typeface="Arial" charset="0"/>
              </a:rPr>
              <a:t>Target</a:t>
            </a:r>
            <a:r>
              <a:rPr lang="en-US" sz="1800" dirty="0">
                <a:ea typeface="Arial" charset="0"/>
                <a:cs typeface="Arial" charset="0"/>
              </a:rPr>
              <a:t> (total) is ~ 50 g/cm</a:t>
            </a:r>
            <a:r>
              <a:rPr lang="en-US" sz="1800" baseline="30000" dirty="0">
                <a:ea typeface="Arial" charset="0"/>
                <a:cs typeface="Arial" charset="0"/>
              </a:rPr>
              <a:t>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ea typeface="Arial" charset="0"/>
                <a:cs typeface="Arial" charset="0"/>
              </a:rPr>
              <a:t>Composite window </a:t>
            </a:r>
            <a:r>
              <a:rPr lang="en-US" sz="1800" b="1" dirty="0">
                <a:ea typeface="Arial" charset="0"/>
                <a:cs typeface="Arial" charset="0"/>
              </a:rPr>
              <a:t>contribution</a:t>
            </a:r>
            <a:r>
              <a:rPr lang="en-US" sz="1800" dirty="0">
                <a:ea typeface="Arial" charset="0"/>
                <a:cs typeface="Arial" charset="0"/>
              </a:rPr>
              <a:t> ~ 16% of the total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b="1" dirty="0">
                <a:ea typeface="Arial" charset="0"/>
                <a:cs typeface="Arial" charset="0"/>
              </a:rPr>
              <a:t>Advantage</a:t>
            </a:r>
            <a:r>
              <a:rPr lang="en-US" sz="1800" dirty="0">
                <a:ea typeface="Arial" charset="0"/>
                <a:cs typeface="Arial" charset="0"/>
              </a:rPr>
              <a:t> on </a:t>
            </a:r>
            <a:r>
              <a:rPr lang="en-US" sz="1800" b="1" dirty="0">
                <a:ea typeface="Arial" charset="0"/>
                <a:cs typeface="Arial" charset="0"/>
              </a:rPr>
              <a:t>steel</a:t>
            </a:r>
            <a:r>
              <a:rPr lang="en-US" sz="1800" dirty="0">
                <a:ea typeface="Arial" charset="0"/>
                <a:cs typeface="Arial" charset="0"/>
              </a:rPr>
              <a:t>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ea typeface="Arial" charset="0"/>
                <a:cs typeface="Arial" charset="0"/>
              </a:rPr>
              <a:t>factor ~2.5 on average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ea typeface="Arial" charset="0"/>
                <a:cs typeface="Arial" charset="0"/>
              </a:rPr>
              <a:t>1 order of magnitude on the </a:t>
            </a:r>
            <a:r>
              <a:rPr lang="en-US" b="1" dirty="0">
                <a:ea typeface="Arial" charset="0"/>
                <a:cs typeface="Arial" charset="0"/>
              </a:rPr>
              <a:t>beam</a:t>
            </a:r>
            <a:r>
              <a:rPr lang="en-US" dirty="0">
                <a:ea typeface="Arial" charset="0"/>
                <a:cs typeface="Arial" charset="0"/>
              </a:rPr>
              <a:t> </a:t>
            </a:r>
            <a:r>
              <a:rPr lang="en-US" b="1" dirty="0">
                <a:ea typeface="Arial" charset="0"/>
                <a:cs typeface="Arial" charset="0"/>
              </a:rPr>
              <a:t>locations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4DFD57-C568-A54F-88E5-34F13CC3212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05.19.20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1853470" y="1001878"/>
          <a:ext cx="5437061" cy="2532440"/>
        </p:xfrm>
        <a:graphic>
          <a:graphicData uri="http://schemas.openxmlformats.org/drawingml/2006/table">
            <a:tbl>
              <a:tblPr/>
              <a:tblGrid>
                <a:gridCol w="1014407">
                  <a:extLst>
                    <a:ext uri="{9D8B030D-6E8A-4147-A177-3AD203B41FA5}">
                      <a16:colId xmlns:a16="http://schemas.microsoft.com/office/drawing/2014/main" val="306085692"/>
                    </a:ext>
                  </a:extLst>
                </a:gridCol>
                <a:gridCol w="1222451">
                  <a:extLst>
                    <a:ext uri="{9D8B030D-6E8A-4147-A177-3AD203B41FA5}">
                      <a16:colId xmlns:a16="http://schemas.microsoft.com/office/drawing/2014/main" val="3659319491"/>
                    </a:ext>
                  </a:extLst>
                </a:gridCol>
                <a:gridCol w="955433">
                  <a:extLst>
                    <a:ext uri="{9D8B030D-6E8A-4147-A177-3AD203B41FA5}">
                      <a16:colId xmlns:a16="http://schemas.microsoft.com/office/drawing/2014/main" val="1359396644"/>
                    </a:ext>
                  </a:extLst>
                </a:gridCol>
                <a:gridCol w="613654">
                  <a:extLst>
                    <a:ext uri="{9D8B030D-6E8A-4147-A177-3AD203B41FA5}">
                      <a16:colId xmlns:a16="http://schemas.microsoft.com/office/drawing/2014/main" val="137822639"/>
                    </a:ext>
                  </a:extLst>
                </a:gridCol>
                <a:gridCol w="817161">
                  <a:extLst>
                    <a:ext uri="{9D8B030D-6E8A-4147-A177-3AD203B41FA5}">
                      <a16:colId xmlns:a16="http://schemas.microsoft.com/office/drawing/2014/main" val="1049568715"/>
                    </a:ext>
                  </a:extLst>
                </a:gridCol>
                <a:gridCol w="813955">
                  <a:extLst>
                    <a:ext uri="{9D8B030D-6E8A-4147-A177-3AD203B41FA5}">
                      <a16:colId xmlns:a16="http://schemas.microsoft.com/office/drawing/2014/main" val="3589312432"/>
                    </a:ext>
                  </a:extLst>
                </a:gridCol>
              </a:tblGrid>
              <a:tr h="19748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Layer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Material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thickness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rho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rho*t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Contrib.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6144452"/>
                  </a:ext>
                </a:extLst>
              </a:tr>
              <a:tr h="18807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/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/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mm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kg/m</a:t>
                      </a:r>
                      <a:r>
                        <a:rPr lang="en-US" sz="16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g/cm</a:t>
                      </a:r>
                      <a:r>
                        <a:rPr lang="en-US" sz="16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%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4283699"/>
                  </a:ext>
                </a:extLst>
              </a:tr>
              <a:tr h="18807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Liquid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Argon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300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1396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41.9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62.7%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9629398"/>
                  </a:ext>
                </a:extLst>
              </a:tr>
              <a:tr h="18807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Plate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Steel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7000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1.4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2.1%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9420360"/>
                  </a:ext>
                </a:extLst>
              </a:tr>
              <a:tr h="18807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Insulation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Polyurethane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808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90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7.3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10.9%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69983685"/>
                  </a:ext>
                </a:extLst>
              </a:tr>
              <a:tr h="18807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Window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Composite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372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16.2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24.3%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7403281"/>
                  </a:ext>
                </a:extLst>
              </a:tr>
              <a:tr h="18807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Steel Avg.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Steel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58.3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7000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40.8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0360326"/>
                  </a:ext>
                </a:extLst>
              </a:tr>
              <a:tr h="188077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Steel Max.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Steel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372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7000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260.4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7810299"/>
                  </a:ext>
                </a:extLst>
              </a:tr>
              <a:tr h="188077">
                <a:tc>
                  <a:txBody>
                    <a:bodyPr/>
                    <a:lstStyle/>
                    <a:p>
                      <a:pPr algn="l" fontAlgn="b"/>
                      <a:endParaRPr lang="en-US" sz="1600" b="0" i="1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1895248"/>
                  </a:ext>
                </a:extLst>
              </a:tr>
              <a:tr h="19748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Total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 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66.78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mbria" panose="02040503050406030204" pitchFamily="18" charset="0"/>
                        </a:rPr>
                        <a:t>100%</a:t>
                      </a:r>
                    </a:p>
                  </a:txBody>
                  <a:tcPr marL="9404" marR="9404" marT="94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5049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965779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06865FD-298C-A847-98EF-B5424F6AD4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637" y="1001878"/>
            <a:ext cx="2948254" cy="257397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D4BCA629-5DE6-5E41-BE1D-490F09E90174}"/>
              </a:ext>
            </a:extLst>
          </p:cNvPr>
          <p:cNvSpPr/>
          <p:nvPr/>
        </p:nvSpPr>
        <p:spPr>
          <a:xfrm>
            <a:off x="513644" y="1876584"/>
            <a:ext cx="752559" cy="712867"/>
          </a:xfrm>
          <a:prstGeom prst="rect">
            <a:avLst/>
          </a:prstGeom>
          <a:solidFill>
            <a:srgbClr val="FFFF99">
              <a:alpha val="29804"/>
            </a:srgb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01E6542-CD4B-A248-B0A0-B7E92EB0F569}"/>
              </a:ext>
            </a:extLst>
          </p:cNvPr>
          <p:cNvSpPr/>
          <p:nvPr/>
        </p:nvSpPr>
        <p:spPr>
          <a:xfrm>
            <a:off x="2002578" y="1348615"/>
            <a:ext cx="752559" cy="445061"/>
          </a:xfrm>
          <a:prstGeom prst="rect">
            <a:avLst/>
          </a:prstGeom>
          <a:solidFill>
            <a:srgbClr val="FFFF99">
              <a:alpha val="29804"/>
            </a:srgb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D07A53-5493-8841-8F2A-9FF36CC5C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Support – Possible Designs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78017B-41A6-A94C-B146-7F2C27094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G. Vallone | Structural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CF6C2-4CC2-F344-A9AA-5D21E502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DB3401-397E-A049-B21C-8CD36F9E9FA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4025" y="3914454"/>
            <a:ext cx="8293100" cy="2425350"/>
          </a:xfrm>
        </p:spPr>
        <p:txBody>
          <a:bodyPr/>
          <a:lstStyle/>
          <a:p>
            <a:r>
              <a:rPr lang="en-US" sz="1800" dirty="0"/>
              <a:t>Comparison ‘corrugations’ vs ‘small beams’</a:t>
            </a:r>
          </a:p>
          <a:p>
            <a:pPr lvl="1"/>
            <a:r>
              <a:rPr lang="en-US" sz="1600" dirty="0"/>
              <a:t>‘Square region’ case / similar performances expected on the rectangular one</a:t>
            </a:r>
          </a:p>
          <a:p>
            <a:pPr lvl="1"/>
            <a:r>
              <a:rPr lang="en-US" sz="1600" dirty="0"/>
              <a:t>The role of these reinforcement is to contain the local deformations</a:t>
            </a:r>
          </a:p>
          <a:p>
            <a:pPr lvl="1"/>
            <a:r>
              <a:rPr lang="en-US" sz="1600" dirty="0"/>
              <a:t>It is a ~secondary structure</a:t>
            </a:r>
          </a:p>
          <a:p>
            <a:pPr lvl="1"/>
            <a:r>
              <a:rPr lang="en-US" sz="1600" dirty="0"/>
              <a:t>Corrugations were adopted for simplicity in SBND</a:t>
            </a:r>
          </a:p>
          <a:p>
            <a:pPr lvl="1"/>
            <a:endParaRPr lang="en-US" sz="1600" dirty="0"/>
          </a:p>
          <a:p>
            <a:r>
              <a:rPr lang="en-US" sz="1800" dirty="0"/>
              <a:t>Might be wort to estimate an equivalent plate stiffness for our beam model</a:t>
            </a:r>
            <a:endParaRPr lang="en-US" sz="1600" dirty="0"/>
          </a:p>
          <a:p>
            <a:pPr lvl="1"/>
            <a:endParaRPr lang="en-US" sz="1400" dirty="0">
              <a:cs typeface="Arial" charset="0"/>
            </a:endParaRPr>
          </a:p>
          <a:p>
            <a:pPr lvl="1"/>
            <a:endParaRPr lang="en-US" sz="1400" dirty="0">
              <a:cs typeface="Arial" charset="0"/>
            </a:endParaRPr>
          </a:p>
          <a:p>
            <a:pPr lvl="2"/>
            <a:endParaRPr lang="en-US" sz="1200" dirty="0">
              <a:cs typeface="Arial" charset="0"/>
            </a:endParaRPr>
          </a:p>
          <a:p>
            <a:pPr lvl="1"/>
            <a:endParaRPr lang="en-US" sz="1600" dirty="0">
              <a:cs typeface="Arial" charset="0"/>
            </a:endParaRPr>
          </a:p>
          <a:p>
            <a:pPr lvl="1"/>
            <a:endParaRPr lang="en-US" sz="16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4DFD57-C568-A54F-88E5-34F13CC3212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08.26.20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5B0AC5-716D-C049-A890-2742ED44C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8784" y="1150505"/>
            <a:ext cx="2885468" cy="25004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B5FF98-B980-B34D-8FB5-C71BE9456D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1110" y="1150505"/>
            <a:ext cx="3049204" cy="2500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3154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07A53-5493-8841-8F2A-9FF36CC5C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78017B-41A6-A94C-B146-7F2C27094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G. Vallone | Structural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CF6C2-4CC2-F344-A9AA-5D21E502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DB3401-397E-A049-B21C-8CD36F9E9FA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4025" y="1119883"/>
            <a:ext cx="8293100" cy="5130467"/>
          </a:xfrm>
        </p:spPr>
        <p:txBody>
          <a:bodyPr/>
          <a:lstStyle/>
          <a:p>
            <a:r>
              <a:rPr lang="en-US" sz="1800" dirty="0"/>
              <a:t>A </a:t>
            </a:r>
            <a:r>
              <a:rPr lang="en-US" sz="1800" b="1" dirty="0" err="1"/>
              <a:t>LAr</a:t>
            </a:r>
            <a:r>
              <a:rPr lang="en-US" sz="1800" dirty="0"/>
              <a:t> </a:t>
            </a:r>
            <a:r>
              <a:rPr lang="en-US" sz="1800" b="1" dirty="0"/>
              <a:t>cryostat</a:t>
            </a:r>
            <a:r>
              <a:rPr lang="en-US" sz="1800" dirty="0"/>
              <a:t> is being developed for the </a:t>
            </a:r>
            <a:r>
              <a:rPr lang="en-US" sz="1800" b="1" dirty="0"/>
              <a:t>DUNE</a:t>
            </a:r>
            <a:r>
              <a:rPr lang="en-US" sz="1800" dirty="0"/>
              <a:t> project:</a:t>
            </a:r>
          </a:p>
          <a:p>
            <a:pPr lvl="1"/>
            <a:r>
              <a:rPr lang="en-US" sz="1800" dirty="0"/>
              <a:t>We can’t really proceed with the design/test/calculations unless we </a:t>
            </a:r>
            <a:r>
              <a:rPr lang="en-US" sz="1800" b="1" dirty="0"/>
              <a:t>agree</a:t>
            </a:r>
            <a:r>
              <a:rPr lang="en-US" sz="1800" dirty="0"/>
              <a:t> on the </a:t>
            </a:r>
            <a:r>
              <a:rPr lang="en-US" sz="1800" b="1" dirty="0"/>
              <a:t>applicable</a:t>
            </a:r>
            <a:r>
              <a:rPr lang="en-US" sz="1800" dirty="0"/>
              <a:t> </a:t>
            </a:r>
            <a:r>
              <a:rPr lang="en-US" sz="1800" b="1" dirty="0"/>
              <a:t>standards</a:t>
            </a:r>
            <a:r>
              <a:rPr lang="en-US" sz="1800" dirty="0"/>
              <a:t> and </a:t>
            </a:r>
            <a:r>
              <a:rPr lang="en-US" sz="1800" b="1" dirty="0"/>
              <a:t>limits</a:t>
            </a:r>
          </a:p>
          <a:p>
            <a:pPr lvl="1"/>
            <a:r>
              <a:rPr lang="en-US" sz="1800" dirty="0"/>
              <a:t>The main result of this (and future) discussion should be the </a:t>
            </a:r>
            <a:r>
              <a:rPr lang="en-US" sz="1800" b="1" i="1" dirty="0"/>
              <a:t>Memorandum</a:t>
            </a:r>
            <a:r>
              <a:rPr lang="en-US" sz="1800" i="1" dirty="0"/>
              <a:t> </a:t>
            </a:r>
            <a:r>
              <a:rPr lang="en-US" sz="1800" b="1" i="1" dirty="0"/>
              <a:t>of</a:t>
            </a:r>
            <a:r>
              <a:rPr lang="en-US" sz="1800" i="1" dirty="0"/>
              <a:t> </a:t>
            </a:r>
            <a:r>
              <a:rPr lang="en-US" sz="1800" b="1" i="1" dirty="0"/>
              <a:t>Agreement</a:t>
            </a:r>
            <a:r>
              <a:rPr lang="en-US" sz="1800" i="1" dirty="0"/>
              <a:t> </a:t>
            </a:r>
            <a:r>
              <a:rPr lang="en-US" sz="1800" dirty="0"/>
              <a:t>document, listing the applicable standards for design, manufacturing, assembly, and the test and commissioning plan</a:t>
            </a:r>
          </a:p>
          <a:p>
            <a:r>
              <a:rPr lang="en-US" sz="1800" dirty="0"/>
              <a:t>Meeting </a:t>
            </a:r>
            <a:r>
              <a:rPr lang="en-US" sz="1800" b="1" dirty="0"/>
              <a:t>topics</a:t>
            </a:r>
            <a:r>
              <a:rPr lang="en-US" sz="1800" dirty="0"/>
              <a:t>:</a:t>
            </a:r>
          </a:p>
          <a:p>
            <a:pPr marL="662940" lvl="1" indent="-342900">
              <a:buFont typeface="+mj-lt"/>
              <a:buAutoNum type="arabicPeriod"/>
            </a:pPr>
            <a:r>
              <a:rPr lang="en-US" sz="1800" dirty="0" err="1"/>
              <a:t>LAr</a:t>
            </a:r>
            <a:r>
              <a:rPr lang="en-US" sz="1800" dirty="0"/>
              <a:t> structure design description and preliminary FEA results</a:t>
            </a:r>
          </a:p>
          <a:p>
            <a:pPr marL="662940" lvl="1" indent="-342900">
              <a:buFont typeface="+mj-lt"/>
              <a:buAutoNum type="arabicPeriod"/>
            </a:pPr>
            <a:r>
              <a:rPr lang="en-US" sz="1800" dirty="0"/>
              <a:t>Applicable standards discussion</a:t>
            </a:r>
          </a:p>
          <a:p>
            <a:pPr marL="662940" lvl="1" indent="-342900">
              <a:buFont typeface="+mj-lt"/>
              <a:buAutoNum type="arabicPeriod"/>
            </a:pPr>
            <a:r>
              <a:rPr lang="en-US" sz="1800" dirty="0"/>
              <a:t>Experimental test plan</a:t>
            </a:r>
          </a:p>
          <a:p>
            <a:pPr marL="662940" lvl="1" indent="-342900">
              <a:buFont typeface="+mj-lt"/>
              <a:buAutoNum type="arabicPeriod"/>
            </a:pPr>
            <a:r>
              <a:rPr lang="en-US" sz="1800" dirty="0"/>
              <a:t>Work plan</a:t>
            </a:r>
          </a:p>
          <a:p>
            <a:r>
              <a:rPr lang="en-US" sz="1800" dirty="0"/>
              <a:t>Further </a:t>
            </a:r>
            <a:r>
              <a:rPr lang="en-US" sz="1800" b="1" dirty="0"/>
              <a:t>documentation</a:t>
            </a:r>
            <a:r>
              <a:rPr lang="en-US" sz="1800" dirty="0"/>
              <a:t> (drafts):</a:t>
            </a:r>
          </a:p>
          <a:p>
            <a:pPr lvl="1"/>
            <a:r>
              <a:rPr lang="en-US" sz="1800" dirty="0"/>
              <a:t>Memorandum of agreement</a:t>
            </a:r>
          </a:p>
          <a:p>
            <a:pPr lvl="1"/>
            <a:r>
              <a:rPr lang="en-US" sz="1800" dirty="0"/>
              <a:t>Experimental test plan</a:t>
            </a:r>
          </a:p>
          <a:p>
            <a:endParaRPr lang="en-US" sz="18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4DFD57-C568-A54F-88E5-34F13CC3212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08.26.20</a:t>
            </a:r>
          </a:p>
        </p:txBody>
      </p:sp>
    </p:spTree>
    <p:extLst>
      <p:ext uri="{BB962C8B-B14F-4D97-AF65-F5344CB8AC3E}">
        <p14:creationId xmlns:p14="http://schemas.microsoft.com/office/powerpoint/2010/main" val="21362010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07A53-5493-8841-8F2A-9FF36CC5C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Secondary Support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78017B-41A6-A94C-B146-7F2C27094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G. Vallone | Structural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CF6C2-4CC2-F344-A9AA-5D21E502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4DB3401-397E-A049-B21C-8CD36F9E9FAE}"/>
                  </a:ext>
                </a:extLst>
              </p:cNvPr>
              <p:cNvSpPr>
                <a:spLocks noGrp="1"/>
              </p:cNvSpPr>
              <p:nvPr>
                <p:ph idx="13"/>
              </p:nvPr>
            </p:nvSpPr>
            <p:spPr>
              <a:xfrm>
                <a:off x="454025" y="3567573"/>
                <a:ext cx="4540524" cy="2772231"/>
              </a:xfrm>
            </p:spPr>
            <p:txBody>
              <a:bodyPr/>
              <a:lstStyle/>
              <a:p>
                <a:r>
                  <a:rPr lang="en-US" sz="1600" dirty="0"/>
                  <a:t>Max. deformation is in the middle of the non-reinforced region for the beam</a:t>
                </a:r>
              </a:p>
              <a:p>
                <a:r>
                  <a:rPr lang="en-US" sz="1600" dirty="0"/>
                  <a:t>Corrugation design 1 has better performances, but also more material</a:t>
                </a:r>
              </a:p>
              <a:p>
                <a:r>
                  <a:rPr lang="en-US" sz="1600" dirty="0"/>
                  <a:t>Design 2 has same mass and similar performances</a:t>
                </a:r>
              </a:p>
              <a:p>
                <a:pPr lvl="1"/>
                <a:r>
                  <a:rPr lang="en-US" sz="1400" dirty="0"/>
                  <a:t>Performances driven only by the maximum distance between stiffeners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400" dirty="0"/>
                  <a:t> minimize</a:t>
                </a:r>
              </a:p>
              <a:p>
                <a:pPr lvl="1"/>
                <a:r>
                  <a:rPr lang="en-US" sz="1400" dirty="0"/>
                  <a:t>We can go for the corrugation design</a:t>
                </a:r>
              </a:p>
              <a:p>
                <a:endParaRPr lang="en-US" sz="1400" dirty="0"/>
              </a:p>
              <a:p>
                <a:pPr lvl="1"/>
                <a:endParaRPr lang="en-US" sz="1200" dirty="0">
                  <a:cs typeface="Arial" charset="0"/>
                </a:endParaRPr>
              </a:p>
              <a:p>
                <a:pPr lvl="1"/>
                <a:endParaRPr lang="en-US" sz="1200" dirty="0">
                  <a:cs typeface="Arial" charset="0"/>
                </a:endParaRPr>
              </a:p>
              <a:p>
                <a:pPr lvl="2"/>
                <a:endParaRPr lang="en-US" sz="1100" dirty="0">
                  <a:cs typeface="Arial" charset="0"/>
                </a:endParaRPr>
              </a:p>
              <a:p>
                <a:pPr lvl="1"/>
                <a:endParaRPr lang="en-US" sz="1400" dirty="0">
                  <a:cs typeface="Arial" charset="0"/>
                </a:endParaRPr>
              </a:p>
              <a:p>
                <a:pPr lvl="1"/>
                <a:endParaRPr lang="en-US" sz="1400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4DB3401-397E-A049-B21C-8CD36F9E9F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3"/>
              </p:nvPr>
            </p:nvSpPr>
            <p:spPr>
              <a:xfrm>
                <a:off x="454025" y="3567573"/>
                <a:ext cx="4540524" cy="2772231"/>
              </a:xfrm>
              <a:blipFill>
                <a:blip r:embed="rId2"/>
                <a:stretch>
                  <a:fillRect l="-2514" t="-457" r="-2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4DFD57-C568-A54F-88E5-34F13CC3212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08.26.20</a:t>
            </a:r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E2B3A7D-2A2A-7D46-9F66-E677F8B2D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107" y="823945"/>
            <a:ext cx="4295588" cy="268312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4B8B980-5242-EC4E-9113-8C6D6BEF6B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4549" y="823945"/>
            <a:ext cx="3903844" cy="268312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4DDEB32-DDCE-5040-AEAD-64EE6D5A79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4549" y="3584772"/>
            <a:ext cx="3991361" cy="2683123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B9AC177A-5DA5-4F49-997C-83B67551595F}"/>
              </a:ext>
            </a:extLst>
          </p:cNvPr>
          <p:cNvSpPr/>
          <p:nvPr/>
        </p:nvSpPr>
        <p:spPr>
          <a:xfrm>
            <a:off x="7803219" y="894916"/>
            <a:ext cx="1095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Design 1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093847D-9B5B-CA4B-A9FF-1141E6DF58E2}"/>
              </a:ext>
            </a:extLst>
          </p:cNvPr>
          <p:cNvSpPr/>
          <p:nvPr/>
        </p:nvSpPr>
        <p:spPr>
          <a:xfrm>
            <a:off x="7803220" y="3567573"/>
            <a:ext cx="1095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Design 2</a:t>
            </a:r>
          </a:p>
        </p:txBody>
      </p:sp>
    </p:spTree>
    <p:extLst>
      <p:ext uri="{BB962C8B-B14F-4D97-AF65-F5344CB8AC3E}">
        <p14:creationId xmlns:p14="http://schemas.microsoft.com/office/powerpoint/2010/main" val="5397992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72D92-015C-7548-B033-7D647CBBA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Analysis – Impact of the frame on the displacement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D02BBF-BAE9-BD41-A696-D52779A33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G. Vallone | Structural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D35F2-47EB-5A48-B2BB-3BDD2D316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43D077-F6E6-8945-AE47-16E80CFC124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4025" y="3725595"/>
            <a:ext cx="4981575" cy="252475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ea typeface="Arial" charset="0"/>
                <a:cs typeface="Arial" charset="0"/>
              </a:rPr>
              <a:t>Plate</a:t>
            </a:r>
            <a:r>
              <a:rPr lang="en-US" sz="1800" dirty="0">
                <a:ea typeface="Arial" charset="0"/>
                <a:cs typeface="Arial" charset="0"/>
              </a:rPr>
              <a:t> stiffness – simply supported and fixed on the outer edge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ea typeface="Arial" charset="0"/>
                <a:cs typeface="Arial" charset="0"/>
              </a:rPr>
              <a:t>Displacement: 7.9 mm or 2.6 mm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ea typeface="Arial" charset="0"/>
                <a:cs typeface="Arial" charset="0"/>
              </a:rPr>
              <a:t>Most of the deformation is coming from the frame!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ea typeface="Arial" charset="0"/>
                <a:cs typeface="Arial" charset="0"/>
              </a:rPr>
              <a:t>Edge rotation ~ 3.3 mm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ea typeface="Arial" charset="0"/>
                <a:cs typeface="Arial" charset="0"/>
              </a:rPr>
              <a:t>Support motion ~ 2 mm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>
              <a:ea typeface="Arial" charset="0"/>
              <a:cs typeface="Arial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78AE63D-3A72-AD44-BEBA-BEE98BD5629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05.19.20</a:t>
            </a:r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652E744D-ED88-B343-85EE-97C73A91A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96" y="1101828"/>
            <a:ext cx="3821684" cy="2030577"/>
          </a:xfrm>
          <a:prstGeom prst="rect">
            <a:avLst/>
          </a:prstGeom>
        </p:spPr>
      </p:pic>
      <p:pic>
        <p:nvPicPr>
          <p:cNvPr id="27" name="Picture 26" descr="A close up of a map&#10;&#10;Description automatically generated">
            <a:extLst>
              <a:ext uri="{FF2B5EF4-FFF2-40B4-BE49-F238E27FC236}">
                <a16:creationId xmlns:a16="http://schemas.microsoft.com/office/drawing/2014/main" id="{84BD0760-CA44-0043-928E-6743EDAD61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5775" y="3463918"/>
            <a:ext cx="3124200" cy="265430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16D6DFDB-8C6D-8A43-A862-B3A50B5DFAAF}"/>
              </a:ext>
            </a:extLst>
          </p:cNvPr>
          <p:cNvSpPr/>
          <p:nvPr/>
        </p:nvSpPr>
        <p:spPr bwMode="auto">
          <a:xfrm>
            <a:off x="4026980" y="1613523"/>
            <a:ext cx="2132811" cy="482356"/>
          </a:xfrm>
          <a:prstGeom prst="rect">
            <a:avLst/>
          </a:prstGeom>
          <a:solidFill>
            <a:srgbClr val="00B050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2" name="Isosceles Triangle 14">
            <a:extLst>
              <a:ext uri="{FF2B5EF4-FFF2-40B4-BE49-F238E27FC236}">
                <a16:creationId xmlns:a16="http://schemas.microsoft.com/office/drawing/2014/main" id="{88F7B33C-34F6-4649-B244-55D6AA5B9BA2}"/>
              </a:ext>
            </a:extLst>
          </p:cNvPr>
          <p:cNvSpPr/>
          <p:nvPr/>
        </p:nvSpPr>
        <p:spPr bwMode="auto">
          <a:xfrm>
            <a:off x="3937431" y="1854701"/>
            <a:ext cx="179098" cy="130174"/>
          </a:xfrm>
          <a:prstGeom prst="triangle">
            <a:avLst/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E086DEA-94FB-AA47-8471-9F4B219D846F}"/>
              </a:ext>
            </a:extLst>
          </p:cNvPr>
          <p:cNvGrpSpPr/>
          <p:nvPr/>
        </p:nvGrpSpPr>
        <p:grpSpPr>
          <a:xfrm>
            <a:off x="4207560" y="1284557"/>
            <a:ext cx="1771650" cy="347045"/>
            <a:chOff x="6809787" y="4351228"/>
            <a:chExt cx="1771650" cy="347045"/>
          </a:xfrm>
        </p:grpSpPr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394273FC-0170-844A-98C0-AB0A4FD8D100}"/>
                </a:ext>
              </a:extLst>
            </p:cNvPr>
            <p:cNvCxnSpPr/>
            <p:nvPr/>
          </p:nvCxnSpPr>
          <p:spPr bwMode="auto">
            <a:xfrm>
              <a:off x="7695612" y="4351228"/>
              <a:ext cx="0" cy="32896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0E38097E-BD55-924B-8397-7A37D1816513}"/>
                </a:ext>
              </a:extLst>
            </p:cNvPr>
            <p:cNvCxnSpPr/>
            <p:nvPr/>
          </p:nvCxnSpPr>
          <p:spPr bwMode="auto">
            <a:xfrm>
              <a:off x="7105062" y="4355746"/>
              <a:ext cx="0" cy="32896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F1D57D52-5E80-6C41-B4CA-23C1FEF1AABC}"/>
                </a:ext>
              </a:extLst>
            </p:cNvPr>
            <p:cNvCxnSpPr/>
            <p:nvPr/>
          </p:nvCxnSpPr>
          <p:spPr bwMode="auto">
            <a:xfrm>
              <a:off x="8286162" y="4351228"/>
              <a:ext cx="0" cy="32896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B6450A4F-0B3B-EE45-806B-C856EFC83FEA}"/>
                </a:ext>
              </a:extLst>
            </p:cNvPr>
            <p:cNvCxnSpPr/>
            <p:nvPr/>
          </p:nvCxnSpPr>
          <p:spPr bwMode="auto">
            <a:xfrm>
              <a:off x="7400337" y="4355746"/>
              <a:ext cx="0" cy="32896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AF722248-CE33-434E-A930-87B50B17E927}"/>
                </a:ext>
              </a:extLst>
            </p:cNvPr>
            <p:cNvCxnSpPr/>
            <p:nvPr/>
          </p:nvCxnSpPr>
          <p:spPr bwMode="auto">
            <a:xfrm>
              <a:off x="7990887" y="4355746"/>
              <a:ext cx="0" cy="32896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D02A5FF1-679E-0146-892A-3984FB9AC81D}"/>
                </a:ext>
              </a:extLst>
            </p:cNvPr>
            <p:cNvCxnSpPr/>
            <p:nvPr/>
          </p:nvCxnSpPr>
          <p:spPr bwMode="auto">
            <a:xfrm>
              <a:off x="6809787" y="4369307"/>
              <a:ext cx="0" cy="32896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D2E3F3F0-515E-2B46-AB7E-83AEAA00BBF3}"/>
                </a:ext>
              </a:extLst>
            </p:cNvPr>
            <p:cNvCxnSpPr/>
            <p:nvPr/>
          </p:nvCxnSpPr>
          <p:spPr bwMode="auto">
            <a:xfrm>
              <a:off x="8581437" y="4351228"/>
              <a:ext cx="0" cy="328966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FD1BE71-3A50-6341-9AB0-3565744C081E}"/>
              </a:ext>
            </a:extLst>
          </p:cNvPr>
          <p:cNvCxnSpPr>
            <a:cxnSpLocks/>
          </p:cNvCxnSpPr>
          <p:nvPr/>
        </p:nvCxnSpPr>
        <p:spPr>
          <a:xfrm flipH="1" flipV="1">
            <a:off x="6158368" y="1667839"/>
            <a:ext cx="90289" cy="639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F0CBC533-6838-B048-BBE1-54B030099E1D}"/>
              </a:ext>
            </a:extLst>
          </p:cNvPr>
          <p:cNvCxnSpPr>
            <a:cxnSpLocks/>
          </p:cNvCxnSpPr>
          <p:nvPr/>
        </p:nvCxnSpPr>
        <p:spPr>
          <a:xfrm flipH="1" flipV="1">
            <a:off x="6158368" y="1757934"/>
            <a:ext cx="90289" cy="639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F386A59-4958-0E49-9888-E711F2BED565}"/>
              </a:ext>
            </a:extLst>
          </p:cNvPr>
          <p:cNvCxnSpPr>
            <a:cxnSpLocks/>
          </p:cNvCxnSpPr>
          <p:nvPr/>
        </p:nvCxnSpPr>
        <p:spPr>
          <a:xfrm flipH="1" flipV="1">
            <a:off x="6158368" y="1848029"/>
            <a:ext cx="90289" cy="639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D9D02879-2B90-3046-8DA4-7147ADE2A93E}"/>
              </a:ext>
            </a:extLst>
          </p:cNvPr>
          <p:cNvCxnSpPr>
            <a:cxnSpLocks/>
          </p:cNvCxnSpPr>
          <p:nvPr/>
        </p:nvCxnSpPr>
        <p:spPr>
          <a:xfrm flipH="1" flipV="1">
            <a:off x="6158368" y="1938124"/>
            <a:ext cx="90289" cy="639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0CBD9D87-B11F-B749-B4D3-BA5DAB707B4E}"/>
              </a:ext>
            </a:extLst>
          </p:cNvPr>
          <p:cNvCxnSpPr>
            <a:cxnSpLocks/>
          </p:cNvCxnSpPr>
          <p:nvPr/>
        </p:nvCxnSpPr>
        <p:spPr>
          <a:xfrm flipH="1" flipV="1">
            <a:off x="6158368" y="2028219"/>
            <a:ext cx="90289" cy="6392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9819C2F4-CE08-504F-9342-8615183BD4F2}"/>
              </a:ext>
            </a:extLst>
          </p:cNvPr>
          <p:cNvSpPr txBox="1"/>
          <p:nvPr/>
        </p:nvSpPr>
        <p:spPr>
          <a:xfrm>
            <a:off x="5732939" y="2079009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Fixed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01268C20-54EC-EE45-AE5E-F89D80DD0DEC}"/>
              </a:ext>
            </a:extLst>
          </p:cNvPr>
          <p:cNvSpPr txBox="1"/>
          <p:nvPr/>
        </p:nvSpPr>
        <p:spPr>
          <a:xfrm>
            <a:off x="3454784" y="2084825"/>
            <a:ext cx="1151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Courier New" panose="02070309020205020404" pitchFamily="49" charset="0"/>
                <a:cs typeface="Courier New" panose="02070309020205020404" pitchFamily="49" charset="0"/>
              </a:rPr>
              <a:t>Supported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6FFF599-A2D9-AD47-B429-509598EEEA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342" t="27308" b="6308"/>
          <a:stretch/>
        </p:blipFill>
        <p:spPr>
          <a:xfrm>
            <a:off x="6823091" y="951092"/>
            <a:ext cx="2051145" cy="2282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0936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72D92-015C-7548-B033-7D647CBBA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Structural Analysis – Stress Analysis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D02BBF-BAE9-BD41-A696-D52779A33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G. Vallone | Structural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D35F2-47EB-5A48-B2BB-3BDD2D316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C43D077-F6E6-8945-AE47-16E80CFC124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4026" y="3725595"/>
            <a:ext cx="8293100" cy="2524755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b="1" dirty="0">
                <a:ea typeface="Arial" charset="0"/>
                <a:cs typeface="Arial" charset="0"/>
              </a:rPr>
              <a:t>Negligible</a:t>
            </a:r>
            <a:r>
              <a:rPr lang="en-US" sz="1800" dirty="0">
                <a:ea typeface="Arial" charset="0"/>
                <a:cs typeface="Arial" charset="0"/>
              </a:rPr>
              <a:t> </a:t>
            </a:r>
            <a:r>
              <a:rPr lang="en-US" sz="1800" b="1" dirty="0">
                <a:ea typeface="Arial" charset="0"/>
                <a:cs typeface="Arial" charset="0"/>
              </a:rPr>
              <a:t>stress</a:t>
            </a:r>
            <a:r>
              <a:rPr lang="en-US" sz="1800" dirty="0">
                <a:ea typeface="Arial" charset="0"/>
                <a:cs typeface="Arial" charset="0"/>
              </a:rPr>
              <a:t> on the plate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>
                <a:ea typeface="Arial" charset="0"/>
                <a:cs typeface="Arial" charset="0"/>
              </a:rPr>
              <a:t>Stress on the steel structure is low almost everywhere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ea typeface="Arial" charset="0"/>
                <a:cs typeface="Arial" charset="0"/>
              </a:rPr>
              <a:t>Few joints see local stress spikes (still lower than the yield limit)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>
                <a:ea typeface="Arial" charset="0"/>
                <a:cs typeface="Arial" charset="0"/>
              </a:rPr>
              <a:t>Max stress ~ 180 MPa on the square beam joint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>
                <a:ea typeface="Arial" charset="0"/>
                <a:cs typeface="Arial" charset="0"/>
              </a:rPr>
              <a:t>This can be easily be reduced adding local reinforcements (as in </a:t>
            </a:r>
            <a:r>
              <a:rPr lang="en-US" dirty="0" err="1">
                <a:ea typeface="Arial" charset="0"/>
                <a:cs typeface="Arial" charset="0"/>
              </a:rPr>
              <a:t>ProtoDUNE</a:t>
            </a:r>
            <a:r>
              <a:rPr lang="en-US" dirty="0">
                <a:ea typeface="Arial" charset="0"/>
                <a:cs typeface="Arial" charset="0"/>
              </a:rPr>
              <a:t>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78AE63D-3A72-AD44-BEBA-BEE98BD5629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05.19.20</a:t>
            </a: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F3576203-60D7-D646-8301-BE5247FC86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9231"/>
          <a:stretch/>
        </p:blipFill>
        <p:spPr>
          <a:xfrm>
            <a:off x="393700" y="856534"/>
            <a:ext cx="4165729" cy="27445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943" y="856534"/>
            <a:ext cx="3368473" cy="2744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08567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07A53-5493-8841-8F2A-9FF36CC5C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Applicable Documents/Standards - 3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78017B-41A6-A94C-B146-7F2C27094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G. Vallone | Structural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CF6C2-4CC2-F344-A9AA-5D21E502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4DFD57-C568-A54F-88E5-34F13CC3212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08.26.20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D0FB957-4314-4440-B544-2E92BDFC7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488" y="1139206"/>
            <a:ext cx="3141708" cy="474641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2DF3CA3-A20B-6F4C-88F4-2FA2E4AD22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2532" y="1145059"/>
            <a:ext cx="3638112" cy="474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4738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07A53-5493-8841-8F2A-9FF36CC5C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 Plan - Description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78017B-41A6-A94C-B146-7F2C27094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G. Vallone | Structural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CF6C2-4CC2-F344-A9AA-5D21E502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DB3401-397E-A049-B21C-8CD36F9E9FA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4025" y="1061239"/>
            <a:ext cx="8293100" cy="5189112"/>
          </a:xfrm>
        </p:spPr>
        <p:txBody>
          <a:bodyPr/>
          <a:lstStyle/>
          <a:p>
            <a:r>
              <a:rPr lang="en-US" sz="1800" dirty="0"/>
              <a:t>Our current work plan divided in 3 ‘</a:t>
            </a:r>
            <a:r>
              <a:rPr lang="en-US" sz="1800" b="1" dirty="0"/>
              <a:t>phases</a:t>
            </a:r>
            <a:r>
              <a:rPr lang="en-US" sz="1800" dirty="0"/>
              <a:t>’:</a:t>
            </a:r>
          </a:p>
          <a:p>
            <a:pPr lvl="1"/>
            <a:r>
              <a:rPr lang="en-US" sz="1800" b="1" dirty="0"/>
              <a:t>Phase I </a:t>
            </a:r>
            <a:r>
              <a:rPr lang="en-US" sz="1800" dirty="0"/>
              <a:t>is the discussion with the committee:</a:t>
            </a:r>
          </a:p>
          <a:p>
            <a:pPr lvl="2"/>
            <a:r>
              <a:rPr lang="en-US" dirty="0"/>
              <a:t>We can’t really proceed with the design/test/calculations unless we agree on the applicable standards and limits</a:t>
            </a:r>
          </a:p>
          <a:p>
            <a:pPr lvl="2"/>
            <a:r>
              <a:rPr lang="en-US" dirty="0"/>
              <a:t>The main result of this discussion will be the </a:t>
            </a:r>
            <a:r>
              <a:rPr lang="en-US" i="1" dirty="0"/>
              <a:t>Memorandum of Agreement </a:t>
            </a:r>
            <a:r>
              <a:rPr lang="en-US" dirty="0"/>
              <a:t>document, listing the applicable standards for design, manufacturing, assembly, and the test and commissioning plan</a:t>
            </a:r>
          </a:p>
          <a:p>
            <a:pPr lvl="1"/>
            <a:r>
              <a:rPr lang="en-US" sz="1800" dirty="0"/>
              <a:t>In </a:t>
            </a:r>
            <a:r>
              <a:rPr lang="en-US" sz="1800" b="1" dirty="0"/>
              <a:t>Phase II </a:t>
            </a:r>
            <a:r>
              <a:rPr lang="en-US" sz="1800" dirty="0"/>
              <a:t>we can proceed with:</a:t>
            </a:r>
          </a:p>
          <a:p>
            <a:pPr lvl="2"/>
            <a:r>
              <a:rPr lang="en-US" dirty="0"/>
              <a:t>Structural calculations</a:t>
            </a:r>
          </a:p>
          <a:p>
            <a:pPr lvl="2"/>
            <a:r>
              <a:rPr lang="en-US" dirty="0"/>
              <a:t>Test campaign for the composite parts and steel/composite joints</a:t>
            </a:r>
          </a:p>
          <a:p>
            <a:pPr lvl="1"/>
            <a:r>
              <a:rPr lang="en-US" sz="1800" b="1" dirty="0"/>
              <a:t>Phase III </a:t>
            </a:r>
            <a:r>
              <a:rPr lang="en-US" sz="1800" dirty="0"/>
              <a:t>will produce the ‘deliverables’:</a:t>
            </a:r>
          </a:p>
          <a:p>
            <a:pPr lvl="2"/>
            <a:r>
              <a:rPr lang="en-US" dirty="0"/>
              <a:t>Test results summary</a:t>
            </a:r>
          </a:p>
          <a:p>
            <a:pPr lvl="2"/>
            <a:r>
              <a:rPr lang="en-US" dirty="0"/>
              <a:t>Calculation note</a:t>
            </a:r>
          </a:p>
          <a:p>
            <a:pPr lvl="2"/>
            <a:r>
              <a:rPr lang="en-US" dirty="0"/>
              <a:t>Quality control and acceptance testing plan (Quality assurance)</a:t>
            </a:r>
          </a:p>
          <a:p>
            <a:pPr lvl="2"/>
            <a:r>
              <a:rPr lang="en-US" dirty="0"/>
              <a:t>Fabrication and erection plan</a:t>
            </a:r>
          </a:p>
          <a:p>
            <a:endParaRPr lang="en-US" sz="18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4DFD57-C568-A54F-88E5-34F13CC3212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08.26.20</a:t>
            </a:r>
          </a:p>
        </p:txBody>
      </p:sp>
    </p:spTree>
    <p:extLst>
      <p:ext uri="{BB962C8B-B14F-4D97-AF65-F5344CB8AC3E}">
        <p14:creationId xmlns:p14="http://schemas.microsoft.com/office/powerpoint/2010/main" val="37559097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07A53-5493-8841-8F2A-9FF36CC5C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Loads Definition - 1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78017B-41A6-A94C-B146-7F2C27094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G. Vallone | Structural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CF6C2-4CC2-F344-A9AA-5D21E502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DB3401-397E-A049-B21C-8CD36F9E9FA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4025" y="1001879"/>
            <a:ext cx="8293100" cy="5337924"/>
          </a:xfrm>
        </p:spPr>
        <p:txBody>
          <a:bodyPr/>
          <a:lstStyle/>
          <a:p>
            <a:r>
              <a:rPr lang="en-US" sz="1800" b="1" dirty="0"/>
              <a:t>Loads</a:t>
            </a:r>
            <a:r>
              <a:rPr lang="en-US" sz="1800" dirty="0"/>
              <a:t> can be defined following:</a:t>
            </a:r>
          </a:p>
          <a:p>
            <a:pPr lvl="1"/>
            <a:r>
              <a:rPr lang="en-US" sz="1400" b="1" dirty="0">
                <a:cs typeface="Arial" charset="0"/>
              </a:rPr>
              <a:t>Eurocode</a:t>
            </a:r>
            <a:r>
              <a:rPr lang="en-US" sz="1400" dirty="0">
                <a:cs typeface="Arial" charset="0"/>
              </a:rPr>
              <a:t> 1991-1-1: Actions on structures – Part 1-1: General actions – Densities, self-weight, imposed loads for buildings</a:t>
            </a:r>
          </a:p>
          <a:p>
            <a:pPr lvl="1"/>
            <a:r>
              <a:rPr lang="en-US" sz="1400" dirty="0">
                <a:cs typeface="Arial" charset="0"/>
              </a:rPr>
              <a:t>A</a:t>
            </a:r>
            <a:r>
              <a:rPr lang="en-US" sz="1400" dirty="0"/>
              <a:t>SCE/SEI 7 document (</a:t>
            </a:r>
            <a:r>
              <a:rPr lang="en-US" sz="1400" i="1" dirty="0"/>
              <a:t>Minimum Design Loads for Buildings and Other Structures</a:t>
            </a:r>
            <a:r>
              <a:rPr lang="en-US" sz="1400" dirty="0"/>
              <a:t>)</a:t>
            </a:r>
          </a:p>
          <a:p>
            <a:pPr lvl="1"/>
            <a:r>
              <a:rPr lang="en-US" sz="1400" dirty="0"/>
              <a:t>In both cases, we get a series of coefficients that we need to apply to define two ‘load-cases’:</a:t>
            </a:r>
          </a:p>
          <a:p>
            <a:pPr lvl="2"/>
            <a:r>
              <a:rPr lang="en-US" sz="1400" dirty="0"/>
              <a:t>Serviceability Limit State (</a:t>
            </a:r>
            <a:r>
              <a:rPr lang="en-US" sz="1400" b="1" dirty="0"/>
              <a:t>SLS</a:t>
            </a:r>
            <a:r>
              <a:rPr lang="en-US" sz="1400" dirty="0"/>
              <a:t>): related to deformations/vibrations/damages that might affect appearance/discomfort. In our case would be related to the detector performances</a:t>
            </a:r>
          </a:p>
          <a:p>
            <a:pPr lvl="2"/>
            <a:r>
              <a:rPr lang="en-US" sz="1400" dirty="0"/>
              <a:t>Ultimate Limit State (</a:t>
            </a:r>
            <a:r>
              <a:rPr lang="en-US" sz="1400" b="1" dirty="0"/>
              <a:t>ULS</a:t>
            </a:r>
            <a:r>
              <a:rPr lang="en-US" sz="1400" dirty="0"/>
              <a:t>): limit that concern the safety of people and of the structure</a:t>
            </a:r>
          </a:p>
          <a:p>
            <a:pPr lvl="1"/>
            <a:endParaRPr lang="en-US" sz="1600" dirty="0"/>
          </a:p>
          <a:p>
            <a:pPr lvl="1"/>
            <a:r>
              <a:rPr lang="en-US" sz="1600" dirty="0"/>
              <a:t>Design value for the actions considers a characteristic value (F), possible unfavorable deviations from the average value (𝜓&gt;1) and a combination coefficient (𝛾&lt;1)</a:t>
            </a:r>
          </a:p>
          <a:p>
            <a:pPr lvl="1"/>
            <a:endParaRPr lang="en-US" sz="1600" dirty="0"/>
          </a:p>
          <a:p>
            <a:pPr lvl="1" indent="0">
              <a:buNone/>
            </a:pPr>
            <a:endParaRPr lang="en-US" sz="1600" dirty="0"/>
          </a:p>
          <a:p>
            <a:r>
              <a:rPr lang="en-US" sz="1600" dirty="0"/>
              <a:t>𝜓 values are in three ‘tiers’ with growing ‘likelihood’. In our case is not very interesting as all our load combinations (</a:t>
            </a:r>
            <a:r>
              <a:rPr lang="en-US" sz="1600" i="1" dirty="0"/>
              <a:t>permanent loads</a:t>
            </a:r>
            <a:r>
              <a:rPr lang="en-US" sz="1600" dirty="0"/>
              <a:t>) should be very predictable ~ (e.g. no snow, wind, traffic…)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4DFD57-C568-A54F-88E5-34F13CC3212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08.26.20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C60F28-878F-F84D-B2F4-02D2954528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4112" y="4260326"/>
            <a:ext cx="1755776" cy="505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3255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07A53-5493-8841-8F2A-9FF36CC5C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Definition – 2 – Ultimate Limit State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78017B-41A6-A94C-B146-7F2C27094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G. Vallone | Structural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CF6C2-4CC2-F344-A9AA-5D21E502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DB3401-397E-A049-B21C-8CD36F9E9FA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4025" y="1001879"/>
            <a:ext cx="8293100" cy="5337924"/>
          </a:xfrm>
        </p:spPr>
        <p:txBody>
          <a:bodyPr/>
          <a:lstStyle/>
          <a:p>
            <a:r>
              <a:rPr lang="en-US" sz="1800" dirty="0"/>
              <a:t>For ULS load combination: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In our case:</a:t>
            </a:r>
          </a:p>
          <a:p>
            <a:pPr lvl="1"/>
            <a:r>
              <a:rPr lang="en-US" sz="1600" dirty="0"/>
              <a:t>Self-weight: 1 or/and 1.3</a:t>
            </a:r>
          </a:p>
          <a:p>
            <a:pPr lvl="1"/>
            <a:r>
              <a:rPr lang="en-US" sz="1600" dirty="0"/>
              <a:t>Hydrostatic pressure: 1.3</a:t>
            </a:r>
          </a:p>
          <a:p>
            <a:pPr lvl="1"/>
            <a:r>
              <a:rPr lang="en-US" sz="1600" dirty="0"/>
              <a:t>Overpressure: 1.5</a:t>
            </a:r>
          </a:p>
          <a:p>
            <a:pPr lvl="1"/>
            <a:r>
              <a:rPr lang="en-US" sz="1600" dirty="0"/>
              <a:t>Sloshing load, horizontal acceleration (should also be G): 1.5 – what </a:t>
            </a:r>
            <a:r>
              <a:rPr lang="en-US" sz="1600"/>
              <a:t>if engine fails?</a:t>
            </a:r>
            <a:endParaRPr lang="en-US" sz="1600" dirty="0"/>
          </a:p>
          <a:p>
            <a:pPr lvl="1"/>
            <a:r>
              <a:rPr lang="en-US" sz="1600" dirty="0"/>
              <a:t>Note: we must check if self-weight is favorable </a:t>
            </a:r>
            <a:r>
              <a:rPr lang="en-US" sz="1600" dirty="0" err="1"/>
              <a:t>w.r.t.</a:t>
            </a:r>
            <a:r>
              <a:rPr lang="en-US" sz="1600" dirty="0"/>
              <a:t> pressure/overpressure</a:t>
            </a:r>
          </a:p>
          <a:p>
            <a:r>
              <a:rPr lang="en-US" sz="1600" dirty="0"/>
              <a:t>SBND: 1.35, 1.35, 1.4 – slightly different than expected</a:t>
            </a:r>
          </a:p>
          <a:p>
            <a:pPr lvl="1"/>
            <a:endParaRPr lang="en-US" sz="1600" dirty="0"/>
          </a:p>
          <a:p>
            <a:endParaRPr lang="en-US" sz="1600" dirty="0"/>
          </a:p>
          <a:p>
            <a:pPr lvl="1"/>
            <a:endParaRPr lang="en-US" sz="1400" dirty="0">
              <a:cs typeface="Arial" charset="0"/>
            </a:endParaRPr>
          </a:p>
          <a:p>
            <a:pPr lvl="1"/>
            <a:endParaRPr lang="en-US" sz="1400" dirty="0">
              <a:cs typeface="Arial" charset="0"/>
            </a:endParaRPr>
          </a:p>
          <a:p>
            <a:pPr lvl="2"/>
            <a:endParaRPr lang="en-US" sz="1200" dirty="0">
              <a:cs typeface="Arial" charset="0"/>
            </a:endParaRPr>
          </a:p>
          <a:p>
            <a:pPr lvl="1"/>
            <a:endParaRPr lang="en-US" sz="1600" dirty="0">
              <a:cs typeface="Arial" charset="0"/>
            </a:endParaRPr>
          </a:p>
          <a:p>
            <a:pPr lvl="1"/>
            <a:endParaRPr lang="en-US" sz="16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4DFD57-C568-A54F-88E5-34F13CC3212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08.26.20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E4AF165-9CF8-BB41-9F6F-4560F73D1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023" y="1442689"/>
            <a:ext cx="5023954" cy="74971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09659EDE-E23D-B241-92E6-DFD1CEA699D8}"/>
              </a:ext>
            </a:extLst>
          </p:cNvPr>
          <p:cNvSpPr/>
          <p:nvPr/>
        </p:nvSpPr>
        <p:spPr>
          <a:xfrm>
            <a:off x="2657303" y="2491837"/>
            <a:ext cx="13131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Permanent</a:t>
            </a:r>
          </a:p>
          <a:p>
            <a:pPr algn="ctr"/>
            <a:r>
              <a:rPr lang="en-US" dirty="0">
                <a:latin typeface="Helvetica" pitchFamily="2" charset="0"/>
              </a:rPr>
              <a:t>Loads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DAC66CA-DF7C-F243-A8C6-C01153800FF6}"/>
              </a:ext>
            </a:extLst>
          </p:cNvPr>
          <p:cNvCxnSpPr/>
          <p:nvPr/>
        </p:nvCxnSpPr>
        <p:spPr>
          <a:xfrm>
            <a:off x="2733261" y="2043777"/>
            <a:ext cx="1182756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AA514257-C07C-154A-B684-FCB31DD2E547}"/>
              </a:ext>
            </a:extLst>
          </p:cNvPr>
          <p:cNvCxnSpPr>
            <a:cxnSpLocks/>
          </p:cNvCxnSpPr>
          <p:nvPr/>
        </p:nvCxnSpPr>
        <p:spPr>
          <a:xfrm>
            <a:off x="4375602" y="1993621"/>
            <a:ext cx="0" cy="68000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5A071ACB-8808-6843-B65D-EB81E5FDC046}"/>
              </a:ext>
            </a:extLst>
          </p:cNvPr>
          <p:cNvSpPr/>
          <p:nvPr/>
        </p:nvSpPr>
        <p:spPr>
          <a:xfrm>
            <a:off x="3795955" y="2956379"/>
            <a:ext cx="11592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Prestress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4840270-6F3F-1048-ABF3-53311EF6D746}"/>
              </a:ext>
            </a:extLst>
          </p:cNvPr>
          <p:cNvSpPr/>
          <p:nvPr/>
        </p:nvSpPr>
        <p:spPr>
          <a:xfrm>
            <a:off x="5499180" y="2673626"/>
            <a:ext cx="10140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Variable</a:t>
            </a:r>
          </a:p>
          <a:p>
            <a:pPr algn="ctr"/>
            <a:r>
              <a:rPr lang="en-US" dirty="0">
                <a:latin typeface="Helvetica" pitchFamily="2" charset="0"/>
              </a:rPr>
              <a:t>Loads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C412D73-158E-F94F-902F-29DEBD1DF2FC}"/>
              </a:ext>
            </a:extLst>
          </p:cNvPr>
          <p:cNvCxnSpPr>
            <a:cxnSpLocks/>
          </p:cNvCxnSpPr>
          <p:nvPr/>
        </p:nvCxnSpPr>
        <p:spPr>
          <a:xfrm>
            <a:off x="4780722" y="2212742"/>
            <a:ext cx="230325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6668CEED-E716-2F43-B148-CCFD840F3DA2}"/>
              </a:ext>
            </a:extLst>
          </p:cNvPr>
          <p:cNvCxnSpPr>
            <a:cxnSpLocks/>
          </p:cNvCxnSpPr>
          <p:nvPr/>
        </p:nvCxnSpPr>
        <p:spPr>
          <a:xfrm>
            <a:off x="3324639" y="2192404"/>
            <a:ext cx="0" cy="2702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19A0221-474E-484F-B7DD-79BA073399AB}"/>
              </a:ext>
            </a:extLst>
          </p:cNvPr>
          <p:cNvCxnSpPr>
            <a:cxnSpLocks/>
          </p:cNvCxnSpPr>
          <p:nvPr/>
        </p:nvCxnSpPr>
        <p:spPr>
          <a:xfrm>
            <a:off x="5948661" y="2356700"/>
            <a:ext cx="0" cy="27027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E7E7EBEB-904B-5E4E-A750-3946D6A191B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504" r="40223"/>
          <a:stretch/>
        </p:blipFill>
        <p:spPr>
          <a:xfrm>
            <a:off x="4379438" y="3888281"/>
            <a:ext cx="3489439" cy="153282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0CE3930-77D3-A842-AE6F-2F4DA32352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1572" t="11756" r="15489"/>
          <a:stretch/>
        </p:blipFill>
        <p:spPr>
          <a:xfrm>
            <a:off x="7991821" y="3875187"/>
            <a:ext cx="755304" cy="154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1030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07A53-5493-8841-8F2A-9FF36CC5C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Definition – 3 – Serviceability Limit State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78017B-41A6-A94C-B146-7F2C27094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G. Vallone | Structural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CF6C2-4CC2-F344-A9AA-5D21E502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DB3401-397E-A049-B21C-8CD36F9E9FA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4025" y="1001879"/>
            <a:ext cx="8293100" cy="5337924"/>
          </a:xfrm>
        </p:spPr>
        <p:txBody>
          <a:bodyPr/>
          <a:lstStyle/>
          <a:p>
            <a:r>
              <a:rPr lang="en-US" sz="1800" dirty="0"/>
              <a:t>For SLS load combination:</a:t>
            </a:r>
          </a:p>
          <a:p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Other combinations are considered in the standard, with different coefficients for the variable actions Q, which we are not considering</a:t>
            </a:r>
          </a:p>
          <a:p>
            <a:r>
              <a:rPr lang="en-US" sz="1800" dirty="0">
                <a:cs typeface="Arial" charset="0"/>
              </a:rPr>
              <a:t>Seismic design situations:</a:t>
            </a:r>
          </a:p>
          <a:p>
            <a:endParaRPr lang="en-US" sz="1800" dirty="0">
              <a:cs typeface="Arial" charset="0"/>
            </a:endParaRPr>
          </a:p>
          <a:p>
            <a:pPr marL="0" indent="0">
              <a:buNone/>
            </a:pPr>
            <a:endParaRPr lang="en-US" sz="1800" dirty="0">
              <a:cs typeface="Arial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4DFD57-C568-A54F-88E5-34F13CC3212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08.26.20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1B89061-DA7C-A840-AD9B-40AC8FB7F3E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9488" y="1283684"/>
            <a:ext cx="4226964" cy="106986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D0D0C8-218A-544A-B1A1-34D2EC48AA7C}"/>
              </a:ext>
            </a:extLst>
          </p:cNvPr>
          <p:cNvSpPr/>
          <p:nvPr/>
        </p:nvSpPr>
        <p:spPr>
          <a:xfrm>
            <a:off x="5887344" y="1633952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63666A"/>
                </a:solidFill>
                <a:latin typeface="Helvetica"/>
              </a:rPr>
              <a:t>Characteristic</a:t>
            </a:r>
            <a:r>
              <a:rPr lang="en-US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dirty="0">
                <a:solidFill>
                  <a:srgbClr val="63666A"/>
                </a:solidFill>
                <a:latin typeface="Helvetica"/>
              </a:rPr>
              <a:t>Combination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92704A-EE1B-5947-A088-730ED00D2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6138" y="3507231"/>
            <a:ext cx="3370262" cy="868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9414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07A53-5493-8841-8F2A-9FF36CC5C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Material Selection and Limits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78017B-41A6-A94C-B146-7F2C27094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G. Vallone | Structural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CF6C2-4CC2-F344-A9AA-5D21E502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DB3401-397E-A049-B21C-8CD36F9E9FA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4025" y="4478509"/>
            <a:ext cx="8293100" cy="1861293"/>
          </a:xfrm>
        </p:spPr>
        <p:txBody>
          <a:bodyPr/>
          <a:lstStyle/>
          <a:p>
            <a:r>
              <a:rPr lang="en-US" sz="1500" dirty="0"/>
              <a:t>Steel selection – properties from EN1993-1-1</a:t>
            </a:r>
          </a:p>
          <a:p>
            <a:r>
              <a:rPr lang="en-US" sz="1500" dirty="0"/>
              <a:t>SBND used S355, start from the same material and evaluate costs in the meanwhile: </a:t>
            </a:r>
          </a:p>
          <a:p>
            <a:pPr lvl="1"/>
            <a:r>
              <a:rPr lang="en-US" sz="1500" b="1" dirty="0" err="1"/>
              <a:t>f</a:t>
            </a:r>
            <a:r>
              <a:rPr lang="en-US" sz="1500" b="1" baseline="-25000" dirty="0" err="1"/>
              <a:t>y</a:t>
            </a:r>
            <a:r>
              <a:rPr lang="en-US" sz="1500" b="1" dirty="0"/>
              <a:t> = 355 MPa, f</a:t>
            </a:r>
            <a:r>
              <a:rPr lang="en-US" sz="1500" b="1" baseline="-25000" dirty="0"/>
              <a:t>u</a:t>
            </a:r>
            <a:r>
              <a:rPr lang="en-US" sz="1500" b="1" dirty="0"/>
              <a:t> = 470 MPa</a:t>
            </a:r>
          </a:p>
          <a:p>
            <a:r>
              <a:rPr lang="en-US" sz="1500" dirty="0"/>
              <a:t>Material resistances must be scaled with safety coefficients: </a:t>
            </a:r>
          </a:p>
          <a:p>
            <a:pPr lvl="1"/>
            <a:r>
              <a:rPr lang="en-US" sz="1500" dirty="0"/>
              <a:t>𝛾</a:t>
            </a:r>
            <a:r>
              <a:rPr lang="en-US" sz="1500" baseline="-25000" dirty="0"/>
              <a:t>M0</a:t>
            </a:r>
            <a:r>
              <a:rPr lang="en-US" sz="1500" dirty="0"/>
              <a:t> = 1 (resistance), 𝛾</a:t>
            </a:r>
            <a:r>
              <a:rPr lang="en-US" sz="1500" baseline="-25000" dirty="0"/>
              <a:t>M1</a:t>
            </a:r>
            <a:r>
              <a:rPr lang="en-US" sz="1500" dirty="0"/>
              <a:t> = 1 (stability), 𝛾</a:t>
            </a:r>
            <a:r>
              <a:rPr lang="en-US" sz="1500" baseline="-25000" dirty="0"/>
              <a:t>M2</a:t>
            </a:r>
            <a:r>
              <a:rPr lang="en-US" sz="1500" dirty="0"/>
              <a:t> = 1.25 (connections/joints)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4DFD57-C568-A54F-88E5-34F13CC3212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08.26.20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B6BDF7-409E-AD43-916D-164B5B6B4A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6" y="813710"/>
            <a:ext cx="4685141" cy="3664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EC48FA0-B1EB-324A-A6F3-EEA3DB1978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907" y="813709"/>
            <a:ext cx="4416175" cy="3203718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2766076-65E0-D142-9F4C-16C293AC5469}"/>
              </a:ext>
            </a:extLst>
          </p:cNvPr>
          <p:cNvCxnSpPr/>
          <p:nvPr/>
        </p:nvCxnSpPr>
        <p:spPr>
          <a:xfrm>
            <a:off x="15766" y="3364285"/>
            <a:ext cx="45720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86E608F-1778-E940-8286-BF15CE5BFD4C}"/>
              </a:ext>
            </a:extLst>
          </p:cNvPr>
          <p:cNvCxnSpPr>
            <a:cxnSpLocks/>
          </p:cNvCxnSpPr>
          <p:nvPr/>
        </p:nvCxnSpPr>
        <p:spPr>
          <a:xfrm>
            <a:off x="4747047" y="3354012"/>
            <a:ext cx="241904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54EB9C1D-DA5D-B544-A172-6CF62ACB52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9826" y="5409155"/>
            <a:ext cx="1127401" cy="764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9042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07A53-5493-8841-8F2A-9FF36CC5C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Connections/Joints – 1 – Joint Classification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78017B-41A6-A94C-B146-7F2C27094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G. Vallone | Structural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CF6C2-4CC2-F344-A9AA-5D21E502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DB3401-397E-A049-B21C-8CD36F9E9FA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4025" y="4067504"/>
            <a:ext cx="8293100" cy="2272300"/>
          </a:xfrm>
        </p:spPr>
        <p:txBody>
          <a:bodyPr/>
          <a:lstStyle/>
          <a:p>
            <a:r>
              <a:rPr lang="en-US" sz="1800" dirty="0"/>
              <a:t>Flexibility: in our beam model we can connect different beams with rigid, semi-rigid or flexible (pins) joints</a:t>
            </a:r>
          </a:p>
          <a:p>
            <a:pPr lvl="1"/>
            <a:r>
              <a:rPr lang="en-US" sz="1600" dirty="0">
                <a:cs typeface="Arial" charset="0"/>
              </a:rPr>
              <a:t>If Ks&gt;20EI/L we can use rigid joints (we did this until now)</a:t>
            </a:r>
          </a:p>
          <a:p>
            <a:r>
              <a:rPr lang="en-US" sz="1800" dirty="0">
                <a:cs typeface="Arial" charset="0"/>
              </a:rPr>
              <a:t>Strength: full, partial, flexible – with respect to the members connected</a:t>
            </a:r>
          </a:p>
          <a:p>
            <a:endParaRPr lang="en-US" sz="1600" dirty="0">
              <a:cs typeface="Arial" charset="0"/>
            </a:endParaRPr>
          </a:p>
          <a:p>
            <a:pPr lvl="2"/>
            <a:endParaRPr lang="en-US" sz="1200" dirty="0">
              <a:cs typeface="Arial" charset="0"/>
            </a:endParaRPr>
          </a:p>
          <a:p>
            <a:pPr lvl="1"/>
            <a:endParaRPr lang="en-US" sz="1600" dirty="0">
              <a:cs typeface="Arial" charset="0"/>
            </a:endParaRPr>
          </a:p>
          <a:p>
            <a:pPr lvl="1"/>
            <a:endParaRPr lang="en-US" sz="16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4DFD57-C568-A54F-88E5-34F13CC3212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08.26.20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A51BFB-B767-C740-834A-7960B1D75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025" y="1150504"/>
            <a:ext cx="4265387" cy="27622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19D556-9609-B443-BAE7-644005BA84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4152" y="1237214"/>
            <a:ext cx="2899982" cy="2065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541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14455-27FC-3348-93BA-DE8D3EE68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Index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EB252E-086D-D844-A999-AF0E3EE74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G. Vallone | Structural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F95AA7-282B-534D-BDC2-A04D36953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1B79C5E-0EA0-8248-9565-062D0420B6B3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 anchor="ctr"/>
          <a:lstStyle/>
          <a:p>
            <a:r>
              <a:rPr lang="en-US" dirty="0"/>
              <a:t>Introduction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LAr</a:t>
            </a:r>
            <a:r>
              <a:rPr lang="en-US" dirty="0"/>
              <a:t> Cryostat</a:t>
            </a:r>
          </a:p>
          <a:p>
            <a:pPr lvl="1"/>
            <a:r>
              <a:rPr lang="en-US" dirty="0"/>
              <a:t>Design Description</a:t>
            </a:r>
          </a:p>
          <a:p>
            <a:pPr lvl="1"/>
            <a:r>
              <a:rPr lang="en-US" dirty="0"/>
              <a:t>Structural Analysis</a:t>
            </a:r>
          </a:p>
          <a:p>
            <a:pPr lvl="1"/>
            <a:r>
              <a:rPr lang="en-US" dirty="0"/>
              <a:t>Frame/Window Joint Design</a:t>
            </a:r>
          </a:p>
          <a:p>
            <a:pPr lvl="1"/>
            <a:endParaRPr lang="it-IT" dirty="0"/>
          </a:p>
          <a:p>
            <a:r>
              <a:rPr lang="it-IT" dirty="0"/>
              <a:t>Qualification Plan</a:t>
            </a:r>
            <a:endParaRPr lang="en-US" dirty="0"/>
          </a:p>
          <a:p>
            <a:endParaRPr lang="en-US" dirty="0"/>
          </a:p>
          <a:p>
            <a:r>
              <a:rPr lang="en-US" dirty="0"/>
              <a:t>Conclusion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6CD8AA6-CA4A-3448-937E-922453362AE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05.19.20</a:t>
            </a:r>
          </a:p>
        </p:txBody>
      </p:sp>
    </p:spTree>
    <p:extLst>
      <p:ext uri="{BB962C8B-B14F-4D97-AF65-F5344CB8AC3E}">
        <p14:creationId xmlns:p14="http://schemas.microsoft.com/office/powerpoint/2010/main" val="8480086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07A53-5493-8841-8F2A-9FF36CC5C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Connections/Joints – 2 – </a:t>
            </a:r>
            <a:r>
              <a:rPr lang="en-US" dirty="0" err="1"/>
              <a:t>LAr</a:t>
            </a:r>
            <a:r>
              <a:rPr lang="en-US" dirty="0"/>
              <a:t> Design Joint Types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78017B-41A6-A94C-B146-7F2C27094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G. Vallone | Structural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CF6C2-4CC2-F344-A9AA-5D21E502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DB3401-397E-A049-B21C-8CD36F9E9FA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4025" y="4007231"/>
            <a:ext cx="4634028" cy="2272300"/>
          </a:xfrm>
        </p:spPr>
        <p:txBody>
          <a:bodyPr/>
          <a:lstStyle/>
          <a:p>
            <a:r>
              <a:rPr lang="en-US" sz="1800" dirty="0"/>
              <a:t>We are using 4 types of connections:</a:t>
            </a:r>
          </a:p>
          <a:p>
            <a:pPr lvl="1"/>
            <a:r>
              <a:rPr lang="en-US" sz="1600" dirty="0"/>
              <a:t>3 welded, 1 bolted connection</a:t>
            </a:r>
          </a:p>
          <a:p>
            <a:pPr lvl="1"/>
            <a:r>
              <a:rPr lang="en-US" sz="1600" dirty="0"/>
              <a:t>Need to check if this is complete or if we want to change it</a:t>
            </a:r>
          </a:p>
          <a:p>
            <a:pPr lvl="1"/>
            <a:r>
              <a:rPr lang="en-US" sz="1600" dirty="0">
                <a:cs typeface="Arial" charset="0"/>
              </a:rPr>
              <a:t>Need to check each connection ‘type’</a:t>
            </a:r>
          </a:p>
          <a:p>
            <a:r>
              <a:rPr lang="en-US" sz="1800" dirty="0">
                <a:cs typeface="Arial" charset="0"/>
              </a:rPr>
              <a:t>Beam to column connection: alternating weld/bolts with reinforcement plates</a:t>
            </a:r>
          </a:p>
          <a:p>
            <a:pPr lvl="1"/>
            <a:endParaRPr lang="en-US" sz="1400" dirty="0">
              <a:cs typeface="Arial" charset="0"/>
            </a:endParaRPr>
          </a:p>
          <a:p>
            <a:endParaRPr lang="en-US" sz="1600" dirty="0">
              <a:cs typeface="Arial" charset="0"/>
            </a:endParaRPr>
          </a:p>
          <a:p>
            <a:pPr lvl="2"/>
            <a:endParaRPr lang="en-US" sz="1200" dirty="0">
              <a:cs typeface="Arial" charset="0"/>
            </a:endParaRPr>
          </a:p>
          <a:p>
            <a:pPr lvl="1"/>
            <a:endParaRPr lang="en-US" sz="1600" dirty="0">
              <a:cs typeface="Arial" charset="0"/>
            </a:endParaRPr>
          </a:p>
          <a:p>
            <a:pPr lvl="1"/>
            <a:endParaRPr lang="en-US" sz="16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4DFD57-C568-A54F-88E5-34F13CC3212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08.26.20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44BA13-F28B-6F44-8FE9-57C2FF7A62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464" y="1406795"/>
            <a:ext cx="4634028" cy="2022205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E617A00-680E-5641-8702-36C8AB00660A}"/>
              </a:ext>
            </a:extLst>
          </p:cNvPr>
          <p:cNvCxnSpPr>
            <a:cxnSpLocks/>
          </p:cNvCxnSpPr>
          <p:nvPr/>
        </p:nvCxnSpPr>
        <p:spPr>
          <a:xfrm flipH="1">
            <a:off x="4731082" y="1284633"/>
            <a:ext cx="428410" cy="2443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DAE2304E-2ABC-9340-A7DE-04A22C1C7684}"/>
              </a:ext>
            </a:extLst>
          </p:cNvPr>
          <p:cNvSpPr/>
          <p:nvPr/>
        </p:nvSpPr>
        <p:spPr>
          <a:xfrm>
            <a:off x="5159492" y="1014598"/>
            <a:ext cx="9797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Column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64AF0B9-428E-1444-92A9-C0BA36EBEA6E}"/>
              </a:ext>
            </a:extLst>
          </p:cNvPr>
          <p:cNvCxnSpPr>
            <a:cxnSpLocks/>
          </p:cNvCxnSpPr>
          <p:nvPr/>
        </p:nvCxnSpPr>
        <p:spPr>
          <a:xfrm flipH="1">
            <a:off x="5090520" y="1923137"/>
            <a:ext cx="428410" cy="24432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A838B3B9-891A-2B48-AC0B-99B77D4D91F9}"/>
              </a:ext>
            </a:extLst>
          </p:cNvPr>
          <p:cNvSpPr/>
          <p:nvPr/>
        </p:nvSpPr>
        <p:spPr>
          <a:xfrm>
            <a:off x="5518930" y="1653102"/>
            <a:ext cx="7873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Beam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526BDF0-8258-914A-B09D-DFE37A09BFCE}"/>
              </a:ext>
            </a:extLst>
          </p:cNvPr>
          <p:cNvCxnSpPr>
            <a:cxnSpLocks/>
          </p:cNvCxnSpPr>
          <p:nvPr/>
        </p:nvCxnSpPr>
        <p:spPr>
          <a:xfrm flipH="1" flipV="1">
            <a:off x="4486109" y="2561641"/>
            <a:ext cx="918355" cy="1894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7E32E3FA-8BCB-4F49-BC55-E8ED6012AEA7}"/>
              </a:ext>
            </a:extLst>
          </p:cNvPr>
          <p:cNvSpPr/>
          <p:nvPr/>
        </p:nvSpPr>
        <p:spPr>
          <a:xfrm>
            <a:off x="5377865" y="2677616"/>
            <a:ext cx="10695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Plate C1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E72083E-7E0D-7347-8307-2C6A52EDB4D8}"/>
              </a:ext>
            </a:extLst>
          </p:cNvPr>
          <p:cNvSpPr/>
          <p:nvPr/>
        </p:nvSpPr>
        <p:spPr>
          <a:xfrm>
            <a:off x="1383296" y="3637899"/>
            <a:ext cx="1459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Weld Type 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D6F0A989-D4B2-CF42-875E-1E4E35F6E744}"/>
              </a:ext>
            </a:extLst>
          </p:cNvPr>
          <p:cNvCxnSpPr>
            <a:cxnSpLocks/>
          </p:cNvCxnSpPr>
          <p:nvPr/>
        </p:nvCxnSpPr>
        <p:spPr>
          <a:xfrm flipV="1">
            <a:off x="2502317" y="2513755"/>
            <a:ext cx="861624" cy="11241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0" name="Picture 19">
            <a:extLst>
              <a:ext uri="{FF2B5EF4-FFF2-40B4-BE49-F238E27FC236}">
                <a16:creationId xmlns:a16="http://schemas.microsoft.com/office/drawing/2014/main" id="{3FD80196-F68F-A745-9415-05D41DD5E3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8930" y="3557103"/>
            <a:ext cx="3231370" cy="260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55551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07A53-5493-8841-8F2A-9FF36CC5C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Connections/Joints – 2 – </a:t>
            </a:r>
            <a:r>
              <a:rPr lang="en-US" dirty="0" err="1"/>
              <a:t>LAr</a:t>
            </a:r>
            <a:r>
              <a:rPr lang="en-US" dirty="0"/>
              <a:t> Design Joint Types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78017B-41A6-A94C-B146-7F2C27094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G. Vallone | Structural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CF6C2-4CC2-F344-A9AA-5D21E502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DB3401-397E-A049-B21C-8CD36F9E9FA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4025" y="4092609"/>
            <a:ext cx="8293100" cy="2186922"/>
          </a:xfrm>
        </p:spPr>
        <p:txBody>
          <a:bodyPr/>
          <a:lstStyle/>
          <a:p>
            <a:r>
              <a:rPr lang="en-US" sz="1800" dirty="0"/>
              <a:t>Corner connection for beams: welded with reinforcement plates</a:t>
            </a:r>
          </a:p>
          <a:p>
            <a:r>
              <a:rPr lang="en-US" sz="1800" dirty="0">
                <a:cs typeface="Arial" charset="0"/>
              </a:rPr>
              <a:t>Corner connection for columns: welded with reinforcement plates</a:t>
            </a:r>
          </a:p>
          <a:p>
            <a:pPr lvl="1"/>
            <a:endParaRPr lang="en-US" sz="1400" dirty="0">
              <a:cs typeface="Arial" charset="0"/>
            </a:endParaRPr>
          </a:p>
          <a:p>
            <a:endParaRPr lang="en-US" sz="1600" dirty="0">
              <a:cs typeface="Arial" charset="0"/>
            </a:endParaRPr>
          </a:p>
          <a:p>
            <a:pPr lvl="2"/>
            <a:endParaRPr lang="en-US" sz="1200" dirty="0">
              <a:cs typeface="Arial" charset="0"/>
            </a:endParaRPr>
          </a:p>
          <a:p>
            <a:pPr lvl="1"/>
            <a:endParaRPr lang="en-US" sz="1600" dirty="0">
              <a:cs typeface="Arial" charset="0"/>
            </a:endParaRPr>
          </a:p>
          <a:p>
            <a:pPr lvl="1"/>
            <a:endParaRPr lang="en-US" sz="16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4DFD57-C568-A54F-88E5-34F13CC3212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08.26.20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70EAA88-75E0-C84A-A556-902C630843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24" y="1151121"/>
            <a:ext cx="2722212" cy="2067979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3CA6E7DC-F1F2-824F-839C-4B5D1F9C86F1}"/>
              </a:ext>
            </a:extLst>
          </p:cNvPr>
          <p:cNvSpPr/>
          <p:nvPr/>
        </p:nvSpPr>
        <p:spPr>
          <a:xfrm>
            <a:off x="772219" y="3636129"/>
            <a:ext cx="1459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Weld Type 2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A8DCE03-A727-F74E-8C6B-13DBA89A73E1}"/>
              </a:ext>
            </a:extLst>
          </p:cNvPr>
          <p:cNvCxnSpPr>
            <a:cxnSpLocks/>
          </p:cNvCxnSpPr>
          <p:nvPr/>
        </p:nvCxnSpPr>
        <p:spPr>
          <a:xfrm flipV="1">
            <a:off x="1491618" y="2424838"/>
            <a:ext cx="861624" cy="112414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947616BE-1B03-B140-8288-FB3542679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7079" y="1089026"/>
            <a:ext cx="1814691" cy="274530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0E816BCD-DA94-7949-A978-9EBA04749D09}"/>
              </a:ext>
            </a:extLst>
          </p:cNvPr>
          <p:cNvSpPr/>
          <p:nvPr/>
        </p:nvSpPr>
        <p:spPr>
          <a:xfrm>
            <a:off x="4017079" y="3673895"/>
            <a:ext cx="1459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latin typeface="Helvetica" pitchFamily="2" charset="0"/>
              </a:rPr>
              <a:t>Weld Type 3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0A9481A1-EEC3-C348-A8A6-DE9FCD32B544}"/>
              </a:ext>
            </a:extLst>
          </p:cNvPr>
          <p:cNvCxnSpPr>
            <a:cxnSpLocks/>
          </p:cNvCxnSpPr>
          <p:nvPr/>
        </p:nvCxnSpPr>
        <p:spPr>
          <a:xfrm flipH="1" flipV="1">
            <a:off x="4924424" y="3219100"/>
            <a:ext cx="71088" cy="5192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130448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07A53-5493-8841-8F2A-9FF36CC5C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 Modeling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78017B-41A6-A94C-B146-7F2C27094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G. Vallone | Structural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CF6C2-4CC2-F344-A9AA-5D21E502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DB3401-397E-A049-B21C-8CD36F9E9FA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4025" y="4471416"/>
            <a:ext cx="8293100" cy="1868387"/>
          </a:xfrm>
        </p:spPr>
        <p:txBody>
          <a:bodyPr/>
          <a:lstStyle/>
          <a:p>
            <a:r>
              <a:rPr lang="en-US" sz="1800" dirty="0"/>
              <a:t>Beam model, more suited for ULS under development</a:t>
            </a:r>
          </a:p>
          <a:p>
            <a:pPr lvl="1"/>
            <a:r>
              <a:rPr lang="en-US" sz="1600" dirty="0"/>
              <a:t>Used to extract actions and verify strength and stability per EN provisions</a:t>
            </a:r>
          </a:p>
          <a:p>
            <a:pPr lvl="1"/>
            <a:r>
              <a:rPr lang="en-US" sz="1600" dirty="0"/>
              <a:t>We will have to add also the prison frame to this model</a:t>
            </a:r>
          </a:p>
          <a:p>
            <a:pPr lvl="1"/>
            <a:r>
              <a:rPr lang="en-US" sz="1600" dirty="0"/>
              <a:t>Joints must be modelled as rigid/semi-rigid/flexible based on the classification results</a:t>
            </a:r>
          </a:p>
          <a:p>
            <a:r>
              <a:rPr lang="en-US" sz="1800" dirty="0"/>
              <a:t>SLS considerations from shell model (presented at CDR) still valid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4DFD57-C568-A54F-88E5-34F13CC3212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08.26.20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31A206-948B-BB4A-9A2E-53BB3D0AE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584" y="1083193"/>
            <a:ext cx="3960541" cy="32103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FF5645D-482B-3A4B-AC49-BC259C6672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152" y="1083193"/>
            <a:ext cx="4259894" cy="321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172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A picture containing toy&#10;&#10;Description automatically generated">
            <a:extLst>
              <a:ext uri="{FF2B5EF4-FFF2-40B4-BE49-F238E27FC236}">
                <a16:creationId xmlns:a16="http://schemas.microsoft.com/office/drawing/2014/main" id="{B559A0C3-1752-8648-B116-4AB702E041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03"/>
          <a:stretch/>
        </p:blipFill>
        <p:spPr>
          <a:xfrm>
            <a:off x="291931" y="1595874"/>
            <a:ext cx="3808935" cy="247038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D07A53-5493-8841-8F2A-9FF36CC5C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Plate Design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78017B-41A6-A94C-B146-7F2C27094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G. Vallone | Structural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CF6C2-4CC2-F344-A9AA-5D21E502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DB3401-397E-A049-B21C-8CD36F9E9FA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4025" y="4457901"/>
            <a:ext cx="8293101" cy="1792449"/>
          </a:xfrm>
        </p:spPr>
        <p:txBody>
          <a:bodyPr/>
          <a:lstStyle/>
          <a:p>
            <a:r>
              <a:rPr lang="en-US" sz="1800" dirty="0"/>
              <a:t>Liquid Argon enclosed by stainless steel plates / Polyurethane sandwich</a:t>
            </a:r>
          </a:p>
          <a:p>
            <a:r>
              <a:rPr lang="en-US" sz="1800" dirty="0"/>
              <a:t>One side covered by a composite window (described later) to reduce the impact on the particle beam</a:t>
            </a:r>
          </a:p>
          <a:p>
            <a:r>
              <a:rPr lang="en-US" sz="1800" dirty="0"/>
              <a:t>Window size: L</a:t>
            </a:r>
            <a:r>
              <a:rPr lang="en-US" sz="1800" dirty="0">
                <a:ea typeface="Arial" charset="0"/>
                <a:cs typeface="Arial" charset="0"/>
              </a:rPr>
              <a:t>8156*W3810*T372 (max)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4DFD57-C568-A54F-88E5-34F13CC3212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05.19.20</a:t>
            </a:r>
          </a:p>
        </p:txBody>
      </p:sp>
      <p:pic>
        <p:nvPicPr>
          <p:cNvPr id="8" name="Picture 7" descr="A close up of a device&#10;&#10;Description automatically generated">
            <a:extLst>
              <a:ext uri="{FF2B5EF4-FFF2-40B4-BE49-F238E27FC236}">
                <a16:creationId xmlns:a16="http://schemas.microsoft.com/office/drawing/2014/main" id="{15773E3C-4DBB-1743-87C6-E34017D76F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966" r="11933"/>
          <a:stretch/>
        </p:blipFill>
        <p:spPr>
          <a:xfrm>
            <a:off x="4428443" y="1001878"/>
            <a:ext cx="4119134" cy="322946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3A91E9C-D31C-C64D-9942-6B4B45DD0516}"/>
              </a:ext>
            </a:extLst>
          </p:cNvPr>
          <p:cNvCxnSpPr>
            <a:cxnSpLocks/>
          </p:cNvCxnSpPr>
          <p:nvPr/>
        </p:nvCxnSpPr>
        <p:spPr>
          <a:xfrm>
            <a:off x="1389529" y="1412502"/>
            <a:ext cx="96651" cy="4111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70D5F1E9-90A6-7F45-BB8E-1593149A84FE}"/>
              </a:ext>
            </a:extLst>
          </p:cNvPr>
          <p:cNvSpPr txBox="1"/>
          <p:nvPr/>
        </p:nvSpPr>
        <p:spPr>
          <a:xfrm>
            <a:off x="478307" y="1073948"/>
            <a:ext cx="15424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Steel Frame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AB75097-347E-8640-A175-5729A288C353}"/>
              </a:ext>
            </a:extLst>
          </p:cNvPr>
          <p:cNvCxnSpPr>
            <a:cxnSpLocks/>
          </p:cNvCxnSpPr>
          <p:nvPr/>
        </p:nvCxnSpPr>
        <p:spPr>
          <a:xfrm>
            <a:off x="7514288" y="2917894"/>
            <a:ext cx="448235" cy="92450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244FC5B-C9E0-5546-B042-DA1138DA6F05}"/>
              </a:ext>
            </a:extLst>
          </p:cNvPr>
          <p:cNvSpPr txBox="1"/>
          <p:nvPr/>
        </p:nvSpPr>
        <p:spPr>
          <a:xfrm>
            <a:off x="7525460" y="3854219"/>
            <a:ext cx="11721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Detector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5BFA1CF-7BA7-E842-8862-9FF09FB7CE99}"/>
              </a:ext>
            </a:extLst>
          </p:cNvPr>
          <p:cNvCxnSpPr>
            <a:cxnSpLocks/>
          </p:cNvCxnSpPr>
          <p:nvPr/>
        </p:nvCxnSpPr>
        <p:spPr>
          <a:xfrm flipH="1">
            <a:off x="5061584" y="3477114"/>
            <a:ext cx="300083" cy="4497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D4CB7851-1C1C-5842-9036-1D1CC402D3A4}"/>
              </a:ext>
            </a:extLst>
          </p:cNvPr>
          <p:cNvSpPr txBox="1"/>
          <p:nvPr/>
        </p:nvSpPr>
        <p:spPr>
          <a:xfrm>
            <a:off x="4152439" y="3858701"/>
            <a:ext cx="166584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Polyurethane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72AD65D-3A6E-6547-9704-ED58EF813270}"/>
              </a:ext>
            </a:extLst>
          </p:cNvPr>
          <p:cNvCxnSpPr>
            <a:cxnSpLocks/>
          </p:cNvCxnSpPr>
          <p:nvPr/>
        </p:nvCxnSpPr>
        <p:spPr>
          <a:xfrm>
            <a:off x="4695431" y="1272259"/>
            <a:ext cx="206769" cy="55143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D36F11F4-AF7F-D24E-AA1A-098376E29045}"/>
              </a:ext>
            </a:extLst>
          </p:cNvPr>
          <p:cNvSpPr txBox="1"/>
          <p:nvPr/>
        </p:nvSpPr>
        <p:spPr>
          <a:xfrm>
            <a:off x="3800795" y="885940"/>
            <a:ext cx="1789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Steel Plate 1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FADF15C-DA0E-CB48-8DBC-6BD7E92F1644}"/>
              </a:ext>
            </a:extLst>
          </p:cNvPr>
          <p:cNvCxnSpPr>
            <a:cxnSpLocks/>
          </p:cNvCxnSpPr>
          <p:nvPr/>
        </p:nvCxnSpPr>
        <p:spPr>
          <a:xfrm>
            <a:off x="7460281" y="1363622"/>
            <a:ext cx="346822" cy="4645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9E00F4B3-3118-D64D-B99C-BD3FF2665849}"/>
              </a:ext>
            </a:extLst>
          </p:cNvPr>
          <p:cNvSpPr txBox="1"/>
          <p:nvPr/>
        </p:nvSpPr>
        <p:spPr>
          <a:xfrm>
            <a:off x="6300879" y="1020511"/>
            <a:ext cx="17892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Steel Plate 2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666401A-5272-1246-B574-CF700469E6B6}"/>
              </a:ext>
            </a:extLst>
          </p:cNvPr>
          <p:cNvCxnSpPr>
            <a:cxnSpLocks/>
          </p:cNvCxnSpPr>
          <p:nvPr/>
        </p:nvCxnSpPr>
        <p:spPr>
          <a:xfrm>
            <a:off x="6215035" y="3230115"/>
            <a:ext cx="493058" cy="67894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6185E9C7-4C8C-AB44-9E15-6D6FC144C414}"/>
              </a:ext>
            </a:extLst>
          </p:cNvPr>
          <p:cNvSpPr txBox="1"/>
          <p:nvPr/>
        </p:nvSpPr>
        <p:spPr>
          <a:xfrm>
            <a:off x="6095310" y="3854219"/>
            <a:ext cx="14189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Liquid </a:t>
            </a:r>
            <a:r>
              <a:rPr lang="en-US" sz="1600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</a:t>
            </a:r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D26FF46-6ECD-7149-B9CB-42B26789A2D5}"/>
              </a:ext>
            </a:extLst>
          </p:cNvPr>
          <p:cNvCxnSpPr>
            <a:cxnSpLocks/>
          </p:cNvCxnSpPr>
          <p:nvPr/>
        </p:nvCxnSpPr>
        <p:spPr>
          <a:xfrm flipH="1">
            <a:off x="1389529" y="3477114"/>
            <a:ext cx="341665" cy="6032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CB3BC12B-90BB-F143-98BB-D12181A1C9C3}"/>
              </a:ext>
            </a:extLst>
          </p:cNvPr>
          <p:cNvSpPr txBox="1"/>
          <p:nvPr/>
        </p:nvSpPr>
        <p:spPr>
          <a:xfrm>
            <a:off x="309746" y="4037412"/>
            <a:ext cx="21595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Composite Window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9A2DA9F-62FA-2D4F-BB0D-153E178E88F6}"/>
              </a:ext>
            </a:extLst>
          </p:cNvPr>
          <p:cNvCxnSpPr>
            <a:cxnSpLocks/>
          </p:cNvCxnSpPr>
          <p:nvPr/>
        </p:nvCxnSpPr>
        <p:spPr>
          <a:xfrm flipH="1">
            <a:off x="2467778" y="1578512"/>
            <a:ext cx="152051" cy="78257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D80B98CA-77BF-1A40-BF15-33CD718DB5BB}"/>
              </a:ext>
            </a:extLst>
          </p:cNvPr>
          <p:cNvSpPr txBox="1"/>
          <p:nvPr/>
        </p:nvSpPr>
        <p:spPr>
          <a:xfrm>
            <a:off x="2142665" y="1257320"/>
            <a:ext cx="12955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Box Beams</a:t>
            </a:r>
          </a:p>
        </p:txBody>
      </p:sp>
    </p:spTree>
    <p:extLst>
      <p:ext uri="{BB962C8B-B14F-4D97-AF65-F5344CB8AC3E}">
        <p14:creationId xmlns:p14="http://schemas.microsoft.com/office/powerpoint/2010/main" val="1556275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07A53-5493-8841-8F2A-9FF36CC5C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Plate and Joint Design – More Details Later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78017B-41A6-A94C-B146-7F2C27094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G. Vallone | Structural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CF6C2-4CC2-F344-A9AA-5D21E502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4DB3401-397E-A049-B21C-8CD36F9E9FAE}"/>
                  </a:ext>
                </a:extLst>
              </p:cNvPr>
              <p:cNvSpPr>
                <a:spLocks noGrp="1"/>
              </p:cNvSpPr>
              <p:nvPr>
                <p:ph idx="13"/>
              </p:nvPr>
            </p:nvSpPr>
            <p:spPr>
              <a:xfrm>
                <a:off x="457200" y="2758988"/>
                <a:ext cx="8293100" cy="3491363"/>
              </a:xfrm>
            </p:spPr>
            <p:txBody>
              <a:bodyPr/>
              <a:lstStyle/>
              <a:p>
                <a:r>
                  <a:rPr lang="en-US" sz="1600" b="1" dirty="0"/>
                  <a:t>Plate</a:t>
                </a:r>
                <a:r>
                  <a:rPr lang="en-US" sz="1600" dirty="0"/>
                  <a:t> design:</a:t>
                </a:r>
              </a:p>
              <a:p>
                <a:pPr lvl="1"/>
                <a:r>
                  <a:rPr lang="en-US" sz="1600" dirty="0"/>
                  <a:t>25 mm thick </a:t>
                </a:r>
                <a:r>
                  <a:rPr lang="en-US" sz="1600" b="1" dirty="0"/>
                  <a:t>fiberglass</a:t>
                </a:r>
                <a:r>
                  <a:rPr lang="en-US" sz="1600" dirty="0"/>
                  <a:t> skins, </a:t>
                </a:r>
                <a:r>
                  <a:rPr lang="en-US" sz="1600" b="1" dirty="0"/>
                  <a:t>polyurethane</a:t>
                </a:r>
                <a:r>
                  <a:rPr lang="en-US" sz="1600" dirty="0"/>
                  <a:t> core</a:t>
                </a:r>
              </a:p>
              <a:p>
                <a:r>
                  <a:rPr lang="en-US" sz="1600" dirty="0"/>
                  <a:t>Joint design:</a:t>
                </a:r>
              </a:p>
              <a:p>
                <a:pPr lvl="1"/>
                <a:r>
                  <a:rPr lang="en-US" sz="1600" b="1" dirty="0"/>
                  <a:t>Box</a:t>
                </a:r>
                <a:r>
                  <a:rPr lang="en-US" sz="1600" dirty="0"/>
                  <a:t> beam around the plate for torsional stiffness</a:t>
                </a:r>
              </a:p>
              <a:p>
                <a:pPr lvl="1"/>
                <a:r>
                  <a:rPr lang="en-US" sz="1600" b="1" dirty="0"/>
                  <a:t>Scarf joint </a:t>
                </a:r>
                <a:r>
                  <a:rPr lang="en-US" sz="1600" dirty="0"/>
                  <a:t>to transition to fiberglass. A </a:t>
                </a:r>
                <a:r>
                  <a:rPr lang="en-US" sz="1600" b="1" dirty="0"/>
                  <a:t>tapered</a:t>
                </a:r>
                <a:r>
                  <a:rPr lang="en-US" sz="1600" dirty="0"/>
                  <a:t> </a:t>
                </a:r>
                <a:r>
                  <a:rPr lang="en-US" sz="1600" b="1" dirty="0"/>
                  <a:t>lap</a:t>
                </a:r>
                <a:r>
                  <a:rPr lang="en-US" sz="1600" dirty="0"/>
                  <a:t> </a:t>
                </a:r>
                <a:r>
                  <a:rPr lang="en-US" sz="1600" b="1" dirty="0"/>
                  <a:t>joint</a:t>
                </a:r>
                <a:r>
                  <a:rPr lang="en-US" sz="1600" dirty="0"/>
                  <a:t> would not able to satisfy the strength requirements (with a reasonable length).</a:t>
                </a:r>
              </a:p>
              <a:p>
                <a:pPr lvl="1"/>
                <a:r>
                  <a:rPr lang="en-US" sz="1600" dirty="0"/>
                  <a:t>Production process is more complicated</a:t>
                </a:r>
              </a:p>
              <a:p>
                <a:r>
                  <a:rPr lang="en-US" sz="1600" b="1" dirty="0"/>
                  <a:t>Design</a:t>
                </a:r>
                <a:r>
                  <a:rPr lang="en-US" sz="1600" dirty="0"/>
                  <a:t> </a:t>
                </a:r>
                <a:r>
                  <a:rPr lang="en-US" sz="1600" b="1" dirty="0"/>
                  <a:t>process</a:t>
                </a:r>
                <a:r>
                  <a:rPr lang="en-US" sz="1600" dirty="0"/>
                  <a:t>:</a:t>
                </a:r>
              </a:p>
              <a:p>
                <a:pPr marL="662940" lvl="1" indent="-342900">
                  <a:buFont typeface="+mj-lt"/>
                  <a:buAutoNum type="arabicPeriod"/>
                </a:pPr>
                <a:r>
                  <a:rPr lang="en-US" sz="1600" dirty="0"/>
                  <a:t>Finite element models: </a:t>
                </a:r>
                <a:r>
                  <a:rPr lang="en-US" sz="1600" b="1" dirty="0"/>
                  <a:t>2D</a:t>
                </a:r>
                <a:r>
                  <a:rPr lang="en-US" sz="1600" dirty="0"/>
                  <a:t> analysis to quickly optimize the geometry, detailed analysis on a 3D model, </a:t>
                </a:r>
                <a:r>
                  <a:rPr lang="en-US" sz="1600" b="1" dirty="0"/>
                  <a:t>3D</a:t>
                </a:r>
                <a:r>
                  <a:rPr lang="en-US" sz="1600" dirty="0"/>
                  <a:t> </a:t>
                </a:r>
                <a:r>
                  <a:rPr lang="en-US" sz="1600" b="1" dirty="0" err="1"/>
                  <a:t>submodels</a:t>
                </a:r>
                <a:r>
                  <a:rPr lang="en-US" sz="1600" dirty="0"/>
                  <a:t> for critical regions</a:t>
                </a:r>
              </a:p>
              <a:p>
                <a:pPr marL="662940" lvl="1" indent="-342900">
                  <a:buFont typeface="+mj-lt"/>
                  <a:buAutoNum type="arabicPeriod"/>
                </a:pPr>
                <a:r>
                  <a:rPr lang="en-US" sz="1600" b="1" dirty="0"/>
                  <a:t>Experimental</a:t>
                </a:r>
                <a:r>
                  <a:rPr lang="en-US" sz="1600" dirty="0"/>
                  <a:t> verification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1600" dirty="0"/>
                  <a:t> Update Finite Element models</a:t>
                </a:r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4DB3401-397E-A049-B21C-8CD36F9E9F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3"/>
              </p:nvPr>
            </p:nvSpPr>
            <p:spPr>
              <a:xfrm>
                <a:off x="457200" y="2758988"/>
                <a:ext cx="8293100" cy="3491363"/>
              </a:xfrm>
              <a:blipFill>
                <a:blip r:embed="rId2"/>
                <a:stretch>
                  <a:fillRect l="-1531" t="-362" r="-1838" b="-4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4DFD57-C568-A54F-88E5-34F13CC3212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05.19.20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FEE5EE5-24FC-4B42-8603-620E6DBE11D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10582" y="734805"/>
            <a:ext cx="5708765" cy="25446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0B1CAD2-7249-2946-BB19-334F0C99E6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1287"/>
          <a:stretch/>
        </p:blipFill>
        <p:spPr>
          <a:xfrm>
            <a:off x="454025" y="1177327"/>
            <a:ext cx="2956201" cy="12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687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0C159-581B-5A41-9842-8BCC34C6B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Scarf Joint – Production Process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9C70F6-15D3-D145-9899-5337797DE2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G. Vallone | Structural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C9653-CD07-184E-A173-916427AE2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04956D5-1CB9-6D46-AE50-E5D6EC014ED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7200" y="4067159"/>
            <a:ext cx="8293100" cy="2183191"/>
          </a:xfrm>
        </p:spPr>
        <p:txBody>
          <a:bodyPr/>
          <a:lstStyle/>
          <a:p>
            <a:pPr marL="404812" lvl="1" indent="-342900">
              <a:buFont typeface="+mj-lt"/>
              <a:buAutoNum type="arabicPeriod"/>
            </a:pPr>
            <a:r>
              <a:rPr lang="en-US" sz="1800" dirty="0">
                <a:ea typeface="Arial" charset="0"/>
                <a:cs typeface="Arial" charset="0"/>
              </a:rPr>
              <a:t>Lay-up the bottom face sheet on the steel c-joint bottom half</a:t>
            </a:r>
          </a:p>
          <a:p>
            <a:pPr marL="404812" lvl="1" indent="-342900">
              <a:buFont typeface="+mj-lt"/>
              <a:buAutoNum type="arabicPeriod"/>
            </a:pPr>
            <a:r>
              <a:rPr lang="en-US" sz="1800" dirty="0">
                <a:ea typeface="Arial" charset="0"/>
                <a:cs typeface="Arial" charset="0"/>
              </a:rPr>
              <a:t>Glue the bottom joint steel ‘shoe’</a:t>
            </a:r>
          </a:p>
          <a:p>
            <a:pPr marL="404812" lvl="1" indent="-342900">
              <a:buFont typeface="+mj-lt"/>
              <a:buAutoNum type="arabicPeriod"/>
            </a:pPr>
            <a:r>
              <a:rPr lang="en-US" sz="1800" dirty="0">
                <a:ea typeface="Arial" charset="0"/>
                <a:cs typeface="Arial" charset="0"/>
              </a:rPr>
              <a:t>Glue the core</a:t>
            </a:r>
          </a:p>
          <a:p>
            <a:pPr marL="404812" lvl="1" indent="-342900">
              <a:buFont typeface="+mj-lt"/>
              <a:buAutoNum type="arabicPeriod"/>
            </a:pPr>
            <a:r>
              <a:rPr lang="en-US" sz="1800" dirty="0">
                <a:ea typeface="Arial" charset="0"/>
                <a:cs typeface="Arial" charset="0"/>
              </a:rPr>
              <a:t>Glue the top joint steel shoe</a:t>
            </a:r>
          </a:p>
          <a:p>
            <a:pPr marL="404812" lvl="1" indent="-342900">
              <a:buFont typeface="+mj-lt"/>
              <a:buAutoNum type="arabicPeriod"/>
            </a:pPr>
            <a:r>
              <a:rPr lang="en-US" sz="1800" dirty="0">
                <a:ea typeface="Arial" charset="0"/>
                <a:cs typeface="Arial" charset="0"/>
              </a:rPr>
              <a:t>Lay-up the top face sheet</a:t>
            </a:r>
          </a:p>
          <a:p>
            <a:pPr marL="404812" lvl="1" indent="-342900">
              <a:buFont typeface="+mj-lt"/>
              <a:buAutoNum type="arabicPeriod"/>
            </a:pPr>
            <a:r>
              <a:rPr lang="en-US" sz="1800" dirty="0">
                <a:ea typeface="Arial" charset="0"/>
                <a:cs typeface="Arial" charset="0"/>
              </a:rPr>
              <a:t>Weld the c-joint, then weld to the box beam</a:t>
            </a:r>
          </a:p>
          <a:p>
            <a:endParaRPr lang="en-US" sz="2000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7CE4E67-2217-B748-A084-9FFF725C9E1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05.19.20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65A2B8E-CDCF-E945-BB4E-C5277B88DD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144" y="907575"/>
            <a:ext cx="2274465" cy="10681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4F53D77-F150-DD4C-B8DB-6D94AD201B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2669" y="935627"/>
            <a:ext cx="2254881" cy="10110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7C382B6-ACCB-1B48-B2EB-8EF3E4B1CE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6891" y="798754"/>
            <a:ext cx="1917186" cy="14630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2D0E6B1-9B59-2449-9E65-4E843391AD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700" y="2261794"/>
            <a:ext cx="1848253" cy="151930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1CE8B1-8472-9840-AE60-351099F291F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6027" y="2285087"/>
            <a:ext cx="1748650" cy="15470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26B3C42-160E-0B48-AE56-20A232D794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98874" y="2285088"/>
            <a:ext cx="1880569" cy="157781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8B65253D-A422-8043-8A54-5AF59EE7EFC0}"/>
              </a:ext>
            </a:extLst>
          </p:cNvPr>
          <p:cNvSpPr txBox="1"/>
          <p:nvPr/>
        </p:nvSpPr>
        <p:spPr>
          <a:xfrm>
            <a:off x="983926" y="907574"/>
            <a:ext cx="308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530921B-28BF-F148-853B-0D7A96B8456C}"/>
              </a:ext>
            </a:extLst>
          </p:cNvPr>
          <p:cNvSpPr txBox="1"/>
          <p:nvPr/>
        </p:nvSpPr>
        <p:spPr>
          <a:xfrm>
            <a:off x="3972010" y="931723"/>
            <a:ext cx="308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7890A3-D330-664C-90B7-B9A7C534CF14}"/>
              </a:ext>
            </a:extLst>
          </p:cNvPr>
          <p:cNvSpPr txBox="1"/>
          <p:nvPr/>
        </p:nvSpPr>
        <p:spPr>
          <a:xfrm>
            <a:off x="8144077" y="926368"/>
            <a:ext cx="308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1E17A9-B8D1-6646-A72E-91FF65D47590}"/>
              </a:ext>
            </a:extLst>
          </p:cNvPr>
          <p:cNvSpPr txBox="1"/>
          <p:nvPr/>
        </p:nvSpPr>
        <p:spPr>
          <a:xfrm>
            <a:off x="2210718" y="2399887"/>
            <a:ext cx="308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DB2466-6048-A245-9128-696E251E687A}"/>
              </a:ext>
            </a:extLst>
          </p:cNvPr>
          <p:cNvSpPr txBox="1"/>
          <p:nvPr/>
        </p:nvSpPr>
        <p:spPr>
          <a:xfrm>
            <a:off x="5196012" y="2402669"/>
            <a:ext cx="308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DA8E039-9704-3143-AFB3-D20927F0615C}"/>
              </a:ext>
            </a:extLst>
          </p:cNvPr>
          <p:cNvSpPr txBox="1"/>
          <p:nvPr/>
        </p:nvSpPr>
        <p:spPr>
          <a:xfrm>
            <a:off x="8144077" y="2402669"/>
            <a:ext cx="30809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100925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computer, table&#10;&#10;Description automatically generated">
            <a:extLst>
              <a:ext uri="{FF2B5EF4-FFF2-40B4-BE49-F238E27FC236}">
                <a16:creationId xmlns:a16="http://schemas.microsoft.com/office/drawing/2014/main" id="{7482F0EC-B09A-FB41-B21B-FF7E1D2503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94" t="4304" r="29528" b="14090"/>
          <a:stretch/>
        </p:blipFill>
        <p:spPr>
          <a:xfrm>
            <a:off x="216284" y="892966"/>
            <a:ext cx="2491777" cy="2285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D07A53-5493-8841-8F2A-9FF36CC5C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 Model Description – Geometry and Material Properties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78017B-41A6-A94C-B146-7F2C27094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G. Vallone | Structural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CF6C2-4CC2-F344-A9AA-5D21E502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4DB3401-397E-A049-B21C-8CD36F9E9FAE}"/>
                  </a:ext>
                </a:extLst>
              </p:cNvPr>
              <p:cNvSpPr>
                <a:spLocks noGrp="1"/>
              </p:cNvSpPr>
              <p:nvPr>
                <p:ph idx="13"/>
              </p:nvPr>
            </p:nvSpPr>
            <p:spPr>
              <a:xfrm>
                <a:off x="454025" y="3346515"/>
                <a:ext cx="5616575" cy="2903836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1600" b="1" dirty="0">
                    <a:latin typeface="Helvetica" pitchFamily="2" charset="0"/>
                    <a:ea typeface="Arial" charset="0"/>
                    <a:cs typeface="Arial" charset="0"/>
                  </a:rPr>
                  <a:t>Geometry</a:t>
                </a:r>
                <a:r>
                  <a:rPr lang="en-US" sz="1600" dirty="0">
                    <a:latin typeface="Helvetica" pitchFamily="2" charset="0"/>
                    <a:ea typeface="Arial" charset="0"/>
                    <a:cs typeface="Arial" charset="0"/>
                  </a:rPr>
                  <a:t>: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Helvetica" pitchFamily="2" charset="0"/>
                    <a:ea typeface="Arial" charset="0"/>
                    <a:cs typeface="Arial" charset="0"/>
                  </a:rPr>
                  <a:t>YZ symmetry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Helvetica" pitchFamily="2" charset="0"/>
                    <a:ea typeface="Arial" charset="0"/>
                    <a:cs typeface="Arial" charset="0"/>
                  </a:rPr>
                  <a:t>Steel plates, frame: </a:t>
                </a:r>
                <a:r>
                  <a:rPr lang="en-US" sz="1600" b="1" dirty="0">
                    <a:latin typeface="Helvetica" pitchFamily="2" charset="0"/>
                    <a:ea typeface="Arial" charset="0"/>
                    <a:cs typeface="Arial" charset="0"/>
                  </a:rPr>
                  <a:t>shell</a:t>
                </a:r>
                <a:r>
                  <a:rPr lang="en-US" sz="1600" dirty="0">
                    <a:latin typeface="Helvetica" pitchFamily="2" charset="0"/>
                    <a:ea typeface="Arial" charset="0"/>
                    <a:cs typeface="Arial" charset="0"/>
                  </a:rPr>
                  <a:t> elements</a:t>
                </a:r>
              </a:p>
              <a:p>
                <a:pPr lvl="2">
                  <a:buFont typeface="Arial" panose="020B0604020202020204" pitchFamily="34" charset="0"/>
                  <a:buChar char="•"/>
                </a:pPr>
                <a:r>
                  <a:rPr lang="en-US" sz="1600" dirty="0">
                    <a:latin typeface="Helvetica" pitchFamily="2" charset="0"/>
                    <a:ea typeface="Arial" charset="0"/>
                    <a:cs typeface="Arial" charset="0"/>
                  </a:rPr>
                  <a:t>Composite plate, foam: </a:t>
                </a:r>
                <a:r>
                  <a:rPr lang="en-US" sz="1600" b="1" dirty="0">
                    <a:latin typeface="Helvetica" pitchFamily="2" charset="0"/>
                    <a:ea typeface="Arial" charset="0"/>
                    <a:cs typeface="Arial" charset="0"/>
                  </a:rPr>
                  <a:t>solid </a:t>
                </a:r>
                <a:r>
                  <a:rPr lang="en-US" sz="1600" dirty="0">
                    <a:latin typeface="Helvetica" pitchFamily="2" charset="0"/>
                    <a:ea typeface="Arial" charset="0"/>
                    <a:cs typeface="Arial" charset="0"/>
                  </a:rPr>
                  <a:t>elements</a:t>
                </a:r>
              </a:p>
              <a:p>
                <a:pPr lvl="1">
                  <a:buFont typeface="Arial" panose="020B0604020202020204" pitchFamily="34" charset="0"/>
                  <a:buChar char="•"/>
                </a:pPr>
                <a:r>
                  <a:rPr lang="en-US" sz="1600" b="1" dirty="0">
                    <a:latin typeface="Helvetica" pitchFamily="2" charset="0"/>
                    <a:ea typeface="Arial" charset="0"/>
                    <a:cs typeface="Arial" charset="0"/>
                  </a:rPr>
                  <a:t>Foam</a:t>
                </a:r>
                <a:r>
                  <a:rPr lang="en-US" sz="1600" dirty="0">
                    <a:latin typeface="Helvetica" pitchFamily="2" charset="0"/>
                    <a:ea typeface="Arial" charset="0"/>
                    <a:cs typeface="Arial" charset="0"/>
                  </a:rPr>
                  <a:t> properties:</a:t>
                </a:r>
              </a:p>
              <a:p>
                <a:pPr lvl="3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Helvetica" pitchFamily="2" charset="0"/>
                    <a:ea typeface="Arial" charset="0"/>
                    <a:cs typeface="Arial" charset="0"/>
                  </a:rPr>
                  <a:t>Density = 90 kg/m</a:t>
                </a:r>
                <a:r>
                  <a:rPr lang="en-US" baseline="30000" dirty="0">
                    <a:latin typeface="Helvetica" pitchFamily="2" charset="0"/>
                    <a:ea typeface="Arial" charset="0"/>
                    <a:cs typeface="Arial" charset="0"/>
                  </a:rPr>
                  <a:t>3</a:t>
                </a:r>
                <a:endParaRPr lang="en-US" dirty="0">
                  <a:latin typeface="Helvetica" pitchFamily="2" charset="0"/>
                  <a:ea typeface="Arial" charset="0"/>
                  <a:cs typeface="Arial" charset="0"/>
                </a:endParaRPr>
              </a:p>
              <a:p>
                <a:pPr lvl="3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Helvetica" pitchFamily="2" charset="0"/>
                    <a:ea typeface="Arial" charset="0"/>
                    <a:cs typeface="Arial" charset="0"/>
                  </a:rPr>
                  <a:t>E = 10 MPa – Seems a reasonable order of magnitude</a:t>
                </a:r>
              </a:p>
              <a:p>
                <a:pPr lvl="3"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Helvetica" pitchFamily="2" charset="0"/>
                    <a:ea typeface="Arial" charset="0"/>
                    <a:cs typeface="Arial" charset="0"/>
                  </a:rPr>
                  <a:t>𝜈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Arial" charset="0"/>
                        <a:cs typeface="Arial" charset="0"/>
                      </a:rPr>
                      <m:t>→</m:t>
                    </m:r>
                  </m:oMath>
                </a14:m>
                <a:r>
                  <a:rPr lang="en-US" dirty="0">
                    <a:latin typeface="Helvetica" pitchFamily="2" charset="0"/>
                    <a:ea typeface="Arial" charset="0"/>
                    <a:cs typeface="Arial" charset="0"/>
                  </a:rPr>
                  <a:t> 0.5 (incompressible)</a:t>
                </a:r>
                <a:endParaRPr lang="en-US" dirty="0">
                  <a:latin typeface="Helvetica" pitchFamily="2" charset="0"/>
                </a:endParaRPr>
              </a:p>
              <a:p>
                <a:pPr lvl="1"/>
                <a:endParaRPr lang="en-US" sz="1600" dirty="0">
                  <a:latin typeface="Helvetica" pitchFamily="2" charset="0"/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44DB3401-397E-A049-B21C-8CD36F9E9FA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3"/>
              </p:nvPr>
            </p:nvSpPr>
            <p:spPr>
              <a:xfrm>
                <a:off x="454025" y="3346515"/>
                <a:ext cx="5616575" cy="2903836"/>
              </a:xfrm>
              <a:blipFill>
                <a:blip r:embed="rId3"/>
                <a:stretch>
                  <a:fillRect l="-2262" t="-877" b="-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4DFD57-C568-A54F-88E5-34F13CC3212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05.19.20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73F4BBD-6FA9-BE49-8A18-B794E995C6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244" y="937319"/>
            <a:ext cx="2630947" cy="2286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6A92C6F-5C17-8442-8871-51895059A9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0319" y="937319"/>
            <a:ext cx="3479800" cy="24765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98FD3CD-E1D5-424A-8619-D6826D169E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103" y="3665294"/>
            <a:ext cx="2760404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8131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picture containing computer, table&#10;&#10;Description automatically generated">
            <a:extLst>
              <a:ext uri="{FF2B5EF4-FFF2-40B4-BE49-F238E27FC236}">
                <a16:creationId xmlns:a16="http://schemas.microsoft.com/office/drawing/2014/main" id="{21B14562-279A-F744-831E-07C767C6806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94" t="4304" r="29528" b="14090"/>
          <a:stretch/>
        </p:blipFill>
        <p:spPr>
          <a:xfrm>
            <a:off x="216284" y="892966"/>
            <a:ext cx="2491777" cy="2285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D07A53-5493-8841-8F2A-9FF36CC5C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 Model Description – Boundary Conditions and Loads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78017B-41A6-A94C-B146-7F2C27094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G. Vallone | Structural Analysis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CF6C2-4CC2-F344-A9AA-5D21E502F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4DB3401-397E-A049-B21C-8CD36F9E9FA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54025" y="3413819"/>
            <a:ext cx="5760220" cy="283653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600" b="1" dirty="0">
                <a:latin typeface="Helvetica" pitchFamily="2" charset="0"/>
                <a:ea typeface="Arial" charset="0"/>
                <a:cs typeface="Arial" charset="0"/>
              </a:rPr>
              <a:t>Boundary conditions: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b="1" dirty="0">
                <a:latin typeface="Helvetica" pitchFamily="2" charset="0"/>
                <a:ea typeface="Arial" charset="0"/>
                <a:cs typeface="Arial" charset="0"/>
              </a:rPr>
              <a:t>Floor</a:t>
            </a:r>
            <a:r>
              <a:rPr lang="en-US" sz="1600" dirty="0">
                <a:latin typeface="Helvetica" pitchFamily="2" charset="0"/>
                <a:ea typeface="Arial" charset="0"/>
                <a:cs typeface="Arial" charset="0"/>
              </a:rPr>
              <a:t> </a:t>
            </a:r>
            <a:r>
              <a:rPr lang="en-US" sz="1600" dirty="0" err="1">
                <a:latin typeface="Helvetica" pitchFamily="2" charset="0"/>
                <a:ea typeface="Arial" charset="0"/>
                <a:cs typeface="Arial" charset="0"/>
              </a:rPr>
              <a:t>b.c.</a:t>
            </a:r>
            <a:r>
              <a:rPr lang="en-US" sz="1600" dirty="0">
                <a:latin typeface="Helvetica" pitchFamily="2" charset="0"/>
                <a:ea typeface="Arial" charset="0"/>
                <a:cs typeface="Arial" charset="0"/>
              </a:rPr>
              <a:t> only on y, but probably friction will lock also the other directions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>
                <a:latin typeface="Helvetica" pitchFamily="2" charset="0"/>
                <a:ea typeface="Arial" charset="0"/>
                <a:cs typeface="Arial" charset="0"/>
              </a:rPr>
              <a:t>Interfaces: everything </a:t>
            </a:r>
            <a:r>
              <a:rPr lang="en-US" sz="1600" b="1" dirty="0">
                <a:latin typeface="Helvetica" pitchFamily="2" charset="0"/>
                <a:ea typeface="Arial" charset="0"/>
                <a:cs typeface="Arial" charset="0"/>
              </a:rPr>
              <a:t>bonded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dirty="0">
                <a:ea typeface="Arial" charset="0"/>
                <a:cs typeface="Arial" charset="0"/>
              </a:rPr>
              <a:t>Loads</a:t>
            </a:r>
            <a:r>
              <a:rPr lang="en-US" sz="1600" dirty="0">
                <a:ea typeface="Arial" charset="0"/>
                <a:cs typeface="Arial" charset="0"/>
              </a:rPr>
              <a:t>: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>
                <a:ea typeface="Arial" charset="0"/>
                <a:cs typeface="Arial" charset="0"/>
              </a:rPr>
              <a:t>Liquid Argon Hydrostatic Load - Density = 1400 kg/m3 - Liquid Level Height = 4.5 m </a:t>
            </a:r>
            <a:r>
              <a:rPr lang="en-US" sz="1600" dirty="0" err="1">
                <a:ea typeface="Arial" charset="0"/>
                <a:cs typeface="Arial" charset="0"/>
              </a:rPr>
              <a:t>w.r.t.</a:t>
            </a:r>
            <a:r>
              <a:rPr lang="en-US" sz="1600" dirty="0">
                <a:ea typeface="Arial" charset="0"/>
                <a:cs typeface="Arial" charset="0"/>
              </a:rPr>
              <a:t> membrane floor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>
                <a:ea typeface="Arial" charset="0"/>
                <a:cs typeface="Arial" charset="0"/>
              </a:rPr>
              <a:t>Overpressure Load = 350 mbar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sz="1600" dirty="0">
                <a:ea typeface="Arial" charset="0"/>
                <a:cs typeface="Arial" charset="0"/>
              </a:rPr>
              <a:t>Gravitational Acceleration</a:t>
            </a:r>
          </a:p>
          <a:p>
            <a:pPr lvl="1"/>
            <a:endParaRPr lang="en-US" sz="1600" dirty="0">
              <a:latin typeface="Helvetica" pitchFamily="2" charset="0"/>
            </a:endParaRP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D4DFD57-C568-A54F-88E5-34F13CC3212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05.19.20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2360181-CA24-8E4F-B241-8FC73DDCCB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103" y="3665294"/>
            <a:ext cx="2760404" cy="2286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1DC9E92-12E7-794B-8F4A-A048EDB62F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4244" y="937319"/>
            <a:ext cx="2630947" cy="2286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345502E-966D-1F45-BF63-9F2B11CAA0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70319" y="937319"/>
            <a:ext cx="347980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534876"/>
      </p:ext>
    </p:extLst>
  </p:cSld>
  <p:clrMapOvr>
    <a:masterClrMapping/>
  </p:clrMapOvr>
</p:sld>
</file>

<file path=ppt/theme/theme1.xml><?xml version="1.0" encoding="utf-8"?>
<a:theme xmlns:a="http://schemas.openxmlformats.org/drawingml/2006/main" name="LBNF Template_0512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1029</TotalTime>
  <Words>3234</Words>
  <Application>Microsoft Macintosh PowerPoint</Application>
  <PresentationFormat>On-screen Show (4:3)</PresentationFormat>
  <Paragraphs>567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1" baseType="lpstr">
      <vt:lpstr>Arial</vt:lpstr>
      <vt:lpstr>Calibri</vt:lpstr>
      <vt:lpstr>Cambria</vt:lpstr>
      <vt:lpstr>Cambria Math</vt:lpstr>
      <vt:lpstr>Courier New</vt:lpstr>
      <vt:lpstr>Helvetica</vt:lpstr>
      <vt:lpstr>Lucida Grande</vt:lpstr>
      <vt:lpstr>LBNF Template_051215</vt:lpstr>
      <vt:lpstr>LBNF Content-Footer Theme</vt:lpstr>
      <vt:lpstr>LAr Cryostat Design and Qualification</vt:lpstr>
      <vt:lpstr>Index</vt:lpstr>
      <vt:lpstr>Introduction</vt:lpstr>
      <vt:lpstr>Index</vt:lpstr>
      <vt:lpstr>Plate Design</vt:lpstr>
      <vt:lpstr>Plate and Joint Design – More Details Later</vt:lpstr>
      <vt:lpstr>Scarf Joint – Production Process</vt:lpstr>
      <vt:lpstr>FEA Model Description – Geometry and Material Properties</vt:lpstr>
      <vt:lpstr>FEA Model Description – Boundary Conditions and Loads</vt:lpstr>
      <vt:lpstr>Structural Analysis – Displacements</vt:lpstr>
      <vt:lpstr>Structural Analysis – Stress Analysis</vt:lpstr>
      <vt:lpstr>Scarf Joint – 2D Model Results - Compliance</vt:lpstr>
      <vt:lpstr>Scarf Joint – 2D Model Results – Glue Strength</vt:lpstr>
      <vt:lpstr>Structural Analysis – Stress Analysis on the Joint</vt:lpstr>
      <vt:lpstr>Index</vt:lpstr>
      <vt:lpstr>Applicable Documents/Standards - 1</vt:lpstr>
      <vt:lpstr>Applicable Documents/Standards - 2</vt:lpstr>
      <vt:lpstr>Applicable Documents/Standards – Covers - 1</vt:lpstr>
      <vt:lpstr>Applicable Documents/Standards – Covers - 2</vt:lpstr>
      <vt:lpstr>Applicable Documents/Standards – Covers - 3</vt:lpstr>
      <vt:lpstr>General Plan</vt:lpstr>
      <vt:lpstr>Joint - EN1990 Annex D – Design Assisted by Testing</vt:lpstr>
      <vt:lpstr>Composite Sandwich Plate – ASME RTP-1</vt:lpstr>
      <vt:lpstr>Composite Sandwich Plate - Alternatives</vt:lpstr>
      <vt:lpstr>Conclusion and Next Steps</vt:lpstr>
      <vt:lpstr>PowerPoint Presentation</vt:lpstr>
      <vt:lpstr>Window Design: Which are the Available Parameters?</vt:lpstr>
      <vt:lpstr>Window Design: Surface Density Contribution of the Window</vt:lpstr>
      <vt:lpstr>Secondary Support – Possible Designs</vt:lpstr>
      <vt:lpstr>Secondary Support</vt:lpstr>
      <vt:lpstr>Structural Analysis – Impact of the frame on the displacement</vt:lpstr>
      <vt:lpstr>Structural Analysis – Stress Analysis</vt:lpstr>
      <vt:lpstr>Applicable Documents/Standards - 3</vt:lpstr>
      <vt:lpstr>Work Plan - Description</vt:lpstr>
      <vt:lpstr>Loads Definition - 1</vt:lpstr>
      <vt:lpstr>Load Definition – 2 – Ultimate Limit State</vt:lpstr>
      <vt:lpstr>Load Definition – 3 – Serviceability Limit State</vt:lpstr>
      <vt:lpstr>Material Selection and Limits</vt:lpstr>
      <vt:lpstr>Connections/Joints – 1 – Joint Classification</vt:lpstr>
      <vt:lpstr>Connections/Joints – 2 – LAr Design Joint Types</vt:lpstr>
      <vt:lpstr>Connections/Joints – 2 – LAr Design Joint Types</vt:lpstr>
      <vt:lpstr>FE Modeling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LAr Cryostat Qualification</dc:title>
  <dc:creator>Giorgio Vallone</dc:creator>
  <cp:lastModifiedBy>Giorgio Vallone</cp:lastModifiedBy>
  <cp:revision>177</cp:revision>
  <dcterms:created xsi:type="dcterms:W3CDTF">2020-08-26T14:40:35Z</dcterms:created>
  <dcterms:modified xsi:type="dcterms:W3CDTF">2020-10-25T03:56:06Z</dcterms:modified>
</cp:coreProperties>
</file>