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42"/>
  </p:notesMasterIdLst>
  <p:handoutMasterIdLst>
    <p:handoutMasterId r:id="rId43"/>
  </p:handoutMasterIdLst>
  <p:sldIdLst>
    <p:sldId id="263" r:id="rId3"/>
    <p:sldId id="264" r:id="rId4"/>
    <p:sldId id="444" r:id="rId5"/>
    <p:sldId id="274" r:id="rId6"/>
    <p:sldId id="445" r:id="rId7"/>
    <p:sldId id="456" r:id="rId8"/>
    <p:sldId id="464" r:id="rId9"/>
    <p:sldId id="446" r:id="rId10"/>
    <p:sldId id="447" r:id="rId11"/>
    <p:sldId id="453" r:id="rId12"/>
    <p:sldId id="455" r:id="rId13"/>
    <p:sldId id="465" r:id="rId14"/>
    <p:sldId id="458" r:id="rId15"/>
    <p:sldId id="428" r:id="rId16"/>
    <p:sldId id="448" r:id="rId17"/>
    <p:sldId id="454" r:id="rId18"/>
    <p:sldId id="449" r:id="rId19"/>
    <p:sldId id="472" r:id="rId20"/>
    <p:sldId id="450" r:id="rId21"/>
    <p:sldId id="471" r:id="rId22"/>
    <p:sldId id="436" r:id="rId23"/>
    <p:sldId id="459" r:id="rId24"/>
    <p:sldId id="431" r:id="rId25"/>
    <p:sldId id="467" r:id="rId26"/>
    <p:sldId id="435" r:id="rId27"/>
    <p:sldId id="460" r:id="rId28"/>
    <p:sldId id="433" r:id="rId29"/>
    <p:sldId id="468" r:id="rId30"/>
    <p:sldId id="469" r:id="rId31"/>
    <p:sldId id="463" r:id="rId32"/>
    <p:sldId id="462" r:id="rId33"/>
    <p:sldId id="451" r:id="rId34"/>
    <p:sldId id="452" r:id="rId35"/>
    <p:sldId id="441" r:id="rId36"/>
    <p:sldId id="470" r:id="rId37"/>
    <p:sldId id="266" r:id="rId38"/>
    <p:sldId id="429" r:id="rId39"/>
    <p:sldId id="271" r:id="rId40"/>
    <p:sldId id="473" r:id="rId41"/>
  </p:sldIdLst>
  <p:sldSz cx="9144000" cy="6858000" type="screen4x3"/>
  <p:notesSz cx="6985000" cy="9283700"/>
  <p:defaultTextStyle>
    <a:defPPr>
      <a:defRPr lang="en-US"/>
    </a:defPPr>
    <a:lvl1pPr algn="l" defTabSz="457200" rtl="0" fontAlgn="base">
      <a:spcBef>
        <a:spcPct val="0"/>
      </a:spcBef>
      <a:spcAft>
        <a:spcPct val="0"/>
      </a:spcAft>
      <a:defRPr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kern="1200">
        <a:solidFill>
          <a:schemeClr val="tx1"/>
        </a:solidFill>
        <a:latin typeface="Calibri" charset="0"/>
        <a:ea typeface="Geneva" charset="0"/>
        <a:cs typeface="Geneva" charset="0"/>
      </a:defRPr>
    </a:lvl5pPr>
    <a:lvl6pPr marL="2286000" algn="l" defTabSz="457200" rtl="0" eaLnBrk="1" latinLnBrk="0" hangingPunct="1">
      <a:defRPr kern="1200">
        <a:solidFill>
          <a:schemeClr val="tx1"/>
        </a:solidFill>
        <a:latin typeface="Calibri" charset="0"/>
        <a:ea typeface="Geneva" charset="0"/>
        <a:cs typeface="Geneva" charset="0"/>
      </a:defRPr>
    </a:lvl6pPr>
    <a:lvl7pPr marL="2743200" algn="l" defTabSz="457200" rtl="0" eaLnBrk="1" latinLnBrk="0" hangingPunct="1">
      <a:defRPr kern="1200">
        <a:solidFill>
          <a:schemeClr val="tx1"/>
        </a:solidFill>
        <a:latin typeface="Calibri" charset="0"/>
        <a:ea typeface="Geneva" charset="0"/>
        <a:cs typeface="Geneva" charset="0"/>
      </a:defRPr>
    </a:lvl7pPr>
    <a:lvl8pPr marL="3200400" algn="l" defTabSz="457200" rtl="0" eaLnBrk="1" latinLnBrk="0" hangingPunct="1">
      <a:defRPr kern="1200">
        <a:solidFill>
          <a:schemeClr val="tx1"/>
        </a:solidFill>
        <a:latin typeface="Calibri" charset="0"/>
        <a:ea typeface="Geneva" charset="0"/>
        <a:cs typeface="Geneva" charset="0"/>
      </a:defRPr>
    </a:lvl8pPr>
    <a:lvl9pPr marL="3657600" algn="l" defTabSz="457200" rtl="0" eaLnBrk="1" latinLnBrk="0" hangingPunct="1">
      <a:defRPr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988">
          <p15:clr>
            <a:srgbClr val="A4A3A4"/>
          </p15:clr>
        </p15:guide>
        <p15:guide id="2" orient="horz" pos="4186">
          <p15:clr>
            <a:srgbClr val="A4A3A4"/>
          </p15:clr>
        </p15:guide>
        <p15:guide id="3" orient="horz" pos="3394">
          <p15:clr>
            <a:srgbClr val="A4A3A4"/>
          </p15:clr>
        </p15:guide>
        <p15:guide id="4" orient="horz" pos="777">
          <p15:clr>
            <a:srgbClr val="A4A3A4"/>
          </p15:clr>
        </p15:guide>
        <p15:guide id="5" orient="horz" pos="1749">
          <p15:clr>
            <a:srgbClr val="A4A3A4"/>
          </p15:clr>
        </p15:guide>
        <p15:guide id="6" orient="horz" pos="457">
          <p15:clr>
            <a:srgbClr val="A4A3A4"/>
          </p15:clr>
        </p15:guide>
        <p15:guide id="7" pos="285">
          <p15:clr>
            <a:srgbClr val="A4A3A4"/>
          </p15:clr>
        </p15:guide>
        <p15:guide id="8" pos="55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ttcher, Dennis N" initials="BDN" lastIdx="2" clrIdx="0">
    <p:extLst>
      <p:ext uri="{19B8F6BF-5375-455C-9EA6-DF929625EA0E}">
        <p15:presenceInfo xmlns:p15="http://schemas.microsoft.com/office/powerpoint/2012/main" userId="Boettcher, Dennis 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5A5A"/>
    <a:srgbClr val="00B5E2"/>
    <a:srgbClr val="FFFF99"/>
    <a:srgbClr val="F79646"/>
    <a:srgbClr val="4F81BD"/>
    <a:srgbClr val="C0504D"/>
    <a:srgbClr val="004C97"/>
    <a:srgbClr val="63666A"/>
    <a:srgbClr val="676767"/>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45B2C6C-E3B2-445E-B6E8-A0E39660BE04}" v="10" dt="2020-04-09T20:46:11.00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014" autoAdjust="0"/>
    <p:restoredTop sz="98464" autoAdjust="0"/>
  </p:normalViewPr>
  <p:slideViewPr>
    <p:cSldViewPr snapToGrid="0" snapToObjects="1">
      <p:cViewPr varScale="1">
        <p:scale>
          <a:sx n="132" d="100"/>
          <a:sy n="132" d="100"/>
        </p:scale>
        <p:origin x="126" y="822"/>
      </p:cViewPr>
      <p:guideLst>
        <p:guide orient="horz" pos="988"/>
        <p:guide orient="horz" pos="4186"/>
        <p:guide orient="horz" pos="3394"/>
        <p:guide orient="horz" pos="777"/>
        <p:guide orient="horz" pos="1749"/>
        <p:guide orient="horz" pos="457"/>
        <p:guide pos="285"/>
        <p:guide pos="5512"/>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lie R Macier" userId="092693b1-a69a-4339-83de-6650eb6d6f2f" providerId="ADAL" clId="{BB2F6CDC-63CE-4BDB-B829-F8BF4C0D3EAA}"/>
    <pc:docChg chg="custSel modSld">
      <pc:chgData name="Jolie R Macier" userId="092693b1-a69a-4339-83de-6650eb6d6f2f" providerId="ADAL" clId="{BB2F6CDC-63CE-4BDB-B829-F8BF4C0D3EAA}" dt="2019-09-12T18:54:59.194" v="15" actId="20577"/>
      <pc:docMkLst>
        <pc:docMk/>
      </pc:docMkLst>
      <pc:sldChg chg="modSp">
        <pc:chgData name="Jolie R Macier" userId="092693b1-a69a-4339-83de-6650eb6d6f2f" providerId="ADAL" clId="{BB2F6CDC-63CE-4BDB-B829-F8BF4C0D3EAA}" dt="2019-09-12T18:54:59.194" v="15" actId="20577"/>
        <pc:sldMkLst>
          <pc:docMk/>
          <pc:sldMk cId="0" sldId="263"/>
        </pc:sldMkLst>
        <pc:spChg chg="mod">
          <ac:chgData name="Jolie R Macier" userId="092693b1-a69a-4339-83de-6650eb6d6f2f" providerId="ADAL" clId="{BB2F6CDC-63CE-4BDB-B829-F8BF4C0D3EAA}" dt="2019-09-12T18:54:59.194" v="15" actId="20577"/>
          <ac:spMkLst>
            <pc:docMk/>
            <pc:sldMk cId="0" sldId="263"/>
            <ac:spMk id="6146" creationId="{00000000-0000-0000-0000-000000000000}"/>
          </ac:spMkLst>
        </pc:spChg>
      </pc:sldChg>
    </pc:docChg>
  </pc:docChgLst>
  <pc:docChgLst>
    <pc:chgData name="Elaine G Mccluskey" userId="df1c1e58-44d7-473b-87b2-c09fd2ed5497" providerId="ADAL" clId="{A4754B30-B060-4741-B90B-A8AD736AEBB8}"/>
    <pc:docChg chg="undo custSel modSld">
      <pc:chgData name="Elaine G Mccluskey" userId="df1c1e58-44d7-473b-87b2-c09fd2ed5497" providerId="ADAL" clId="{A4754B30-B060-4741-B90B-A8AD736AEBB8}" dt="2019-05-24T12:45:20.791" v="66" actId="14100"/>
      <pc:docMkLst>
        <pc:docMk/>
      </pc:docMkLst>
      <pc:sldChg chg="modSp">
        <pc:chgData name="Elaine G Mccluskey" userId="df1c1e58-44d7-473b-87b2-c09fd2ed5497" providerId="ADAL" clId="{A4754B30-B060-4741-B90B-A8AD736AEBB8}" dt="2019-05-24T12:43:36.150" v="14" actId="20577"/>
        <pc:sldMkLst>
          <pc:docMk/>
          <pc:sldMk cId="0" sldId="263"/>
        </pc:sldMkLst>
        <pc:spChg chg="mod">
          <ac:chgData name="Elaine G Mccluskey" userId="df1c1e58-44d7-473b-87b2-c09fd2ed5497" providerId="ADAL" clId="{A4754B30-B060-4741-B90B-A8AD736AEBB8}" dt="2019-05-24T12:43:36.150" v="14" actId="20577"/>
          <ac:spMkLst>
            <pc:docMk/>
            <pc:sldMk cId="0" sldId="263"/>
            <ac:spMk id="6145" creationId="{00000000-0000-0000-0000-000000000000}"/>
          </ac:spMkLst>
        </pc:spChg>
      </pc:sldChg>
      <pc:sldChg chg="modSp">
        <pc:chgData name="Elaine G Mccluskey" userId="df1c1e58-44d7-473b-87b2-c09fd2ed5497" providerId="ADAL" clId="{A4754B30-B060-4741-B90B-A8AD736AEBB8}" dt="2019-05-24T12:43:56.078" v="26" actId="20577"/>
        <pc:sldMkLst>
          <pc:docMk/>
          <pc:sldMk cId="993413465" sldId="329"/>
        </pc:sldMkLst>
        <pc:spChg chg="mod">
          <ac:chgData name="Elaine G Mccluskey" userId="df1c1e58-44d7-473b-87b2-c09fd2ed5497" providerId="ADAL" clId="{A4754B30-B060-4741-B90B-A8AD736AEBB8}" dt="2019-05-24T12:43:56.078" v="26" actId="20577"/>
          <ac:spMkLst>
            <pc:docMk/>
            <pc:sldMk cId="993413465" sldId="329"/>
            <ac:spMk id="6" creationId="{00000000-0000-0000-0000-000000000000}"/>
          </ac:spMkLst>
        </pc:spChg>
      </pc:sldChg>
      <pc:sldChg chg="addSp modSp">
        <pc:chgData name="Elaine G Mccluskey" userId="df1c1e58-44d7-473b-87b2-c09fd2ed5497" providerId="ADAL" clId="{A4754B30-B060-4741-B90B-A8AD736AEBB8}" dt="2019-05-24T12:45:20.791" v="66" actId="14100"/>
        <pc:sldMkLst>
          <pc:docMk/>
          <pc:sldMk cId="223755560" sldId="330"/>
        </pc:sldMkLst>
        <pc:spChg chg="add mod">
          <ac:chgData name="Elaine G Mccluskey" userId="df1c1e58-44d7-473b-87b2-c09fd2ed5497" providerId="ADAL" clId="{A4754B30-B060-4741-B90B-A8AD736AEBB8}" dt="2019-05-24T12:44:57.293" v="30" actId="20577"/>
          <ac:spMkLst>
            <pc:docMk/>
            <pc:sldMk cId="223755560" sldId="330"/>
            <ac:spMk id="7" creationId="{503218D0-B89D-4217-B041-76E363411CC2}"/>
          </ac:spMkLst>
        </pc:spChg>
        <pc:spChg chg="add mod">
          <ac:chgData name="Elaine G Mccluskey" userId="df1c1e58-44d7-473b-87b2-c09fd2ed5497" providerId="ADAL" clId="{A4754B30-B060-4741-B90B-A8AD736AEBB8}" dt="2019-05-24T12:45:20.791" v="66" actId="14100"/>
          <ac:spMkLst>
            <pc:docMk/>
            <pc:sldMk cId="223755560" sldId="330"/>
            <ac:spMk id="8" creationId="{B13BE973-0303-43AD-9084-FF402F24C25D}"/>
          </ac:spMkLst>
        </pc:spChg>
      </pc:sldChg>
    </pc:docChg>
  </pc:docChgLst>
  <pc:docChgLst>
    <pc:chgData name="Jolie R Macier" userId="092693b1-a69a-4339-83de-6650eb6d6f2f" providerId="ADAL" clId="{945B2C6C-E3B2-445E-B6E8-A0E39660BE04}"/>
    <pc:docChg chg="custSel modSld modMainMaster">
      <pc:chgData name="Jolie R Macier" userId="092693b1-a69a-4339-83de-6650eb6d6f2f" providerId="ADAL" clId="{945B2C6C-E3B2-445E-B6E8-A0E39660BE04}" dt="2020-04-09T20:45:05.819" v="71"/>
      <pc:docMkLst>
        <pc:docMk/>
      </pc:docMkLst>
      <pc:sldChg chg="modSp">
        <pc:chgData name="Jolie R Macier" userId="092693b1-a69a-4339-83de-6650eb6d6f2f" providerId="ADAL" clId="{945B2C6C-E3B2-445E-B6E8-A0E39660BE04}" dt="2020-04-09T20:41:58.802" v="42" actId="20577"/>
        <pc:sldMkLst>
          <pc:docMk/>
          <pc:sldMk cId="0" sldId="263"/>
        </pc:sldMkLst>
        <pc:spChg chg="mod">
          <ac:chgData name="Jolie R Macier" userId="092693b1-a69a-4339-83de-6650eb6d6f2f" providerId="ADAL" clId="{945B2C6C-E3B2-445E-B6E8-A0E39660BE04}" dt="2020-04-09T20:41:58.802" v="42" actId="20577"/>
          <ac:spMkLst>
            <pc:docMk/>
            <pc:sldMk cId="0" sldId="263"/>
            <ac:spMk id="6146" creationId="{00000000-0000-0000-0000-000000000000}"/>
          </ac:spMkLst>
        </pc:spChg>
      </pc:sldChg>
      <pc:sldMasterChg chg="addSp delSp modSp">
        <pc:chgData name="Jolie R Macier" userId="092693b1-a69a-4339-83de-6650eb6d6f2f" providerId="ADAL" clId="{945B2C6C-E3B2-445E-B6E8-A0E39660BE04}" dt="2020-04-09T20:42:55.337" v="45"/>
        <pc:sldMasterMkLst>
          <pc:docMk/>
          <pc:sldMasterMk cId="0" sldId="2147483648"/>
        </pc:sldMasterMkLst>
        <pc:spChg chg="del">
          <ac:chgData name="Jolie R Macier" userId="092693b1-a69a-4339-83de-6650eb6d6f2f" providerId="ADAL" clId="{945B2C6C-E3B2-445E-B6E8-A0E39660BE04}" dt="2020-04-09T20:42:39.445" v="44" actId="478"/>
          <ac:spMkLst>
            <pc:docMk/>
            <pc:sldMasterMk cId="0" sldId="2147483648"/>
            <ac:spMk id="9" creationId="{00000000-0000-0000-0000-000000000000}"/>
          </ac:spMkLst>
        </pc:spChg>
        <pc:spChg chg="del mod">
          <ac:chgData name="Jolie R Macier" userId="092693b1-a69a-4339-83de-6650eb6d6f2f" providerId="ADAL" clId="{945B2C6C-E3B2-445E-B6E8-A0E39660BE04}" dt="2020-04-09T20:42:39.445" v="44" actId="478"/>
          <ac:spMkLst>
            <pc:docMk/>
            <pc:sldMasterMk cId="0" sldId="2147483648"/>
            <ac:spMk id="11" creationId="{00000000-0000-0000-0000-000000000000}"/>
          </ac:spMkLst>
        </pc:spChg>
        <pc:picChg chg="add">
          <ac:chgData name="Jolie R Macier" userId="092693b1-a69a-4339-83de-6650eb6d6f2f" providerId="ADAL" clId="{945B2C6C-E3B2-445E-B6E8-A0E39660BE04}" dt="2020-04-09T20:42:55.337" v="45"/>
          <ac:picMkLst>
            <pc:docMk/>
            <pc:sldMasterMk cId="0" sldId="2147483648"/>
            <ac:picMk id="12" creationId="{D36C1517-621B-43C2-9BA9-5BF605AF9101}"/>
          </ac:picMkLst>
        </pc:picChg>
      </pc:sldMasterChg>
      <pc:sldMasterChg chg="addSp delSp modSp modSldLayout">
        <pc:chgData name="Jolie R Macier" userId="092693b1-a69a-4339-83de-6650eb6d6f2f" providerId="ADAL" clId="{945B2C6C-E3B2-445E-B6E8-A0E39660BE04}" dt="2020-04-09T20:45:05.819" v="71"/>
        <pc:sldMasterMkLst>
          <pc:docMk/>
          <pc:sldMasterMk cId="0" sldId="2147483661"/>
        </pc:sldMasterMkLst>
        <pc:spChg chg="mod">
          <ac:chgData name="Jolie R Macier" userId="092693b1-a69a-4339-83de-6650eb6d6f2f" providerId="ADAL" clId="{945B2C6C-E3B2-445E-B6E8-A0E39660BE04}" dt="2020-04-09T20:43:53.006" v="55" actId="20577"/>
          <ac:spMkLst>
            <pc:docMk/>
            <pc:sldMasterMk cId="0" sldId="2147483661"/>
            <ac:spMk id="4" creationId="{00000000-0000-0000-0000-000000000000}"/>
          </ac:spMkLst>
        </pc:spChg>
        <pc:spChg chg="del">
          <ac:chgData name="Jolie R Macier" userId="092693b1-a69a-4339-83de-6650eb6d6f2f" providerId="ADAL" clId="{945B2C6C-E3B2-445E-B6E8-A0E39660BE04}" dt="2020-04-09T20:43:11.430" v="46" actId="478"/>
          <ac:spMkLst>
            <pc:docMk/>
            <pc:sldMasterMk cId="0" sldId="2147483661"/>
            <ac:spMk id="11" creationId="{00000000-0000-0000-0000-000000000000}"/>
          </ac:spMkLst>
        </pc:spChg>
        <pc:picChg chg="add mod">
          <ac:chgData name="Jolie R Macier" userId="092693b1-a69a-4339-83de-6650eb6d6f2f" providerId="ADAL" clId="{945B2C6C-E3B2-445E-B6E8-A0E39660BE04}" dt="2020-04-09T20:43:26.031" v="49" actId="1035"/>
          <ac:picMkLst>
            <pc:docMk/>
            <pc:sldMasterMk cId="0" sldId="2147483661"/>
            <ac:picMk id="7" creationId="{11F0F08D-1383-4141-915C-29DECEA73C87}"/>
          </ac:picMkLst>
        </pc:picChg>
        <pc:sldLayoutChg chg="addSp delSp">
          <pc:chgData name="Jolie R Macier" userId="092693b1-a69a-4339-83de-6650eb6d6f2f" providerId="ADAL" clId="{945B2C6C-E3B2-445E-B6E8-A0E39660BE04}" dt="2020-04-09T20:44:46.830" v="61"/>
          <pc:sldLayoutMkLst>
            <pc:docMk/>
            <pc:sldMasterMk cId="0" sldId="2147483661"/>
            <pc:sldLayoutMk cId="1482063581" sldId="2147483680"/>
          </pc:sldLayoutMkLst>
          <pc:spChg chg="del">
            <ac:chgData name="Jolie R Macier" userId="092693b1-a69a-4339-83de-6650eb6d6f2f" providerId="ADAL" clId="{945B2C6C-E3B2-445E-B6E8-A0E39660BE04}" dt="2020-04-09T20:44:46.527" v="60" actId="478"/>
            <ac:spMkLst>
              <pc:docMk/>
              <pc:sldMasterMk cId="0" sldId="2147483661"/>
              <pc:sldLayoutMk cId="1482063581" sldId="2147483680"/>
              <ac:spMk id="5" creationId="{00000000-0000-0000-0000-000000000000}"/>
            </ac:spMkLst>
          </pc:spChg>
          <pc:spChg chg="add">
            <ac:chgData name="Jolie R Macier" userId="092693b1-a69a-4339-83de-6650eb6d6f2f" providerId="ADAL" clId="{945B2C6C-E3B2-445E-B6E8-A0E39660BE04}" dt="2020-04-09T20:44:46.830" v="61"/>
            <ac:spMkLst>
              <pc:docMk/>
              <pc:sldMasterMk cId="0" sldId="2147483661"/>
              <pc:sldLayoutMk cId="1482063581" sldId="2147483680"/>
              <ac:spMk id="10" creationId="{0DAAE906-8AAE-4B53-A6A5-981574B10F1C}"/>
            </ac:spMkLst>
          </pc:spChg>
        </pc:sldLayoutChg>
        <pc:sldLayoutChg chg="addSp delSp">
          <pc:chgData name="Jolie R Macier" userId="092693b1-a69a-4339-83de-6650eb6d6f2f" providerId="ADAL" clId="{945B2C6C-E3B2-445E-B6E8-A0E39660BE04}" dt="2020-04-09T20:44:50.140" v="63"/>
          <pc:sldLayoutMkLst>
            <pc:docMk/>
            <pc:sldMasterMk cId="0" sldId="2147483661"/>
            <pc:sldLayoutMk cId="1319620576" sldId="2147483681"/>
          </pc:sldLayoutMkLst>
          <pc:spChg chg="del">
            <ac:chgData name="Jolie R Macier" userId="092693b1-a69a-4339-83de-6650eb6d6f2f" providerId="ADAL" clId="{945B2C6C-E3B2-445E-B6E8-A0E39660BE04}" dt="2020-04-09T20:44:49.694" v="62" actId="478"/>
            <ac:spMkLst>
              <pc:docMk/>
              <pc:sldMasterMk cId="0" sldId="2147483661"/>
              <pc:sldLayoutMk cId="1319620576" sldId="2147483681"/>
              <ac:spMk id="7" creationId="{00000000-0000-0000-0000-000000000000}"/>
            </ac:spMkLst>
          </pc:spChg>
          <pc:spChg chg="add">
            <ac:chgData name="Jolie R Macier" userId="092693b1-a69a-4339-83de-6650eb6d6f2f" providerId="ADAL" clId="{945B2C6C-E3B2-445E-B6E8-A0E39660BE04}" dt="2020-04-09T20:44:50.140" v="63"/>
            <ac:spMkLst>
              <pc:docMk/>
              <pc:sldMasterMk cId="0" sldId="2147483661"/>
              <pc:sldLayoutMk cId="1319620576" sldId="2147483681"/>
              <ac:spMk id="12" creationId="{E57BC82D-A827-42AE-A090-8B827C4B3988}"/>
            </ac:spMkLst>
          </pc:spChg>
        </pc:sldLayoutChg>
        <pc:sldLayoutChg chg="addSp delSp">
          <pc:chgData name="Jolie R Macier" userId="092693b1-a69a-4339-83de-6650eb6d6f2f" providerId="ADAL" clId="{945B2C6C-E3B2-445E-B6E8-A0E39660BE04}" dt="2020-04-09T20:44:53.767" v="65"/>
          <pc:sldLayoutMkLst>
            <pc:docMk/>
            <pc:sldMasterMk cId="0" sldId="2147483661"/>
            <pc:sldLayoutMk cId="2850782605" sldId="2147483682"/>
          </pc:sldLayoutMkLst>
          <pc:spChg chg="del">
            <ac:chgData name="Jolie R Macier" userId="092693b1-a69a-4339-83de-6650eb6d6f2f" providerId="ADAL" clId="{945B2C6C-E3B2-445E-B6E8-A0E39660BE04}" dt="2020-04-09T20:44:52.560" v="64" actId="478"/>
            <ac:spMkLst>
              <pc:docMk/>
              <pc:sldMasterMk cId="0" sldId="2147483661"/>
              <pc:sldLayoutMk cId="2850782605" sldId="2147483682"/>
              <ac:spMk id="4" creationId="{00000000-0000-0000-0000-000000000000}"/>
            </ac:spMkLst>
          </pc:spChg>
          <pc:spChg chg="add">
            <ac:chgData name="Jolie R Macier" userId="092693b1-a69a-4339-83de-6650eb6d6f2f" providerId="ADAL" clId="{945B2C6C-E3B2-445E-B6E8-A0E39660BE04}" dt="2020-04-09T20:44:53.767" v="65"/>
            <ac:spMkLst>
              <pc:docMk/>
              <pc:sldMasterMk cId="0" sldId="2147483661"/>
              <pc:sldLayoutMk cId="2850782605" sldId="2147483682"/>
              <ac:spMk id="7" creationId="{980F84C3-AAAD-42A4-BF3D-6ACE9E350A58}"/>
            </ac:spMkLst>
          </pc:spChg>
        </pc:sldLayoutChg>
        <pc:sldLayoutChg chg="addSp delSp">
          <pc:chgData name="Jolie R Macier" userId="092693b1-a69a-4339-83de-6650eb6d6f2f" providerId="ADAL" clId="{945B2C6C-E3B2-445E-B6E8-A0E39660BE04}" dt="2020-04-09T20:44:56.775" v="67"/>
          <pc:sldLayoutMkLst>
            <pc:docMk/>
            <pc:sldMasterMk cId="0" sldId="2147483661"/>
            <pc:sldLayoutMk cId="3458088708" sldId="2147483683"/>
          </pc:sldLayoutMkLst>
          <pc:spChg chg="del">
            <ac:chgData name="Jolie R Macier" userId="092693b1-a69a-4339-83de-6650eb6d6f2f" providerId="ADAL" clId="{945B2C6C-E3B2-445E-B6E8-A0E39660BE04}" dt="2020-04-09T20:44:56.368" v="66" actId="478"/>
            <ac:spMkLst>
              <pc:docMk/>
              <pc:sldMasterMk cId="0" sldId="2147483661"/>
              <pc:sldLayoutMk cId="3458088708" sldId="2147483683"/>
              <ac:spMk id="3" creationId="{00000000-0000-0000-0000-000000000000}"/>
            </ac:spMkLst>
          </pc:spChg>
          <pc:spChg chg="add">
            <ac:chgData name="Jolie R Macier" userId="092693b1-a69a-4339-83de-6650eb6d6f2f" providerId="ADAL" clId="{945B2C6C-E3B2-445E-B6E8-A0E39660BE04}" dt="2020-04-09T20:44:56.775" v="67"/>
            <ac:spMkLst>
              <pc:docMk/>
              <pc:sldMasterMk cId="0" sldId="2147483661"/>
              <pc:sldLayoutMk cId="3458088708" sldId="2147483683"/>
              <ac:spMk id="6" creationId="{03F8F6C8-BAAF-4D4A-A3A0-448596DDB28C}"/>
            </ac:spMkLst>
          </pc:spChg>
        </pc:sldLayoutChg>
        <pc:sldLayoutChg chg="addSp delSp modSp">
          <pc:chgData name="Jolie R Macier" userId="092693b1-a69a-4339-83de-6650eb6d6f2f" providerId="ADAL" clId="{945B2C6C-E3B2-445E-B6E8-A0E39660BE04}" dt="2020-04-09T20:44:43.490" v="59"/>
          <pc:sldLayoutMkLst>
            <pc:docMk/>
            <pc:sldMasterMk cId="0" sldId="2147483661"/>
            <pc:sldLayoutMk cId="2879684545" sldId="2147483684"/>
          </pc:sldLayoutMkLst>
          <pc:spChg chg="del mod">
            <ac:chgData name="Jolie R Macier" userId="092693b1-a69a-4339-83de-6650eb6d6f2f" providerId="ADAL" clId="{945B2C6C-E3B2-445E-B6E8-A0E39660BE04}" dt="2020-04-09T20:44:42.642" v="58" actId="478"/>
            <ac:spMkLst>
              <pc:docMk/>
              <pc:sldMasterMk cId="0" sldId="2147483661"/>
              <pc:sldLayoutMk cId="2879684545" sldId="2147483684"/>
              <ac:spMk id="3" creationId="{00000000-0000-0000-0000-000000000000}"/>
            </ac:spMkLst>
          </pc:spChg>
          <pc:spChg chg="add">
            <ac:chgData name="Jolie R Macier" userId="092693b1-a69a-4339-83de-6650eb6d6f2f" providerId="ADAL" clId="{945B2C6C-E3B2-445E-B6E8-A0E39660BE04}" dt="2020-04-09T20:44:43.490" v="59"/>
            <ac:spMkLst>
              <pc:docMk/>
              <pc:sldMasterMk cId="0" sldId="2147483661"/>
              <pc:sldLayoutMk cId="2879684545" sldId="2147483684"/>
              <ac:spMk id="9" creationId="{B8FB8245-C0E1-4471-BB93-7EA3F3DC9623}"/>
            </ac:spMkLst>
          </pc:spChg>
        </pc:sldLayoutChg>
        <pc:sldLayoutChg chg="addSp delSp">
          <pc:chgData name="Jolie R Macier" userId="092693b1-a69a-4339-83de-6650eb6d6f2f" providerId="ADAL" clId="{945B2C6C-E3B2-445E-B6E8-A0E39660BE04}" dt="2020-04-09T20:45:02.895" v="69"/>
          <pc:sldLayoutMkLst>
            <pc:docMk/>
            <pc:sldMasterMk cId="0" sldId="2147483661"/>
            <pc:sldLayoutMk cId="1645480504" sldId="2147483685"/>
          </pc:sldLayoutMkLst>
          <pc:spChg chg="del">
            <ac:chgData name="Jolie R Macier" userId="092693b1-a69a-4339-83de-6650eb6d6f2f" providerId="ADAL" clId="{945B2C6C-E3B2-445E-B6E8-A0E39660BE04}" dt="2020-04-09T20:45:00.837" v="68" actId="478"/>
            <ac:spMkLst>
              <pc:docMk/>
              <pc:sldMasterMk cId="0" sldId="2147483661"/>
              <pc:sldLayoutMk cId="1645480504" sldId="2147483685"/>
              <ac:spMk id="6" creationId="{00000000-0000-0000-0000-000000000000}"/>
            </ac:spMkLst>
          </pc:spChg>
          <pc:spChg chg="add">
            <ac:chgData name="Jolie R Macier" userId="092693b1-a69a-4339-83de-6650eb6d6f2f" providerId="ADAL" clId="{945B2C6C-E3B2-445E-B6E8-A0E39660BE04}" dt="2020-04-09T20:45:02.895" v="69"/>
            <ac:spMkLst>
              <pc:docMk/>
              <pc:sldMasterMk cId="0" sldId="2147483661"/>
              <pc:sldLayoutMk cId="1645480504" sldId="2147483685"/>
              <ac:spMk id="10" creationId="{9C23A2E0-AF67-414B-A4B4-E66525B2D5BB}"/>
            </ac:spMkLst>
          </pc:spChg>
        </pc:sldLayoutChg>
        <pc:sldLayoutChg chg="addSp delSp">
          <pc:chgData name="Jolie R Macier" userId="092693b1-a69a-4339-83de-6650eb6d6f2f" providerId="ADAL" clId="{945B2C6C-E3B2-445E-B6E8-A0E39660BE04}" dt="2020-04-09T20:45:05.819" v="71"/>
          <pc:sldLayoutMkLst>
            <pc:docMk/>
            <pc:sldMasterMk cId="0" sldId="2147483661"/>
            <pc:sldLayoutMk cId="2412412220" sldId="2147483686"/>
          </pc:sldLayoutMkLst>
          <pc:spChg chg="del">
            <ac:chgData name="Jolie R Macier" userId="092693b1-a69a-4339-83de-6650eb6d6f2f" providerId="ADAL" clId="{945B2C6C-E3B2-445E-B6E8-A0E39660BE04}" dt="2020-04-09T20:45:05.401" v="70" actId="478"/>
            <ac:spMkLst>
              <pc:docMk/>
              <pc:sldMasterMk cId="0" sldId="2147483661"/>
              <pc:sldLayoutMk cId="2412412220" sldId="2147483686"/>
              <ac:spMk id="5" creationId="{00000000-0000-0000-0000-000000000000}"/>
            </ac:spMkLst>
          </pc:spChg>
          <pc:spChg chg="add">
            <ac:chgData name="Jolie R Macier" userId="092693b1-a69a-4339-83de-6650eb6d6f2f" providerId="ADAL" clId="{945B2C6C-E3B2-445E-B6E8-A0E39660BE04}" dt="2020-04-09T20:45:05.819" v="71"/>
            <ac:spMkLst>
              <pc:docMk/>
              <pc:sldMasterMk cId="0" sldId="2147483661"/>
              <pc:sldLayoutMk cId="2412412220" sldId="2147483686"/>
              <ac:spMk id="8" creationId="{1B9DBF6E-42F6-4744-BB00-707B0BEDCBDF}"/>
            </ac:spMkLst>
          </pc:spChg>
        </pc:sldLayoutChg>
      </pc:sldMaster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0-10-26T12:17:13.966" idx="2">
    <p:pos x="10" y="10"/>
    <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10-26T12:17:13.966" idx="2">
    <p:pos x="10" y="10"/>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10-21T14:26:15.457" idx="1">
    <p:pos x="10" y="10"/>
    <p:text/>
    <p:extLst>
      <p:ext uri="{C676402C-5697-4E1C-873F-D02D1690AC5C}">
        <p15:threadingInfo xmlns:p15="http://schemas.microsoft.com/office/powerpoint/2012/main" timeZoneBias="42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FB589245-636E-234E-BFAD-9607949806CA}" type="datetimeFigureOut">
              <a:rPr lang="en-US"/>
              <a:pPr>
                <a:defRPr/>
              </a:pPr>
              <a:t>10/21/2020</a:t>
            </a:fld>
            <a:endParaRPr lang="en-US"/>
          </a:p>
        </p:txBody>
      </p:sp>
      <p:sp>
        <p:nvSpPr>
          <p:cNvPr id="4" name="Footer Placeholder 3"/>
          <p:cNvSpPr>
            <a:spLocks noGrp="1"/>
          </p:cNvSpPr>
          <p:nvPr>
            <p:ph type="ftr" sz="quarter" idx="2"/>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62F3B233-32CA-1B4D-AFEE-D703F5CA5C37}" type="slidenum">
              <a:rPr lang="en-US"/>
              <a:pPr>
                <a:defRPr/>
              </a:pPr>
              <a:t>‹#›</a:t>
            </a:fld>
            <a:endParaRPr lang="en-US"/>
          </a:p>
        </p:txBody>
      </p:sp>
    </p:spTree>
    <p:extLst>
      <p:ext uri="{BB962C8B-B14F-4D97-AF65-F5344CB8AC3E}">
        <p14:creationId xmlns:p14="http://schemas.microsoft.com/office/powerpoint/2010/main" val="326028637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6833" cy="464185"/>
          </a:xfrm>
          <a:prstGeom prst="rect">
            <a:avLst/>
          </a:prstGeom>
        </p:spPr>
        <p:txBody>
          <a:bodyPr vert="horz" lIns="92958" tIns="46479" rIns="92958" bIns="46479"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56550" y="0"/>
            <a:ext cx="3026833" cy="464185"/>
          </a:xfrm>
          <a:prstGeom prst="rect">
            <a:avLst/>
          </a:prstGeom>
        </p:spPr>
        <p:txBody>
          <a:bodyPr vert="horz" lIns="92958" tIns="46479" rIns="92958" bIns="46479" rtlCol="0"/>
          <a:lstStyle>
            <a:lvl1pPr algn="r" fontAlgn="auto">
              <a:spcBef>
                <a:spcPts val="0"/>
              </a:spcBef>
              <a:spcAft>
                <a:spcPts val="0"/>
              </a:spcAft>
              <a:defRPr sz="1200" smtClean="0">
                <a:latin typeface="+mn-lt"/>
                <a:ea typeface="+mn-ea"/>
                <a:cs typeface="+mn-cs"/>
              </a:defRPr>
            </a:lvl1pPr>
          </a:lstStyle>
          <a:p>
            <a:pPr>
              <a:defRPr/>
            </a:pPr>
            <a:fld id="{129BCED8-DCF3-A94B-99F8-D2FB79A8911E}" type="datetimeFigureOut">
              <a:rPr lang="en-US"/>
              <a:pPr>
                <a:defRPr/>
              </a:pPr>
              <a:t>10/21/2020</a:t>
            </a:fld>
            <a:endParaRPr lang="en-US"/>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8" tIns="46479" rIns="92958" bIns="46479" rtlCol="0" anchor="ctr"/>
          <a:lstStyle/>
          <a:p>
            <a:pPr lvl="0"/>
            <a:endParaRPr lang="en-US" noProof="0"/>
          </a:p>
        </p:txBody>
      </p:sp>
      <p:sp>
        <p:nvSpPr>
          <p:cNvPr id="5" name="Notes Placeholder 4"/>
          <p:cNvSpPr>
            <a:spLocks noGrp="1"/>
          </p:cNvSpPr>
          <p:nvPr>
            <p:ph type="body" sz="quarter" idx="3"/>
          </p:nvPr>
        </p:nvSpPr>
        <p:spPr>
          <a:xfrm>
            <a:off x="698500" y="4409758"/>
            <a:ext cx="5588000" cy="4177665"/>
          </a:xfrm>
          <a:prstGeom prst="rect">
            <a:avLst/>
          </a:prstGeom>
        </p:spPr>
        <p:txBody>
          <a:bodyPr vert="horz" lIns="92958" tIns="46479" rIns="92958" bIns="46479"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17904"/>
            <a:ext cx="3026833" cy="464185"/>
          </a:xfrm>
          <a:prstGeom prst="rect">
            <a:avLst/>
          </a:prstGeom>
        </p:spPr>
        <p:txBody>
          <a:bodyPr vert="horz" lIns="92958" tIns="46479" rIns="92958" bIns="46479"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56550" y="8817904"/>
            <a:ext cx="3026833" cy="464185"/>
          </a:xfrm>
          <a:prstGeom prst="rect">
            <a:avLst/>
          </a:prstGeom>
        </p:spPr>
        <p:txBody>
          <a:bodyPr vert="horz" lIns="92958" tIns="46479" rIns="92958" bIns="46479" rtlCol="0" anchor="b"/>
          <a:lstStyle>
            <a:lvl1pPr algn="r" fontAlgn="auto">
              <a:spcBef>
                <a:spcPts val="0"/>
              </a:spcBef>
              <a:spcAft>
                <a:spcPts val="0"/>
              </a:spcAft>
              <a:defRPr sz="1200" smtClean="0">
                <a:latin typeface="+mn-lt"/>
                <a:ea typeface="+mn-ea"/>
                <a:cs typeface="+mn-cs"/>
              </a:defRPr>
            </a:lvl1pPr>
          </a:lstStyle>
          <a:p>
            <a:pPr>
              <a:defRPr/>
            </a:pPr>
            <a:fld id="{EEA82294-BF3E-954A-9E49-35D72A5F0004}" type="slidenum">
              <a:rPr lang="en-US"/>
              <a:pPr>
                <a:defRPr/>
              </a:pPr>
              <a:t>‹#›</a:t>
            </a:fld>
            <a:endParaRPr lang="en-US"/>
          </a:p>
        </p:txBody>
      </p:sp>
    </p:spTree>
    <p:extLst>
      <p:ext uri="{BB962C8B-B14F-4D97-AF65-F5344CB8AC3E}">
        <p14:creationId xmlns:p14="http://schemas.microsoft.com/office/powerpoint/2010/main" val="3007741859"/>
      </p:ext>
    </p:extLst>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Geneva" charset="0"/>
        <a:cs typeface="Geneva" charset="0"/>
      </a:defRPr>
    </a:lvl1pPr>
    <a:lvl2pPr marL="457200" algn="l" defTabSz="457200" rtl="0" fontAlgn="base">
      <a:spcBef>
        <a:spcPct val="30000"/>
      </a:spcBef>
      <a:spcAft>
        <a:spcPct val="0"/>
      </a:spcAft>
      <a:defRPr sz="1200" kern="1200">
        <a:solidFill>
          <a:schemeClr val="tx1"/>
        </a:solidFill>
        <a:latin typeface="+mn-lt"/>
        <a:ea typeface="Geneva" charset="0"/>
        <a:cs typeface="+mn-cs"/>
      </a:defRPr>
    </a:lvl2pPr>
    <a:lvl3pPr marL="914400" algn="l" defTabSz="457200" rtl="0" fontAlgn="base">
      <a:spcBef>
        <a:spcPct val="30000"/>
      </a:spcBef>
      <a:spcAft>
        <a:spcPct val="0"/>
      </a:spcAft>
      <a:defRPr sz="1200" kern="1200">
        <a:solidFill>
          <a:schemeClr val="tx1"/>
        </a:solidFill>
        <a:latin typeface="+mn-lt"/>
        <a:ea typeface="Geneva" charset="0"/>
        <a:cs typeface="+mn-cs"/>
      </a:defRPr>
    </a:lvl3pPr>
    <a:lvl4pPr marL="1371600" algn="l" defTabSz="457200" rtl="0" fontAlgn="base">
      <a:spcBef>
        <a:spcPct val="30000"/>
      </a:spcBef>
      <a:spcAft>
        <a:spcPct val="0"/>
      </a:spcAft>
      <a:defRPr sz="1200" kern="1200">
        <a:solidFill>
          <a:schemeClr val="tx1"/>
        </a:solidFill>
        <a:latin typeface="+mn-lt"/>
        <a:ea typeface="Geneva" charset="0"/>
        <a:cs typeface="+mn-cs"/>
      </a:defRPr>
    </a:lvl4pPr>
    <a:lvl5pPr marL="1828800" algn="l" defTabSz="457200" rtl="0" fontAlgn="base">
      <a:spcBef>
        <a:spcPct val="30000"/>
      </a:spcBef>
      <a:spcAft>
        <a:spcPct val="0"/>
      </a:spcAft>
      <a:defRPr sz="1200" kern="1200">
        <a:solidFill>
          <a:schemeClr val="tx1"/>
        </a:solidFill>
        <a:latin typeface="+mn-lt"/>
        <a:ea typeface="Geneva"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422023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4024" y="1227137"/>
            <a:ext cx="8296275" cy="4241851"/>
          </a:xfrm>
          <a:prstGeom prst="rect">
            <a:avLst/>
          </a:prstGeom>
        </p:spPr>
        <p:txBody>
          <a:bodyPr/>
          <a:lstStyle>
            <a:lvl1pPr marL="0" indent="0">
              <a:buNone/>
              <a:defRPr sz="3200">
                <a:solidFill>
                  <a:srgbClr val="63666A"/>
                </a:solidFill>
                <a:latin typeface="Helvetica"/>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12" name="Text Placeholder 2"/>
          <p:cNvSpPr>
            <a:spLocks noGrp="1"/>
          </p:cNvSpPr>
          <p:nvPr>
            <p:ph type="body" idx="11"/>
          </p:nvPr>
        </p:nvSpPr>
        <p:spPr>
          <a:xfrm>
            <a:off x="457203" y="5686118"/>
            <a:ext cx="8293095" cy="439738"/>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Footer Placeholder 4"/>
          <p:cNvSpPr>
            <a:spLocks noGrp="1"/>
          </p:cNvSpPr>
          <p:nvPr>
            <p:ph type="ftr" sz="quarter" idx="13"/>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7" name="Slide Number Placeholder 5"/>
          <p:cNvSpPr>
            <a:spLocks noGrp="1"/>
          </p:cNvSpPr>
          <p:nvPr>
            <p:ph type="sldNum" sz="quarter" idx="14"/>
          </p:nvPr>
        </p:nvSpPr>
        <p:spPr/>
        <p:txBody>
          <a:bodyPr/>
          <a:lstStyle>
            <a:lvl1pPr>
              <a:defRPr sz="1200" b="1" i="0" baseline="0" smtClean="0">
                <a:solidFill>
                  <a:srgbClr val="004C97"/>
                </a:solidFill>
                <a:latin typeface="Helvetica"/>
              </a:defRPr>
            </a:lvl1pPr>
          </a:lstStyle>
          <a:p>
            <a:pPr>
              <a:defRPr/>
            </a:pPr>
            <a:fld id="{D7C6703C-D516-5C41-9D7B-DB72F4B68AE4}" type="slidenum">
              <a:rPr lang="en-US"/>
              <a:pPr>
                <a:defRPr/>
              </a:pPr>
              <a:t>‹#›</a:t>
            </a:fld>
            <a:endParaRPr lang="en-US"/>
          </a:p>
        </p:txBody>
      </p:sp>
      <p:sp>
        <p:nvSpPr>
          <p:cNvPr id="2" name="Title 1"/>
          <p:cNvSpPr>
            <a:spLocks noGrp="1"/>
          </p:cNvSpPr>
          <p:nvPr>
            <p:ph type="title"/>
          </p:nvPr>
        </p:nvSpPr>
        <p:spPr>
          <a:xfrm>
            <a:off x="457204" y="425568"/>
            <a:ext cx="8293096" cy="603767"/>
          </a:xfrm>
          <a:prstGeom prst="rect">
            <a:avLst/>
          </a:prstGeom>
        </p:spPr>
        <p:txBody>
          <a:bodyPr vert="horz" lIns="0" tIns="0" rIns="0" bIns="0"/>
          <a:lstStyle>
            <a:lvl1pPr algn="l">
              <a:defRPr sz="2200" b="1" i="0" baseline="0">
                <a:solidFill>
                  <a:srgbClr val="004C97"/>
                </a:solidFill>
                <a:latin typeface="Helvetica"/>
              </a:defRPr>
            </a:lvl1pPr>
          </a:lstStyle>
          <a:p>
            <a:r>
              <a:rPr lang="en-US"/>
              <a:t>Click to edit Master title style</a:t>
            </a:r>
          </a:p>
        </p:txBody>
      </p:sp>
      <p:sp>
        <p:nvSpPr>
          <p:cNvPr id="8" name="Date Placeholder 3">
            <a:extLst>
              <a:ext uri="{FF2B5EF4-FFF2-40B4-BE49-F238E27FC236}">
                <a16:creationId xmlns:a16="http://schemas.microsoft.com/office/drawing/2014/main" id="{1B9DBF6E-42F6-4744-BB00-707B0BEDCBDF}"/>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smtClean="0"/>
              <a:t>-</a:t>
            </a:r>
            <a:endParaRPr lang="en-US" dirty="0"/>
          </a:p>
        </p:txBody>
      </p:sp>
    </p:spTree>
    <p:extLst>
      <p:ext uri="{BB962C8B-B14F-4D97-AF65-F5344CB8AC3E}">
        <p14:creationId xmlns:p14="http://schemas.microsoft.com/office/powerpoint/2010/main" val="241241222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Title Slide with Logos">
    <p:spTree>
      <p:nvGrpSpPr>
        <p:cNvPr id="1" name=""/>
        <p:cNvGrpSpPr/>
        <p:nvPr/>
      </p:nvGrpSpPr>
      <p:grpSpPr>
        <a:xfrm>
          <a:off x="0" y="0"/>
          <a:ext cx="0" cy="0"/>
          <a:chOff x="0" y="0"/>
          <a:chExt cx="0" cy="0"/>
        </a:xfrm>
      </p:grpSpPr>
      <p:sp>
        <p:nvSpPr>
          <p:cNvPr id="2" name="Title 1"/>
          <p:cNvSpPr>
            <a:spLocks noGrp="1"/>
          </p:cNvSpPr>
          <p:nvPr>
            <p:ph type="title"/>
          </p:nvPr>
        </p:nvSpPr>
        <p:spPr>
          <a:xfrm>
            <a:off x="457200" y="1711746"/>
            <a:ext cx="8293100" cy="1143000"/>
          </a:xfrm>
          <a:prstGeom prst="rect">
            <a:avLst/>
          </a:prstGeom>
        </p:spPr>
        <p:txBody>
          <a:bodyPr vert="horz" lIns="0" tIns="0" rIns="0" bIns="0" anchor="b" anchorCtr="0"/>
          <a:lstStyle>
            <a:lvl1pPr algn="l">
              <a:defRPr sz="3200" b="1" i="0" baseline="0">
                <a:solidFill>
                  <a:srgbClr val="004C97"/>
                </a:solidFill>
                <a:latin typeface="Helvetica"/>
              </a:defRPr>
            </a:lvl1pPr>
          </a:lstStyle>
          <a:p>
            <a:r>
              <a:rPr lang="en-US"/>
              <a:t>Click to edit Master title style</a:t>
            </a:r>
            <a:endParaRPr lang="en-US" dirty="0"/>
          </a:p>
        </p:txBody>
      </p:sp>
      <p:sp>
        <p:nvSpPr>
          <p:cNvPr id="4" name="Text Placeholder 3"/>
          <p:cNvSpPr>
            <a:spLocks noGrp="1"/>
          </p:cNvSpPr>
          <p:nvPr>
            <p:ph type="body" sz="quarter" idx="10"/>
          </p:nvPr>
        </p:nvSpPr>
        <p:spPr>
          <a:xfrm>
            <a:off x="454025" y="3209907"/>
            <a:ext cx="8296275" cy="1721069"/>
          </a:xfrm>
          <a:prstGeom prst="rect">
            <a:avLst/>
          </a:prstGeom>
        </p:spPr>
        <p:txBody>
          <a:bodyPr vert="horz" lIns="0" tIns="0" rIns="0" bIns="0"/>
          <a:lstStyle>
            <a:lvl1pPr marL="0" indent="0">
              <a:buFontTx/>
              <a:buNone/>
              <a:defRPr sz="2200" baseline="0">
                <a:solidFill>
                  <a:srgbClr val="004C97"/>
                </a:solidFill>
                <a:latin typeface="Helvetica"/>
              </a:defRPr>
            </a:lvl1pPr>
            <a:lvl2pPr marL="0" indent="0">
              <a:buFontTx/>
              <a:buNone/>
              <a:defRPr sz="1800" baseline="0">
                <a:solidFill>
                  <a:srgbClr val="004C97"/>
                </a:solidFill>
                <a:latin typeface="Helvetica"/>
              </a:defRPr>
            </a:lvl2pPr>
            <a:lvl3pPr marL="0" indent="0">
              <a:buFontTx/>
              <a:buNone/>
              <a:defRPr sz="1800" baseline="0">
                <a:solidFill>
                  <a:srgbClr val="004C97"/>
                </a:solidFill>
                <a:latin typeface="Helvetica"/>
              </a:defRPr>
            </a:lvl3pPr>
            <a:lvl4pPr marL="0" indent="0">
              <a:buFontTx/>
              <a:buNone/>
              <a:defRPr sz="1800" baseline="0">
                <a:solidFill>
                  <a:srgbClr val="004C97"/>
                </a:solidFill>
                <a:latin typeface="Helvetica"/>
              </a:defRPr>
            </a:lvl4pPr>
            <a:lvl5pPr marL="0" indent="0">
              <a:buFontTx/>
              <a:buNone/>
              <a:defRPr sz="1800" baseline="0">
                <a:solidFill>
                  <a:srgbClr val="004C97"/>
                </a:solidFill>
                <a:latin typeface="Helvetica"/>
              </a:defRPr>
            </a:lvl5pPr>
          </a:lstStyle>
          <a:p>
            <a:pPr lvl="0"/>
            <a:r>
              <a:rPr lang="en-US"/>
              <a:t>Click to edit Master text styles</a:t>
            </a:r>
          </a:p>
        </p:txBody>
      </p:sp>
    </p:spTree>
    <p:extLst>
      <p:ext uri="{BB962C8B-B14F-4D97-AF65-F5344CB8AC3E}">
        <p14:creationId xmlns:p14="http://schemas.microsoft.com/office/powerpoint/2010/main" val="311793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Footer Placeholder 4"/>
          <p:cNvSpPr>
            <a:spLocks noGrp="1"/>
          </p:cNvSpPr>
          <p:nvPr>
            <p:ph type="ftr" sz="quarter" idx="11"/>
          </p:nvPr>
        </p:nvSpPr>
        <p:spPr/>
        <p:txBody>
          <a:bodyPr/>
          <a:lstStyle/>
          <a:p>
            <a:pPr>
              <a:defRPr/>
            </a:pPr>
            <a:r>
              <a:rPr lang="en-US" dirty="0" smtClean="0"/>
              <a:t>D. Boettcher</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smtClean="0"/>
              <a:t>-</a:t>
            </a:r>
            <a:endParaRPr lang="en-US" dirty="0"/>
          </a:p>
        </p:txBody>
      </p:sp>
    </p:spTree>
    <p:extLst>
      <p:ext uri="{BB962C8B-B14F-4D97-AF65-F5344CB8AC3E}">
        <p14:creationId xmlns:p14="http://schemas.microsoft.com/office/powerpoint/2010/main" val="2872968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Footer Placeholder 4"/>
          <p:cNvSpPr>
            <a:spLocks noGrp="1"/>
          </p:cNvSpPr>
          <p:nvPr>
            <p:ph type="ftr" sz="quarter" idx="11"/>
          </p:nvPr>
        </p:nvSpPr>
        <p:spPr/>
        <p:txBody>
          <a:bodyPr/>
          <a:lstStyle/>
          <a:p>
            <a:pPr>
              <a:defRPr/>
            </a:pPr>
            <a:r>
              <a:rPr lang="en-US" dirty="0" smtClean="0"/>
              <a:t>D. Boettcher</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457200" y="1238250"/>
            <a:ext cx="8293100" cy="484663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smtClean="0"/>
              <a:t>-</a:t>
            </a:r>
            <a:endParaRPr lang="en-US" dirty="0"/>
          </a:p>
        </p:txBody>
      </p:sp>
    </p:spTree>
    <p:extLst>
      <p:ext uri="{BB962C8B-B14F-4D97-AF65-F5344CB8AC3E}">
        <p14:creationId xmlns:p14="http://schemas.microsoft.com/office/powerpoint/2010/main" val="28796845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txBox="1">
            <a:spLocks/>
          </p:cNvSpPr>
          <p:nvPr/>
        </p:nvSpPr>
        <p:spPr>
          <a:xfrm>
            <a:off x="457200" y="274638"/>
            <a:ext cx="8229600" cy="1143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defRPr/>
            </a:pPr>
            <a:endParaRPr lang="en-US"/>
          </a:p>
        </p:txBody>
      </p:sp>
      <p:sp>
        <p:nvSpPr>
          <p:cNvPr id="2" name="Title 1"/>
          <p:cNvSpPr>
            <a:spLocks noGrp="1"/>
          </p:cNvSpPr>
          <p:nvPr>
            <p:ph type="title"/>
          </p:nvPr>
        </p:nvSpPr>
        <p:spPr>
          <a:xfrm>
            <a:off x="457200" y="432610"/>
            <a:ext cx="8293100" cy="569268"/>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5" name="Footer Placeholder 4"/>
          <p:cNvSpPr>
            <a:spLocks noGrp="1"/>
          </p:cNvSpPr>
          <p:nvPr>
            <p:ph type="ftr" sz="quarter" idx="11"/>
          </p:nvPr>
        </p:nvSpPr>
        <p:spPr/>
        <p:txBody>
          <a:bodyPr/>
          <a:lstStyle/>
          <a:p>
            <a:pPr>
              <a:defRPr/>
            </a:pPr>
            <a:r>
              <a:rPr lang="en-US" dirty="0" smtClean="0"/>
              <a:t>D. Boettcher</a:t>
            </a:r>
            <a:endParaRPr lang="en-US" dirty="0"/>
          </a:p>
        </p:txBody>
      </p:sp>
      <p:sp>
        <p:nvSpPr>
          <p:cNvPr id="6" name="Slide Number Placeholder 5"/>
          <p:cNvSpPr>
            <a:spLocks noGrp="1"/>
          </p:cNvSpPr>
          <p:nvPr>
            <p:ph type="sldNum" sz="quarter" idx="12"/>
          </p:nvPr>
        </p:nvSpPr>
        <p:spPr/>
        <p:txBody>
          <a:bodyPr/>
          <a:lstStyle/>
          <a:p>
            <a:pPr>
              <a:defRPr/>
            </a:pPr>
            <a:fld id="{0C39C72E-2A13-EB4D-AD45-6D4E6ACAED8D}" type="slidenum">
              <a:rPr lang="en-US" smtClean="0"/>
              <a:pPr>
                <a:defRPr/>
              </a:pPr>
              <a:t>‹#›</a:t>
            </a:fld>
            <a:endParaRPr lang="en-US"/>
          </a:p>
        </p:txBody>
      </p:sp>
      <p:sp>
        <p:nvSpPr>
          <p:cNvPr id="8" name="Content Placeholder 2"/>
          <p:cNvSpPr>
            <a:spLocks noGrp="1"/>
          </p:cNvSpPr>
          <p:nvPr>
            <p:ph idx="13"/>
          </p:nvPr>
        </p:nvSpPr>
        <p:spPr>
          <a:xfrm>
            <a:off x="457200" y="3594463"/>
            <a:ext cx="8293100" cy="2655888"/>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Date Placeholder 3">
            <a:extLst>
              <a:ext uri="{FF2B5EF4-FFF2-40B4-BE49-F238E27FC236}">
                <a16:creationId xmlns:a16="http://schemas.microsoft.com/office/drawing/2014/main" id="{B8FB8245-C0E1-4471-BB93-7EA3F3DC9623}"/>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endParaRPr lang="en-US" dirty="0"/>
          </a:p>
        </p:txBody>
      </p:sp>
      <p:sp>
        <p:nvSpPr>
          <p:cNvPr id="10" name="Content Placeholder 2">
            <a:extLst>
              <a:ext uri="{FF2B5EF4-FFF2-40B4-BE49-F238E27FC236}">
                <a16:creationId xmlns:a16="http://schemas.microsoft.com/office/drawing/2014/main" id="{327D2065-4076-894C-A82B-FC691AD42A62}"/>
              </a:ext>
            </a:extLst>
          </p:cNvPr>
          <p:cNvSpPr>
            <a:spLocks noGrp="1"/>
          </p:cNvSpPr>
          <p:nvPr>
            <p:ph idx="14"/>
          </p:nvPr>
        </p:nvSpPr>
        <p:spPr>
          <a:xfrm>
            <a:off x="454025" y="1159850"/>
            <a:ext cx="3186158" cy="22691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2B3B8068-4F82-5947-A0DA-4F1930EEDA86}"/>
              </a:ext>
            </a:extLst>
          </p:cNvPr>
          <p:cNvSpPr>
            <a:spLocks noGrp="1"/>
          </p:cNvSpPr>
          <p:nvPr>
            <p:ph idx="15"/>
          </p:nvPr>
        </p:nvSpPr>
        <p:spPr>
          <a:xfrm>
            <a:off x="5500642" y="1159850"/>
            <a:ext cx="3186158" cy="22691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5550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2" name="Title 1"/>
          <p:cNvSpPr>
            <a:spLocks noGrp="1"/>
          </p:cNvSpPr>
          <p:nvPr>
            <p:ph type="title"/>
          </p:nvPr>
        </p:nvSpPr>
        <p:spPr>
          <a:xfrm>
            <a:off x="457200" y="432609"/>
            <a:ext cx="8293100" cy="548785"/>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6" name="Footer Placeholder 4"/>
          <p:cNvSpPr>
            <a:spLocks noGrp="1"/>
          </p:cNvSpPr>
          <p:nvPr>
            <p:ph type="ftr" sz="quarter" idx="14"/>
          </p:nvPr>
        </p:nvSpPr>
        <p:spPr/>
        <p:txBody>
          <a:bodyPr/>
          <a:lstStyle>
            <a:lvl1pPr>
              <a:defRPr/>
            </a:lvl1pPr>
          </a:lstStyle>
          <a:p>
            <a:pPr>
              <a:defRPr/>
            </a:pPr>
            <a:r>
              <a:rPr lang="en-US" dirty="0" smtClean="0"/>
              <a:t>D. Boettcher</a:t>
            </a:r>
            <a:endParaRPr lang="en-US" dirty="0"/>
          </a:p>
        </p:txBody>
      </p:sp>
      <p:sp>
        <p:nvSpPr>
          <p:cNvPr id="7" name="Slide Number Placeholder 5"/>
          <p:cNvSpPr>
            <a:spLocks noGrp="1"/>
          </p:cNvSpPr>
          <p:nvPr>
            <p:ph type="sldNum" sz="quarter" idx="15"/>
          </p:nvPr>
        </p:nvSpPr>
        <p:spPr/>
        <p:txBody>
          <a:bodyPr/>
          <a:lstStyle>
            <a:lvl1pPr>
              <a:defRPr/>
            </a:lvl1pPr>
          </a:lstStyle>
          <a:p>
            <a:pPr>
              <a:defRPr/>
            </a:pPr>
            <a:fld id="{98AA3EDC-84CE-5D44-955B-22A59AD27526}" type="slidenum">
              <a:rPr lang="en-US"/>
              <a:pPr>
                <a:defRPr/>
              </a:pPr>
              <a:t>‹#›</a:t>
            </a:fld>
            <a:endParaRPr lang="en-US"/>
          </a:p>
        </p:txBody>
      </p:sp>
      <p:sp>
        <p:nvSpPr>
          <p:cNvPr id="8" name="Content Placeholder 2"/>
          <p:cNvSpPr>
            <a:spLocks noGrp="1"/>
          </p:cNvSpPr>
          <p:nvPr>
            <p:ph idx="16"/>
          </p:nvPr>
        </p:nvSpPr>
        <p:spPr>
          <a:xfrm>
            <a:off x="457200"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2"/>
          <p:cNvSpPr>
            <a:spLocks noGrp="1"/>
          </p:cNvSpPr>
          <p:nvPr>
            <p:ph idx="17"/>
          </p:nvPr>
        </p:nvSpPr>
        <p:spPr>
          <a:xfrm>
            <a:off x="4751454" y="1238250"/>
            <a:ext cx="3998846" cy="484663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0DAAE906-8AAE-4B53-A6A5-981574B10F1C}"/>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endParaRPr lang="en-US" dirty="0"/>
          </a:p>
        </p:txBody>
      </p:sp>
    </p:spTree>
    <p:extLst>
      <p:ext uri="{BB962C8B-B14F-4D97-AF65-F5344CB8AC3E}">
        <p14:creationId xmlns:p14="http://schemas.microsoft.com/office/powerpoint/2010/main" val="148206358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4" y="5347368"/>
            <a:ext cx="4003605"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3" name="Title 1"/>
          <p:cNvSpPr>
            <a:spLocks noGrp="1"/>
          </p:cNvSpPr>
          <p:nvPr>
            <p:ph type="title"/>
          </p:nvPr>
        </p:nvSpPr>
        <p:spPr>
          <a:xfrm>
            <a:off x="446058" y="432610"/>
            <a:ext cx="8304267" cy="57950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4" name="Text Placeholder 2"/>
          <p:cNvSpPr>
            <a:spLocks noGrp="1"/>
          </p:cNvSpPr>
          <p:nvPr>
            <p:ph type="body" idx="13"/>
          </p:nvPr>
        </p:nvSpPr>
        <p:spPr>
          <a:xfrm>
            <a:off x="4683195" y="5347368"/>
            <a:ext cx="4067130" cy="737519"/>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Footer Placeholder 4"/>
          <p:cNvSpPr>
            <a:spLocks noGrp="1"/>
          </p:cNvSpPr>
          <p:nvPr>
            <p:ph type="ftr" sz="quarter" idx="17"/>
          </p:nvPr>
        </p:nvSpPr>
        <p:spPr/>
        <p:txBody>
          <a:bodyPr/>
          <a:lstStyle>
            <a:lvl1pPr>
              <a:defRPr/>
            </a:lvl1pPr>
          </a:lstStyle>
          <a:p>
            <a:pPr>
              <a:defRPr/>
            </a:pPr>
            <a:r>
              <a:rPr lang="en-US" dirty="0" smtClean="0"/>
              <a:t>D. Boettcher</a:t>
            </a:r>
            <a:endParaRPr lang="en-US" dirty="0"/>
          </a:p>
        </p:txBody>
      </p:sp>
      <p:sp>
        <p:nvSpPr>
          <p:cNvPr id="9" name="Slide Number Placeholder 5"/>
          <p:cNvSpPr>
            <a:spLocks noGrp="1"/>
          </p:cNvSpPr>
          <p:nvPr>
            <p:ph type="sldNum" sz="quarter" idx="18"/>
          </p:nvPr>
        </p:nvSpPr>
        <p:spPr/>
        <p:txBody>
          <a:bodyPr/>
          <a:lstStyle>
            <a:lvl1pPr>
              <a:defRPr/>
            </a:lvl1pPr>
          </a:lstStyle>
          <a:p>
            <a:pPr>
              <a:defRPr/>
            </a:pPr>
            <a:fld id="{68139268-D729-4C4B-81BB-35603E7F3BD0}" type="slidenum">
              <a:rPr lang="en-US"/>
              <a:pPr>
                <a:defRPr/>
              </a:pPr>
              <a:t>‹#›</a:t>
            </a:fld>
            <a:endParaRPr lang="en-US"/>
          </a:p>
        </p:txBody>
      </p:sp>
      <p:sp>
        <p:nvSpPr>
          <p:cNvPr id="10" name="Content Placeholder 2"/>
          <p:cNvSpPr>
            <a:spLocks noGrp="1"/>
          </p:cNvSpPr>
          <p:nvPr>
            <p:ph idx="19"/>
          </p:nvPr>
        </p:nvSpPr>
        <p:spPr>
          <a:xfrm>
            <a:off x="457200" y="1238250"/>
            <a:ext cx="3998846" cy="3892550"/>
          </a:xfrm>
          <a:prstGeom prst="rect">
            <a:avLst/>
          </a:prstGeom>
        </p:spPr>
        <p:txBody>
          <a:bodyPr lIns="0" rIns="0"/>
          <a:lstStyle>
            <a:lvl1pPr marL="256032" indent="-265176">
              <a:lnSpc>
                <a:spcPct val="100000"/>
              </a:lnSpc>
              <a:spcBef>
                <a:spcPts val="600"/>
              </a:spcBef>
              <a:spcAft>
                <a:spcPts val="600"/>
              </a:spcAft>
              <a:buFont typeface="Arial"/>
              <a:buChar char="•"/>
              <a:defRPr sz="2200" b="0" i="0">
                <a:solidFill>
                  <a:srgbClr val="63666A"/>
                </a:solidFill>
                <a:latin typeface="Helvetica"/>
              </a:defRPr>
            </a:lvl1pPr>
            <a:lvl2pPr marL="320040" indent="256032">
              <a:lnSpc>
                <a:spcPct val="100000"/>
              </a:lnSpc>
              <a:spcBef>
                <a:spcPts val="300"/>
              </a:spcBef>
              <a:spcAft>
                <a:spcPts val="300"/>
              </a:spcAft>
              <a:buSzPct val="90000"/>
              <a:buFont typeface="Lucida Grande"/>
              <a:buChar char="-"/>
              <a:defRPr sz="2000" b="0" i="0">
                <a:solidFill>
                  <a:srgbClr val="63666A"/>
                </a:solidFill>
                <a:latin typeface="Helvetica"/>
              </a:defRPr>
            </a:lvl2pPr>
            <a:lvl3pPr marL="640080" indent="228600">
              <a:lnSpc>
                <a:spcPct val="100000"/>
              </a:lnSpc>
              <a:spcBef>
                <a:spcPts val="300"/>
              </a:spcBef>
              <a:spcAft>
                <a:spcPts val="300"/>
              </a:spcAft>
              <a:buSzPct val="88000"/>
              <a:buFont typeface="Arial"/>
              <a:buChar char="•"/>
              <a:defRPr sz="1800" b="0" i="0">
                <a:solidFill>
                  <a:srgbClr val="63666A"/>
                </a:solidFill>
                <a:latin typeface="Helvetica"/>
              </a:defRPr>
            </a:lvl3pPr>
            <a:lvl4pPr marL="914400" indent="228600">
              <a:lnSpc>
                <a:spcPct val="100000"/>
              </a:lnSpc>
              <a:spcBef>
                <a:spcPts val="300"/>
              </a:spcBef>
              <a:spcAft>
                <a:spcPts val="300"/>
              </a:spcAft>
              <a:buSzPct val="90000"/>
              <a:buFont typeface="Lucida Grande"/>
              <a:buChar char="-"/>
              <a:defRPr sz="1600" b="0" i="0">
                <a:solidFill>
                  <a:srgbClr val="63666A"/>
                </a:solidFill>
                <a:latin typeface="Helvetica"/>
              </a:defRPr>
            </a:lvl4pPr>
            <a:lvl5pPr marL="1143000" indent="192024">
              <a:lnSpc>
                <a:spcPct val="100000"/>
              </a:lnSpc>
              <a:spcBef>
                <a:spcPts val="300"/>
              </a:spcBef>
              <a:spcAft>
                <a:spcPts val="30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p:cNvSpPr>
            <a:spLocks noGrp="1"/>
          </p:cNvSpPr>
          <p:nvPr>
            <p:ph idx="20"/>
          </p:nvPr>
        </p:nvSpPr>
        <p:spPr>
          <a:xfrm>
            <a:off x="4751454" y="1238250"/>
            <a:ext cx="3998846" cy="3892550"/>
          </a:xfrm>
          <a:prstGeom prst="rect">
            <a:avLst/>
          </a:prstGeom>
        </p:spPr>
        <p:txBody>
          <a:bodyPr lIns="0" rIns="0"/>
          <a:lstStyle>
            <a:lvl1pPr marL="256032" indent="-265176">
              <a:lnSpc>
                <a:spcPct val="100000"/>
              </a:lnSpc>
              <a:spcBef>
                <a:spcPts val="0"/>
              </a:spcBef>
              <a:spcAft>
                <a:spcPts val="0"/>
              </a:spcAft>
              <a:buFont typeface="Arial"/>
              <a:buChar char="•"/>
              <a:defRPr lang="en-US" sz="2200" b="0" i="0" kern="1200" dirty="0" smtClean="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lang="en-US" sz="2000" b="0" i="0" kern="1200" dirty="0" smtClean="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lang="en-US" sz="2000" b="0" i="0" kern="1200" dirty="0" smtClean="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lang="en-US" sz="2000" b="0" i="0" kern="1200" dirty="0">
                <a:solidFill>
                  <a:srgbClr val="63666A"/>
                </a:solidFill>
                <a:latin typeface="Helvetica"/>
                <a:ea typeface="Geneva" charset="0"/>
                <a:cs typeface="+mn-cs"/>
              </a:defRPr>
            </a:lvl5pPr>
          </a:lstStyle>
          <a:p>
            <a:pPr marL="256032" lvl="0" indent="-265176" algn="l" defTabSz="457200" rtl="0" fontAlgn="base">
              <a:lnSpc>
                <a:spcPct val="100000"/>
              </a:lnSpc>
              <a:spcBef>
                <a:spcPts val="600"/>
              </a:spcBef>
              <a:spcAft>
                <a:spcPts val="600"/>
              </a:spcAft>
              <a:buFont typeface="Arial"/>
              <a:buChar char="•"/>
            </a:pPr>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Date Placeholder 3">
            <a:extLst>
              <a:ext uri="{FF2B5EF4-FFF2-40B4-BE49-F238E27FC236}">
                <a16:creationId xmlns:a16="http://schemas.microsoft.com/office/drawing/2014/main" id="{E57BC82D-A827-42AE-A090-8B827C4B3988}"/>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endParaRPr lang="en-US" dirty="0"/>
          </a:p>
        </p:txBody>
      </p:sp>
    </p:spTree>
    <p:extLst>
      <p:ext uri="{BB962C8B-B14F-4D97-AF65-F5344CB8AC3E}">
        <p14:creationId xmlns:p14="http://schemas.microsoft.com/office/powerpoint/2010/main" val="13196205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sp>
        <p:nvSpPr>
          <p:cNvPr id="9" name="Title 1"/>
          <p:cNvSpPr>
            <a:spLocks noGrp="1"/>
          </p:cNvSpPr>
          <p:nvPr>
            <p:ph type="title"/>
          </p:nvPr>
        </p:nvSpPr>
        <p:spPr>
          <a:xfrm>
            <a:off x="457200" y="432609"/>
            <a:ext cx="8293100" cy="646957"/>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13" name="Picture Placeholder 12"/>
          <p:cNvSpPr>
            <a:spLocks noGrp="1"/>
          </p:cNvSpPr>
          <p:nvPr>
            <p:ph type="pic" sz="quarter" idx="10"/>
          </p:nvPr>
        </p:nvSpPr>
        <p:spPr>
          <a:xfrm>
            <a:off x="457200" y="1238250"/>
            <a:ext cx="8293100" cy="4846639"/>
          </a:xfrm>
          <a:prstGeom prst="rect">
            <a:avLst/>
          </a:prstGeom>
        </p:spPr>
        <p:txBody>
          <a:bodyPr vert="horz"/>
          <a:lstStyle>
            <a:lvl1pPr marL="0" indent="0">
              <a:buFontTx/>
              <a:buNone/>
              <a:defRPr>
                <a:solidFill>
                  <a:srgbClr val="63666A"/>
                </a:solidFill>
                <a:latin typeface="Helvetica"/>
              </a:defRPr>
            </a:lvl1pPr>
          </a:lstStyle>
          <a:p>
            <a:pPr lvl="0"/>
            <a:endParaRPr lang="en-US" noProof="0"/>
          </a:p>
        </p:txBody>
      </p:sp>
      <p:sp>
        <p:nvSpPr>
          <p:cNvPr id="5" name="Footer Placeholder 4"/>
          <p:cNvSpPr>
            <a:spLocks noGrp="1"/>
          </p:cNvSpPr>
          <p:nvPr>
            <p:ph type="ftr" sz="quarter" idx="12"/>
          </p:nvPr>
        </p:nvSpPr>
        <p:spPr/>
        <p:txBody>
          <a:bodyPr/>
          <a:lstStyle>
            <a:lvl1pPr>
              <a:defRPr/>
            </a:lvl1pPr>
          </a:lstStyle>
          <a:p>
            <a:pPr>
              <a:defRPr/>
            </a:pPr>
            <a:r>
              <a:rPr lang="en-US" dirty="0" smtClean="0"/>
              <a:t>D. Boettcher</a:t>
            </a:r>
            <a:endParaRPr lang="en-US" dirty="0"/>
          </a:p>
        </p:txBody>
      </p:sp>
      <p:sp>
        <p:nvSpPr>
          <p:cNvPr id="6" name="Slide Number Placeholder 5"/>
          <p:cNvSpPr>
            <a:spLocks noGrp="1"/>
          </p:cNvSpPr>
          <p:nvPr>
            <p:ph type="sldNum" sz="quarter" idx="13"/>
          </p:nvPr>
        </p:nvSpPr>
        <p:spPr/>
        <p:txBody>
          <a:bodyPr/>
          <a:lstStyle>
            <a:lvl1pPr>
              <a:defRPr/>
            </a:lvl1pPr>
          </a:lstStyle>
          <a:p>
            <a:pPr>
              <a:defRPr/>
            </a:pPr>
            <a:fld id="{C663080B-B7DD-F94E-BF93-E5AF96AB2174}" type="slidenum">
              <a:rPr lang="en-US"/>
              <a:pPr>
                <a:defRPr/>
              </a:pPr>
              <a:t>‹#›</a:t>
            </a:fld>
            <a:endParaRPr lang="en-US"/>
          </a:p>
        </p:txBody>
      </p:sp>
      <p:sp>
        <p:nvSpPr>
          <p:cNvPr id="7" name="Date Placeholder 3">
            <a:extLst>
              <a:ext uri="{FF2B5EF4-FFF2-40B4-BE49-F238E27FC236}">
                <a16:creationId xmlns:a16="http://schemas.microsoft.com/office/drawing/2014/main" id="{980F84C3-AAAD-42A4-BF3D-6ACE9E350A58}"/>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endParaRPr lang="en-US" dirty="0"/>
          </a:p>
        </p:txBody>
      </p:sp>
    </p:spTree>
    <p:extLst>
      <p:ext uri="{BB962C8B-B14F-4D97-AF65-F5344CB8AC3E}">
        <p14:creationId xmlns:p14="http://schemas.microsoft.com/office/powerpoint/2010/main" val="285078260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8" name="Picture Placeholder 12"/>
          <p:cNvSpPr>
            <a:spLocks noGrp="1"/>
          </p:cNvSpPr>
          <p:nvPr>
            <p:ph type="pic" sz="quarter" idx="10"/>
          </p:nvPr>
        </p:nvSpPr>
        <p:spPr>
          <a:xfrm>
            <a:off x="0" y="0"/>
            <a:ext cx="9144000" cy="6099175"/>
          </a:xfrm>
          <a:prstGeom prst="rect">
            <a:avLst/>
          </a:prstGeom>
        </p:spPr>
        <p:txBody>
          <a:bodyPr vert="horz"/>
          <a:lstStyle>
            <a:lvl1pPr marL="0" indent="0">
              <a:buFontTx/>
              <a:buNone/>
              <a:defRPr>
                <a:solidFill>
                  <a:srgbClr val="63666A"/>
                </a:solidFill>
                <a:latin typeface="Helvetica"/>
              </a:defRPr>
            </a:lvl1pPr>
          </a:lstStyle>
          <a:p>
            <a:pPr lvl="0"/>
            <a:endParaRPr lang="en-US" noProof="0"/>
          </a:p>
        </p:txBody>
      </p:sp>
      <p:sp>
        <p:nvSpPr>
          <p:cNvPr id="4" name="Footer Placeholder 4"/>
          <p:cNvSpPr>
            <a:spLocks noGrp="1"/>
          </p:cNvSpPr>
          <p:nvPr>
            <p:ph type="ftr" sz="quarter" idx="12"/>
          </p:nvPr>
        </p:nvSpPr>
        <p:spPr/>
        <p:txBody>
          <a:bodyPr/>
          <a:lstStyle>
            <a:lvl1pPr>
              <a:defRPr/>
            </a:lvl1pPr>
          </a:lstStyle>
          <a:p>
            <a:pPr>
              <a:defRPr/>
            </a:pPr>
            <a:r>
              <a:rPr lang="en-US"/>
              <a:t>name | talk title </a:t>
            </a:r>
          </a:p>
        </p:txBody>
      </p:sp>
      <p:sp>
        <p:nvSpPr>
          <p:cNvPr id="5" name="Slide Number Placeholder 5"/>
          <p:cNvSpPr>
            <a:spLocks noGrp="1"/>
          </p:cNvSpPr>
          <p:nvPr>
            <p:ph type="sldNum" sz="quarter" idx="13"/>
          </p:nvPr>
        </p:nvSpPr>
        <p:spPr/>
        <p:txBody>
          <a:bodyPr/>
          <a:lstStyle>
            <a:lvl1pPr>
              <a:defRPr/>
            </a:lvl1pPr>
          </a:lstStyle>
          <a:p>
            <a:pPr>
              <a:defRPr/>
            </a:pPr>
            <a:fld id="{72F71154-E60D-9942-9C7E-C9963561CB3F}" type="slidenum">
              <a:rPr lang="en-US"/>
              <a:pPr>
                <a:defRPr/>
              </a:pPr>
              <a:t>‹#›</a:t>
            </a:fld>
            <a:endParaRPr lang="en-US"/>
          </a:p>
        </p:txBody>
      </p:sp>
      <p:sp>
        <p:nvSpPr>
          <p:cNvPr id="6" name="Date Placeholder 3">
            <a:extLst>
              <a:ext uri="{FF2B5EF4-FFF2-40B4-BE49-F238E27FC236}">
                <a16:creationId xmlns:a16="http://schemas.microsoft.com/office/drawing/2014/main" id="{03F8F6C8-BAAF-4D4A-A3A0-448596DDB28C}"/>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smtClean="0"/>
              <a:t>-</a:t>
            </a:r>
            <a:endParaRPr lang="en-US" dirty="0"/>
          </a:p>
        </p:txBody>
      </p:sp>
    </p:spTree>
    <p:extLst>
      <p:ext uri="{BB962C8B-B14F-4D97-AF65-F5344CB8AC3E}">
        <p14:creationId xmlns:p14="http://schemas.microsoft.com/office/powerpoint/2010/main" val="345808870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1" name="Text Placeholder 2"/>
          <p:cNvSpPr>
            <a:spLocks noGrp="1"/>
          </p:cNvSpPr>
          <p:nvPr>
            <p:ph type="body" idx="11"/>
          </p:nvPr>
        </p:nvSpPr>
        <p:spPr>
          <a:xfrm>
            <a:off x="457204" y="5175906"/>
            <a:ext cx="3017520" cy="915332"/>
          </a:xfrm>
          <a:prstGeom prst="rect">
            <a:avLst/>
          </a:prstGeom>
        </p:spPr>
        <p:txBody>
          <a:bodyPr lIns="0" tIns="0" rIns="0" bIns="0" anchor="t" anchorCtr="0"/>
          <a:lstStyle>
            <a:lvl1pPr marL="0" indent="0">
              <a:buNone/>
              <a:defRPr sz="1600" b="0" i="0" baseline="0">
                <a:solidFill>
                  <a:srgbClr val="00B5E2"/>
                </a:solidFill>
                <a:latin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4" name="Picture Placeholder 12"/>
          <p:cNvSpPr>
            <a:spLocks noGrp="1"/>
          </p:cNvSpPr>
          <p:nvPr>
            <p:ph type="pic" sz="quarter" idx="15"/>
          </p:nvPr>
        </p:nvSpPr>
        <p:spPr>
          <a:xfrm>
            <a:off x="3716338" y="1238250"/>
            <a:ext cx="5033962" cy="4852988"/>
          </a:xfrm>
          <a:prstGeom prst="rect">
            <a:avLst/>
          </a:prstGeom>
        </p:spPr>
        <p:txBody>
          <a:bodyPr vert="horz"/>
          <a:lstStyle>
            <a:lvl1pPr marL="0" indent="0">
              <a:buFontTx/>
              <a:buNone/>
              <a:defRPr>
                <a:solidFill>
                  <a:srgbClr val="63666A"/>
                </a:solidFill>
                <a:latin typeface="Helvetica"/>
              </a:defRPr>
            </a:lvl1pPr>
          </a:lstStyle>
          <a:p>
            <a:pPr lvl="0"/>
            <a:endParaRPr lang="en-US" noProof="0"/>
          </a:p>
        </p:txBody>
      </p:sp>
      <p:sp>
        <p:nvSpPr>
          <p:cNvPr id="7" name="Footer Placeholder 4"/>
          <p:cNvSpPr>
            <a:spLocks noGrp="1"/>
          </p:cNvSpPr>
          <p:nvPr>
            <p:ph type="ftr" sz="quarter" idx="17"/>
          </p:nvPr>
        </p:nvSpPr>
        <p:spPr/>
        <p:txBody>
          <a:bodyPr/>
          <a:lstStyle>
            <a:lvl1pPr>
              <a:defRPr sz="1200" baseline="0" dirty="0">
                <a:solidFill>
                  <a:srgbClr val="004C97"/>
                </a:solidFill>
                <a:latin typeface="Helvetica"/>
              </a:defRPr>
            </a:lvl1pPr>
          </a:lstStyle>
          <a:p>
            <a:pPr>
              <a:defRPr/>
            </a:pPr>
            <a:r>
              <a:rPr lang="en-US"/>
              <a:t>name | talk title </a:t>
            </a:r>
          </a:p>
        </p:txBody>
      </p:sp>
      <p:sp>
        <p:nvSpPr>
          <p:cNvPr id="8" name="Slide Number Placeholder 5"/>
          <p:cNvSpPr>
            <a:spLocks noGrp="1"/>
          </p:cNvSpPr>
          <p:nvPr>
            <p:ph type="sldNum" sz="quarter" idx="18"/>
          </p:nvPr>
        </p:nvSpPr>
        <p:spPr/>
        <p:txBody>
          <a:bodyPr/>
          <a:lstStyle>
            <a:lvl1pPr>
              <a:defRPr sz="1200" b="1" i="0" baseline="0" smtClean="0">
                <a:solidFill>
                  <a:srgbClr val="004C97"/>
                </a:solidFill>
                <a:latin typeface="Helvetica"/>
              </a:defRPr>
            </a:lvl1pPr>
          </a:lstStyle>
          <a:p>
            <a:pPr>
              <a:defRPr/>
            </a:pPr>
            <a:fld id="{609735B5-E0F8-D44A-A3DE-E2CD0DCDE7CF}" type="slidenum">
              <a:rPr lang="en-US"/>
              <a:pPr>
                <a:defRPr/>
              </a:pPr>
              <a:t>‹#›</a:t>
            </a:fld>
            <a:endParaRPr lang="en-US"/>
          </a:p>
        </p:txBody>
      </p:sp>
      <p:sp>
        <p:nvSpPr>
          <p:cNvPr id="2" name="Title 1"/>
          <p:cNvSpPr>
            <a:spLocks noGrp="1"/>
          </p:cNvSpPr>
          <p:nvPr>
            <p:ph type="title"/>
          </p:nvPr>
        </p:nvSpPr>
        <p:spPr>
          <a:xfrm>
            <a:off x="457200" y="429098"/>
            <a:ext cx="8293100" cy="647102"/>
          </a:xfrm>
          <a:prstGeom prst="rect">
            <a:avLst/>
          </a:prstGeom>
        </p:spPr>
        <p:txBody>
          <a:bodyPr vert="horz" lIns="0" tIns="0" rIns="0" bIns="0"/>
          <a:lstStyle>
            <a:lvl1pPr algn="l">
              <a:defRPr sz="2200" b="1" i="0" baseline="0">
                <a:solidFill>
                  <a:srgbClr val="004C97"/>
                </a:solidFill>
                <a:latin typeface="Helvetica"/>
              </a:defRPr>
            </a:lvl1pPr>
          </a:lstStyle>
          <a:p>
            <a:r>
              <a:rPr lang="en-US" dirty="0"/>
              <a:t>Click to edit Master title style</a:t>
            </a:r>
          </a:p>
        </p:txBody>
      </p:sp>
      <p:sp>
        <p:nvSpPr>
          <p:cNvPr id="9" name="Content Placeholder 2"/>
          <p:cNvSpPr>
            <a:spLocks noGrp="1"/>
          </p:cNvSpPr>
          <p:nvPr>
            <p:ph idx="19"/>
          </p:nvPr>
        </p:nvSpPr>
        <p:spPr>
          <a:xfrm>
            <a:off x="457200" y="1238250"/>
            <a:ext cx="3017524" cy="3722688"/>
          </a:xfrm>
          <a:prstGeom prst="rect">
            <a:avLst/>
          </a:prstGeom>
        </p:spPr>
        <p:txBody>
          <a:bodyPr lIns="0" rIns="0"/>
          <a:lstStyle>
            <a:lvl1pPr marL="256032" indent="-265176">
              <a:lnSpc>
                <a:spcPct val="100000"/>
              </a:lnSpc>
              <a:spcBef>
                <a:spcPts val="0"/>
              </a:spcBef>
              <a:spcAft>
                <a:spcPts val="0"/>
              </a:spcAft>
              <a:buFont typeface="Arial"/>
              <a:buChar char="•"/>
              <a:defRPr sz="2200" b="0" i="0">
                <a:solidFill>
                  <a:srgbClr val="63666A"/>
                </a:solidFill>
                <a:latin typeface="Helvetica"/>
              </a:defRPr>
            </a:lvl1pPr>
            <a:lvl2pPr marL="320040" indent="256032">
              <a:lnSpc>
                <a:spcPct val="100000"/>
              </a:lnSpc>
              <a:spcBef>
                <a:spcPts val="1032"/>
              </a:spcBef>
              <a:spcAft>
                <a:spcPts val="0"/>
              </a:spcAft>
              <a:buSzPct val="90000"/>
              <a:buFont typeface="Lucida Grande"/>
              <a:buChar char="-"/>
              <a:defRPr sz="2000" b="0" i="0">
                <a:solidFill>
                  <a:srgbClr val="63666A"/>
                </a:solidFill>
                <a:latin typeface="Helvetica"/>
              </a:defRPr>
            </a:lvl2pPr>
            <a:lvl3pPr marL="640080" indent="228600">
              <a:lnSpc>
                <a:spcPct val="100000"/>
              </a:lnSpc>
              <a:spcBef>
                <a:spcPts val="1032"/>
              </a:spcBef>
              <a:spcAft>
                <a:spcPts val="0"/>
              </a:spcAft>
              <a:buSzPct val="88000"/>
              <a:buFont typeface="Arial"/>
              <a:buChar char="•"/>
              <a:defRPr sz="1800" b="0" i="0">
                <a:solidFill>
                  <a:srgbClr val="63666A"/>
                </a:solidFill>
                <a:latin typeface="Helvetica"/>
              </a:defRPr>
            </a:lvl3pPr>
            <a:lvl4pPr marL="914400" indent="228600">
              <a:lnSpc>
                <a:spcPct val="100000"/>
              </a:lnSpc>
              <a:spcBef>
                <a:spcPts val="1032"/>
              </a:spcBef>
              <a:spcAft>
                <a:spcPts val="0"/>
              </a:spcAft>
              <a:buSzPct val="90000"/>
              <a:buFont typeface="Lucida Grande"/>
              <a:buChar char="-"/>
              <a:defRPr sz="1600" b="0" i="0">
                <a:solidFill>
                  <a:srgbClr val="63666A"/>
                </a:solidFill>
                <a:latin typeface="Helvetica"/>
              </a:defRPr>
            </a:lvl4pPr>
            <a:lvl5pPr marL="1143000" indent="192024">
              <a:lnSpc>
                <a:spcPct val="100000"/>
              </a:lnSpc>
              <a:spcBef>
                <a:spcPts val="1032"/>
              </a:spcBef>
              <a:spcAft>
                <a:spcPts val="0"/>
              </a:spcAft>
              <a:buSzPct val="88000"/>
              <a:buFont typeface="Arial"/>
              <a:buChar char="•"/>
              <a:defRPr sz="1400" b="0" i="0">
                <a:solidFill>
                  <a:srgbClr val="63666A"/>
                </a:solidFill>
                <a:latin typeface="Helvetic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Date Placeholder 3">
            <a:extLst>
              <a:ext uri="{FF2B5EF4-FFF2-40B4-BE49-F238E27FC236}">
                <a16:creationId xmlns:a16="http://schemas.microsoft.com/office/drawing/2014/main" id="{9C23A2E0-AF67-414B-A4B4-E66525B2D5BB}"/>
              </a:ext>
            </a:extLst>
          </p:cNvPr>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dirty="0" smtClean="0"/>
              <a:t>-</a:t>
            </a:r>
            <a:endParaRPr lang="en-US" dirty="0"/>
          </a:p>
        </p:txBody>
      </p:sp>
    </p:spTree>
    <p:extLst>
      <p:ext uri="{BB962C8B-B14F-4D97-AF65-F5344CB8AC3E}">
        <p14:creationId xmlns:p14="http://schemas.microsoft.com/office/powerpoint/2010/main" val="164548050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heme" Target="../theme/theme1.xml"/><Relationship Id="rId7"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image" Target="../media/image5.png"/><Relationship Id="rId5" Type="http://schemas.openxmlformats.org/officeDocument/2006/relationships/slideLayout" Target="../slideLayouts/slideLayout7.xml"/><Relationship Id="rId10" Type="http://schemas.openxmlformats.org/officeDocument/2006/relationships/theme" Target="../theme/theme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Straight Connector 9"/>
          <p:cNvCxnSpPr/>
          <p:nvPr/>
        </p:nvCxnSpPr>
        <p:spPr>
          <a:xfrm>
            <a:off x="457200" y="475760"/>
            <a:ext cx="8302625" cy="0"/>
          </a:xfrm>
          <a:prstGeom prst="line">
            <a:avLst/>
          </a:prstGeom>
          <a:ln w="19050" cmpd="sng">
            <a:solidFill>
              <a:srgbClr val="004C97"/>
            </a:solidFill>
          </a:ln>
        </p:spPr>
        <p:style>
          <a:lnRef idx="1">
            <a:schemeClr val="dk1"/>
          </a:lnRef>
          <a:fillRef idx="0">
            <a:schemeClr val="dk1"/>
          </a:fillRef>
          <a:effectRef idx="0">
            <a:schemeClr val="dk1"/>
          </a:effectRef>
          <a:fontRef idx="minor">
            <a:schemeClr val="tx1"/>
          </a:fontRef>
        </p:style>
      </p:cxnSp>
      <p:pic>
        <p:nvPicPr>
          <p:cNvPr id="1029" name="Picture 6" descr="FermiLogo_RGB_NALBlue.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4025" y="6154906"/>
            <a:ext cx="1594477" cy="2883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cxnSp>
        <p:nvCxnSpPr>
          <p:cNvPr id="13" name="Straight Connector 12"/>
          <p:cNvCxnSpPr/>
          <p:nvPr/>
        </p:nvCxnSpPr>
        <p:spPr>
          <a:xfrm>
            <a:off x="457200" y="5728951"/>
            <a:ext cx="8302625"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pic>
        <p:nvPicPr>
          <p:cNvPr id="1031" name="Picture 13" descr="CERN-logo_outlin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347456" y="6003296"/>
            <a:ext cx="654050" cy="644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3" name="Picture 16" descr="SanfordSURF-horiz-logo.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072024" y="5916605"/>
            <a:ext cx="1857669" cy="6945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descr="Color-Seal_Green-Mark_SC_Horizontal.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12209" y="6083428"/>
            <a:ext cx="2202053" cy="368028"/>
          </a:xfrm>
          <a:prstGeom prst="rect">
            <a:avLst/>
          </a:prstGeom>
        </p:spPr>
      </p:pic>
      <p:pic>
        <p:nvPicPr>
          <p:cNvPr id="12" name="Picture 11">
            <a:extLst>
              <a:ext uri="{FF2B5EF4-FFF2-40B4-BE49-F238E27FC236}">
                <a16:creationId xmlns:a16="http://schemas.microsoft.com/office/drawing/2014/main" id="{D36C1517-621B-43C2-9BA9-5BF605AF9101}"/>
              </a:ext>
            </a:extLst>
          </p:cNvPr>
          <p:cNvPicPr>
            <a:picLocks noChangeAspect="1"/>
          </p:cNvPicPr>
          <p:nvPr userDrawn="1"/>
        </p:nvPicPr>
        <p:blipFill>
          <a:blip r:embed="rId8"/>
          <a:stretch>
            <a:fillRect/>
          </a:stretch>
        </p:blipFill>
        <p:spPr>
          <a:xfrm>
            <a:off x="7420000" y="131012"/>
            <a:ext cx="1359282" cy="280919"/>
          </a:xfrm>
          <a:prstGeom prst="rect">
            <a:avLst/>
          </a:prstGeom>
        </p:spPr>
      </p:pic>
    </p:spTree>
  </p:cSld>
  <p:clrMap bg1="lt1" tx1="dk1" bg2="lt2" tx2="dk2" accent1="accent1" accent2="accent2" accent3="accent3" accent4="accent4" accent5="accent5" accent6="accent6" hlink="hlink" folHlink="folHlink"/>
  <p:sldLayoutIdLst>
    <p:sldLayoutId id="2147483679" r:id="rId1"/>
    <p:sldLayoutId id="2147483688" r:id="rId2"/>
  </p:sldLayoutIdLst>
  <p:hf hdr="0"/>
  <p:txStyles>
    <p:titleStyle>
      <a:lvl1pPr algn="ctr" defTabSz="457200" rtl="0" eaLnBrk="1" fontAlgn="base" hangingPunct="1">
        <a:spcBef>
          <a:spcPct val="0"/>
        </a:spcBef>
        <a:spcAft>
          <a:spcPct val="0"/>
        </a:spcAft>
        <a:defRPr sz="4400" kern="1200">
          <a:solidFill>
            <a:schemeClr val="tx1"/>
          </a:solidFill>
          <a:latin typeface="+mj-lt"/>
          <a:ea typeface="Geneva" charset="0"/>
          <a:cs typeface="Geneva" charset="0"/>
        </a:defRPr>
      </a:lvl1pPr>
      <a:lvl2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2pPr>
      <a:lvl3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3pPr>
      <a:lvl4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4pPr>
      <a:lvl5pPr algn="ctr" defTabSz="457200" rtl="0" eaLnBrk="1" fontAlgn="base" hangingPunct="1">
        <a:spcBef>
          <a:spcPct val="0"/>
        </a:spcBef>
        <a:spcAft>
          <a:spcPct val="0"/>
        </a:spcAft>
        <a:defRPr sz="4400">
          <a:solidFill>
            <a:schemeClr val="tx1"/>
          </a:solidFill>
          <a:latin typeface="Calibri" charset="0"/>
          <a:ea typeface="Geneva" charset="0"/>
          <a:cs typeface="Geneva" charset="0"/>
        </a:defRPr>
      </a:lvl5pPr>
      <a:lvl6pPr marL="4572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6pPr>
      <a:lvl7pPr marL="9144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7pPr>
      <a:lvl8pPr marL="13716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8pPr>
      <a:lvl9pPr marL="1828800" algn="ctr" defTabSz="457200" rtl="0" eaLnBrk="1" fontAlgn="base" hangingPunct="1">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13" name="Straight Connector 12"/>
          <p:cNvCxnSpPr/>
          <p:nvPr/>
        </p:nvCxnSpPr>
        <p:spPr>
          <a:xfrm>
            <a:off x="457200" y="6357938"/>
            <a:ext cx="8293100" cy="0"/>
          </a:xfrm>
          <a:prstGeom prst="line">
            <a:avLst/>
          </a:prstGeom>
          <a:ln>
            <a:solidFill>
              <a:srgbClr val="004C97"/>
            </a:solidFill>
          </a:ln>
          <a:effectLst/>
        </p:spPr>
        <p:style>
          <a:lnRef idx="2">
            <a:schemeClr val="accent1"/>
          </a:lnRef>
          <a:fillRef idx="0">
            <a:schemeClr val="accent1"/>
          </a:fillRef>
          <a:effectRef idx="1">
            <a:schemeClr val="accent1"/>
          </a:effectRef>
          <a:fontRef idx="minor">
            <a:schemeClr val="tx1"/>
          </a:fontRef>
        </p:style>
      </p:cxnSp>
      <p:sp>
        <p:nvSpPr>
          <p:cNvPr id="4" name="Date Placeholder 3"/>
          <p:cNvSpPr>
            <a:spLocks noGrp="1"/>
          </p:cNvSpPr>
          <p:nvPr>
            <p:ph type="dt" sz="half" idx="2"/>
          </p:nvPr>
        </p:nvSpPr>
        <p:spPr>
          <a:xfrm>
            <a:off x="979488" y="6488430"/>
            <a:ext cx="1136650" cy="187325"/>
          </a:xfrm>
          <a:prstGeom prst="rect">
            <a:avLst/>
          </a:prstGeom>
        </p:spPr>
        <p:txBody>
          <a:bodyPr lIns="0" tIns="0" rIns="0" bIns="0" anchor="b" anchorCtr="0"/>
          <a:lstStyle>
            <a:lvl1pPr fontAlgn="auto">
              <a:spcBef>
                <a:spcPts val="0"/>
              </a:spcBef>
              <a:spcAft>
                <a:spcPts val="0"/>
              </a:spcAft>
              <a:defRPr sz="1200" baseline="0" smtClean="0">
                <a:solidFill>
                  <a:srgbClr val="004C97"/>
                </a:solidFill>
                <a:latin typeface="Helvetica"/>
                <a:ea typeface="+mn-ea"/>
                <a:cs typeface="+mn-cs"/>
              </a:defRPr>
            </a:lvl1pPr>
          </a:lstStyle>
          <a:p>
            <a:pPr>
              <a:defRPr/>
            </a:pPr>
            <a:r>
              <a:rPr lang="en-US"/>
              <a:t>07.29.20</a:t>
            </a:r>
          </a:p>
        </p:txBody>
      </p:sp>
      <p:sp>
        <p:nvSpPr>
          <p:cNvPr id="5" name="Footer Placeholder 4"/>
          <p:cNvSpPr>
            <a:spLocks noGrp="1"/>
          </p:cNvSpPr>
          <p:nvPr>
            <p:ph type="ftr" sz="quarter" idx="3"/>
          </p:nvPr>
        </p:nvSpPr>
        <p:spPr>
          <a:xfrm>
            <a:off x="2116138" y="6488430"/>
            <a:ext cx="5616575" cy="187325"/>
          </a:xfrm>
          <a:prstGeom prst="rect">
            <a:avLst/>
          </a:prstGeom>
        </p:spPr>
        <p:txBody>
          <a:bodyPr lIns="0" tIns="0" rIns="0" bIns="0" anchor="b" anchorCtr="0"/>
          <a:lstStyle>
            <a:lvl1pPr fontAlgn="auto">
              <a:spcBef>
                <a:spcPts val="0"/>
              </a:spcBef>
              <a:spcAft>
                <a:spcPts val="0"/>
              </a:spcAft>
              <a:defRPr sz="1200" baseline="0" dirty="0">
                <a:solidFill>
                  <a:srgbClr val="004C97"/>
                </a:solidFill>
                <a:latin typeface="Helvetica"/>
                <a:ea typeface="+mn-ea"/>
                <a:cs typeface="+mn-cs"/>
              </a:defRPr>
            </a:lvl1pPr>
          </a:lstStyle>
          <a:p>
            <a:pPr>
              <a:defRPr/>
            </a:pPr>
            <a:r>
              <a:rPr lang="en-US" dirty="0" smtClean="0"/>
              <a:t>D. Boettcher</a:t>
            </a:r>
            <a:endParaRPr lang="en-US" dirty="0"/>
          </a:p>
        </p:txBody>
      </p:sp>
      <p:sp>
        <p:nvSpPr>
          <p:cNvPr id="6" name="Slide Number Placeholder 5"/>
          <p:cNvSpPr>
            <a:spLocks noGrp="1"/>
          </p:cNvSpPr>
          <p:nvPr>
            <p:ph type="sldNum" sz="quarter" idx="4"/>
          </p:nvPr>
        </p:nvSpPr>
        <p:spPr>
          <a:xfrm>
            <a:off x="454025" y="6488430"/>
            <a:ext cx="525463" cy="187325"/>
          </a:xfrm>
          <a:prstGeom prst="rect">
            <a:avLst/>
          </a:prstGeom>
        </p:spPr>
        <p:txBody>
          <a:bodyPr lIns="0" tIns="0" rIns="0" bIns="0" anchor="b" anchorCtr="0"/>
          <a:lstStyle>
            <a:lvl1pPr fontAlgn="auto">
              <a:spcBef>
                <a:spcPts val="0"/>
              </a:spcBef>
              <a:spcAft>
                <a:spcPts val="0"/>
              </a:spcAft>
              <a:defRPr sz="1200" b="1" i="0" baseline="0" smtClean="0">
                <a:solidFill>
                  <a:srgbClr val="004C97"/>
                </a:solidFill>
                <a:latin typeface="Helvetica"/>
                <a:ea typeface="+mn-ea"/>
                <a:cs typeface="+mn-cs"/>
              </a:defRPr>
            </a:lvl1pPr>
          </a:lstStyle>
          <a:p>
            <a:pPr>
              <a:defRPr/>
            </a:pPr>
            <a:fld id="{0C39C72E-2A13-EB4D-AD45-6D4E6ACAED8D}" type="slidenum">
              <a:rPr lang="en-US"/>
              <a:pPr>
                <a:defRPr/>
              </a:pPr>
              <a:t>‹#›</a:t>
            </a:fld>
            <a:endParaRPr lang="en-US"/>
          </a:p>
        </p:txBody>
      </p:sp>
      <p:pic>
        <p:nvPicPr>
          <p:cNvPr id="7" name="Picture 6">
            <a:extLst>
              <a:ext uri="{FF2B5EF4-FFF2-40B4-BE49-F238E27FC236}">
                <a16:creationId xmlns:a16="http://schemas.microsoft.com/office/drawing/2014/main" id="{11F0F08D-1383-4141-915C-29DECEA73C87}"/>
              </a:ext>
            </a:extLst>
          </p:cNvPr>
          <p:cNvPicPr>
            <a:picLocks noChangeAspect="1"/>
          </p:cNvPicPr>
          <p:nvPr userDrawn="1"/>
        </p:nvPicPr>
        <p:blipFill>
          <a:blip r:embed="rId11"/>
          <a:stretch>
            <a:fillRect/>
          </a:stretch>
        </p:blipFill>
        <p:spPr>
          <a:xfrm>
            <a:off x="7829886" y="6451676"/>
            <a:ext cx="1136650" cy="234908"/>
          </a:xfrm>
          <a:prstGeom prst="rect">
            <a:avLst/>
          </a:prstGeom>
        </p:spPr>
      </p:pic>
    </p:spTree>
  </p:cSld>
  <p:clrMap bg1="lt1" tx1="dk1" bg2="lt2" tx2="dk2" accent1="accent1" accent2="accent2" accent3="accent3" accent4="accent4" accent5="accent5" accent6="accent6" hlink="hlink" folHlink="folHlink"/>
  <p:sldLayoutIdLst>
    <p:sldLayoutId id="2147483684" r:id="rId1"/>
    <p:sldLayoutId id="2147483687" r:id="rId2"/>
    <p:sldLayoutId id="2147483680" r:id="rId3"/>
    <p:sldLayoutId id="2147483681" r:id="rId4"/>
    <p:sldLayoutId id="2147483682" r:id="rId5"/>
    <p:sldLayoutId id="2147483683" r:id="rId6"/>
    <p:sldLayoutId id="2147483685" r:id="rId7"/>
    <p:sldLayoutId id="2147483686" r:id="rId8"/>
    <p:sldLayoutId id="2147483689" r:id="rId9"/>
  </p:sldLayoutIdLst>
  <p:hf hdr="0"/>
  <p:txStyles>
    <p:titleStyle>
      <a:lvl1pPr algn="ctr" defTabSz="457200" rtl="0" fontAlgn="base">
        <a:spcBef>
          <a:spcPct val="0"/>
        </a:spcBef>
        <a:spcAft>
          <a:spcPct val="0"/>
        </a:spcAft>
        <a:defRPr sz="4400" kern="1200">
          <a:solidFill>
            <a:schemeClr val="tx1"/>
          </a:solidFill>
          <a:latin typeface="+mj-lt"/>
          <a:ea typeface="Geneva" charset="0"/>
          <a:cs typeface="Geneva" charset="0"/>
        </a:defRPr>
      </a:lvl1pPr>
      <a:lvl2pPr algn="ctr" defTabSz="457200" rtl="0" fontAlgn="base">
        <a:spcBef>
          <a:spcPct val="0"/>
        </a:spcBef>
        <a:spcAft>
          <a:spcPct val="0"/>
        </a:spcAft>
        <a:defRPr sz="4400">
          <a:solidFill>
            <a:schemeClr val="tx1"/>
          </a:solidFill>
          <a:latin typeface="Calibri" charset="0"/>
          <a:ea typeface="Geneva" charset="0"/>
          <a:cs typeface="Geneva" charset="0"/>
        </a:defRPr>
      </a:lvl2pPr>
      <a:lvl3pPr algn="ctr" defTabSz="457200" rtl="0" fontAlgn="base">
        <a:spcBef>
          <a:spcPct val="0"/>
        </a:spcBef>
        <a:spcAft>
          <a:spcPct val="0"/>
        </a:spcAft>
        <a:defRPr sz="4400">
          <a:solidFill>
            <a:schemeClr val="tx1"/>
          </a:solidFill>
          <a:latin typeface="Calibri" charset="0"/>
          <a:ea typeface="Geneva" charset="0"/>
          <a:cs typeface="Geneva" charset="0"/>
        </a:defRPr>
      </a:lvl3pPr>
      <a:lvl4pPr algn="ctr" defTabSz="457200" rtl="0" fontAlgn="base">
        <a:spcBef>
          <a:spcPct val="0"/>
        </a:spcBef>
        <a:spcAft>
          <a:spcPct val="0"/>
        </a:spcAft>
        <a:defRPr sz="4400">
          <a:solidFill>
            <a:schemeClr val="tx1"/>
          </a:solidFill>
          <a:latin typeface="Calibri" charset="0"/>
          <a:ea typeface="Geneva" charset="0"/>
          <a:cs typeface="Geneva" charset="0"/>
        </a:defRPr>
      </a:lvl4pPr>
      <a:lvl5pPr algn="ctr" defTabSz="457200" rtl="0" fontAlgn="base">
        <a:spcBef>
          <a:spcPct val="0"/>
        </a:spcBef>
        <a:spcAft>
          <a:spcPct val="0"/>
        </a:spcAft>
        <a:defRPr sz="4400">
          <a:solidFill>
            <a:schemeClr val="tx1"/>
          </a:solidFill>
          <a:latin typeface="Calibri" charset="0"/>
          <a:ea typeface="Geneva" charset="0"/>
          <a:cs typeface="Geneva" charset="0"/>
        </a:defRPr>
      </a:lvl5pPr>
      <a:lvl6pPr marL="457200" algn="ctr" defTabSz="457200" rtl="0" fontAlgn="base">
        <a:spcBef>
          <a:spcPct val="0"/>
        </a:spcBef>
        <a:spcAft>
          <a:spcPct val="0"/>
        </a:spcAft>
        <a:defRPr sz="4400">
          <a:solidFill>
            <a:schemeClr val="tx1"/>
          </a:solidFill>
          <a:latin typeface="Calibri" charset="0"/>
          <a:ea typeface="Geneva" charset="0"/>
          <a:cs typeface="Geneva" charset="0"/>
        </a:defRPr>
      </a:lvl6pPr>
      <a:lvl7pPr marL="914400" algn="ctr" defTabSz="457200" rtl="0" fontAlgn="base">
        <a:spcBef>
          <a:spcPct val="0"/>
        </a:spcBef>
        <a:spcAft>
          <a:spcPct val="0"/>
        </a:spcAft>
        <a:defRPr sz="4400">
          <a:solidFill>
            <a:schemeClr val="tx1"/>
          </a:solidFill>
          <a:latin typeface="Calibri" charset="0"/>
          <a:ea typeface="Geneva" charset="0"/>
          <a:cs typeface="Geneva" charset="0"/>
        </a:defRPr>
      </a:lvl7pPr>
      <a:lvl8pPr marL="1371600" algn="ctr" defTabSz="457200" rtl="0" fontAlgn="base">
        <a:spcBef>
          <a:spcPct val="0"/>
        </a:spcBef>
        <a:spcAft>
          <a:spcPct val="0"/>
        </a:spcAft>
        <a:defRPr sz="4400">
          <a:solidFill>
            <a:schemeClr val="tx1"/>
          </a:solidFill>
          <a:latin typeface="Calibri" charset="0"/>
          <a:ea typeface="Geneva" charset="0"/>
          <a:cs typeface="Geneva" charset="0"/>
        </a:defRPr>
      </a:lvl8pPr>
      <a:lvl9pPr marL="1828800" algn="ctr" defTabSz="457200" rtl="0" fontAlgn="base">
        <a:spcBef>
          <a:spcPct val="0"/>
        </a:spcBef>
        <a:spcAft>
          <a:spcPct val="0"/>
        </a:spcAft>
        <a:defRPr sz="4400">
          <a:solidFill>
            <a:schemeClr val="tx1"/>
          </a:solidFill>
          <a:latin typeface="Calibri" charset="0"/>
          <a:ea typeface="Geneva" charset="0"/>
          <a:cs typeface="Geneva"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Geneva" charset="0"/>
          <a:cs typeface="Geneva" charset="0"/>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Geneva" charset="0"/>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Geneva" charset="0"/>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5.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27.tiff"/><Relationship Id="rId3" Type="http://schemas.openxmlformats.org/officeDocument/2006/relationships/image" Target="../media/image12.png"/><Relationship Id="rId7" Type="http://schemas.openxmlformats.org/officeDocument/2006/relationships/image" Target="../media/image22.png"/><Relationship Id="rId2"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comments" Target="../comments/commen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27.tiff"/><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33.tiff"/><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3.xml"/><Relationship Id="rId1" Type="http://schemas.openxmlformats.org/officeDocument/2006/relationships/video" Target="https://www.youtube.com/embed/eSjfOlV5sQ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itle 1"/>
          <p:cNvSpPr>
            <a:spLocks noGrp="1"/>
          </p:cNvSpPr>
          <p:nvPr>
            <p:ph type="title"/>
          </p:nvPr>
        </p:nvSpPr>
        <p:spPr bwMode="auto">
          <a:xfrm>
            <a:off x="457200" y="1711325"/>
            <a:ext cx="8218488" cy="114300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compatLnSpc="1">
            <a:prstTxWarp prst="textNoShape">
              <a:avLst/>
            </a:prstTxWarp>
          </a:bodyPr>
          <a:lstStyle/>
          <a:p>
            <a:r>
              <a:rPr lang="en-US" dirty="0">
                <a:latin typeface="Helvetica" charset="0"/>
              </a:rPr>
              <a:t>DUNE </a:t>
            </a:r>
            <a:r>
              <a:rPr lang="en-US" dirty="0" smtClean="0">
                <a:latin typeface="Helvetica" charset="0"/>
              </a:rPr>
              <a:t>Design Validation Plan</a:t>
            </a:r>
            <a:br>
              <a:rPr lang="en-US" dirty="0" smtClean="0">
                <a:latin typeface="Helvetica" charset="0"/>
              </a:rPr>
            </a:br>
            <a:r>
              <a:rPr lang="en-US" sz="2000" i="1" dirty="0" smtClean="0">
                <a:latin typeface="Helvetica" charset="0"/>
              </a:rPr>
              <a:t>Improving Technological Readiness</a:t>
            </a:r>
            <a:endParaRPr lang="en-US" sz="2000" i="1" dirty="0">
              <a:latin typeface="Helvetica" charset="0"/>
            </a:endParaRPr>
          </a:p>
        </p:txBody>
      </p:sp>
      <p:sp>
        <p:nvSpPr>
          <p:cNvPr id="6146" name="Text Placeholder 2"/>
          <p:cNvSpPr>
            <a:spLocks noGrp="1"/>
          </p:cNvSpPr>
          <p:nvPr>
            <p:ph type="body" sz="quarter" idx="10"/>
          </p:nvPr>
        </p:nvSpPr>
        <p:spPr bwMode="auto">
          <a:xfrm>
            <a:off x="454025" y="3209925"/>
            <a:ext cx="8221663" cy="1720850"/>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Helvetica" charset="0"/>
              </a:rPr>
              <a:t>Dennis Boettcher &amp; Giorgio </a:t>
            </a:r>
            <a:r>
              <a:rPr lang="en-US" dirty="0" err="1" smtClean="0">
                <a:latin typeface="Helvetica" charset="0"/>
              </a:rPr>
              <a:t>Vallone</a:t>
            </a:r>
            <a:endParaRPr lang="en-US" dirty="0">
              <a:latin typeface="Helvetica" charset="0"/>
            </a:endParaRPr>
          </a:p>
          <a:p>
            <a:r>
              <a:rPr lang="en-US" dirty="0" smtClean="0">
                <a:latin typeface="Helvetica" charset="0"/>
              </a:rPr>
              <a:t>21</a:t>
            </a:r>
            <a:r>
              <a:rPr lang="en-US" dirty="0" smtClean="0">
                <a:latin typeface="Helvetica" charset="0"/>
              </a:rPr>
              <a:t> Oct </a:t>
            </a:r>
            <a:r>
              <a:rPr lang="en-US" dirty="0">
                <a:latin typeface="Helvetica" charset="0"/>
              </a:rPr>
              <a:t>2020</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4025" y="240994"/>
            <a:ext cx="8293100" cy="569268"/>
          </a:xfrm>
        </p:spPr>
        <p:txBody>
          <a:bodyPr/>
          <a:lstStyle/>
          <a:p>
            <a:r>
              <a:rPr lang="en-US" dirty="0" smtClean="0"/>
              <a:t>RTM Example</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10</a:t>
            </a:fld>
            <a:endParaRPr lang="en-US"/>
          </a:p>
        </p:txBody>
      </p:sp>
      <p:pic>
        <p:nvPicPr>
          <p:cNvPr id="9" name="Content Placeholder 8"/>
          <p:cNvPicPr>
            <a:picLocks noGrp="1" noChangeAspect="1"/>
          </p:cNvPicPr>
          <p:nvPr>
            <p:ph idx="13"/>
          </p:nvPr>
        </p:nvPicPr>
        <p:blipFill>
          <a:blip r:embed="rId2"/>
          <a:stretch>
            <a:fillRect/>
          </a:stretch>
        </p:blipFill>
        <p:spPr>
          <a:xfrm>
            <a:off x="915984" y="3594100"/>
            <a:ext cx="7375531" cy="2655888"/>
          </a:xfrm>
          <a:prstGeom prst="rect">
            <a:avLst/>
          </a:prstGeom>
        </p:spPr>
      </p:pic>
      <p:sp>
        <p:nvSpPr>
          <p:cNvPr id="6" name="Date Placeholder 5"/>
          <p:cNvSpPr>
            <a:spLocks noGrp="1"/>
          </p:cNvSpPr>
          <p:nvPr>
            <p:ph type="dt" sz="half" idx="2"/>
          </p:nvPr>
        </p:nvSpPr>
        <p:spPr/>
        <p:txBody>
          <a:bodyPr/>
          <a:lstStyle/>
          <a:p>
            <a:pPr>
              <a:defRPr/>
            </a:pPr>
            <a:endParaRPr lang="en-US" dirty="0"/>
          </a:p>
        </p:txBody>
      </p:sp>
      <p:sp>
        <p:nvSpPr>
          <p:cNvPr id="10" name="TextBox 9"/>
          <p:cNvSpPr txBox="1"/>
          <p:nvPr/>
        </p:nvSpPr>
        <p:spPr>
          <a:xfrm>
            <a:off x="4210493" y="5450958"/>
            <a:ext cx="1008931" cy="369332"/>
          </a:xfrm>
          <a:prstGeom prst="rect">
            <a:avLst/>
          </a:prstGeom>
          <a:noFill/>
        </p:spPr>
        <p:txBody>
          <a:bodyPr wrap="none" rtlCol="0">
            <a:spAutoFit/>
          </a:bodyPr>
          <a:lstStyle/>
          <a:p>
            <a:r>
              <a:rPr lang="en-US" dirty="0">
                <a:solidFill>
                  <a:schemeClr val="bg1"/>
                </a:solidFill>
              </a:rPr>
              <a:t>8 meters</a:t>
            </a:r>
          </a:p>
        </p:txBody>
      </p:sp>
      <p:sp>
        <p:nvSpPr>
          <p:cNvPr id="11" name="TextBox 10"/>
          <p:cNvSpPr txBox="1"/>
          <p:nvPr/>
        </p:nvSpPr>
        <p:spPr>
          <a:xfrm>
            <a:off x="1357423" y="4922044"/>
            <a:ext cx="1008931" cy="369332"/>
          </a:xfrm>
          <a:prstGeom prst="rect">
            <a:avLst/>
          </a:prstGeom>
          <a:noFill/>
        </p:spPr>
        <p:txBody>
          <a:bodyPr wrap="none" rtlCol="0">
            <a:spAutoFit/>
          </a:bodyPr>
          <a:lstStyle/>
          <a:p>
            <a:r>
              <a:rPr lang="en-US" dirty="0" smtClean="0">
                <a:solidFill>
                  <a:schemeClr val="bg1"/>
                </a:solidFill>
              </a:rPr>
              <a:t>4 </a:t>
            </a:r>
            <a:r>
              <a:rPr lang="en-US" dirty="0">
                <a:solidFill>
                  <a:schemeClr val="bg1"/>
                </a:solidFill>
              </a:rPr>
              <a:t>meters</a:t>
            </a:r>
          </a:p>
        </p:txBody>
      </p:sp>
      <p:cxnSp>
        <p:nvCxnSpPr>
          <p:cNvPr id="13" name="Straight Arrow Connector 12"/>
          <p:cNvCxnSpPr/>
          <p:nvPr/>
        </p:nvCxnSpPr>
        <p:spPr>
          <a:xfrm flipH="1" flipV="1">
            <a:off x="1282995" y="4572000"/>
            <a:ext cx="127591" cy="1449222"/>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pic>
        <p:nvPicPr>
          <p:cNvPr id="14" name="Content Placeholder 8"/>
          <p:cNvPicPr>
            <a:picLocks noGrp="1" noChangeAspect="1"/>
          </p:cNvPicPr>
          <p:nvPr>
            <p:ph idx="13"/>
          </p:nvPr>
        </p:nvPicPr>
        <p:blipFill>
          <a:blip r:embed="rId2"/>
          <a:stretch>
            <a:fillRect/>
          </a:stretch>
        </p:blipFill>
        <p:spPr>
          <a:xfrm>
            <a:off x="915984" y="699770"/>
            <a:ext cx="7375531" cy="2655888"/>
          </a:xfrm>
          <a:prstGeom prst="rect">
            <a:avLst/>
          </a:prstGeom>
        </p:spPr>
      </p:pic>
      <p:sp>
        <p:nvSpPr>
          <p:cNvPr id="16" name="Freeform 15"/>
          <p:cNvSpPr/>
          <p:nvPr/>
        </p:nvSpPr>
        <p:spPr>
          <a:xfrm>
            <a:off x="1240465" y="985284"/>
            <a:ext cx="6088912" cy="1346790"/>
          </a:xfrm>
          <a:custGeom>
            <a:avLst/>
            <a:gdLst>
              <a:gd name="connsiteX0" fmla="*/ 0 w 6088912"/>
              <a:gd name="connsiteY0" fmla="*/ 1346790 h 1346790"/>
              <a:gd name="connsiteX1" fmla="*/ 1127051 w 6088912"/>
              <a:gd name="connsiteY1" fmla="*/ 1070344 h 1346790"/>
              <a:gd name="connsiteX2" fmla="*/ 3154326 w 6088912"/>
              <a:gd name="connsiteY2" fmla="*/ 616688 h 1346790"/>
              <a:gd name="connsiteX3" fmla="*/ 4614530 w 6088912"/>
              <a:gd name="connsiteY3" fmla="*/ 333153 h 1346790"/>
              <a:gd name="connsiteX4" fmla="*/ 5869172 w 6088912"/>
              <a:gd name="connsiteY4" fmla="*/ 49618 h 1346790"/>
              <a:gd name="connsiteX5" fmla="*/ 6088912 w 6088912"/>
              <a:gd name="connsiteY5" fmla="*/ 0 h 1346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88912" h="1346790">
                <a:moveTo>
                  <a:pt x="0" y="1346790"/>
                </a:moveTo>
                <a:cubicBezTo>
                  <a:pt x="300665" y="1269409"/>
                  <a:pt x="1127051" y="1070344"/>
                  <a:pt x="1127051" y="1070344"/>
                </a:cubicBezTo>
                <a:lnTo>
                  <a:pt x="3154326" y="616688"/>
                </a:lnTo>
                <a:cubicBezTo>
                  <a:pt x="3735573" y="493823"/>
                  <a:pt x="4162056" y="427665"/>
                  <a:pt x="4614530" y="333153"/>
                </a:cubicBezTo>
                <a:cubicBezTo>
                  <a:pt x="5067004" y="238641"/>
                  <a:pt x="5869172" y="49618"/>
                  <a:pt x="5869172" y="49618"/>
                </a:cubicBezTo>
                <a:cubicBezTo>
                  <a:pt x="6114902" y="-5908"/>
                  <a:pt x="6010940" y="22446"/>
                  <a:pt x="6088912" y="0"/>
                </a:cubicBezTo>
              </a:path>
            </a:pathLst>
          </a:custGeom>
          <a:solidFill>
            <a:schemeClr val="bg1"/>
          </a:solidFill>
          <a:ln w="12700">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7" name="Straight Arrow Connector 16"/>
          <p:cNvCxnSpPr/>
          <p:nvPr/>
        </p:nvCxnSpPr>
        <p:spPr>
          <a:xfrm flipH="1" flipV="1">
            <a:off x="1410587" y="1693617"/>
            <a:ext cx="56706" cy="42563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a:off x="1522006" y="2345116"/>
            <a:ext cx="89601" cy="519138"/>
          </a:xfrm>
          <a:prstGeom prst="straightConnector1">
            <a:avLst/>
          </a:prstGeom>
          <a:ln>
            <a:solidFill>
              <a:schemeClr val="bg1"/>
            </a:solidFill>
            <a:tailEnd type="triangle"/>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1547618" y="1721770"/>
            <a:ext cx="1008931" cy="369332"/>
          </a:xfrm>
          <a:prstGeom prst="rect">
            <a:avLst/>
          </a:prstGeom>
          <a:noFill/>
        </p:spPr>
        <p:txBody>
          <a:bodyPr wrap="none" rtlCol="0">
            <a:spAutoFit/>
          </a:bodyPr>
          <a:lstStyle/>
          <a:p>
            <a:r>
              <a:rPr lang="en-US" dirty="0" smtClean="0">
                <a:solidFill>
                  <a:schemeClr val="bg1"/>
                </a:solidFill>
              </a:rPr>
              <a:t>2 </a:t>
            </a:r>
            <a:r>
              <a:rPr lang="en-US" dirty="0">
                <a:solidFill>
                  <a:schemeClr val="bg1"/>
                </a:solidFill>
              </a:rPr>
              <a:t>meters</a:t>
            </a:r>
          </a:p>
        </p:txBody>
      </p:sp>
      <p:sp>
        <p:nvSpPr>
          <p:cNvPr id="23" name="TextBox 22"/>
          <p:cNvSpPr txBox="1"/>
          <p:nvPr/>
        </p:nvSpPr>
        <p:spPr>
          <a:xfrm>
            <a:off x="1611672" y="2334516"/>
            <a:ext cx="1008931" cy="369332"/>
          </a:xfrm>
          <a:prstGeom prst="rect">
            <a:avLst/>
          </a:prstGeom>
          <a:noFill/>
        </p:spPr>
        <p:txBody>
          <a:bodyPr wrap="none" rtlCol="0">
            <a:spAutoFit/>
          </a:bodyPr>
          <a:lstStyle/>
          <a:p>
            <a:r>
              <a:rPr lang="en-US" dirty="0" smtClean="0">
                <a:solidFill>
                  <a:schemeClr val="bg1"/>
                </a:solidFill>
              </a:rPr>
              <a:t>2 </a:t>
            </a:r>
            <a:r>
              <a:rPr lang="en-US" dirty="0">
                <a:solidFill>
                  <a:schemeClr val="bg1"/>
                </a:solidFill>
              </a:rPr>
              <a:t>meters</a:t>
            </a:r>
          </a:p>
        </p:txBody>
      </p:sp>
      <p:sp>
        <p:nvSpPr>
          <p:cNvPr id="24" name="TextBox 23"/>
          <p:cNvSpPr txBox="1"/>
          <p:nvPr/>
        </p:nvSpPr>
        <p:spPr>
          <a:xfrm>
            <a:off x="4945695" y="2160450"/>
            <a:ext cx="1008931" cy="369332"/>
          </a:xfrm>
          <a:prstGeom prst="rect">
            <a:avLst/>
          </a:prstGeom>
          <a:noFill/>
        </p:spPr>
        <p:txBody>
          <a:bodyPr wrap="none" rtlCol="0">
            <a:spAutoFit/>
          </a:bodyPr>
          <a:lstStyle/>
          <a:p>
            <a:r>
              <a:rPr lang="en-US" dirty="0">
                <a:solidFill>
                  <a:schemeClr val="bg1"/>
                </a:solidFill>
              </a:rPr>
              <a:t>8 meters</a:t>
            </a:r>
          </a:p>
        </p:txBody>
      </p:sp>
    </p:spTree>
    <p:extLst>
      <p:ext uri="{BB962C8B-B14F-4D97-AF65-F5344CB8AC3E}">
        <p14:creationId xmlns:p14="http://schemas.microsoft.com/office/powerpoint/2010/main" val="118936768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Measure RTM time &amp; travel length</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11</a:t>
            </a:fld>
            <a:endParaRPr lang="en-US"/>
          </a:p>
        </p:txBody>
      </p:sp>
      <p:pic>
        <p:nvPicPr>
          <p:cNvPr id="9" name="Content Placeholder 8"/>
          <p:cNvPicPr>
            <a:picLocks noGrp="1" noChangeAspect="1"/>
          </p:cNvPicPr>
          <p:nvPr>
            <p:ph idx="13"/>
          </p:nvPr>
        </p:nvPicPr>
        <p:blipFill rotWithShape="1">
          <a:blip r:embed="rId2">
            <a:extLst>
              <a:ext uri="{28A0092B-C50C-407E-A947-70E740481C1C}">
                <a14:useLocalDpi xmlns:a14="http://schemas.microsoft.com/office/drawing/2010/main" val="0"/>
              </a:ext>
            </a:extLst>
          </a:blip>
          <a:srcRect l="14436" r="30105"/>
          <a:stretch/>
        </p:blipFill>
        <p:spPr>
          <a:xfrm rot="5400000">
            <a:off x="2232191" y="451865"/>
            <a:ext cx="4636474" cy="6270219"/>
          </a:xfrm>
        </p:spPr>
      </p:pic>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1388928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MANUFACTURING VALIDATION OBJECTIVES</a:t>
            </a:r>
            <a:endParaRPr lang="en-US" dirty="0"/>
          </a:p>
        </p:txBody>
      </p:sp>
      <p:sp>
        <p:nvSpPr>
          <p:cNvPr id="5" name="Content Placeholder 4"/>
          <p:cNvSpPr>
            <a:spLocks noGrp="1"/>
          </p:cNvSpPr>
          <p:nvPr>
            <p:ph idx="17"/>
          </p:nvPr>
        </p:nvSpPr>
        <p:spPr>
          <a:xfrm>
            <a:off x="750277" y="1251438"/>
            <a:ext cx="7233138" cy="2681620"/>
          </a:xfrm>
          <a:ln>
            <a:solidFill>
              <a:schemeClr val="tx1"/>
            </a:solidFill>
          </a:ln>
        </p:spPr>
        <p:txBody>
          <a:bodyPr/>
          <a:lstStyle/>
          <a:p>
            <a:pPr marL="0" indent="0">
              <a:buNone/>
            </a:pPr>
            <a:r>
              <a:rPr lang="en-US" dirty="0"/>
              <a:t>Objectives:</a:t>
            </a:r>
          </a:p>
          <a:p>
            <a:r>
              <a:rPr lang="en-US" dirty="0" smtClean="0"/>
              <a:t>Successful cure at room temp</a:t>
            </a:r>
            <a:endParaRPr lang="en-US" dirty="0"/>
          </a:p>
          <a:p>
            <a:r>
              <a:rPr lang="en-US" dirty="0" smtClean="0"/>
              <a:t>Demonstrat</a:t>
            </a:r>
            <a:r>
              <a:rPr lang="en-US" dirty="0" smtClean="0"/>
              <a:t>e good RTM process throughout large part</a:t>
            </a:r>
            <a:endParaRPr lang="en-US" i="1" dirty="0"/>
          </a:p>
          <a:p>
            <a:r>
              <a:rPr lang="en-US" dirty="0" smtClean="0"/>
              <a:t>Validate material choices</a:t>
            </a:r>
          </a:p>
          <a:p>
            <a:pPr lvl="1"/>
            <a:r>
              <a:rPr lang="en-US" dirty="0" smtClean="0"/>
              <a:t>Polyester, Vinyl Ester Resins? Probably Not Ideal</a:t>
            </a:r>
          </a:p>
          <a:p>
            <a:pPr lvl="1"/>
            <a:r>
              <a:rPr lang="en-US" dirty="0" smtClean="0"/>
              <a:t>Balsa Wood? Not Ideal</a:t>
            </a:r>
            <a:endParaRPr lang="en-US" dirty="0"/>
          </a:p>
        </p:txBody>
      </p:sp>
      <p:sp>
        <p:nvSpPr>
          <p:cNvPr id="6" name="Date Placeholder 5"/>
          <p:cNvSpPr>
            <a:spLocks noGrp="1"/>
          </p:cNvSpPr>
          <p:nvPr>
            <p:ph type="dt" sz="half" idx="2"/>
          </p:nvPr>
        </p:nvSpPr>
        <p:spPr/>
        <p:txBody>
          <a:bodyPr/>
          <a:lstStyle/>
          <a:p>
            <a:pPr>
              <a:defRPr/>
            </a:pPr>
            <a:endParaRPr lang="en-US" dirty="0"/>
          </a:p>
        </p:txBody>
      </p:sp>
      <p:sp>
        <p:nvSpPr>
          <p:cNvPr id="3" name="Footer Placeholder 2"/>
          <p:cNvSpPr>
            <a:spLocks noGrp="1"/>
          </p:cNvSpPr>
          <p:nvPr>
            <p:ph type="ftr" sz="quarter" idx="4294967295"/>
          </p:nvPr>
        </p:nvSpPr>
        <p:spPr>
          <a:xfrm>
            <a:off x="3527425" y="6488113"/>
            <a:ext cx="5616575" cy="187325"/>
          </a:xfr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p:spPr>
        <p:txBody>
          <a:bodyPr/>
          <a:lstStyle/>
          <a:p>
            <a:pPr>
              <a:defRPr/>
            </a:pPr>
            <a:fld id="{0C39C72E-2A13-EB4D-AD45-6D4E6ACAED8D}" type="slidenum">
              <a:rPr lang="en-US" smtClean="0"/>
              <a:pPr>
                <a:defRPr/>
              </a:pPr>
              <a:t>12</a:t>
            </a:fld>
            <a:endParaRPr lang="en-US"/>
          </a:p>
        </p:txBody>
      </p:sp>
    </p:spTree>
    <p:extLst>
      <p:ext uri="{BB962C8B-B14F-4D97-AF65-F5344CB8AC3E}">
        <p14:creationId xmlns:p14="http://schemas.microsoft.com/office/powerpoint/2010/main" val="7024109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JOINT TESTS</a:t>
            </a:r>
            <a:endParaRPr lang="en-US" dirty="0"/>
          </a:p>
        </p:txBody>
      </p:sp>
      <p:sp>
        <p:nvSpPr>
          <p:cNvPr id="11" name="Text Placeholder 10"/>
          <p:cNvSpPr>
            <a:spLocks noGrp="1"/>
          </p:cNvSpPr>
          <p:nvPr>
            <p:ph type="body" sz="quarter" idx="10"/>
          </p:nvPr>
        </p:nvSpPr>
        <p:spPr/>
        <p:txBody>
          <a:bodyPr/>
          <a:lstStyle/>
          <a:p>
            <a:pPr marL="342900" indent="-342900">
              <a:buFont typeface="Arial" panose="020B0604020202020204" pitchFamily="34" charset="0"/>
              <a:buChar char="•"/>
            </a:pPr>
            <a:r>
              <a:rPr lang="en-US" dirty="0" smtClean="0"/>
              <a:t>Full Scale</a:t>
            </a:r>
          </a:p>
          <a:p>
            <a:pPr marL="342900" indent="-342900">
              <a:buFont typeface="Arial" panose="020B0604020202020204" pitchFamily="34" charset="0"/>
              <a:buChar char="•"/>
            </a:pPr>
            <a:r>
              <a:rPr lang="en-US" dirty="0" smtClean="0"/>
              <a:t>Determine material properties of laminate</a:t>
            </a:r>
          </a:p>
          <a:p>
            <a:pPr marL="342900" indent="-342900">
              <a:buFont typeface="Arial" panose="020B0604020202020204" pitchFamily="34" charset="0"/>
              <a:buChar char="•"/>
            </a:pPr>
            <a:r>
              <a:rPr lang="en-US" dirty="0" smtClean="0"/>
              <a:t>Evaluate quality of scarf joint</a:t>
            </a:r>
            <a:endParaRPr lang="en-US" dirty="0"/>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13</a:t>
            </a:fld>
            <a:endParaRPr lang="en-US"/>
          </a:p>
        </p:txBody>
      </p:sp>
    </p:spTree>
    <p:extLst>
      <p:ext uri="{BB962C8B-B14F-4D97-AF65-F5344CB8AC3E}">
        <p14:creationId xmlns:p14="http://schemas.microsoft.com/office/powerpoint/2010/main" val="19152145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Scarf Joint Experimentation</a:t>
            </a:r>
            <a:r>
              <a:rPr lang="en-US" dirty="0"/>
              <a:t/>
            </a:r>
            <a:br>
              <a:rPr lang="en-US" dirty="0"/>
            </a:b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14</a:t>
            </a:fld>
            <a:endParaRPr lang="en-US"/>
          </a:p>
        </p:txBody>
      </p:sp>
      <p:sp>
        <p:nvSpPr>
          <p:cNvPr id="6" name="Date Placeholder 5"/>
          <p:cNvSpPr>
            <a:spLocks noGrp="1"/>
          </p:cNvSpPr>
          <p:nvPr>
            <p:ph type="dt" sz="half" idx="2"/>
          </p:nvPr>
        </p:nvSpPr>
        <p:spPr/>
        <p:txBody>
          <a:bodyPr/>
          <a:lstStyle/>
          <a:p>
            <a:pPr>
              <a:defRPr/>
            </a:pPr>
            <a:endParaRPr lang="en-US" dirty="0"/>
          </a:p>
        </p:txBody>
      </p:sp>
      <p:pic>
        <p:nvPicPr>
          <p:cNvPr id="10" name="Content Placeholder 9">
            <a:extLst>
              <a:ext uri="{FF2B5EF4-FFF2-40B4-BE49-F238E27FC236}">
                <a16:creationId xmlns:a16="http://schemas.microsoft.com/office/drawing/2014/main" id="{04F53D77-F150-DD4C-B8DB-6D94AD201B1A}"/>
              </a:ext>
            </a:extLst>
          </p:cNvPr>
          <p:cNvPicPr>
            <a:picLocks noGrp="1" noChangeAspect="1"/>
          </p:cNvPicPr>
          <p:nvPr>
            <p:ph idx="13"/>
          </p:nvPr>
        </p:nvPicPr>
        <p:blipFill rotWithShape="1">
          <a:blip r:embed="rId2"/>
          <a:srcRect l="8556" t="80242"/>
          <a:stretch/>
        </p:blipFill>
        <p:spPr>
          <a:xfrm>
            <a:off x="1122906" y="2534556"/>
            <a:ext cx="6609807" cy="640372"/>
          </a:xfrm>
          <a:prstGeom prst="rect">
            <a:avLst/>
          </a:prstGeom>
        </p:spPr>
      </p:pic>
      <p:pic>
        <p:nvPicPr>
          <p:cNvPr id="11" name="Picture 10">
            <a:extLst>
              <a:ext uri="{FF2B5EF4-FFF2-40B4-BE49-F238E27FC236}">
                <a16:creationId xmlns:a16="http://schemas.microsoft.com/office/drawing/2014/main" id="{04F53D77-F150-DD4C-B8DB-6D94AD201B1A}"/>
              </a:ext>
            </a:extLst>
          </p:cNvPr>
          <p:cNvPicPr>
            <a:picLocks noChangeAspect="1"/>
          </p:cNvPicPr>
          <p:nvPr/>
        </p:nvPicPr>
        <p:blipFill>
          <a:blip r:embed="rId2"/>
          <a:stretch>
            <a:fillRect/>
          </a:stretch>
        </p:blipFill>
        <p:spPr>
          <a:xfrm>
            <a:off x="508706" y="736333"/>
            <a:ext cx="2254881" cy="1011049"/>
          </a:xfrm>
          <a:prstGeom prst="rect">
            <a:avLst/>
          </a:prstGeom>
        </p:spPr>
      </p:pic>
      <p:sp>
        <p:nvSpPr>
          <p:cNvPr id="12" name="Rectangle 11"/>
          <p:cNvSpPr/>
          <p:nvPr/>
        </p:nvSpPr>
        <p:spPr>
          <a:xfrm>
            <a:off x="604779" y="1480650"/>
            <a:ext cx="2210314" cy="347330"/>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3281916" y="1544446"/>
            <a:ext cx="815163"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8D26FF46-6ECD-7149-B9CB-42B26789A2D5}"/>
              </a:ext>
            </a:extLst>
          </p:cNvPr>
          <p:cNvCxnSpPr>
            <a:cxnSpLocks/>
          </p:cNvCxnSpPr>
          <p:nvPr/>
        </p:nvCxnSpPr>
        <p:spPr>
          <a:xfrm flipH="1">
            <a:off x="1850274" y="2956714"/>
            <a:ext cx="341665" cy="603238"/>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B3BC12B-90BB-F143-98BB-D12181A1C9C3}"/>
              </a:ext>
            </a:extLst>
          </p:cNvPr>
          <p:cNvSpPr txBox="1"/>
          <p:nvPr/>
        </p:nvSpPr>
        <p:spPr>
          <a:xfrm>
            <a:off x="716756" y="3517012"/>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Steel Shoe</a:t>
            </a:r>
            <a:endParaRPr lang="en-US" sz="1600" dirty="0">
              <a:latin typeface="Courier New" panose="02070309020205020404" pitchFamily="49" charset="0"/>
              <a:cs typeface="Courier New" panose="02070309020205020404" pitchFamily="49" charset="0"/>
            </a:endParaRPr>
          </a:p>
        </p:txBody>
      </p:sp>
      <p:cxnSp>
        <p:nvCxnSpPr>
          <p:cNvPr id="17" name="Straight Connector 16">
            <a:extLst>
              <a:ext uri="{FF2B5EF4-FFF2-40B4-BE49-F238E27FC236}">
                <a16:creationId xmlns:a16="http://schemas.microsoft.com/office/drawing/2014/main" id="{8D26FF46-6ECD-7149-B9CB-42B26789A2D5}"/>
              </a:ext>
            </a:extLst>
          </p:cNvPr>
          <p:cNvCxnSpPr>
            <a:cxnSpLocks/>
          </p:cNvCxnSpPr>
          <p:nvPr/>
        </p:nvCxnSpPr>
        <p:spPr>
          <a:xfrm flipH="1">
            <a:off x="6493157" y="2998645"/>
            <a:ext cx="341665" cy="603238"/>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CB3BC12B-90BB-F143-98BB-D12181A1C9C3}"/>
              </a:ext>
            </a:extLst>
          </p:cNvPr>
          <p:cNvSpPr txBox="1"/>
          <p:nvPr/>
        </p:nvSpPr>
        <p:spPr>
          <a:xfrm>
            <a:off x="5413374" y="3558943"/>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Fiberglass</a:t>
            </a:r>
            <a:endParaRPr lang="en-US" sz="1600" dirty="0">
              <a:latin typeface="Courier New" panose="02070309020205020404" pitchFamily="49" charset="0"/>
              <a:cs typeface="Courier New" panose="02070309020205020404" pitchFamily="49" charset="0"/>
            </a:endParaRPr>
          </a:p>
        </p:txBody>
      </p:sp>
      <p:cxnSp>
        <p:nvCxnSpPr>
          <p:cNvPr id="19" name="Straight Connector 18">
            <a:extLst>
              <a:ext uri="{FF2B5EF4-FFF2-40B4-BE49-F238E27FC236}">
                <a16:creationId xmlns:a16="http://schemas.microsoft.com/office/drawing/2014/main" id="{8D26FF46-6ECD-7149-B9CB-42B26789A2D5}"/>
              </a:ext>
            </a:extLst>
          </p:cNvPr>
          <p:cNvCxnSpPr>
            <a:cxnSpLocks/>
            <a:stCxn id="20" idx="1"/>
          </p:cNvCxnSpPr>
          <p:nvPr/>
        </p:nvCxnSpPr>
        <p:spPr>
          <a:xfrm flipH="1">
            <a:off x="1774474" y="2255936"/>
            <a:ext cx="498752" cy="489699"/>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CB3BC12B-90BB-F143-98BB-D12181A1C9C3}"/>
              </a:ext>
            </a:extLst>
          </p:cNvPr>
          <p:cNvSpPr txBox="1"/>
          <p:nvPr/>
        </p:nvSpPr>
        <p:spPr>
          <a:xfrm>
            <a:off x="2273226" y="2086659"/>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Steel Shoe</a:t>
            </a:r>
            <a:endParaRPr lang="en-US" sz="1600" dirty="0">
              <a:latin typeface="Courier New" panose="02070309020205020404" pitchFamily="49" charset="0"/>
              <a:cs typeface="Courier New" panose="02070309020205020404" pitchFamily="49" charset="0"/>
            </a:endParaRPr>
          </a:p>
        </p:txBody>
      </p:sp>
      <p:cxnSp>
        <p:nvCxnSpPr>
          <p:cNvPr id="22" name="Straight Connector 21">
            <a:extLst>
              <a:ext uri="{FF2B5EF4-FFF2-40B4-BE49-F238E27FC236}">
                <a16:creationId xmlns:a16="http://schemas.microsoft.com/office/drawing/2014/main" id="{8D26FF46-6ECD-7149-B9CB-42B26789A2D5}"/>
              </a:ext>
            </a:extLst>
          </p:cNvPr>
          <p:cNvCxnSpPr>
            <a:cxnSpLocks/>
            <a:stCxn id="23" idx="1"/>
          </p:cNvCxnSpPr>
          <p:nvPr/>
        </p:nvCxnSpPr>
        <p:spPr>
          <a:xfrm flipH="1">
            <a:off x="3345852" y="2338823"/>
            <a:ext cx="498752" cy="489699"/>
          </a:xfrm>
          <a:prstGeom prst="line">
            <a:avLst/>
          </a:prstGeom>
          <a:ln>
            <a:solidFill>
              <a:srgbClr val="00B5E2"/>
            </a:solidFill>
          </a:ln>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CB3BC12B-90BB-F143-98BB-D12181A1C9C3}"/>
              </a:ext>
            </a:extLst>
          </p:cNvPr>
          <p:cNvSpPr txBox="1"/>
          <p:nvPr/>
        </p:nvSpPr>
        <p:spPr>
          <a:xfrm>
            <a:off x="3844604" y="2169546"/>
            <a:ext cx="1418978" cy="338554"/>
          </a:xfrm>
          <a:prstGeom prst="rect">
            <a:avLst/>
          </a:prstGeom>
          <a:noFill/>
        </p:spPr>
        <p:txBody>
          <a:bodyPr wrap="none" rtlCol="0">
            <a:spAutoFit/>
          </a:bodyPr>
          <a:lstStyle/>
          <a:p>
            <a:r>
              <a:rPr lang="en-US" sz="1600" dirty="0" smtClean="0">
                <a:solidFill>
                  <a:srgbClr val="00B0F0"/>
                </a:solidFill>
                <a:latin typeface="Courier New" panose="02070309020205020404" pitchFamily="49" charset="0"/>
                <a:cs typeface="Courier New" panose="02070309020205020404" pitchFamily="49" charset="0"/>
              </a:rPr>
              <a:t>Shoe Angle</a:t>
            </a:r>
            <a:endParaRPr lang="en-US" sz="1600" dirty="0">
              <a:solidFill>
                <a:srgbClr val="00B0F0"/>
              </a:solidFill>
              <a:latin typeface="Courier New" panose="02070309020205020404" pitchFamily="49" charset="0"/>
              <a:cs typeface="Courier New" panose="02070309020205020404" pitchFamily="49" charset="0"/>
            </a:endParaRPr>
          </a:p>
        </p:txBody>
      </p:sp>
      <p:sp>
        <p:nvSpPr>
          <p:cNvPr id="24" name="Content Placeholder 4">
            <a:extLst>
              <a:ext uri="{FF2B5EF4-FFF2-40B4-BE49-F238E27FC236}">
                <a16:creationId xmlns:a16="http://schemas.microsoft.com/office/drawing/2014/main" id="{44DB3401-397E-A049-B21C-8CD36F9E9FAE}"/>
              </a:ext>
            </a:extLst>
          </p:cNvPr>
          <p:cNvSpPr txBox="1">
            <a:spLocks/>
          </p:cNvSpPr>
          <p:nvPr/>
        </p:nvSpPr>
        <p:spPr>
          <a:xfrm>
            <a:off x="407543" y="3771031"/>
            <a:ext cx="8293100" cy="2300554"/>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smtClean="0"/>
              <a:t>The objective of joint experimentation is to develop sufficient understanding of the scarf joint. The taper and shoe angle may be dependent of bond strength which we would like to verify. </a:t>
            </a:r>
          </a:p>
          <a:p>
            <a:pPr lvl="1"/>
            <a:r>
              <a:rPr lang="en-US" sz="1800" dirty="0" smtClean="0"/>
              <a:t>This is a very simple test that can be developed very quickly to give confidence in the joint design.</a:t>
            </a:r>
          </a:p>
          <a:p>
            <a:pPr lvl="1"/>
            <a:r>
              <a:rPr lang="en-US" sz="1800" dirty="0" smtClean="0"/>
              <a:t>Load in compression &amp; tensile. </a:t>
            </a:r>
            <a:endParaRPr lang="en-US" sz="1800" dirty="0" smtClean="0"/>
          </a:p>
          <a:p>
            <a:pPr lvl="1"/>
            <a:r>
              <a:rPr lang="en-US" sz="1800" dirty="0" err="1" smtClean="0"/>
              <a:t>Fullscale</a:t>
            </a:r>
            <a:r>
              <a:rPr lang="en-US" sz="1800" dirty="0" smtClean="0"/>
              <a:t> thickness. Reduced width/lengths should be independent of stress/train curve</a:t>
            </a:r>
            <a:endParaRPr lang="en-US" sz="1800" dirty="0" smtClean="0"/>
          </a:p>
          <a:p>
            <a:pPr marL="0" indent="0">
              <a:buNone/>
            </a:pPr>
            <a:endParaRPr lang="en-US" sz="1800" dirty="0" smtClean="0"/>
          </a:p>
          <a:p>
            <a:endParaRPr lang="en-US" sz="1800" dirty="0"/>
          </a:p>
        </p:txBody>
      </p:sp>
      <p:sp>
        <p:nvSpPr>
          <p:cNvPr id="5" name="TextBox 4"/>
          <p:cNvSpPr txBox="1"/>
          <p:nvPr/>
        </p:nvSpPr>
        <p:spPr>
          <a:xfrm>
            <a:off x="7520907" y="2670076"/>
            <a:ext cx="787395" cy="369332"/>
          </a:xfrm>
          <a:prstGeom prst="rect">
            <a:avLst/>
          </a:prstGeom>
          <a:noFill/>
        </p:spPr>
        <p:txBody>
          <a:bodyPr wrap="none" rtlCol="0">
            <a:spAutoFit/>
          </a:bodyPr>
          <a:lstStyle/>
          <a:p>
            <a:r>
              <a:rPr lang="en-US" dirty="0" smtClean="0"/>
              <a:t>25mm</a:t>
            </a:r>
            <a:endParaRPr lang="en-US" dirty="0"/>
          </a:p>
        </p:txBody>
      </p:sp>
    </p:spTree>
    <p:extLst>
      <p:ext uri="{BB962C8B-B14F-4D97-AF65-F5344CB8AC3E}">
        <p14:creationId xmlns:p14="http://schemas.microsoft.com/office/powerpoint/2010/main" val="3255120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ASTM D3039 </a:t>
            </a:r>
            <a:r>
              <a:rPr lang="en-US" dirty="0"/>
              <a:t>Standard Test Method </a:t>
            </a:r>
            <a:r>
              <a:rPr lang="en-US" dirty="0" smtClean="0"/>
              <a:t>for Tensile </a:t>
            </a:r>
            <a:r>
              <a:rPr lang="en-US" dirty="0"/>
              <a:t>Properties of Polymer Matrix Composite Materials</a:t>
            </a:r>
          </a:p>
        </p:txBody>
      </p:sp>
      <p:pic>
        <p:nvPicPr>
          <p:cNvPr id="12" name="Content Placeholder 11"/>
          <p:cNvPicPr>
            <a:picLocks noGrp="1" noChangeAspect="1"/>
          </p:cNvPicPr>
          <p:nvPr>
            <p:ph idx="16"/>
          </p:nvPr>
        </p:nvPicPr>
        <p:blipFill>
          <a:blip r:embed="rId2"/>
          <a:stretch>
            <a:fillRect/>
          </a:stretch>
        </p:blipFill>
        <p:spPr>
          <a:xfrm>
            <a:off x="569178" y="1238250"/>
            <a:ext cx="2392320" cy="3071480"/>
          </a:xfrm>
          <a:prstGeom prst="rect">
            <a:avLst/>
          </a:prstGeom>
          <a:ln w="19050">
            <a:solidFill>
              <a:schemeClr val="tx1"/>
            </a:solidFill>
          </a:ln>
        </p:spPr>
      </p:pic>
      <p:pic>
        <p:nvPicPr>
          <p:cNvPr id="13" name="Content Placeholder 12"/>
          <p:cNvPicPr>
            <a:picLocks noGrp="1" noChangeAspect="1"/>
          </p:cNvPicPr>
          <p:nvPr>
            <p:ph idx="17"/>
          </p:nvPr>
        </p:nvPicPr>
        <p:blipFill>
          <a:blip r:embed="rId3"/>
          <a:stretch>
            <a:fillRect/>
          </a:stretch>
        </p:blipFill>
        <p:spPr>
          <a:xfrm>
            <a:off x="4680505" y="1633938"/>
            <a:ext cx="3998912" cy="298426"/>
          </a:xfrm>
          <a:prstGeom prst="rect">
            <a:avLst/>
          </a:prstGeom>
        </p:spPr>
      </p:pic>
      <p:sp>
        <p:nvSpPr>
          <p:cNvPr id="6" name="Date Placeholder 5"/>
          <p:cNvSpPr>
            <a:spLocks noGrp="1"/>
          </p:cNvSpPr>
          <p:nvPr>
            <p:ph type="dt" sz="half" idx="2"/>
          </p:nvPr>
        </p:nvSpPr>
        <p:spPr/>
        <p:txBody>
          <a:bodyPr/>
          <a:lstStyle/>
          <a:p>
            <a:pPr>
              <a:defRPr/>
            </a:pPr>
            <a:endParaRPr lang="en-US" dirty="0"/>
          </a:p>
        </p:txBody>
      </p:sp>
      <p:sp>
        <p:nvSpPr>
          <p:cNvPr id="3" name="Footer Placeholder 2"/>
          <p:cNvSpPr>
            <a:spLocks noGrp="1"/>
          </p:cNvSpPr>
          <p:nvPr>
            <p:ph type="ftr" sz="quarter" idx="4294967295"/>
          </p:nvPr>
        </p:nvSpPr>
        <p:spPr>
          <a:xfrm>
            <a:off x="3527425" y="6488113"/>
            <a:ext cx="5616575" cy="187325"/>
          </a:xfr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p:spPr>
        <p:txBody>
          <a:bodyPr/>
          <a:lstStyle/>
          <a:p>
            <a:pPr>
              <a:defRPr/>
            </a:pPr>
            <a:fld id="{0C39C72E-2A13-EB4D-AD45-6D4E6ACAED8D}" type="slidenum">
              <a:rPr lang="en-US" smtClean="0"/>
              <a:pPr>
                <a:defRPr/>
              </a:pPr>
              <a:t>15</a:t>
            </a:fld>
            <a:endParaRPr lang="en-US"/>
          </a:p>
        </p:txBody>
      </p:sp>
      <p:cxnSp>
        <p:nvCxnSpPr>
          <p:cNvPr id="16" name="Straight Connector 15"/>
          <p:cNvCxnSpPr/>
          <p:nvPr/>
        </p:nvCxnSpPr>
        <p:spPr>
          <a:xfrm flipH="1">
            <a:off x="6110177" y="1733535"/>
            <a:ext cx="708838" cy="49616"/>
          </a:xfrm>
          <a:prstGeom prst="line">
            <a:avLst/>
          </a:prstGeom>
          <a:ln w="12700">
            <a:solidFill>
              <a:schemeClr val="accent1"/>
            </a:solidFill>
          </a:ln>
          <a:effectLst/>
        </p:spPr>
        <p:style>
          <a:lnRef idx="2">
            <a:schemeClr val="dk1"/>
          </a:lnRef>
          <a:fillRef idx="0">
            <a:schemeClr val="dk1"/>
          </a:fillRef>
          <a:effectRef idx="1">
            <a:schemeClr val="dk1"/>
          </a:effectRef>
          <a:fontRef idx="minor">
            <a:schemeClr val="tx1"/>
          </a:fontRef>
        </p:style>
      </p:cxnSp>
      <p:cxnSp>
        <p:nvCxnSpPr>
          <p:cNvPr id="18" name="Straight Connector 17"/>
          <p:cNvCxnSpPr/>
          <p:nvPr/>
        </p:nvCxnSpPr>
        <p:spPr>
          <a:xfrm>
            <a:off x="6099546" y="1786703"/>
            <a:ext cx="708838" cy="49616"/>
          </a:xfrm>
          <a:prstGeom prst="line">
            <a:avLst/>
          </a:prstGeom>
          <a:ln w="12700">
            <a:solidFill>
              <a:schemeClr val="accent1"/>
            </a:solidFill>
          </a:ln>
          <a:effectLst/>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4603750" y="1245339"/>
            <a:ext cx="1256178" cy="369332"/>
          </a:xfrm>
          <a:prstGeom prst="rect">
            <a:avLst/>
          </a:prstGeom>
          <a:noFill/>
        </p:spPr>
        <p:txBody>
          <a:bodyPr wrap="none" rtlCol="0">
            <a:spAutoFit/>
          </a:bodyPr>
          <a:lstStyle/>
          <a:p>
            <a:r>
              <a:rPr lang="en-US" dirty="0" smtClean="0"/>
              <a:t>Steel Shoes</a:t>
            </a:r>
            <a:endParaRPr lang="en-US" dirty="0"/>
          </a:p>
        </p:txBody>
      </p:sp>
      <p:sp>
        <p:nvSpPr>
          <p:cNvPr id="20" name="TextBox 19"/>
          <p:cNvSpPr txBox="1"/>
          <p:nvPr/>
        </p:nvSpPr>
        <p:spPr>
          <a:xfrm>
            <a:off x="7173285" y="1199953"/>
            <a:ext cx="1190454" cy="369332"/>
          </a:xfrm>
          <a:prstGeom prst="rect">
            <a:avLst/>
          </a:prstGeom>
          <a:noFill/>
        </p:spPr>
        <p:txBody>
          <a:bodyPr wrap="none" rtlCol="0">
            <a:spAutoFit/>
          </a:bodyPr>
          <a:lstStyle/>
          <a:p>
            <a:r>
              <a:rPr lang="en-US" dirty="0" smtClean="0"/>
              <a:t>Composite</a:t>
            </a:r>
            <a:endParaRPr lang="en-US" dirty="0"/>
          </a:p>
        </p:txBody>
      </p:sp>
      <p:pic>
        <p:nvPicPr>
          <p:cNvPr id="21" name="Picture 20"/>
          <p:cNvPicPr>
            <a:picLocks noChangeAspect="1"/>
          </p:cNvPicPr>
          <p:nvPr/>
        </p:nvPicPr>
        <p:blipFill>
          <a:blip r:embed="rId4"/>
          <a:stretch>
            <a:fillRect/>
          </a:stretch>
        </p:blipFill>
        <p:spPr>
          <a:xfrm>
            <a:off x="3064192" y="2267215"/>
            <a:ext cx="2795736" cy="3011118"/>
          </a:xfrm>
          <a:prstGeom prst="rect">
            <a:avLst/>
          </a:prstGeom>
          <a:ln w="19050">
            <a:solidFill>
              <a:schemeClr val="tx1"/>
            </a:solidFill>
          </a:ln>
        </p:spPr>
      </p:pic>
      <p:pic>
        <p:nvPicPr>
          <p:cNvPr id="22" name="Picture 21"/>
          <p:cNvPicPr>
            <a:picLocks noChangeAspect="1"/>
          </p:cNvPicPr>
          <p:nvPr/>
        </p:nvPicPr>
        <p:blipFill>
          <a:blip r:embed="rId5"/>
          <a:stretch>
            <a:fillRect/>
          </a:stretch>
        </p:blipFill>
        <p:spPr>
          <a:xfrm>
            <a:off x="5962622" y="3296093"/>
            <a:ext cx="2819277" cy="2900362"/>
          </a:xfrm>
          <a:prstGeom prst="rect">
            <a:avLst/>
          </a:prstGeom>
          <a:ln w="19050">
            <a:solidFill>
              <a:schemeClr val="tx1"/>
            </a:solidFill>
          </a:ln>
        </p:spPr>
      </p:pic>
      <p:sp>
        <p:nvSpPr>
          <p:cNvPr id="23" name="TextBox 22"/>
          <p:cNvSpPr txBox="1"/>
          <p:nvPr/>
        </p:nvSpPr>
        <p:spPr>
          <a:xfrm>
            <a:off x="659219" y="5642344"/>
            <a:ext cx="2733441" cy="369332"/>
          </a:xfrm>
          <a:prstGeom prst="rect">
            <a:avLst/>
          </a:prstGeom>
          <a:noFill/>
        </p:spPr>
        <p:txBody>
          <a:bodyPr wrap="none" rtlCol="0">
            <a:spAutoFit/>
          </a:bodyPr>
          <a:lstStyle/>
          <a:p>
            <a:r>
              <a:rPr lang="en-US" dirty="0" smtClean="0"/>
              <a:t>Specimen 25mm x 250 mm</a:t>
            </a:r>
            <a:endParaRPr lang="en-US" dirty="0"/>
          </a:p>
        </p:txBody>
      </p:sp>
    </p:spTree>
    <p:extLst>
      <p:ext uri="{BB962C8B-B14F-4D97-AF65-F5344CB8AC3E}">
        <p14:creationId xmlns:p14="http://schemas.microsoft.com/office/powerpoint/2010/main" val="5159539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Test Coupon Dimensions</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16</a:t>
            </a:fld>
            <a:endParaRPr lang="en-US"/>
          </a:p>
        </p:txBody>
      </p:sp>
      <p:pic>
        <p:nvPicPr>
          <p:cNvPr id="9" name="Content Placeholder 8"/>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16756" y="1089801"/>
            <a:ext cx="7433327" cy="4591173"/>
          </a:xfrm>
        </p:spPr>
      </p:pic>
      <p:sp>
        <p:nvSpPr>
          <p:cNvPr id="6" name="Date Placeholder 5"/>
          <p:cNvSpPr>
            <a:spLocks noGrp="1"/>
          </p:cNvSpPr>
          <p:nvPr>
            <p:ph type="dt" sz="half" idx="2"/>
          </p:nvPr>
        </p:nvSpPr>
        <p:spPr/>
        <p:txBody>
          <a:bodyPr/>
          <a:lstStyle/>
          <a:p>
            <a:pPr>
              <a:defRPr/>
            </a:pPr>
            <a:endParaRPr lang="en-US" dirty="0"/>
          </a:p>
        </p:txBody>
      </p:sp>
      <p:sp>
        <p:nvSpPr>
          <p:cNvPr id="10" name="TextBox 9"/>
          <p:cNvSpPr txBox="1"/>
          <p:nvPr/>
        </p:nvSpPr>
        <p:spPr>
          <a:xfrm>
            <a:off x="6380491" y="4069682"/>
            <a:ext cx="794032" cy="738664"/>
          </a:xfrm>
          <a:prstGeom prst="rect">
            <a:avLst/>
          </a:prstGeom>
          <a:solidFill>
            <a:schemeClr val="bg1"/>
          </a:solidFill>
        </p:spPr>
        <p:txBody>
          <a:bodyPr wrap="square" rtlCol="0">
            <a:spAutoFit/>
          </a:bodyPr>
          <a:lstStyle/>
          <a:p>
            <a:r>
              <a:rPr lang="en-US" sz="1400" dirty="0" smtClean="0"/>
              <a:t>~</a:t>
            </a:r>
            <a:r>
              <a:rPr lang="en-US" sz="1400" dirty="0" smtClean="0"/>
              <a:t>25mm</a:t>
            </a:r>
          </a:p>
          <a:p>
            <a:endParaRPr lang="en-US" sz="1400" dirty="0"/>
          </a:p>
          <a:p>
            <a:endParaRPr lang="en-US" sz="1400" dirty="0"/>
          </a:p>
        </p:txBody>
      </p:sp>
      <p:grpSp>
        <p:nvGrpSpPr>
          <p:cNvPr id="37" name="Group 36"/>
          <p:cNvGrpSpPr/>
          <p:nvPr/>
        </p:nvGrpSpPr>
        <p:grpSpPr>
          <a:xfrm>
            <a:off x="298939" y="4348742"/>
            <a:ext cx="4187234" cy="1436585"/>
            <a:chOff x="246185" y="3986595"/>
            <a:chExt cx="4187234" cy="1436585"/>
          </a:xfrm>
        </p:grpSpPr>
        <p:sp>
          <p:nvSpPr>
            <p:cNvPr id="5" name="Rectangle 4"/>
            <p:cNvSpPr/>
            <p:nvPr/>
          </p:nvSpPr>
          <p:spPr>
            <a:xfrm>
              <a:off x="926123" y="4067565"/>
              <a:ext cx="2286000" cy="347472"/>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926123" y="4433152"/>
              <a:ext cx="2286000" cy="347472"/>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Straight Connector 13"/>
            <p:cNvCxnSpPr/>
            <p:nvPr/>
          </p:nvCxnSpPr>
          <p:spPr>
            <a:xfrm>
              <a:off x="1295400" y="4415037"/>
              <a:ext cx="1359877" cy="353377"/>
            </a:xfrm>
            <a:prstGeom prst="line">
              <a:avLst/>
            </a:prstGeom>
            <a:ln w="38100">
              <a:solidFill>
                <a:srgbClr val="5A5A5A"/>
              </a:solidFill>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246185" y="5051244"/>
              <a:ext cx="1166410" cy="369332"/>
            </a:xfrm>
            <a:prstGeom prst="rect">
              <a:avLst/>
            </a:prstGeom>
            <a:noFill/>
          </p:spPr>
          <p:txBody>
            <a:bodyPr wrap="none" rtlCol="0">
              <a:spAutoFit/>
            </a:bodyPr>
            <a:lstStyle/>
            <a:p>
              <a:r>
                <a:rPr lang="en-US" dirty="0" smtClean="0"/>
                <a:t>Steel Shoe</a:t>
              </a:r>
              <a:endParaRPr lang="en-US" dirty="0"/>
            </a:p>
          </p:txBody>
        </p:sp>
        <p:sp>
          <p:nvSpPr>
            <p:cNvPr id="18" name="TextBox 17"/>
            <p:cNvSpPr txBox="1"/>
            <p:nvPr/>
          </p:nvSpPr>
          <p:spPr>
            <a:xfrm>
              <a:off x="2568018" y="5053848"/>
              <a:ext cx="1145635" cy="369332"/>
            </a:xfrm>
            <a:prstGeom prst="rect">
              <a:avLst/>
            </a:prstGeom>
            <a:noFill/>
          </p:spPr>
          <p:txBody>
            <a:bodyPr wrap="none" rtlCol="0">
              <a:spAutoFit/>
            </a:bodyPr>
            <a:lstStyle/>
            <a:p>
              <a:r>
                <a:rPr lang="en-US" dirty="0" smtClean="0"/>
                <a:t>Scarf Joint</a:t>
              </a:r>
              <a:endParaRPr lang="en-US" dirty="0"/>
            </a:p>
          </p:txBody>
        </p:sp>
        <p:sp>
          <p:nvSpPr>
            <p:cNvPr id="19" name="TextBox 18"/>
            <p:cNvSpPr txBox="1"/>
            <p:nvPr/>
          </p:nvSpPr>
          <p:spPr>
            <a:xfrm>
              <a:off x="3382939" y="3986595"/>
              <a:ext cx="1050480" cy="369332"/>
            </a:xfrm>
            <a:prstGeom prst="rect">
              <a:avLst/>
            </a:prstGeom>
            <a:noFill/>
          </p:spPr>
          <p:txBody>
            <a:bodyPr wrap="none" rtlCol="0">
              <a:spAutoFit/>
            </a:bodyPr>
            <a:lstStyle/>
            <a:p>
              <a:r>
                <a:rPr lang="en-US" dirty="0" smtClean="0"/>
                <a:t>Laminate</a:t>
              </a:r>
              <a:endParaRPr lang="en-US" dirty="0"/>
            </a:p>
          </p:txBody>
        </p:sp>
        <p:sp>
          <p:nvSpPr>
            <p:cNvPr id="20" name="Rectangle 19"/>
            <p:cNvSpPr/>
            <p:nvPr/>
          </p:nvSpPr>
          <p:spPr>
            <a:xfrm>
              <a:off x="931152" y="4058508"/>
              <a:ext cx="364246" cy="347472"/>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Isosceles Triangle 20"/>
            <p:cNvSpPr/>
            <p:nvPr/>
          </p:nvSpPr>
          <p:spPr>
            <a:xfrm flipV="1">
              <a:off x="1295400" y="4061658"/>
              <a:ext cx="1301262" cy="353377"/>
            </a:xfrm>
            <a:prstGeom prst="triangle">
              <a:avLst>
                <a:gd name="adj" fmla="val 0"/>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5" name="Straight Connector 14"/>
            <p:cNvCxnSpPr/>
            <p:nvPr/>
          </p:nvCxnSpPr>
          <p:spPr>
            <a:xfrm flipV="1">
              <a:off x="1295399" y="4076623"/>
              <a:ext cx="1301263" cy="338413"/>
            </a:xfrm>
            <a:prstGeom prst="line">
              <a:avLst/>
            </a:prstGeom>
            <a:ln w="38100">
              <a:solidFill>
                <a:srgbClr val="5A5A5A"/>
              </a:solidFill>
            </a:ln>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flipV="1">
              <a:off x="931152" y="4420942"/>
              <a:ext cx="364246" cy="347472"/>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Isosceles Triangle 22"/>
            <p:cNvSpPr/>
            <p:nvPr/>
          </p:nvSpPr>
          <p:spPr>
            <a:xfrm>
              <a:off x="1295400" y="4424092"/>
              <a:ext cx="1301262" cy="353377"/>
            </a:xfrm>
            <a:prstGeom prst="triangle">
              <a:avLst>
                <a:gd name="adj" fmla="val 0"/>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6" name="Straight Arrow Connector 25"/>
            <p:cNvCxnSpPr/>
            <p:nvPr/>
          </p:nvCxnSpPr>
          <p:spPr>
            <a:xfrm flipV="1">
              <a:off x="556846" y="4630615"/>
              <a:ext cx="498231" cy="3128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71117" y="4232245"/>
              <a:ext cx="583960" cy="8299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a:off x="3061034" y="4348742"/>
              <a:ext cx="958706" cy="342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flipV="1">
              <a:off x="2791102" y="4959923"/>
              <a:ext cx="360793" cy="1359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flipV="1">
              <a:off x="3061034" y="4290036"/>
              <a:ext cx="479353" cy="2392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5" name="Oval 34"/>
          <p:cNvSpPr/>
          <p:nvPr/>
        </p:nvSpPr>
        <p:spPr>
          <a:xfrm>
            <a:off x="3835517" y="2867723"/>
            <a:ext cx="368446" cy="25987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Oval 35"/>
          <p:cNvSpPr/>
          <p:nvPr/>
        </p:nvSpPr>
        <p:spPr>
          <a:xfrm>
            <a:off x="52557" y="3768969"/>
            <a:ext cx="4630811" cy="2556074"/>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9" name="Straight Connector 38"/>
          <p:cNvCxnSpPr/>
          <p:nvPr/>
        </p:nvCxnSpPr>
        <p:spPr>
          <a:xfrm flipH="1">
            <a:off x="3381521" y="3102270"/>
            <a:ext cx="538236" cy="770916"/>
          </a:xfrm>
          <a:prstGeom prst="line">
            <a:avLst/>
          </a:prstGeom>
          <a:ln w="19050">
            <a:headEnd type="none"/>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34334190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D3410 </a:t>
            </a:r>
            <a:r>
              <a:rPr lang="en-US" dirty="0"/>
              <a:t>Standard Test Method for Compressive Properties of Polymer Matrix Composite Materials with Unsupported Gage Section by Shear Loading</a:t>
            </a:r>
            <a:br>
              <a:rPr lang="en-US" dirty="0"/>
            </a:br>
            <a:endParaRPr lang="en-US" dirty="0"/>
          </a:p>
        </p:txBody>
      </p:sp>
      <p:sp>
        <p:nvSpPr>
          <p:cNvPr id="3" name="Footer Placeholder 2"/>
          <p:cNvSpPr>
            <a:spLocks noGrp="1"/>
          </p:cNvSpPr>
          <p:nvPr>
            <p:ph type="ftr" sz="quarter" idx="14"/>
          </p:nvPr>
        </p:nvSpPr>
        <p:spPr/>
        <p:txBody>
          <a:bodyPr/>
          <a:lstStyle/>
          <a:p>
            <a:pPr>
              <a:defRPr/>
            </a:pPr>
            <a:r>
              <a:rPr lang="en-US" dirty="0" smtClean="0"/>
              <a:t>D. Boettcher</a:t>
            </a:r>
            <a:endParaRPr lang="en-US" dirty="0"/>
          </a:p>
        </p:txBody>
      </p:sp>
      <p:sp>
        <p:nvSpPr>
          <p:cNvPr id="4" name="Slide Number Placeholder 3"/>
          <p:cNvSpPr>
            <a:spLocks noGrp="1"/>
          </p:cNvSpPr>
          <p:nvPr>
            <p:ph type="sldNum" sz="quarter" idx="15"/>
          </p:nvPr>
        </p:nvSpPr>
        <p:spPr/>
        <p:txBody>
          <a:bodyPr/>
          <a:lstStyle/>
          <a:p>
            <a:pPr>
              <a:defRPr/>
            </a:pPr>
            <a:fld id="{98AA3EDC-84CE-5D44-955B-22A59AD27526}" type="slidenum">
              <a:rPr lang="en-US" smtClean="0"/>
              <a:pPr>
                <a:defRPr/>
              </a:pPr>
              <a:t>17</a:t>
            </a:fld>
            <a:endParaRPr lang="en-US"/>
          </a:p>
        </p:txBody>
      </p:sp>
      <p:pic>
        <p:nvPicPr>
          <p:cNvPr id="8" name="Content Placeholder 7"/>
          <p:cNvPicPr>
            <a:picLocks noGrp="1" noChangeAspect="1"/>
          </p:cNvPicPr>
          <p:nvPr>
            <p:ph idx="16"/>
          </p:nvPr>
        </p:nvPicPr>
        <p:blipFill>
          <a:blip r:embed="rId2"/>
          <a:stretch>
            <a:fillRect/>
          </a:stretch>
        </p:blipFill>
        <p:spPr>
          <a:xfrm>
            <a:off x="5374298" y="1825181"/>
            <a:ext cx="3152775" cy="3619500"/>
          </a:xfrm>
          <a:prstGeom prst="rect">
            <a:avLst/>
          </a:prstGeom>
          <a:ln w="28575">
            <a:solidFill>
              <a:schemeClr val="tx1"/>
            </a:solidFill>
          </a:ln>
        </p:spPr>
      </p:pic>
      <p:pic>
        <p:nvPicPr>
          <p:cNvPr id="9" name="Content Placeholder 8"/>
          <p:cNvPicPr>
            <a:picLocks noGrp="1" noChangeAspect="1"/>
          </p:cNvPicPr>
          <p:nvPr>
            <p:ph idx="17"/>
          </p:nvPr>
        </p:nvPicPr>
        <p:blipFill>
          <a:blip r:embed="rId3"/>
          <a:stretch>
            <a:fillRect/>
          </a:stretch>
        </p:blipFill>
        <p:spPr>
          <a:xfrm>
            <a:off x="457200" y="1511576"/>
            <a:ext cx="3998912" cy="3396103"/>
          </a:xfrm>
          <a:prstGeom prst="rect">
            <a:avLst/>
          </a:prstGeom>
          <a:ln w="28575">
            <a:solidFill>
              <a:schemeClr val="tx1"/>
            </a:solidFill>
          </a:ln>
        </p:spPr>
      </p:pic>
      <p:sp>
        <p:nvSpPr>
          <p:cNvPr id="7" name="Date Placeholder 6"/>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17105556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Tensile Test Coupon Dimensions</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18</a:t>
            </a:fld>
            <a:endParaRPr lang="en-US"/>
          </a:p>
        </p:txBody>
      </p:sp>
      <p:pic>
        <p:nvPicPr>
          <p:cNvPr id="9" name="Content Placeholder 8"/>
          <p:cNvPicPr>
            <a:picLocks noGrp="1" noChangeAspect="1"/>
          </p:cNvPicPr>
          <p:nvPr>
            <p:ph idx="13"/>
          </p:nvPr>
        </p:nvPicPr>
        <p:blipFill>
          <a:blip r:embed="rId2">
            <a:extLst>
              <a:ext uri="{28A0092B-C50C-407E-A947-70E740481C1C}">
                <a14:useLocalDpi xmlns:a14="http://schemas.microsoft.com/office/drawing/2010/main" val="0"/>
              </a:ext>
            </a:extLst>
          </a:blip>
          <a:stretch>
            <a:fillRect/>
          </a:stretch>
        </p:blipFill>
        <p:spPr>
          <a:xfrm>
            <a:off x="716756" y="1089801"/>
            <a:ext cx="7433327" cy="4591173"/>
          </a:xfrm>
        </p:spPr>
      </p:pic>
      <p:sp>
        <p:nvSpPr>
          <p:cNvPr id="6" name="Date Placeholder 5"/>
          <p:cNvSpPr>
            <a:spLocks noGrp="1"/>
          </p:cNvSpPr>
          <p:nvPr>
            <p:ph type="dt" sz="half" idx="2"/>
          </p:nvPr>
        </p:nvSpPr>
        <p:spPr/>
        <p:txBody>
          <a:bodyPr/>
          <a:lstStyle/>
          <a:p>
            <a:pPr>
              <a:defRPr/>
            </a:pPr>
            <a:endParaRPr lang="en-US" dirty="0"/>
          </a:p>
        </p:txBody>
      </p:sp>
      <p:sp>
        <p:nvSpPr>
          <p:cNvPr id="10" name="TextBox 9"/>
          <p:cNvSpPr txBox="1"/>
          <p:nvPr/>
        </p:nvSpPr>
        <p:spPr>
          <a:xfrm>
            <a:off x="6380491" y="4069682"/>
            <a:ext cx="794032" cy="738664"/>
          </a:xfrm>
          <a:prstGeom prst="rect">
            <a:avLst/>
          </a:prstGeom>
          <a:solidFill>
            <a:schemeClr val="bg1"/>
          </a:solidFill>
        </p:spPr>
        <p:txBody>
          <a:bodyPr wrap="square" rtlCol="0">
            <a:spAutoFit/>
          </a:bodyPr>
          <a:lstStyle/>
          <a:p>
            <a:r>
              <a:rPr lang="en-US" sz="1400" dirty="0" smtClean="0"/>
              <a:t>~</a:t>
            </a:r>
            <a:r>
              <a:rPr lang="en-US" sz="1400" dirty="0" smtClean="0"/>
              <a:t>25mm</a:t>
            </a:r>
          </a:p>
          <a:p>
            <a:endParaRPr lang="en-US" sz="1400" dirty="0"/>
          </a:p>
          <a:p>
            <a:endParaRPr lang="en-US" sz="1400" dirty="0"/>
          </a:p>
        </p:txBody>
      </p:sp>
      <p:grpSp>
        <p:nvGrpSpPr>
          <p:cNvPr id="37" name="Group 36"/>
          <p:cNvGrpSpPr/>
          <p:nvPr/>
        </p:nvGrpSpPr>
        <p:grpSpPr>
          <a:xfrm>
            <a:off x="298939" y="4348742"/>
            <a:ext cx="4187234" cy="1436585"/>
            <a:chOff x="246185" y="3986595"/>
            <a:chExt cx="4187234" cy="1436585"/>
          </a:xfrm>
        </p:grpSpPr>
        <p:sp>
          <p:nvSpPr>
            <p:cNvPr id="5" name="Rectangle 4"/>
            <p:cNvSpPr/>
            <p:nvPr/>
          </p:nvSpPr>
          <p:spPr>
            <a:xfrm>
              <a:off x="926123" y="4067565"/>
              <a:ext cx="2286000" cy="347472"/>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12" name="Rectangle 11"/>
            <p:cNvSpPr/>
            <p:nvPr/>
          </p:nvSpPr>
          <p:spPr>
            <a:xfrm>
              <a:off x="926123" y="4433152"/>
              <a:ext cx="2286000" cy="347472"/>
            </a:xfrm>
            <a:prstGeom prst="rect">
              <a:avLst/>
            </a:prstGeom>
            <a:solidFill>
              <a:schemeClr val="accent6">
                <a:lumMod val="75000"/>
              </a:schemeClr>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4" name="Straight Connector 13"/>
            <p:cNvCxnSpPr/>
            <p:nvPr/>
          </p:nvCxnSpPr>
          <p:spPr>
            <a:xfrm>
              <a:off x="1295400" y="4415037"/>
              <a:ext cx="1359877" cy="353377"/>
            </a:xfrm>
            <a:prstGeom prst="line">
              <a:avLst/>
            </a:prstGeom>
            <a:ln w="38100">
              <a:solidFill>
                <a:srgbClr val="5A5A5A"/>
              </a:solidFill>
            </a:ln>
          </p:spPr>
          <p:style>
            <a:lnRef idx="1">
              <a:schemeClr val="accent5"/>
            </a:lnRef>
            <a:fillRef idx="0">
              <a:schemeClr val="accent5"/>
            </a:fillRef>
            <a:effectRef idx="0">
              <a:schemeClr val="accent5"/>
            </a:effectRef>
            <a:fontRef idx="minor">
              <a:schemeClr val="tx1"/>
            </a:fontRef>
          </p:style>
        </p:cxnSp>
        <p:sp>
          <p:nvSpPr>
            <p:cNvPr id="17" name="TextBox 16"/>
            <p:cNvSpPr txBox="1"/>
            <p:nvPr/>
          </p:nvSpPr>
          <p:spPr>
            <a:xfrm>
              <a:off x="246185" y="5051244"/>
              <a:ext cx="1166410" cy="369332"/>
            </a:xfrm>
            <a:prstGeom prst="rect">
              <a:avLst/>
            </a:prstGeom>
            <a:noFill/>
          </p:spPr>
          <p:txBody>
            <a:bodyPr wrap="none" rtlCol="0">
              <a:spAutoFit/>
            </a:bodyPr>
            <a:lstStyle/>
            <a:p>
              <a:r>
                <a:rPr lang="en-US" dirty="0" smtClean="0"/>
                <a:t>Steel Shoe</a:t>
              </a:r>
              <a:endParaRPr lang="en-US" dirty="0"/>
            </a:p>
          </p:txBody>
        </p:sp>
        <p:sp>
          <p:nvSpPr>
            <p:cNvPr id="18" name="TextBox 17"/>
            <p:cNvSpPr txBox="1"/>
            <p:nvPr/>
          </p:nvSpPr>
          <p:spPr>
            <a:xfrm>
              <a:off x="2568018" y="5053848"/>
              <a:ext cx="1145635" cy="369332"/>
            </a:xfrm>
            <a:prstGeom prst="rect">
              <a:avLst/>
            </a:prstGeom>
            <a:noFill/>
          </p:spPr>
          <p:txBody>
            <a:bodyPr wrap="none" rtlCol="0">
              <a:spAutoFit/>
            </a:bodyPr>
            <a:lstStyle/>
            <a:p>
              <a:r>
                <a:rPr lang="en-US" dirty="0" smtClean="0"/>
                <a:t>Scarf Joint</a:t>
              </a:r>
              <a:endParaRPr lang="en-US" dirty="0"/>
            </a:p>
          </p:txBody>
        </p:sp>
        <p:sp>
          <p:nvSpPr>
            <p:cNvPr id="19" name="TextBox 18"/>
            <p:cNvSpPr txBox="1"/>
            <p:nvPr/>
          </p:nvSpPr>
          <p:spPr>
            <a:xfrm>
              <a:off x="3382939" y="3986595"/>
              <a:ext cx="1050480" cy="369332"/>
            </a:xfrm>
            <a:prstGeom prst="rect">
              <a:avLst/>
            </a:prstGeom>
            <a:noFill/>
          </p:spPr>
          <p:txBody>
            <a:bodyPr wrap="none" rtlCol="0">
              <a:spAutoFit/>
            </a:bodyPr>
            <a:lstStyle/>
            <a:p>
              <a:r>
                <a:rPr lang="en-US" dirty="0" smtClean="0"/>
                <a:t>Laminate</a:t>
              </a:r>
              <a:endParaRPr lang="en-US" dirty="0"/>
            </a:p>
          </p:txBody>
        </p:sp>
        <p:sp>
          <p:nvSpPr>
            <p:cNvPr id="20" name="Rectangle 19"/>
            <p:cNvSpPr/>
            <p:nvPr/>
          </p:nvSpPr>
          <p:spPr>
            <a:xfrm>
              <a:off x="931152" y="4058508"/>
              <a:ext cx="364246" cy="347472"/>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1" name="Isosceles Triangle 20"/>
            <p:cNvSpPr/>
            <p:nvPr/>
          </p:nvSpPr>
          <p:spPr>
            <a:xfrm flipV="1">
              <a:off x="1295400" y="4061658"/>
              <a:ext cx="1301262" cy="353377"/>
            </a:xfrm>
            <a:prstGeom prst="triangle">
              <a:avLst>
                <a:gd name="adj" fmla="val 0"/>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15" name="Straight Connector 14"/>
            <p:cNvCxnSpPr/>
            <p:nvPr/>
          </p:nvCxnSpPr>
          <p:spPr>
            <a:xfrm flipV="1">
              <a:off x="1295399" y="4076623"/>
              <a:ext cx="1301263" cy="338413"/>
            </a:xfrm>
            <a:prstGeom prst="line">
              <a:avLst/>
            </a:prstGeom>
            <a:ln w="38100">
              <a:solidFill>
                <a:srgbClr val="5A5A5A"/>
              </a:solidFill>
            </a:ln>
          </p:spPr>
          <p:style>
            <a:lnRef idx="1">
              <a:schemeClr val="accent5"/>
            </a:lnRef>
            <a:fillRef idx="0">
              <a:schemeClr val="accent5"/>
            </a:fillRef>
            <a:effectRef idx="0">
              <a:schemeClr val="accent5"/>
            </a:effectRef>
            <a:fontRef idx="minor">
              <a:schemeClr val="tx1"/>
            </a:fontRef>
          </p:style>
        </p:cxnSp>
        <p:sp>
          <p:nvSpPr>
            <p:cNvPr id="22" name="Rectangle 21"/>
            <p:cNvSpPr/>
            <p:nvPr/>
          </p:nvSpPr>
          <p:spPr>
            <a:xfrm flipV="1">
              <a:off x="931152" y="4420942"/>
              <a:ext cx="364246" cy="347472"/>
            </a:xfrm>
            <a:prstGeom prst="rect">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3" name="Isosceles Triangle 22"/>
            <p:cNvSpPr/>
            <p:nvPr/>
          </p:nvSpPr>
          <p:spPr>
            <a:xfrm>
              <a:off x="1295400" y="4424092"/>
              <a:ext cx="1301262" cy="353377"/>
            </a:xfrm>
            <a:prstGeom prst="triangle">
              <a:avLst>
                <a:gd name="adj" fmla="val 0"/>
              </a:avLst>
            </a:prstGeom>
            <a:solidFill>
              <a:schemeClr val="accent6">
                <a:lumMod val="50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cxnSp>
          <p:nvCxnSpPr>
            <p:cNvPr id="26" name="Straight Arrow Connector 25"/>
            <p:cNvCxnSpPr/>
            <p:nvPr/>
          </p:nvCxnSpPr>
          <p:spPr>
            <a:xfrm flipV="1">
              <a:off x="556846" y="4630615"/>
              <a:ext cx="498231" cy="31281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7" name="Straight Arrow Connector 26"/>
            <p:cNvCxnSpPr/>
            <p:nvPr/>
          </p:nvCxnSpPr>
          <p:spPr>
            <a:xfrm flipV="1">
              <a:off x="471117" y="4232245"/>
              <a:ext cx="583960" cy="829936"/>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9" name="Straight Arrow Connector 28"/>
            <p:cNvCxnSpPr/>
            <p:nvPr/>
          </p:nvCxnSpPr>
          <p:spPr>
            <a:xfrm flipH="1">
              <a:off x="3061034" y="4348742"/>
              <a:ext cx="958706" cy="34295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1" name="Straight Arrow Connector 30"/>
            <p:cNvCxnSpPr/>
            <p:nvPr/>
          </p:nvCxnSpPr>
          <p:spPr>
            <a:xfrm flipH="1" flipV="1">
              <a:off x="2791102" y="4959923"/>
              <a:ext cx="360793" cy="135907"/>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3" name="Straight Arrow Connector 32"/>
            <p:cNvCxnSpPr/>
            <p:nvPr/>
          </p:nvCxnSpPr>
          <p:spPr>
            <a:xfrm flipH="1" flipV="1">
              <a:off x="3061034" y="4290036"/>
              <a:ext cx="479353" cy="23924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35" name="Oval 34"/>
          <p:cNvSpPr/>
          <p:nvPr/>
        </p:nvSpPr>
        <p:spPr>
          <a:xfrm>
            <a:off x="3835517" y="2867723"/>
            <a:ext cx="368446" cy="259871"/>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6" name="Oval 35"/>
          <p:cNvSpPr/>
          <p:nvPr/>
        </p:nvSpPr>
        <p:spPr>
          <a:xfrm>
            <a:off x="52557" y="3768969"/>
            <a:ext cx="4630811" cy="2556074"/>
          </a:xfrm>
          <a:prstGeom prst="ellipse">
            <a:avLst/>
          </a:prstGeom>
          <a:noFill/>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cxnSp>
        <p:nvCxnSpPr>
          <p:cNvPr id="39" name="Straight Connector 38"/>
          <p:cNvCxnSpPr/>
          <p:nvPr/>
        </p:nvCxnSpPr>
        <p:spPr>
          <a:xfrm flipH="1">
            <a:off x="3381521" y="3102270"/>
            <a:ext cx="538236" cy="770916"/>
          </a:xfrm>
          <a:prstGeom prst="line">
            <a:avLst/>
          </a:prstGeom>
          <a:ln w="19050">
            <a:headEnd type="none"/>
            <a:tailEnd type="triangle"/>
          </a:ln>
        </p:spPr>
        <p:style>
          <a:lnRef idx="1">
            <a:schemeClr val="accent5"/>
          </a:lnRef>
          <a:fillRef idx="0">
            <a:schemeClr val="accent5"/>
          </a:fillRef>
          <a:effectRef idx="0">
            <a:schemeClr val="accent5"/>
          </a:effectRef>
          <a:fontRef idx="minor">
            <a:schemeClr val="tx1"/>
          </a:fontRef>
        </p:style>
      </p:cxnSp>
      <p:sp>
        <p:nvSpPr>
          <p:cNvPr id="7" name="TextBox 6"/>
          <p:cNvSpPr txBox="1"/>
          <p:nvPr/>
        </p:nvSpPr>
        <p:spPr>
          <a:xfrm>
            <a:off x="4267200" y="1299245"/>
            <a:ext cx="957313" cy="369332"/>
          </a:xfrm>
          <a:prstGeom prst="rect">
            <a:avLst/>
          </a:prstGeom>
          <a:solidFill>
            <a:schemeClr val="bg1"/>
          </a:solidFill>
        </p:spPr>
        <p:txBody>
          <a:bodyPr wrap="none" rtlCol="0">
            <a:spAutoFit/>
          </a:bodyPr>
          <a:lstStyle/>
          <a:p>
            <a:r>
              <a:rPr lang="en-US" dirty="0" smtClean="0"/>
              <a:t>150 mm</a:t>
            </a:r>
            <a:endParaRPr lang="en-US" dirty="0"/>
          </a:p>
        </p:txBody>
      </p:sp>
    </p:spTree>
    <p:extLst>
      <p:ext uri="{BB962C8B-B14F-4D97-AF65-F5344CB8AC3E}">
        <p14:creationId xmlns:p14="http://schemas.microsoft.com/office/powerpoint/2010/main" val="195537347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Elevated or reduced temperature test</a:t>
            </a:r>
            <a:endParaRPr lang="en-US" dirty="0"/>
          </a:p>
        </p:txBody>
      </p:sp>
      <p:sp>
        <p:nvSpPr>
          <p:cNvPr id="3" name="Footer Placeholder 2"/>
          <p:cNvSpPr>
            <a:spLocks noGrp="1"/>
          </p:cNvSpPr>
          <p:nvPr>
            <p:ph type="ftr" sz="quarter" idx="14"/>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5"/>
          </p:nvPr>
        </p:nvSpPr>
        <p:spPr/>
        <p:txBody>
          <a:bodyPr/>
          <a:lstStyle/>
          <a:p>
            <a:pPr>
              <a:defRPr/>
            </a:pPr>
            <a:fld id="{98AA3EDC-84CE-5D44-955B-22A59AD27526}" type="slidenum">
              <a:rPr lang="en-US" smtClean="0"/>
              <a:pPr>
                <a:defRPr/>
              </a:pPr>
              <a:t>19</a:t>
            </a:fld>
            <a:endParaRPr lang="en-US"/>
          </a:p>
        </p:txBody>
      </p:sp>
      <p:sp>
        <p:nvSpPr>
          <p:cNvPr id="5" name="Content Placeholder 4"/>
          <p:cNvSpPr>
            <a:spLocks noGrp="1"/>
          </p:cNvSpPr>
          <p:nvPr>
            <p:ph idx="16"/>
          </p:nvPr>
        </p:nvSpPr>
        <p:spPr/>
        <p:txBody>
          <a:bodyPr/>
          <a:lstStyle/>
          <a:p>
            <a:r>
              <a:rPr lang="en-US" sz="1600" dirty="0"/>
              <a:t>A thermal chamber is installed on a Universal Test Machine. The chamber is designed to allow the test mounts from the base and crosshead of the Universal Tester to pass through the top and bottom of the chamber. Standard test fixtures are installed inside the chamber, and testing is conducted inside the controlled thermal environment the same as it would be at ambient temperature. The chamber has internal electric heaters for elevated temperatures and uses external carbon dioxide gas or liquid nitrogen as a coolant for reduced temperatures. </a:t>
            </a:r>
          </a:p>
        </p:txBody>
      </p:sp>
      <p:pic>
        <p:nvPicPr>
          <p:cNvPr id="8" name="Content Placeholder 7"/>
          <p:cNvPicPr>
            <a:picLocks noGrp="1" noChangeAspect="1"/>
          </p:cNvPicPr>
          <p:nvPr>
            <p:ph idx="17"/>
          </p:nvPr>
        </p:nvPicPr>
        <p:blipFill>
          <a:blip r:embed="rId2"/>
          <a:stretch>
            <a:fillRect/>
          </a:stretch>
        </p:blipFill>
        <p:spPr>
          <a:xfrm>
            <a:off x="5656522" y="625860"/>
            <a:ext cx="3403035" cy="2393102"/>
          </a:xfrm>
          <a:prstGeom prst="rect">
            <a:avLst/>
          </a:prstGeom>
        </p:spPr>
      </p:pic>
      <p:sp>
        <p:nvSpPr>
          <p:cNvPr id="7" name="Date Placeholder 6"/>
          <p:cNvSpPr>
            <a:spLocks noGrp="1"/>
          </p:cNvSpPr>
          <p:nvPr>
            <p:ph type="dt" sz="half" idx="2"/>
          </p:nvPr>
        </p:nvSpPr>
        <p:spPr/>
        <p:txBody>
          <a:bodyPr/>
          <a:lstStyle/>
          <a:p>
            <a:pPr>
              <a:defRPr/>
            </a:pPr>
            <a:endParaRPr lang="en-US" dirty="0"/>
          </a:p>
        </p:txBody>
      </p:sp>
      <p:pic>
        <p:nvPicPr>
          <p:cNvPr id="9" name="Picture 8"/>
          <p:cNvPicPr>
            <a:picLocks noChangeAspect="1"/>
          </p:cNvPicPr>
          <p:nvPr/>
        </p:nvPicPr>
        <p:blipFill>
          <a:blip r:embed="rId3"/>
          <a:stretch>
            <a:fillRect/>
          </a:stretch>
        </p:blipFill>
        <p:spPr>
          <a:xfrm>
            <a:off x="5261751" y="3366413"/>
            <a:ext cx="3619389" cy="2641949"/>
          </a:xfrm>
          <a:prstGeom prst="rect">
            <a:avLst/>
          </a:prstGeom>
        </p:spPr>
      </p:pic>
      <p:sp>
        <p:nvSpPr>
          <p:cNvPr id="10" name="TextBox 9"/>
          <p:cNvSpPr txBox="1"/>
          <p:nvPr/>
        </p:nvSpPr>
        <p:spPr>
          <a:xfrm>
            <a:off x="4704749" y="2997081"/>
            <a:ext cx="2653290" cy="369332"/>
          </a:xfrm>
          <a:prstGeom prst="rect">
            <a:avLst/>
          </a:prstGeom>
          <a:noFill/>
        </p:spPr>
        <p:txBody>
          <a:bodyPr wrap="none" rtlCol="0">
            <a:spAutoFit/>
          </a:bodyPr>
          <a:lstStyle/>
          <a:p>
            <a:r>
              <a:rPr lang="en-US" dirty="0" smtClean="0"/>
              <a:t>Thermal chamber on UTM</a:t>
            </a:r>
            <a:endParaRPr lang="en-US" dirty="0"/>
          </a:p>
        </p:txBody>
      </p:sp>
      <p:sp>
        <p:nvSpPr>
          <p:cNvPr id="11" name="TextBox 10"/>
          <p:cNvSpPr txBox="1"/>
          <p:nvPr/>
        </p:nvSpPr>
        <p:spPr>
          <a:xfrm>
            <a:off x="4704749" y="5956313"/>
            <a:ext cx="1836850" cy="369332"/>
          </a:xfrm>
          <a:prstGeom prst="rect">
            <a:avLst/>
          </a:prstGeom>
          <a:noFill/>
        </p:spPr>
        <p:txBody>
          <a:bodyPr wrap="none" rtlCol="0">
            <a:spAutoFit/>
          </a:bodyPr>
          <a:lstStyle/>
          <a:p>
            <a:r>
              <a:rPr lang="en-US" dirty="0" smtClean="0"/>
              <a:t>LN2 bath on UTM</a:t>
            </a:r>
            <a:endParaRPr lang="en-US" dirty="0"/>
          </a:p>
        </p:txBody>
      </p:sp>
    </p:spTree>
    <p:extLst>
      <p:ext uri="{BB962C8B-B14F-4D97-AF65-F5344CB8AC3E}">
        <p14:creationId xmlns:p14="http://schemas.microsoft.com/office/powerpoint/2010/main" val="388338025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14455-27FC-3348-93BA-DE8D3EE6832C}"/>
              </a:ext>
            </a:extLst>
          </p:cNvPr>
          <p:cNvSpPr>
            <a:spLocks noGrp="1"/>
          </p:cNvSpPr>
          <p:nvPr>
            <p:ph type="title"/>
          </p:nvPr>
        </p:nvSpPr>
        <p:spPr/>
        <p:txBody>
          <a:bodyPr/>
          <a:lstStyle/>
          <a:p>
            <a:r>
              <a:rPr lang="en-US" dirty="0"/>
              <a:t>Index</a:t>
            </a:r>
          </a:p>
        </p:txBody>
      </p:sp>
      <p:sp>
        <p:nvSpPr>
          <p:cNvPr id="3" name="Footer Placeholder 2">
            <a:extLst>
              <a:ext uri="{FF2B5EF4-FFF2-40B4-BE49-F238E27FC236}">
                <a16:creationId xmlns:a16="http://schemas.microsoft.com/office/drawing/2014/main" id="{3DEB252E-086D-D844-A999-AF0E3EE74CD6}"/>
              </a:ext>
            </a:extLst>
          </p:cNvPr>
          <p:cNvSpPr>
            <a:spLocks noGrp="1"/>
          </p:cNvSpPr>
          <p:nvPr>
            <p:ph type="ftr" sz="quarter" idx="11"/>
          </p:nvPr>
        </p:nvSpPr>
        <p:spPr/>
        <p:txBody>
          <a:bodyPr/>
          <a:lstStyle/>
          <a:p>
            <a:pPr>
              <a:defRPr/>
            </a:pPr>
            <a:r>
              <a:rPr lang="en-US" dirty="0" smtClean="0"/>
              <a:t>D. Boettcher</a:t>
            </a:r>
            <a:endParaRPr lang="en-US" dirty="0"/>
          </a:p>
        </p:txBody>
      </p:sp>
      <p:sp>
        <p:nvSpPr>
          <p:cNvPr id="4" name="Slide Number Placeholder 3">
            <a:extLst>
              <a:ext uri="{FF2B5EF4-FFF2-40B4-BE49-F238E27FC236}">
                <a16:creationId xmlns:a16="http://schemas.microsoft.com/office/drawing/2014/main" id="{F7F95AA7-282B-534D-BDC2-A04D36953516}"/>
              </a:ext>
            </a:extLst>
          </p:cNvPr>
          <p:cNvSpPr>
            <a:spLocks noGrp="1"/>
          </p:cNvSpPr>
          <p:nvPr>
            <p:ph type="sldNum" sz="quarter" idx="12"/>
          </p:nvPr>
        </p:nvSpPr>
        <p:spPr/>
        <p:txBody>
          <a:bodyPr/>
          <a:lstStyle/>
          <a:p>
            <a:pPr>
              <a:defRPr/>
            </a:pPr>
            <a:fld id="{0C39C72E-2A13-EB4D-AD45-6D4E6ACAED8D}" type="slidenum">
              <a:rPr lang="en-US" smtClean="0"/>
              <a:pPr>
                <a:defRPr/>
              </a:pPr>
              <a:t>2</a:t>
            </a:fld>
            <a:endParaRPr lang="en-US" dirty="0"/>
          </a:p>
        </p:txBody>
      </p:sp>
      <p:sp>
        <p:nvSpPr>
          <p:cNvPr id="5" name="Content Placeholder 4">
            <a:extLst>
              <a:ext uri="{FF2B5EF4-FFF2-40B4-BE49-F238E27FC236}">
                <a16:creationId xmlns:a16="http://schemas.microsoft.com/office/drawing/2014/main" id="{91B79C5E-0EA0-8248-9565-062D0420B6B3}"/>
              </a:ext>
            </a:extLst>
          </p:cNvPr>
          <p:cNvSpPr>
            <a:spLocks noGrp="1"/>
          </p:cNvSpPr>
          <p:nvPr>
            <p:ph idx="13"/>
          </p:nvPr>
        </p:nvSpPr>
        <p:spPr/>
        <p:txBody>
          <a:bodyPr anchor="ctr"/>
          <a:lstStyle/>
          <a:p>
            <a:r>
              <a:rPr lang="en-US" dirty="0" smtClean="0"/>
              <a:t>Introduction</a:t>
            </a:r>
          </a:p>
          <a:p>
            <a:endParaRPr lang="en-US" dirty="0"/>
          </a:p>
          <a:p>
            <a:r>
              <a:rPr lang="en-US" dirty="0" smtClean="0"/>
              <a:t>Test Validation</a:t>
            </a:r>
          </a:p>
          <a:p>
            <a:pPr lvl="1"/>
            <a:r>
              <a:rPr lang="en-US" dirty="0" smtClean="0"/>
              <a:t>Material</a:t>
            </a:r>
          </a:p>
          <a:p>
            <a:pPr lvl="1"/>
            <a:r>
              <a:rPr lang="en-US" dirty="0" smtClean="0"/>
              <a:t>Joint</a:t>
            </a:r>
          </a:p>
          <a:p>
            <a:pPr lvl="1"/>
            <a:r>
              <a:rPr lang="en-US" dirty="0" smtClean="0"/>
              <a:t>Beam</a:t>
            </a:r>
          </a:p>
          <a:p>
            <a:pPr lvl="1"/>
            <a:r>
              <a:rPr lang="en-US" dirty="0" smtClean="0"/>
              <a:t>Plate</a:t>
            </a:r>
            <a:endParaRPr lang="en-US" dirty="0"/>
          </a:p>
          <a:p>
            <a:pPr marL="0" indent="0">
              <a:buNone/>
            </a:pPr>
            <a:endParaRPr lang="en-US" dirty="0"/>
          </a:p>
          <a:p>
            <a:r>
              <a:rPr lang="en-US" dirty="0" smtClean="0"/>
              <a:t>Work Plan / Schedule</a:t>
            </a:r>
            <a:endParaRPr lang="en-US" dirty="0"/>
          </a:p>
          <a:p>
            <a:pPr marL="0" indent="0">
              <a:buNone/>
            </a:pPr>
            <a:endParaRPr lang="en-US" dirty="0"/>
          </a:p>
        </p:txBody>
      </p:sp>
      <p:sp>
        <p:nvSpPr>
          <p:cNvPr id="6" name="Date Placeholder 5">
            <a:extLst>
              <a:ext uri="{FF2B5EF4-FFF2-40B4-BE49-F238E27FC236}">
                <a16:creationId xmlns:a16="http://schemas.microsoft.com/office/drawing/2014/main" id="{76CD8AA6-CA4A-3448-937E-922453362AEC}"/>
              </a:ext>
            </a:extLst>
          </p:cNvPr>
          <p:cNvSpPr>
            <a:spLocks noGrp="1"/>
          </p:cNvSpPr>
          <p:nvPr>
            <p:ph type="dt" sz="half" idx="2"/>
          </p:nvPr>
        </p:nvSpPr>
        <p:spPr/>
        <p:txBody>
          <a:bodyPr/>
          <a:lstStyle/>
          <a:p>
            <a:pPr>
              <a:defRPr/>
            </a:pPr>
            <a:r>
              <a:rPr lang="en-US" dirty="0" smtClean="0"/>
              <a:t>-</a:t>
            </a:r>
            <a:endParaRPr lang="en-US" dirty="0"/>
          </a:p>
        </p:txBody>
      </p:sp>
    </p:spTree>
    <p:extLst>
      <p:ext uri="{BB962C8B-B14F-4D97-AF65-F5344CB8AC3E}">
        <p14:creationId xmlns:p14="http://schemas.microsoft.com/office/powerpoint/2010/main" val="851201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Considerations: Heat Susceptibility</a:t>
            </a:r>
            <a:endParaRPr lang="en-US" dirty="0"/>
          </a:p>
        </p:txBody>
      </p:sp>
      <p:sp>
        <p:nvSpPr>
          <p:cNvPr id="3" name="Footer Placeholder 2"/>
          <p:cNvSpPr>
            <a:spLocks noGrp="1"/>
          </p:cNvSpPr>
          <p:nvPr>
            <p:ph type="ftr" sz="quarter" idx="14"/>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5"/>
          </p:nvPr>
        </p:nvSpPr>
        <p:spPr/>
        <p:txBody>
          <a:bodyPr/>
          <a:lstStyle/>
          <a:p>
            <a:pPr>
              <a:defRPr/>
            </a:pPr>
            <a:fld id="{98AA3EDC-84CE-5D44-955B-22A59AD27526}" type="slidenum">
              <a:rPr lang="en-US" smtClean="0"/>
              <a:pPr>
                <a:defRPr/>
              </a:pPr>
              <a:t>20</a:t>
            </a:fld>
            <a:endParaRPr lang="en-US"/>
          </a:p>
        </p:txBody>
      </p:sp>
      <p:sp>
        <p:nvSpPr>
          <p:cNvPr id="5" name="Content Placeholder 4"/>
          <p:cNvSpPr>
            <a:spLocks noGrp="1"/>
          </p:cNvSpPr>
          <p:nvPr>
            <p:ph idx="16"/>
          </p:nvPr>
        </p:nvSpPr>
        <p:spPr/>
        <p:txBody>
          <a:bodyPr/>
          <a:lstStyle/>
          <a:p>
            <a:r>
              <a:rPr lang="en-US" dirty="0" smtClean="0"/>
              <a:t>Glass Transition Point</a:t>
            </a:r>
          </a:p>
          <a:p>
            <a:r>
              <a:rPr lang="en-US" dirty="0" smtClean="0"/>
              <a:t>Heat Flexure Temperature</a:t>
            </a:r>
          </a:p>
          <a:p>
            <a:endParaRPr lang="en-US" dirty="0"/>
          </a:p>
          <a:p>
            <a:pPr marL="0" indent="0">
              <a:buNone/>
            </a:pPr>
            <a:r>
              <a:rPr lang="en-US" dirty="0" smtClean="0"/>
              <a:t>Provided by vendors</a:t>
            </a:r>
            <a:endParaRPr lang="en-US" dirty="0"/>
          </a:p>
        </p:txBody>
      </p:sp>
      <p:sp>
        <p:nvSpPr>
          <p:cNvPr id="7" name="Date Placeholder 6"/>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2253750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Scarf </a:t>
            </a:r>
            <a:r>
              <a:rPr lang="en-US" dirty="0" smtClean="0"/>
              <a:t>Joint Tests </a:t>
            </a:r>
            <a:r>
              <a:rPr lang="en-US" dirty="0" smtClean="0"/>
              <a:t>(TRL5)</a:t>
            </a:r>
            <a:endParaRPr lang="en-US" dirty="0"/>
          </a:p>
        </p:txBody>
      </p:sp>
      <p:sp>
        <p:nvSpPr>
          <p:cNvPr id="2" name="Content Placeholder 1"/>
          <p:cNvSpPr>
            <a:spLocks noGrp="1"/>
          </p:cNvSpPr>
          <p:nvPr>
            <p:ph idx="16"/>
          </p:nvPr>
        </p:nvSpPr>
        <p:spPr/>
        <p:txBody>
          <a:bodyPr/>
          <a:lstStyle/>
          <a:p>
            <a:pPr marL="457200" indent="-457200">
              <a:buFont typeface="+mj-lt"/>
              <a:buAutoNum type="arabicPeriod"/>
            </a:pPr>
            <a:r>
              <a:rPr lang="en-US" sz="1800" dirty="0"/>
              <a:t>Scarf Joint Tensile Test </a:t>
            </a:r>
            <a:r>
              <a:rPr lang="en-US" sz="1800" dirty="0" smtClean="0"/>
              <a:t>x6</a:t>
            </a:r>
            <a:endParaRPr lang="en-US" sz="1800" dirty="0"/>
          </a:p>
          <a:p>
            <a:pPr marL="457200" indent="-457200">
              <a:buFont typeface="+mj-lt"/>
              <a:buAutoNum type="arabicPeriod"/>
            </a:pPr>
            <a:r>
              <a:rPr lang="en-US" sz="1800" dirty="0"/>
              <a:t>Scarf Joint Compression Test </a:t>
            </a:r>
            <a:r>
              <a:rPr lang="en-US" sz="1800" dirty="0" smtClean="0"/>
              <a:t>x6</a:t>
            </a:r>
            <a:endParaRPr lang="en-US" sz="1800" dirty="0"/>
          </a:p>
          <a:p>
            <a:pPr marL="457200" indent="-457200">
              <a:buFont typeface="+mj-lt"/>
              <a:buAutoNum type="arabicPeriod"/>
            </a:pPr>
            <a:r>
              <a:rPr lang="en-US" sz="1800" dirty="0"/>
              <a:t>Scarf Joint Tensile Test </a:t>
            </a:r>
            <a:r>
              <a:rPr lang="en-US" sz="1800" dirty="0" smtClean="0"/>
              <a:t>COLD </a:t>
            </a:r>
            <a:r>
              <a:rPr lang="en-US" sz="1800" dirty="0"/>
              <a:t>x6</a:t>
            </a:r>
          </a:p>
          <a:p>
            <a:pPr marL="457200" indent="-457200">
              <a:buFont typeface="+mj-lt"/>
              <a:buAutoNum type="arabicPeriod"/>
            </a:pPr>
            <a:r>
              <a:rPr lang="en-US" sz="1800" dirty="0"/>
              <a:t>Scarf Joint Compression Test </a:t>
            </a:r>
            <a:r>
              <a:rPr lang="en-US" sz="1800" dirty="0" smtClean="0"/>
              <a:t>COLD </a:t>
            </a:r>
            <a:r>
              <a:rPr lang="en-US" sz="1800" dirty="0"/>
              <a:t>x6</a:t>
            </a:r>
          </a:p>
          <a:p>
            <a:pPr marL="457200" indent="-457200">
              <a:buFont typeface="+mj-lt"/>
              <a:buAutoNum type="arabicPeriod"/>
            </a:pPr>
            <a:endParaRPr lang="en-US" sz="1800" dirty="0"/>
          </a:p>
          <a:p>
            <a:pPr marL="457200" indent="-457200">
              <a:buFont typeface="+mj-lt"/>
              <a:buAutoNum type="arabicPeriod"/>
            </a:pPr>
            <a:r>
              <a:rPr lang="en-US" sz="1800" dirty="0" smtClean="0"/>
              <a:t>Laminate material properties measured separately (without joint)</a:t>
            </a:r>
            <a:endParaRPr lang="en-US" sz="1800" dirty="0"/>
          </a:p>
          <a:p>
            <a:pPr marL="0" indent="0">
              <a:buNone/>
            </a:pPr>
            <a:endParaRPr lang="en-US" sz="1800" dirty="0"/>
          </a:p>
          <a:p>
            <a:pPr marL="0" indent="0">
              <a:buNone/>
            </a:pPr>
            <a:endParaRPr lang="en-US" sz="1800" dirty="0" smtClean="0"/>
          </a:p>
          <a:p>
            <a:pPr marL="0" indent="0">
              <a:buNone/>
            </a:pPr>
            <a:endParaRPr lang="en-US" sz="1800" dirty="0"/>
          </a:p>
          <a:p>
            <a:pPr marL="285750" indent="-285750"/>
            <a:r>
              <a:rPr lang="en-US" sz="1800" i="1" dirty="0"/>
              <a:t>Should be made with like-material and like-manufacturing process</a:t>
            </a:r>
            <a:r>
              <a:rPr lang="en-US" sz="1800" i="1" dirty="0" smtClean="0"/>
              <a:t>.</a:t>
            </a:r>
          </a:p>
          <a:p>
            <a:pPr marL="285750" indent="-285750"/>
            <a:r>
              <a:rPr lang="en-US" sz="1800" i="1" dirty="0" smtClean="0"/>
              <a:t>Sample Sizes based on Annex D</a:t>
            </a:r>
            <a:endParaRPr lang="en-US" sz="1800" i="1" dirty="0"/>
          </a:p>
          <a:p>
            <a:endParaRPr lang="en-US" dirty="0"/>
          </a:p>
        </p:txBody>
      </p:sp>
      <p:sp>
        <p:nvSpPr>
          <p:cNvPr id="5" name="Content Placeholder 4"/>
          <p:cNvSpPr>
            <a:spLocks noGrp="1"/>
          </p:cNvSpPr>
          <p:nvPr>
            <p:ph idx="17"/>
          </p:nvPr>
        </p:nvSpPr>
        <p:spPr>
          <a:xfrm>
            <a:off x="4751454" y="1238250"/>
            <a:ext cx="3998846" cy="2681620"/>
          </a:xfrm>
          <a:ln>
            <a:solidFill>
              <a:schemeClr val="tx1"/>
            </a:solidFill>
          </a:ln>
        </p:spPr>
        <p:txBody>
          <a:bodyPr/>
          <a:lstStyle/>
          <a:p>
            <a:pPr marL="0" indent="0">
              <a:buNone/>
            </a:pPr>
            <a:r>
              <a:rPr lang="en-US" sz="1800" dirty="0"/>
              <a:t>Objectives:</a:t>
            </a:r>
          </a:p>
          <a:p>
            <a:r>
              <a:rPr lang="en-US" sz="1800" dirty="0"/>
              <a:t>Tensile strength (MPa or PSI) </a:t>
            </a:r>
          </a:p>
          <a:p>
            <a:r>
              <a:rPr lang="en-US" sz="1800" dirty="0"/>
              <a:t>Tensile chord modulus of elasticity (MPA or PSI) </a:t>
            </a:r>
          </a:p>
          <a:p>
            <a:r>
              <a:rPr lang="en-US" sz="1800" dirty="0"/>
              <a:t>Tensile strain (%) </a:t>
            </a:r>
          </a:p>
          <a:p>
            <a:r>
              <a:rPr lang="en-US" sz="1800" dirty="0"/>
              <a:t>Poisson’s ratio </a:t>
            </a:r>
            <a:r>
              <a:rPr lang="en-US" sz="1800" dirty="0" smtClean="0"/>
              <a:t>Transition </a:t>
            </a:r>
            <a:r>
              <a:rPr lang="en-US" sz="1800" dirty="0"/>
              <a:t>Strain </a:t>
            </a:r>
            <a:r>
              <a:rPr lang="en-US" sz="1800" dirty="0" smtClean="0"/>
              <a:t>(%)</a:t>
            </a:r>
            <a:endParaRPr lang="en-US" sz="1800" i="1" dirty="0"/>
          </a:p>
          <a:p>
            <a:pPr marL="0" indent="0">
              <a:buNone/>
            </a:pPr>
            <a:endParaRPr lang="en-US" sz="1800" i="1" dirty="0" smtClean="0"/>
          </a:p>
          <a:p>
            <a:pPr marL="0" indent="0">
              <a:buNone/>
            </a:pPr>
            <a:r>
              <a:rPr lang="en-US" sz="1800" b="1" i="1" u="sng" dirty="0" smtClean="0"/>
              <a:t>Scarf Joint is STRONGER than composite laminate</a:t>
            </a:r>
            <a:endParaRPr lang="en-US" sz="1800" b="1" u="sng" dirty="0"/>
          </a:p>
          <a:p>
            <a:endParaRPr lang="en-US" dirty="0"/>
          </a:p>
        </p:txBody>
      </p:sp>
      <p:sp>
        <p:nvSpPr>
          <p:cNvPr id="6" name="Date Placeholder 5"/>
          <p:cNvSpPr>
            <a:spLocks noGrp="1"/>
          </p:cNvSpPr>
          <p:nvPr>
            <p:ph type="dt" sz="half" idx="2"/>
          </p:nvPr>
        </p:nvSpPr>
        <p:spPr/>
        <p:txBody>
          <a:bodyPr/>
          <a:lstStyle/>
          <a:p>
            <a:pPr>
              <a:defRPr/>
            </a:pPr>
            <a:endParaRPr lang="en-US" dirty="0"/>
          </a:p>
        </p:txBody>
      </p:sp>
      <p:sp>
        <p:nvSpPr>
          <p:cNvPr id="3" name="Footer Placeholder 2"/>
          <p:cNvSpPr>
            <a:spLocks noGrp="1"/>
          </p:cNvSpPr>
          <p:nvPr>
            <p:ph type="ftr" sz="quarter" idx="4294967295"/>
          </p:nvPr>
        </p:nvSpPr>
        <p:spPr>
          <a:xfrm>
            <a:off x="3527425" y="6488113"/>
            <a:ext cx="5616575" cy="187325"/>
          </a:xfr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p:spPr>
        <p:txBody>
          <a:bodyPr/>
          <a:lstStyle/>
          <a:p>
            <a:pPr>
              <a:defRPr/>
            </a:pPr>
            <a:fld id="{0C39C72E-2A13-EB4D-AD45-6D4E6ACAED8D}" type="slidenum">
              <a:rPr lang="en-US" smtClean="0"/>
              <a:pPr>
                <a:defRPr/>
              </a:pPr>
              <a:t>21</a:t>
            </a:fld>
            <a:endParaRPr lang="en-US"/>
          </a:p>
        </p:txBody>
      </p:sp>
    </p:spTree>
    <p:extLst>
      <p:ext uri="{BB962C8B-B14F-4D97-AF65-F5344CB8AC3E}">
        <p14:creationId xmlns:p14="http://schemas.microsoft.com/office/powerpoint/2010/main" val="282950925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BEAM TESTS</a:t>
            </a:r>
            <a:endParaRPr lang="en-US" dirty="0"/>
          </a:p>
        </p:txBody>
      </p:sp>
      <p:sp>
        <p:nvSpPr>
          <p:cNvPr id="11" name="Text Placeholder 10"/>
          <p:cNvSpPr>
            <a:spLocks noGrp="1"/>
          </p:cNvSpPr>
          <p:nvPr>
            <p:ph type="body" sz="quarter" idx="10"/>
          </p:nvPr>
        </p:nvSpPr>
        <p:spPr/>
        <p:txBody>
          <a:bodyPr/>
          <a:lstStyle/>
          <a:p>
            <a:pPr marL="342900" indent="-342900">
              <a:buFont typeface="Arial" panose="020B0604020202020204" pitchFamily="34" charset="0"/>
              <a:buChar char="•"/>
            </a:pPr>
            <a:r>
              <a:rPr lang="en-US" dirty="0" smtClean="0"/>
              <a:t>Full Sandwich Thickness. Reduced Width/Length</a:t>
            </a:r>
          </a:p>
          <a:p>
            <a:pPr marL="342900" indent="-342900">
              <a:buFont typeface="Arial" panose="020B0604020202020204" pitchFamily="34" charset="0"/>
              <a:buChar char="•"/>
            </a:pPr>
            <a:r>
              <a:rPr lang="en-US" dirty="0" smtClean="0"/>
              <a:t>Bending mechanical properties</a:t>
            </a:r>
          </a:p>
          <a:p>
            <a:pPr marL="342900" indent="-342900">
              <a:buFont typeface="Arial" panose="020B0604020202020204" pitchFamily="34" charset="0"/>
              <a:buChar char="•"/>
            </a:pPr>
            <a:r>
              <a:rPr lang="en-US" dirty="0" smtClean="0"/>
              <a:t>Integration with steel structure studies</a:t>
            </a:r>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22</a:t>
            </a:fld>
            <a:endParaRPr lang="en-US"/>
          </a:p>
        </p:txBody>
      </p:sp>
    </p:spTree>
    <p:extLst>
      <p:ext uri="{BB962C8B-B14F-4D97-AF65-F5344CB8AC3E}">
        <p14:creationId xmlns:p14="http://schemas.microsoft.com/office/powerpoint/2010/main" val="54250351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Content Placeholder 28">
            <a:extLst>
              <a:ext uri="{FF2B5EF4-FFF2-40B4-BE49-F238E27FC236}">
                <a16:creationId xmlns:a16="http://schemas.microsoft.com/office/drawing/2014/main" id="{226B3C42-160E-0B48-AE56-20A232D794E8}"/>
              </a:ext>
            </a:extLst>
          </p:cNvPr>
          <p:cNvPicPr>
            <a:picLocks noGrp="1" noChangeAspect="1"/>
          </p:cNvPicPr>
          <p:nvPr>
            <p:ph idx="13"/>
          </p:nvPr>
        </p:nvPicPr>
        <p:blipFill>
          <a:blip r:embed="rId2"/>
          <a:stretch>
            <a:fillRect/>
          </a:stretch>
        </p:blipFill>
        <p:spPr>
          <a:xfrm>
            <a:off x="985329" y="2121476"/>
            <a:ext cx="1876583" cy="1574471"/>
          </a:xfrm>
          <a:prstGeom prst="rect">
            <a:avLst/>
          </a:prstGeom>
        </p:spPr>
      </p:pic>
      <p:sp>
        <p:nvSpPr>
          <p:cNvPr id="2" name="Title 1"/>
          <p:cNvSpPr>
            <a:spLocks noGrp="1"/>
          </p:cNvSpPr>
          <p:nvPr>
            <p:ph type="title"/>
          </p:nvPr>
        </p:nvSpPr>
        <p:spPr>
          <a:xfrm>
            <a:off x="454025" y="55037"/>
            <a:ext cx="8293100" cy="569268"/>
          </a:xfrm>
        </p:spPr>
        <p:txBody>
          <a:bodyPr/>
          <a:lstStyle/>
          <a:p>
            <a:r>
              <a:rPr lang="en-US" dirty="0" smtClean="0"/>
              <a:t>Strip Loading Experimentation </a:t>
            </a:r>
            <a:r>
              <a:rPr lang="en-US" dirty="0" smtClean="0"/>
              <a:t/>
            </a:r>
            <a:br>
              <a:rPr lang="en-US" dirty="0" smtClean="0"/>
            </a:br>
            <a:r>
              <a:rPr lang="en-US" dirty="0" smtClean="0"/>
              <a:t>Full </a:t>
            </a:r>
            <a:r>
              <a:rPr lang="en-US" dirty="0" smtClean="0"/>
              <a:t>Thickness (PARTIAL LENGTH) </a:t>
            </a:r>
            <a:r>
              <a:rPr lang="en-US" dirty="0" smtClean="0"/>
              <a:t>Sandwich Beam</a:t>
            </a:r>
            <a:br>
              <a:rPr lang="en-US" dirty="0" smtClean="0"/>
            </a:b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23</a:t>
            </a:fld>
            <a:endParaRPr lang="en-US"/>
          </a:p>
        </p:txBody>
      </p:sp>
      <p:sp>
        <p:nvSpPr>
          <p:cNvPr id="6" name="Date Placeholder 5"/>
          <p:cNvSpPr>
            <a:spLocks noGrp="1"/>
          </p:cNvSpPr>
          <p:nvPr>
            <p:ph type="dt" sz="half" idx="2"/>
          </p:nvPr>
        </p:nvSpPr>
        <p:spPr/>
        <p:txBody>
          <a:bodyPr/>
          <a:lstStyle/>
          <a:p>
            <a:pPr>
              <a:defRPr/>
            </a:pPr>
            <a:endParaRPr lang="en-US" dirty="0"/>
          </a:p>
        </p:txBody>
      </p:sp>
      <p:cxnSp>
        <p:nvCxnSpPr>
          <p:cNvPr id="15" name="Straight Connector 14">
            <a:extLst>
              <a:ext uri="{FF2B5EF4-FFF2-40B4-BE49-F238E27FC236}">
                <a16:creationId xmlns:a16="http://schemas.microsoft.com/office/drawing/2014/main" id="{8D26FF46-6ECD-7149-B9CB-42B26789A2D5}"/>
              </a:ext>
            </a:extLst>
          </p:cNvPr>
          <p:cNvCxnSpPr>
            <a:cxnSpLocks/>
          </p:cNvCxnSpPr>
          <p:nvPr/>
        </p:nvCxnSpPr>
        <p:spPr>
          <a:xfrm flipH="1">
            <a:off x="1456570" y="1756585"/>
            <a:ext cx="467050" cy="468240"/>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CB3BC12B-90BB-F143-98BB-D12181A1C9C3}"/>
              </a:ext>
            </a:extLst>
          </p:cNvPr>
          <p:cNvSpPr txBox="1"/>
          <p:nvPr/>
        </p:nvSpPr>
        <p:spPr>
          <a:xfrm>
            <a:off x="1999510" y="1292545"/>
            <a:ext cx="925253" cy="584775"/>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Steel </a:t>
            </a:r>
          </a:p>
          <a:p>
            <a:r>
              <a:rPr lang="en-US" sz="1600" dirty="0" smtClean="0">
                <a:latin typeface="Courier New" panose="02070309020205020404" pitchFamily="49" charset="0"/>
                <a:cs typeface="Courier New" panose="02070309020205020404" pitchFamily="49" charset="0"/>
              </a:rPr>
              <a:t>Shoe</a:t>
            </a:r>
            <a:endParaRPr lang="en-US" sz="1600" dirty="0">
              <a:latin typeface="Courier New" panose="02070309020205020404" pitchFamily="49" charset="0"/>
              <a:cs typeface="Courier New" panose="02070309020205020404" pitchFamily="49" charset="0"/>
            </a:endParaRPr>
          </a:p>
        </p:txBody>
      </p:sp>
      <p:cxnSp>
        <p:nvCxnSpPr>
          <p:cNvPr id="17" name="Straight Connector 16">
            <a:extLst>
              <a:ext uri="{FF2B5EF4-FFF2-40B4-BE49-F238E27FC236}">
                <a16:creationId xmlns:a16="http://schemas.microsoft.com/office/drawing/2014/main" id="{8D26FF46-6ECD-7149-B9CB-42B26789A2D5}"/>
              </a:ext>
            </a:extLst>
          </p:cNvPr>
          <p:cNvCxnSpPr>
            <a:cxnSpLocks/>
          </p:cNvCxnSpPr>
          <p:nvPr/>
        </p:nvCxnSpPr>
        <p:spPr>
          <a:xfrm flipH="1">
            <a:off x="4317583" y="3608481"/>
            <a:ext cx="341665" cy="603238"/>
          </a:xfrm>
          <a:prstGeom prst="line">
            <a:avLst/>
          </a:prstGeom>
        </p:spPr>
        <p:style>
          <a:lnRef idx="2">
            <a:schemeClr val="dk1"/>
          </a:lnRef>
          <a:fillRef idx="0">
            <a:schemeClr val="dk1"/>
          </a:fillRef>
          <a:effectRef idx="1">
            <a:schemeClr val="dk1"/>
          </a:effectRef>
          <a:fontRef idx="minor">
            <a:schemeClr val="tx1"/>
          </a:fontRef>
        </p:style>
      </p:cxnSp>
      <p:sp>
        <p:nvSpPr>
          <p:cNvPr id="18" name="TextBox 17">
            <a:extLst>
              <a:ext uri="{FF2B5EF4-FFF2-40B4-BE49-F238E27FC236}">
                <a16:creationId xmlns:a16="http://schemas.microsoft.com/office/drawing/2014/main" id="{CB3BC12B-90BB-F143-98BB-D12181A1C9C3}"/>
              </a:ext>
            </a:extLst>
          </p:cNvPr>
          <p:cNvSpPr txBox="1"/>
          <p:nvPr/>
        </p:nvSpPr>
        <p:spPr>
          <a:xfrm>
            <a:off x="3237800" y="4168779"/>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Fiberglass</a:t>
            </a:r>
            <a:endParaRPr lang="en-US" sz="1600" dirty="0">
              <a:latin typeface="Courier New" panose="02070309020205020404" pitchFamily="49" charset="0"/>
              <a:cs typeface="Courier New" panose="02070309020205020404" pitchFamily="49" charset="0"/>
            </a:endParaRPr>
          </a:p>
        </p:txBody>
      </p:sp>
      <p:cxnSp>
        <p:nvCxnSpPr>
          <p:cNvPr id="19" name="Straight Connector 18">
            <a:extLst>
              <a:ext uri="{FF2B5EF4-FFF2-40B4-BE49-F238E27FC236}">
                <a16:creationId xmlns:a16="http://schemas.microsoft.com/office/drawing/2014/main" id="{8D26FF46-6ECD-7149-B9CB-42B26789A2D5}"/>
              </a:ext>
            </a:extLst>
          </p:cNvPr>
          <p:cNvCxnSpPr>
            <a:cxnSpLocks/>
          </p:cNvCxnSpPr>
          <p:nvPr/>
        </p:nvCxnSpPr>
        <p:spPr>
          <a:xfrm>
            <a:off x="716756" y="1700945"/>
            <a:ext cx="669756" cy="393449"/>
          </a:xfrm>
          <a:prstGeom prst="line">
            <a:avLst/>
          </a:prstGeom>
        </p:spPr>
        <p:style>
          <a:lnRef idx="2">
            <a:schemeClr val="dk1"/>
          </a:lnRef>
          <a:fillRef idx="0">
            <a:schemeClr val="dk1"/>
          </a:fillRef>
          <a:effectRef idx="1">
            <a:schemeClr val="dk1"/>
          </a:effectRef>
          <a:fontRef idx="minor">
            <a:schemeClr val="tx1"/>
          </a:fontRef>
        </p:style>
      </p:cxnSp>
      <p:sp>
        <p:nvSpPr>
          <p:cNvPr id="20" name="TextBox 19">
            <a:extLst>
              <a:ext uri="{FF2B5EF4-FFF2-40B4-BE49-F238E27FC236}">
                <a16:creationId xmlns:a16="http://schemas.microsoft.com/office/drawing/2014/main" id="{CB3BC12B-90BB-F143-98BB-D12181A1C9C3}"/>
              </a:ext>
            </a:extLst>
          </p:cNvPr>
          <p:cNvSpPr txBox="1"/>
          <p:nvPr/>
        </p:nvSpPr>
        <p:spPr>
          <a:xfrm>
            <a:off x="208283" y="1344767"/>
            <a:ext cx="1542410"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Steel Angle</a:t>
            </a:r>
            <a:endParaRPr lang="en-US" sz="1600" dirty="0">
              <a:latin typeface="Courier New" panose="02070309020205020404" pitchFamily="49" charset="0"/>
              <a:cs typeface="Courier New" panose="02070309020205020404" pitchFamily="49" charset="0"/>
            </a:endParaRPr>
          </a:p>
        </p:txBody>
      </p:sp>
      <p:sp>
        <p:nvSpPr>
          <p:cNvPr id="24" name="Content Placeholder 4">
            <a:extLst>
              <a:ext uri="{FF2B5EF4-FFF2-40B4-BE49-F238E27FC236}">
                <a16:creationId xmlns:a16="http://schemas.microsoft.com/office/drawing/2014/main" id="{44DB3401-397E-A049-B21C-8CD36F9E9FAE}"/>
              </a:ext>
            </a:extLst>
          </p:cNvPr>
          <p:cNvSpPr txBox="1">
            <a:spLocks/>
          </p:cNvSpPr>
          <p:nvPr/>
        </p:nvSpPr>
        <p:spPr>
          <a:xfrm>
            <a:off x="457200" y="4768193"/>
            <a:ext cx="8293100" cy="1482158"/>
          </a:xfrm>
          <a:prstGeom prst="rect">
            <a:avLst/>
          </a:prstGeom>
        </p:spPr>
        <p:txBody>
          <a:bodyPr lIns="0" rIns="0"/>
          <a:lstStyle>
            <a:lvl1pPr marL="256032" indent="-265176" algn="l" defTabSz="457200" rtl="0" fontAlgn="base">
              <a:lnSpc>
                <a:spcPct val="100000"/>
              </a:lnSpc>
              <a:spcBef>
                <a:spcPts val="600"/>
              </a:spcBef>
              <a:spcAft>
                <a:spcPts val="600"/>
              </a:spcAft>
              <a:buFont typeface="Arial"/>
              <a:buChar char="•"/>
              <a:defRPr sz="2200" b="0" i="0" kern="1200">
                <a:solidFill>
                  <a:srgbClr val="63666A"/>
                </a:solidFill>
                <a:latin typeface="Helvetica"/>
                <a:ea typeface="Geneva" charset="0"/>
                <a:cs typeface="Geneva" charset="0"/>
              </a:defRPr>
            </a:lvl1pPr>
            <a:lvl2pPr marL="320040" indent="256032" algn="l" defTabSz="457200" rtl="0" fontAlgn="base">
              <a:lnSpc>
                <a:spcPct val="100000"/>
              </a:lnSpc>
              <a:spcBef>
                <a:spcPts val="300"/>
              </a:spcBef>
              <a:spcAft>
                <a:spcPts val="300"/>
              </a:spcAft>
              <a:buSzPct val="90000"/>
              <a:buFont typeface="Lucida Grande"/>
              <a:buChar char="-"/>
              <a:defRPr sz="2000" b="0" i="0" kern="1200">
                <a:solidFill>
                  <a:srgbClr val="63666A"/>
                </a:solidFill>
                <a:latin typeface="Helvetica"/>
                <a:ea typeface="Geneva" charset="0"/>
                <a:cs typeface="+mn-cs"/>
              </a:defRPr>
            </a:lvl2pPr>
            <a:lvl3pPr marL="640080" indent="228600" algn="l" defTabSz="457200" rtl="0" fontAlgn="base">
              <a:lnSpc>
                <a:spcPct val="100000"/>
              </a:lnSpc>
              <a:spcBef>
                <a:spcPts val="300"/>
              </a:spcBef>
              <a:spcAft>
                <a:spcPts val="300"/>
              </a:spcAft>
              <a:buSzPct val="88000"/>
              <a:buFont typeface="Arial"/>
              <a:buChar char="•"/>
              <a:defRPr sz="1800" b="0" i="0" kern="1200">
                <a:solidFill>
                  <a:srgbClr val="63666A"/>
                </a:solidFill>
                <a:latin typeface="Helvetica"/>
                <a:ea typeface="Geneva" charset="0"/>
                <a:cs typeface="+mn-cs"/>
              </a:defRPr>
            </a:lvl3pPr>
            <a:lvl4pPr marL="914400" indent="228600" algn="l" defTabSz="457200" rtl="0" fontAlgn="base">
              <a:lnSpc>
                <a:spcPct val="100000"/>
              </a:lnSpc>
              <a:spcBef>
                <a:spcPts val="300"/>
              </a:spcBef>
              <a:spcAft>
                <a:spcPts val="300"/>
              </a:spcAft>
              <a:buSzPct val="90000"/>
              <a:buFont typeface="Lucida Grande"/>
              <a:buChar char="-"/>
              <a:defRPr sz="1600" b="0" i="0" kern="1200">
                <a:solidFill>
                  <a:srgbClr val="63666A"/>
                </a:solidFill>
                <a:latin typeface="Helvetica"/>
                <a:ea typeface="Geneva" charset="0"/>
                <a:cs typeface="+mn-cs"/>
              </a:defRPr>
            </a:lvl4pPr>
            <a:lvl5pPr marL="1143000" indent="192024" algn="l" defTabSz="457200" rtl="0" fontAlgn="base">
              <a:lnSpc>
                <a:spcPct val="100000"/>
              </a:lnSpc>
              <a:spcBef>
                <a:spcPts val="300"/>
              </a:spcBef>
              <a:spcAft>
                <a:spcPts val="300"/>
              </a:spcAft>
              <a:buSzPct val="88000"/>
              <a:buFont typeface="Arial"/>
              <a:buChar char="•"/>
              <a:defRPr sz="1400" b="0" i="0" kern="1200">
                <a:solidFill>
                  <a:srgbClr val="63666A"/>
                </a:solidFill>
                <a:latin typeface="Helvetica"/>
                <a:ea typeface="Geneva"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r>
              <a:rPr lang="en-US" sz="1800" dirty="0" smtClean="0"/>
              <a:t>The objective of joint experimentation is to develop a full </a:t>
            </a:r>
            <a:r>
              <a:rPr lang="en-US" sz="1800" dirty="0" smtClean="0"/>
              <a:t>thickness </a:t>
            </a:r>
            <a:r>
              <a:rPr lang="en-US" sz="1800" dirty="0" smtClean="0"/>
              <a:t>partition of the window. This would only be a strip.</a:t>
            </a:r>
          </a:p>
          <a:p>
            <a:pPr lvl="1"/>
            <a:r>
              <a:rPr lang="en-US" sz="1800" dirty="0" smtClean="0"/>
              <a:t>Loaded </a:t>
            </a:r>
            <a:r>
              <a:rPr lang="en-US" sz="1800" dirty="0" smtClean="0"/>
              <a:t>in </a:t>
            </a:r>
            <a:r>
              <a:rPr lang="en-US" sz="1800" dirty="0" smtClean="0"/>
              <a:t>bending (as cantilever).</a:t>
            </a:r>
          </a:p>
          <a:p>
            <a:pPr lvl="1"/>
            <a:r>
              <a:rPr lang="en-US" sz="1800" dirty="0" smtClean="0"/>
              <a:t>Load estimates presented in Analysis</a:t>
            </a:r>
            <a:endParaRPr lang="en-US" sz="1800" dirty="0" smtClean="0"/>
          </a:p>
          <a:p>
            <a:endParaRPr lang="en-US" sz="1800" dirty="0"/>
          </a:p>
        </p:txBody>
      </p:sp>
      <p:sp>
        <p:nvSpPr>
          <p:cNvPr id="25" name="Isosceles Triangle 24"/>
          <p:cNvSpPr/>
          <p:nvPr/>
        </p:nvSpPr>
        <p:spPr>
          <a:xfrm>
            <a:off x="985329" y="3681543"/>
            <a:ext cx="275154" cy="26351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Down Arrow 25"/>
          <p:cNvSpPr/>
          <p:nvPr/>
        </p:nvSpPr>
        <p:spPr>
          <a:xfrm>
            <a:off x="6585430" y="1149245"/>
            <a:ext cx="482201" cy="927248"/>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CB3BC12B-90BB-F143-98BB-D12181A1C9C3}"/>
              </a:ext>
            </a:extLst>
          </p:cNvPr>
          <p:cNvSpPr txBox="1"/>
          <p:nvPr/>
        </p:nvSpPr>
        <p:spPr>
          <a:xfrm>
            <a:off x="6334640" y="701262"/>
            <a:ext cx="801823" cy="338554"/>
          </a:xfrm>
          <a:prstGeom prst="rect">
            <a:avLst/>
          </a:prstGeom>
          <a:noFill/>
        </p:spPr>
        <p:txBody>
          <a:bodyPr wrap="none" rtlCol="0">
            <a:spAutoFit/>
          </a:bodyPr>
          <a:lstStyle/>
          <a:p>
            <a:r>
              <a:rPr lang="en-US" sz="1600" dirty="0" smtClean="0">
                <a:solidFill>
                  <a:srgbClr val="00B0F0"/>
                </a:solidFill>
                <a:latin typeface="Courier New" panose="02070309020205020404" pitchFamily="49" charset="0"/>
                <a:cs typeface="Courier New" panose="02070309020205020404" pitchFamily="49" charset="0"/>
              </a:rPr>
              <a:t>Loads</a:t>
            </a:r>
            <a:endParaRPr lang="en-US" sz="1600" dirty="0">
              <a:solidFill>
                <a:srgbClr val="00B0F0"/>
              </a:solidFill>
              <a:latin typeface="Courier New" panose="02070309020205020404" pitchFamily="49" charset="0"/>
              <a:cs typeface="Courier New" panose="02070309020205020404" pitchFamily="49" charset="0"/>
            </a:endParaRPr>
          </a:p>
        </p:txBody>
      </p:sp>
      <p:sp>
        <p:nvSpPr>
          <p:cNvPr id="21" name="Rectangle 20"/>
          <p:cNvSpPr/>
          <p:nvPr/>
        </p:nvSpPr>
        <p:spPr>
          <a:xfrm>
            <a:off x="1151258" y="2260454"/>
            <a:ext cx="5916972" cy="127529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0" name="Rectangle 29"/>
          <p:cNvSpPr/>
          <p:nvPr/>
        </p:nvSpPr>
        <p:spPr>
          <a:xfrm>
            <a:off x="2777762" y="2166382"/>
            <a:ext cx="4290468" cy="9407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31" name="Rectangle 30"/>
          <p:cNvSpPr/>
          <p:nvPr/>
        </p:nvSpPr>
        <p:spPr>
          <a:xfrm>
            <a:off x="2777762" y="3531145"/>
            <a:ext cx="4290468" cy="120276"/>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cxnSp>
        <p:nvCxnSpPr>
          <p:cNvPr id="32" name="Straight Connector 31">
            <a:extLst>
              <a:ext uri="{FF2B5EF4-FFF2-40B4-BE49-F238E27FC236}">
                <a16:creationId xmlns:a16="http://schemas.microsoft.com/office/drawing/2014/main" id="{8D26FF46-6ECD-7149-B9CB-42B26789A2D5}"/>
              </a:ext>
            </a:extLst>
          </p:cNvPr>
          <p:cNvCxnSpPr>
            <a:cxnSpLocks/>
          </p:cNvCxnSpPr>
          <p:nvPr/>
        </p:nvCxnSpPr>
        <p:spPr>
          <a:xfrm>
            <a:off x="6904074" y="3013016"/>
            <a:ext cx="782816" cy="603238"/>
          </a:xfrm>
          <a:prstGeom prst="line">
            <a:avLst/>
          </a:prstGeom>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CB3BC12B-90BB-F143-98BB-D12181A1C9C3}"/>
              </a:ext>
            </a:extLst>
          </p:cNvPr>
          <p:cNvSpPr txBox="1"/>
          <p:nvPr/>
        </p:nvSpPr>
        <p:spPr>
          <a:xfrm>
            <a:off x="7328852" y="3653007"/>
            <a:ext cx="678391"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Core</a:t>
            </a:r>
            <a:endParaRPr lang="en-US" sz="1600" dirty="0">
              <a:latin typeface="Courier New" panose="02070309020205020404" pitchFamily="49" charset="0"/>
              <a:cs typeface="Courier New" panose="02070309020205020404" pitchFamily="49" charset="0"/>
            </a:endParaRPr>
          </a:p>
        </p:txBody>
      </p:sp>
      <p:sp>
        <p:nvSpPr>
          <p:cNvPr id="5" name="TextBox 4"/>
          <p:cNvSpPr txBox="1"/>
          <p:nvPr/>
        </p:nvSpPr>
        <p:spPr>
          <a:xfrm>
            <a:off x="191289" y="2664191"/>
            <a:ext cx="904415" cy="369332"/>
          </a:xfrm>
          <a:prstGeom prst="rect">
            <a:avLst/>
          </a:prstGeom>
          <a:noFill/>
        </p:spPr>
        <p:txBody>
          <a:bodyPr wrap="none" rtlCol="0">
            <a:spAutoFit/>
          </a:bodyPr>
          <a:lstStyle/>
          <a:p>
            <a:r>
              <a:rPr lang="en-US" dirty="0" smtClean="0"/>
              <a:t>250mm</a:t>
            </a:r>
            <a:endParaRPr lang="en-US" dirty="0"/>
          </a:p>
        </p:txBody>
      </p:sp>
      <p:cxnSp>
        <p:nvCxnSpPr>
          <p:cNvPr id="8" name="Straight Arrow Connector 7"/>
          <p:cNvCxnSpPr>
            <a:stCxn id="5" idx="0"/>
          </p:cNvCxnSpPr>
          <p:nvPr/>
        </p:nvCxnSpPr>
        <p:spPr>
          <a:xfrm flipV="1">
            <a:off x="643497" y="2148419"/>
            <a:ext cx="0" cy="51577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a:stCxn id="5" idx="2"/>
          </p:cNvCxnSpPr>
          <p:nvPr/>
        </p:nvCxnSpPr>
        <p:spPr>
          <a:xfrm>
            <a:off x="643497" y="3033523"/>
            <a:ext cx="0" cy="5827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3686629" y="1877320"/>
            <a:ext cx="184731" cy="369332"/>
          </a:xfrm>
          <a:prstGeom prst="rect">
            <a:avLst/>
          </a:prstGeom>
          <a:noFill/>
        </p:spPr>
        <p:txBody>
          <a:bodyPr wrap="none" rtlCol="0">
            <a:spAutoFit/>
          </a:bodyPr>
          <a:lstStyle/>
          <a:p>
            <a:endParaRPr lang="en-US" dirty="0"/>
          </a:p>
        </p:txBody>
      </p:sp>
      <p:sp>
        <p:nvSpPr>
          <p:cNvPr id="34" name="TextBox 33">
            <a:extLst>
              <a:ext uri="{FF2B5EF4-FFF2-40B4-BE49-F238E27FC236}">
                <a16:creationId xmlns:a16="http://schemas.microsoft.com/office/drawing/2014/main" id="{CB3BC12B-90BB-F143-98BB-D12181A1C9C3}"/>
              </a:ext>
            </a:extLst>
          </p:cNvPr>
          <p:cNvSpPr txBox="1"/>
          <p:nvPr/>
        </p:nvSpPr>
        <p:spPr>
          <a:xfrm>
            <a:off x="3000653" y="1750871"/>
            <a:ext cx="1789272"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Strain Gauges</a:t>
            </a:r>
            <a:endParaRPr lang="en-US" sz="1600" dirty="0">
              <a:latin typeface="Courier New" panose="02070309020205020404" pitchFamily="49" charset="0"/>
              <a:cs typeface="Courier New" panose="02070309020205020404" pitchFamily="49" charset="0"/>
            </a:endParaRPr>
          </a:p>
        </p:txBody>
      </p:sp>
      <p:cxnSp>
        <p:nvCxnSpPr>
          <p:cNvPr id="35" name="Straight Connector 34">
            <a:extLst>
              <a:ext uri="{FF2B5EF4-FFF2-40B4-BE49-F238E27FC236}">
                <a16:creationId xmlns:a16="http://schemas.microsoft.com/office/drawing/2014/main" id="{8D26FF46-6ECD-7149-B9CB-42B26789A2D5}"/>
              </a:ext>
            </a:extLst>
          </p:cNvPr>
          <p:cNvCxnSpPr>
            <a:cxnSpLocks/>
          </p:cNvCxnSpPr>
          <p:nvPr/>
        </p:nvCxnSpPr>
        <p:spPr>
          <a:xfrm flipH="1">
            <a:off x="2072488" y="1932262"/>
            <a:ext cx="959663" cy="164081"/>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8D26FF46-6ECD-7149-B9CB-42B26789A2D5}"/>
              </a:ext>
            </a:extLst>
          </p:cNvPr>
          <p:cNvCxnSpPr>
            <a:cxnSpLocks/>
          </p:cNvCxnSpPr>
          <p:nvPr/>
        </p:nvCxnSpPr>
        <p:spPr>
          <a:xfrm flipH="1" flipV="1">
            <a:off x="4789926" y="1932262"/>
            <a:ext cx="1726988" cy="167989"/>
          </a:xfrm>
          <a:prstGeom prst="line">
            <a:avLst/>
          </a:prstGeom>
        </p:spPr>
        <p:style>
          <a:lnRef idx="2">
            <a:schemeClr val="dk1"/>
          </a:lnRef>
          <a:fillRef idx="0">
            <a:schemeClr val="dk1"/>
          </a:fillRef>
          <a:effectRef idx="1">
            <a:schemeClr val="dk1"/>
          </a:effectRef>
          <a:fontRef idx="minor">
            <a:schemeClr val="tx1"/>
          </a:fontRef>
        </p:style>
      </p:cxnSp>
      <p:cxnSp>
        <p:nvCxnSpPr>
          <p:cNvPr id="37" name="Straight Connector 36">
            <a:extLst>
              <a:ext uri="{FF2B5EF4-FFF2-40B4-BE49-F238E27FC236}">
                <a16:creationId xmlns:a16="http://schemas.microsoft.com/office/drawing/2014/main" id="{8D26FF46-6ECD-7149-B9CB-42B26789A2D5}"/>
              </a:ext>
            </a:extLst>
          </p:cNvPr>
          <p:cNvCxnSpPr>
            <a:cxnSpLocks/>
          </p:cNvCxnSpPr>
          <p:nvPr/>
        </p:nvCxnSpPr>
        <p:spPr>
          <a:xfrm flipH="1">
            <a:off x="1763178" y="2140869"/>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8D26FF46-6ECD-7149-B9CB-42B26789A2D5}"/>
              </a:ext>
            </a:extLst>
          </p:cNvPr>
          <p:cNvCxnSpPr>
            <a:cxnSpLocks/>
          </p:cNvCxnSpPr>
          <p:nvPr/>
        </p:nvCxnSpPr>
        <p:spPr>
          <a:xfrm flipH="1">
            <a:off x="6470180" y="2148419"/>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8D26FF46-6ECD-7149-B9CB-42B26789A2D5}"/>
              </a:ext>
            </a:extLst>
          </p:cNvPr>
          <p:cNvCxnSpPr>
            <a:cxnSpLocks/>
          </p:cNvCxnSpPr>
          <p:nvPr/>
        </p:nvCxnSpPr>
        <p:spPr>
          <a:xfrm flipH="1">
            <a:off x="2748337" y="2132939"/>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Straight Connector 39">
            <a:extLst>
              <a:ext uri="{FF2B5EF4-FFF2-40B4-BE49-F238E27FC236}">
                <a16:creationId xmlns:a16="http://schemas.microsoft.com/office/drawing/2014/main" id="{8D26FF46-6ECD-7149-B9CB-42B26789A2D5}"/>
              </a:ext>
            </a:extLst>
          </p:cNvPr>
          <p:cNvCxnSpPr>
            <a:cxnSpLocks/>
          </p:cNvCxnSpPr>
          <p:nvPr/>
        </p:nvCxnSpPr>
        <p:spPr>
          <a:xfrm flipH="1">
            <a:off x="4537243" y="2133963"/>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2" name="Straight Connector 41">
            <a:extLst>
              <a:ext uri="{FF2B5EF4-FFF2-40B4-BE49-F238E27FC236}">
                <a16:creationId xmlns:a16="http://schemas.microsoft.com/office/drawing/2014/main" id="{8D26FF46-6ECD-7149-B9CB-42B26789A2D5}"/>
              </a:ext>
            </a:extLst>
          </p:cNvPr>
          <p:cNvCxnSpPr>
            <a:cxnSpLocks/>
          </p:cNvCxnSpPr>
          <p:nvPr/>
        </p:nvCxnSpPr>
        <p:spPr>
          <a:xfrm flipH="1">
            <a:off x="1353838" y="3685143"/>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8D26FF46-6ECD-7149-B9CB-42B26789A2D5}"/>
              </a:ext>
            </a:extLst>
          </p:cNvPr>
          <p:cNvCxnSpPr>
            <a:cxnSpLocks/>
          </p:cNvCxnSpPr>
          <p:nvPr/>
        </p:nvCxnSpPr>
        <p:spPr>
          <a:xfrm flipH="1">
            <a:off x="2650840" y="3700165"/>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Straight Connector 43">
            <a:extLst>
              <a:ext uri="{FF2B5EF4-FFF2-40B4-BE49-F238E27FC236}">
                <a16:creationId xmlns:a16="http://schemas.microsoft.com/office/drawing/2014/main" id="{8D26FF46-6ECD-7149-B9CB-42B26789A2D5}"/>
              </a:ext>
            </a:extLst>
          </p:cNvPr>
          <p:cNvCxnSpPr>
            <a:cxnSpLocks/>
          </p:cNvCxnSpPr>
          <p:nvPr/>
        </p:nvCxnSpPr>
        <p:spPr>
          <a:xfrm flipH="1">
            <a:off x="4804620" y="3680013"/>
            <a:ext cx="230500" cy="3060"/>
          </a:xfrm>
          <a:prstGeom prst="line">
            <a:avLst/>
          </a:prstGeom>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8D26FF46-6ECD-7149-B9CB-42B26789A2D5}"/>
              </a:ext>
            </a:extLst>
          </p:cNvPr>
          <p:cNvCxnSpPr>
            <a:cxnSpLocks/>
          </p:cNvCxnSpPr>
          <p:nvPr/>
        </p:nvCxnSpPr>
        <p:spPr>
          <a:xfrm flipH="1">
            <a:off x="6401664" y="3672154"/>
            <a:ext cx="230500" cy="3060"/>
          </a:xfrm>
          <a:prstGeom prst="line">
            <a:avLst/>
          </a:prstGeom>
        </p:spPr>
        <p:style>
          <a:lnRef idx="2">
            <a:schemeClr val="accent1"/>
          </a:lnRef>
          <a:fillRef idx="0">
            <a:schemeClr val="accent1"/>
          </a:fillRef>
          <a:effectRef idx="1">
            <a:schemeClr val="accent1"/>
          </a:effectRef>
          <a:fontRef idx="minor">
            <a:schemeClr val="tx1"/>
          </a:fontRef>
        </p:style>
      </p:cxnSp>
      <p:sp>
        <p:nvSpPr>
          <p:cNvPr id="47" name="TextBox 46"/>
          <p:cNvSpPr txBox="1"/>
          <p:nvPr/>
        </p:nvSpPr>
        <p:spPr>
          <a:xfrm>
            <a:off x="6983272" y="2016669"/>
            <a:ext cx="787395" cy="369332"/>
          </a:xfrm>
          <a:prstGeom prst="rect">
            <a:avLst/>
          </a:prstGeom>
          <a:noFill/>
        </p:spPr>
        <p:txBody>
          <a:bodyPr wrap="none" rtlCol="0">
            <a:spAutoFit/>
          </a:bodyPr>
          <a:lstStyle/>
          <a:p>
            <a:r>
              <a:rPr lang="en-US" dirty="0" smtClean="0"/>
              <a:t>25mm</a:t>
            </a:r>
            <a:endParaRPr lang="en-US" dirty="0"/>
          </a:p>
        </p:txBody>
      </p:sp>
      <p:sp>
        <p:nvSpPr>
          <p:cNvPr id="48" name="TextBox 47"/>
          <p:cNvSpPr txBox="1"/>
          <p:nvPr/>
        </p:nvSpPr>
        <p:spPr>
          <a:xfrm>
            <a:off x="6964106" y="3383442"/>
            <a:ext cx="787395" cy="369332"/>
          </a:xfrm>
          <a:prstGeom prst="rect">
            <a:avLst/>
          </a:prstGeom>
          <a:noFill/>
        </p:spPr>
        <p:txBody>
          <a:bodyPr wrap="none" rtlCol="0">
            <a:spAutoFit/>
          </a:bodyPr>
          <a:lstStyle/>
          <a:p>
            <a:r>
              <a:rPr lang="en-US" dirty="0" smtClean="0"/>
              <a:t>25mm</a:t>
            </a:r>
            <a:endParaRPr lang="en-US" dirty="0"/>
          </a:p>
        </p:txBody>
      </p:sp>
    </p:spTree>
    <p:extLst>
      <p:ext uri="{BB962C8B-B14F-4D97-AF65-F5344CB8AC3E}">
        <p14:creationId xmlns:p14="http://schemas.microsoft.com/office/powerpoint/2010/main" val="260479152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0C159-581B-5A41-9842-8BCC34C6B4B4}"/>
              </a:ext>
            </a:extLst>
          </p:cNvPr>
          <p:cNvSpPr>
            <a:spLocks noGrp="1"/>
          </p:cNvSpPr>
          <p:nvPr>
            <p:ph type="title"/>
          </p:nvPr>
        </p:nvSpPr>
        <p:spPr/>
        <p:txBody>
          <a:bodyPr/>
          <a:lstStyle/>
          <a:p>
            <a:r>
              <a:rPr lang="en-US" dirty="0"/>
              <a:t>Scarf Joint – Production Process</a:t>
            </a:r>
          </a:p>
        </p:txBody>
      </p:sp>
      <p:sp>
        <p:nvSpPr>
          <p:cNvPr id="3" name="Footer Placeholder 2">
            <a:extLst>
              <a:ext uri="{FF2B5EF4-FFF2-40B4-BE49-F238E27FC236}">
                <a16:creationId xmlns:a16="http://schemas.microsoft.com/office/drawing/2014/main" id="{4D9C70F6-15D3-D145-9899-5337797DE210}"/>
              </a:ext>
            </a:extLst>
          </p:cNvPr>
          <p:cNvSpPr>
            <a:spLocks noGrp="1"/>
          </p:cNvSpPr>
          <p:nvPr>
            <p:ph type="ftr" sz="quarter" idx="11"/>
          </p:nvPr>
        </p:nvSpPr>
        <p:spPr/>
        <p:txBody>
          <a:bodyPr/>
          <a:lstStyle/>
          <a:p>
            <a:pPr>
              <a:defRPr/>
            </a:pPr>
            <a:r>
              <a:rPr lang="en-US" dirty="0" smtClean="0"/>
              <a:t>D. Boettcher</a:t>
            </a:r>
            <a:endParaRPr lang="en-US" dirty="0"/>
          </a:p>
        </p:txBody>
      </p:sp>
      <p:sp>
        <p:nvSpPr>
          <p:cNvPr id="4" name="Slide Number Placeholder 3">
            <a:extLst>
              <a:ext uri="{FF2B5EF4-FFF2-40B4-BE49-F238E27FC236}">
                <a16:creationId xmlns:a16="http://schemas.microsoft.com/office/drawing/2014/main" id="{CE3C9653-CD07-184E-A173-916427AE2F25}"/>
              </a:ext>
            </a:extLst>
          </p:cNvPr>
          <p:cNvSpPr>
            <a:spLocks noGrp="1"/>
          </p:cNvSpPr>
          <p:nvPr>
            <p:ph type="sldNum" sz="quarter" idx="12"/>
          </p:nvPr>
        </p:nvSpPr>
        <p:spPr/>
        <p:txBody>
          <a:bodyPr/>
          <a:lstStyle/>
          <a:p>
            <a:pPr>
              <a:defRPr/>
            </a:pPr>
            <a:fld id="{0C39C72E-2A13-EB4D-AD45-6D4E6ACAED8D}" type="slidenum">
              <a:rPr lang="en-US" smtClean="0"/>
              <a:pPr>
                <a:defRPr/>
              </a:pPr>
              <a:t>24</a:t>
            </a:fld>
            <a:endParaRPr lang="en-US" dirty="0"/>
          </a:p>
        </p:txBody>
      </p:sp>
      <p:sp>
        <p:nvSpPr>
          <p:cNvPr id="5" name="Content Placeholder 4">
            <a:extLst>
              <a:ext uri="{FF2B5EF4-FFF2-40B4-BE49-F238E27FC236}">
                <a16:creationId xmlns:a16="http://schemas.microsoft.com/office/drawing/2014/main" id="{204956D5-1CB9-6D46-AE50-E5D6EC014ED2}"/>
              </a:ext>
            </a:extLst>
          </p:cNvPr>
          <p:cNvSpPr>
            <a:spLocks noGrp="1"/>
          </p:cNvSpPr>
          <p:nvPr>
            <p:ph idx="13"/>
          </p:nvPr>
        </p:nvSpPr>
        <p:spPr>
          <a:xfrm>
            <a:off x="457201" y="4067159"/>
            <a:ext cx="3822908" cy="2183191"/>
          </a:xfrm>
        </p:spPr>
        <p:txBody>
          <a:bodyPr/>
          <a:lstStyle/>
          <a:p>
            <a:pPr marL="404812" lvl="1" indent="-342900">
              <a:buFont typeface="+mj-lt"/>
              <a:buAutoNum type="arabicPeriod"/>
            </a:pPr>
            <a:r>
              <a:rPr lang="en-US" sz="1400" dirty="0">
                <a:ea typeface="Arial" charset="0"/>
                <a:cs typeface="Arial" charset="0"/>
              </a:rPr>
              <a:t>Lay-up the bottom face sheet on the steel c-joint bottom half</a:t>
            </a:r>
          </a:p>
          <a:p>
            <a:pPr marL="404812" lvl="1" indent="-342900">
              <a:buFont typeface="+mj-lt"/>
              <a:buAutoNum type="arabicPeriod"/>
            </a:pPr>
            <a:r>
              <a:rPr lang="en-US" sz="1400" dirty="0">
                <a:ea typeface="Arial" charset="0"/>
                <a:cs typeface="Arial" charset="0"/>
              </a:rPr>
              <a:t>Glue the bottom joint steel ‘shoe’</a:t>
            </a:r>
          </a:p>
          <a:p>
            <a:pPr marL="404812" lvl="1" indent="-342900">
              <a:buFont typeface="+mj-lt"/>
              <a:buAutoNum type="arabicPeriod"/>
            </a:pPr>
            <a:r>
              <a:rPr lang="en-US" sz="1400" dirty="0">
                <a:ea typeface="Arial" charset="0"/>
                <a:cs typeface="Arial" charset="0"/>
              </a:rPr>
              <a:t>Glue the core</a:t>
            </a:r>
          </a:p>
          <a:p>
            <a:pPr marL="404812" lvl="1" indent="-342900">
              <a:buFont typeface="+mj-lt"/>
              <a:buAutoNum type="arabicPeriod"/>
            </a:pPr>
            <a:r>
              <a:rPr lang="en-US" sz="1400" dirty="0">
                <a:ea typeface="Arial" charset="0"/>
                <a:cs typeface="Arial" charset="0"/>
              </a:rPr>
              <a:t>Glue the top joint steel shoe</a:t>
            </a:r>
          </a:p>
          <a:p>
            <a:pPr marL="404812" lvl="1" indent="-342900">
              <a:buFont typeface="+mj-lt"/>
              <a:buAutoNum type="arabicPeriod"/>
            </a:pPr>
            <a:r>
              <a:rPr lang="en-US" sz="1400" dirty="0">
                <a:ea typeface="Arial" charset="0"/>
                <a:cs typeface="Arial" charset="0"/>
              </a:rPr>
              <a:t>Lay-up the top face sheet</a:t>
            </a:r>
          </a:p>
          <a:p>
            <a:pPr marL="404812" lvl="1" indent="-342900">
              <a:buFont typeface="+mj-lt"/>
              <a:buAutoNum type="arabicPeriod"/>
            </a:pPr>
            <a:r>
              <a:rPr lang="en-US" sz="1400" dirty="0">
                <a:ea typeface="Arial" charset="0"/>
                <a:cs typeface="Arial" charset="0"/>
              </a:rPr>
              <a:t>Weld the c-joint, then weld to the box beam</a:t>
            </a:r>
          </a:p>
          <a:p>
            <a:endParaRPr lang="en-US" sz="1600" dirty="0"/>
          </a:p>
        </p:txBody>
      </p:sp>
      <p:sp>
        <p:nvSpPr>
          <p:cNvPr id="6" name="Date Placeholder 5">
            <a:extLst>
              <a:ext uri="{FF2B5EF4-FFF2-40B4-BE49-F238E27FC236}">
                <a16:creationId xmlns:a16="http://schemas.microsoft.com/office/drawing/2014/main" id="{F7CE4E67-2217-B748-A084-9FFF725C9E13}"/>
              </a:ext>
            </a:extLst>
          </p:cNvPr>
          <p:cNvSpPr>
            <a:spLocks noGrp="1"/>
          </p:cNvSpPr>
          <p:nvPr>
            <p:ph type="dt" sz="half" idx="2"/>
          </p:nvPr>
        </p:nvSpPr>
        <p:spPr/>
        <p:txBody>
          <a:bodyPr/>
          <a:lstStyle/>
          <a:p>
            <a:pPr>
              <a:defRPr/>
            </a:pPr>
            <a:r>
              <a:rPr lang="en-US" dirty="0" smtClean="0"/>
              <a:t>-</a:t>
            </a:r>
            <a:endParaRPr lang="en-US" dirty="0"/>
          </a:p>
        </p:txBody>
      </p:sp>
      <p:pic>
        <p:nvPicPr>
          <p:cNvPr id="9" name="Picture 8">
            <a:extLst>
              <a:ext uri="{FF2B5EF4-FFF2-40B4-BE49-F238E27FC236}">
                <a16:creationId xmlns:a16="http://schemas.microsoft.com/office/drawing/2014/main" id="{765A2B8E-CDCF-E945-BB4E-C5277B88DDA7}"/>
              </a:ext>
            </a:extLst>
          </p:cNvPr>
          <p:cNvPicPr>
            <a:picLocks noChangeAspect="1"/>
          </p:cNvPicPr>
          <p:nvPr/>
        </p:nvPicPr>
        <p:blipFill>
          <a:blip r:embed="rId2"/>
          <a:stretch>
            <a:fillRect/>
          </a:stretch>
        </p:blipFill>
        <p:spPr>
          <a:xfrm>
            <a:off x="428144" y="907575"/>
            <a:ext cx="2274465" cy="1068156"/>
          </a:xfrm>
          <a:prstGeom prst="rect">
            <a:avLst/>
          </a:prstGeom>
        </p:spPr>
      </p:pic>
      <p:pic>
        <p:nvPicPr>
          <p:cNvPr id="10" name="Picture 9">
            <a:extLst>
              <a:ext uri="{FF2B5EF4-FFF2-40B4-BE49-F238E27FC236}">
                <a16:creationId xmlns:a16="http://schemas.microsoft.com/office/drawing/2014/main" id="{04F53D77-F150-DD4C-B8DB-6D94AD201B1A}"/>
              </a:ext>
            </a:extLst>
          </p:cNvPr>
          <p:cNvPicPr>
            <a:picLocks noChangeAspect="1"/>
          </p:cNvPicPr>
          <p:nvPr/>
        </p:nvPicPr>
        <p:blipFill>
          <a:blip r:embed="rId3"/>
          <a:stretch>
            <a:fillRect/>
          </a:stretch>
        </p:blipFill>
        <p:spPr>
          <a:xfrm>
            <a:off x="3152669" y="935627"/>
            <a:ext cx="2254881" cy="1011049"/>
          </a:xfrm>
          <a:prstGeom prst="rect">
            <a:avLst/>
          </a:prstGeom>
        </p:spPr>
      </p:pic>
      <p:pic>
        <p:nvPicPr>
          <p:cNvPr id="11" name="Picture 10">
            <a:extLst>
              <a:ext uri="{FF2B5EF4-FFF2-40B4-BE49-F238E27FC236}">
                <a16:creationId xmlns:a16="http://schemas.microsoft.com/office/drawing/2014/main" id="{A7C382B6-ACCB-1B48-B2EB-8EF3E4B1CE5D}"/>
              </a:ext>
            </a:extLst>
          </p:cNvPr>
          <p:cNvPicPr>
            <a:picLocks noChangeAspect="1"/>
          </p:cNvPicPr>
          <p:nvPr/>
        </p:nvPicPr>
        <p:blipFill>
          <a:blip r:embed="rId4"/>
          <a:stretch>
            <a:fillRect/>
          </a:stretch>
        </p:blipFill>
        <p:spPr>
          <a:xfrm>
            <a:off x="6226891" y="798754"/>
            <a:ext cx="1917186" cy="1463040"/>
          </a:xfrm>
          <a:prstGeom prst="rect">
            <a:avLst/>
          </a:prstGeom>
        </p:spPr>
      </p:pic>
      <p:pic>
        <p:nvPicPr>
          <p:cNvPr id="12" name="Picture 11">
            <a:extLst>
              <a:ext uri="{FF2B5EF4-FFF2-40B4-BE49-F238E27FC236}">
                <a16:creationId xmlns:a16="http://schemas.microsoft.com/office/drawing/2014/main" id="{A2D0E6B1-9B59-2449-9E65-4E843391ADE0}"/>
              </a:ext>
            </a:extLst>
          </p:cNvPr>
          <p:cNvPicPr>
            <a:picLocks noChangeAspect="1"/>
          </p:cNvPicPr>
          <p:nvPr/>
        </p:nvPicPr>
        <p:blipFill>
          <a:blip r:embed="rId5"/>
          <a:stretch>
            <a:fillRect/>
          </a:stretch>
        </p:blipFill>
        <p:spPr>
          <a:xfrm>
            <a:off x="393700" y="2261794"/>
            <a:ext cx="1848253" cy="1519303"/>
          </a:xfrm>
          <a:prstGeom prst="rect">
            <a:avLst/>
          </a:prstGeom>
        </p:spPr>
      </p:pic>
      <p:pic>
        <p:nvPicPr>
          <p:cNvPr id="13" name="Picture 12">
            <a:extLst>
              <a:ext uri="{FF2B5EF4-FFF2-40B4-BE49-F238E27FC236}">
                <a16:creationId xmlns:a16="http://schemas.microsoft.com/office/drawing/2014/main" id="{E71CE8B1-8472-9840-AE60-351099F291FD}"/>
              </a:ext>
            </a:extLst>
          </p:cNvPr>
          <p:cNvPicPr>
            <a:picLocks noChangeAspect="1"/>
          </p:cNvPicPr>
          <p:nvPr/>
        </p:nvPicPr>
        <p:blipFill>
          <a:blip r:embed="rId6"/>
          <a:stretch>
            <a:fillRect/>
          </a:stretch>
        </p:blipFill>
        <p:spPr>
          <a:xfrm>
            <a:off x="3336027" y="2285087"/>
            <a:ext cx="1748650" cy="1547093"/>
          </a:xfrm>
          <a:prstGeom prst="rect">
            <a:avLst/>
          </a:prstGeom>
        </p:spPr>
      </p:pic>
      <p:pic>
        <p:nvPicPr>
          <p:cNvPr id="14" name="Picture 13">
            <a:extLst>
              <a:ext uri="{FF2B5EF4-FFF2-40B4-BE49-F238E27FC236}">
                <a16:creationId xmlns:a16="http://schemas.microsoft.com/office/drawing/2014/main" id="{226B3C42-160E-0B48-AE56-20A232D794E8}"/>
              </a:ext>
            </a:extLst>
          </p:cNvPr>
          <p:cNvPicPr>
            <a:picLocks noChangeAspect="1"/>
          </p:cNvPicPr>
          <p:nvPr/>
        </p:nvPicPr>
        <p:blipFill>
          <a:blip r:embed="rId7"/>
          <a:stretch>
            <a:fillRect/>
          </a:stretch>
        </p:blipFill>
        <p:spPr>
          <a:xfrm>
            <a:off x="6198874" y="2285088"/>
            <a:ext cx="1880569" cy="1577814"/>
          </a:xfrm>
          <a:prstGeom prst="rect">
            <a:avLst/>
          </a:prstGeom>
        </p:spPr>
      </p:pic>
      <p:sp>
        <p:nvSpPr>
          <p:cNvPr id="15" name="TextBox 14">
            <a:extLst>
              <a:ext uri="{FF2B5EF4-FFF2-40B4-BE49-F238E27FC236}">
                <a16:creationId xmlns:a16="http://schemas.microsoft.com/office/drawing/2014/main" id="{8B65253D-A422-8043-8A54-5AF59EE7EFC0}"/>
              </a:ext>
            </a:extLst>
          </p:cNvPr>
          <p:cNvSpPr txBox="1"/>
          <p:nvPr/>
        </p:nvSpPr>
        <p:spPr>
          <a:xfrm>
            <a:off x="983926" y="907574"/>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1</a:t>
            </a:r>
          </a:p>
        </p:txBody>
      </p:sp>
      <p:sp>
        <p:nvSpPr>
          <p:cNvPr id="16" name="TextBox 15">
            <a:extLst>
              <a:ext uri="{FF2B5EF4-FFF2-40B4-BE49-F238E27FC236}">
                <a16:creationId xmlns:a16="http://schemas.microsoft.com/office/drawing/2014/main" id="{5530921B-28BF-F148-853B-0D7A96B8456C}"/>
              </a:ext>
            </a:extLst>
          </p:cNvPr>
          <p:cNvSpPr txBox="1"/>
          <p:nvPr/>
        </p:nvSpPr>
        <p:spPr>
          <a:xfrm>
            <a:off x="3972010" y="931723"/>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2</a:t>
            </a:r>
          </a:p>
        </p:txBody>
      </p:sp>
      <p:sp>
        <p:nvSpPr>
          <p:cNvPr id="17" name="TextBox 16">
            <a:extLst>
              <a:ext uri="{FF2B5EF4-FFF2-40B4-BE49-F238E27FC236}">
                <a16:creationId xmlns:a16="http://schemas.microsoft.com/office/drawing/2014/main" id="{077890A3-D330-664C-90B7-B9A7C534CF14}"/>
              </a:ext>
            </a:extLst>
          </p:cNvPr>
          <p:cNvSpPr txBox="1"/>
          <p:nvPr/>
        </p:nvSpPr>
        <p:spPr>
          <a:xfrm>
            <a:off x="8144077" y="926368"/>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3</a:t>
            </a:r>
          </a:p>
        </p:txBody>
      </p:sp>
      <p:sp>
        <p:nvSpPr>
          <p:cNvPr id="18" name="TextBox 17">
            <a:extLst>
              <a:ext uri="{FF2B5EF4-FFF2-40B4-BE49-F238E27FC236}">
                <a16:creationId xmlns:a16="http://schemas.microsoft.com/office/drawing/2014/main" id="{9B1E17A9-B8D1-6646-A72E-91FF65D47590}"/>
              </a:ext>
            </a:extLst>
          </p:cNvPr>
          <p:cNvSpPr txBox="1"/>
          <p:nvPr/>
        </p:nvSpPr>
        <p:spPr>
          <a:xfrm>
            <a:off x="2210718" y="2399887"/>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4</a:t>
            </a:r>
          </a:p>
        </p:txBody>
      </p:sp>
      <p:sp>
        <p:nvSpPr>
          <p:cNvPr id="19" name="TextBox 18">
            <a:extLst>
              <a:ext uri="{FF2B5EF4-FFF2-40B4-BE49-F238E27FC236}">
                <a16:creationId xmlns:a16="http://schemas.microsoft.com/office/drawing/2014/main" id="{73DB2466-6048-A245-9128-696E251E687A}"/>
              </a:ext>
            </a:extLst>
          </p:cNvPr>
          <p:cNvSpPr txBox="1"/>
          <p:nvPr/>
        </p:nvSpPr>
        <p:spPr>
          <a:xfrm>
            <a:off x="5196012" y="2402669"/>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5</a:t>
            </a:r>
          </a:p>
        </p:txBody>
      </p:sp>
      <p:sp>
        <p:nvSpPr>
          <p:cNvPr id="20" name="TextBox 19">
            <a:extLst>
              <a:ext uri="{FF2B5EF4-FFF2-40B4-BE49-F238E27FC236}">
                <a16:creationId xmlns:a16="http://schemas.microsoft.com/office/drawing/2014/main" id="{9DA8E039-9704-3143-AFB3-D20927F0615C}"/>
              </a:ext>
            </a:extLst>
          </p:cNvPr>
          <p:cNvSpPr txBox="1"/>
          <p:nvPr/>
        </p:nvSpPr>
        <p:spPr>
          <a:xfrm>
            <a:off x="8144077" y="2402669"/>
            <a:ext cx="30809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6</a:t>
            </a:r>
          </a:p>
        </p:txBody>
      </p:sp>
      <p:sp>
        <p:nvSpPr>
          <p:cNvPr id="21" name="TextBox 20"/>
          <p:cNvSpPr txBox="1"/>
          <p:nvPr/>
        </p:nvSpPr>
        <p:spPr>
          <a:xfrm>
            <a:off x="7796663" y="6000059"/>
            <a:ext cx="1135247" cy="369332"/>
          </a:xfrm>
          <a:prstGeom prst="rect">
            <a:avLst/>
          </a:prstGeom>
          <a:noFill/>
        </p:spPr>
        <p:txBody>
          <a:bodyPr wrap="none" rtlCol="0">
            <a:spAutoFit/>
          </a:bodyPr>
          <a:lstStyle/>
          <a:p>
            <a:r>
              <a:rPr lang="en-US" i="1" dirty="0" smtClean="0"/>
              <a:t>G. </a:t>
            </a:r>
            <a:r>
              <a:rPr lang="en-US" i="1" dirty="0" err="1" smtClean="0"/>
              <a:t>Vallone</a:t>
            </a:r>
            <a:endParaRPr lang="en-US" i="1" dirty="0"/>
          </a:p>
        </p:txBody>
      </p:sp>
      <p:pic>
        <p:nvPicPr>
          <p:cNvPr id="23" name="Picture 22">
            <a:extLst>
              <a:ext uri="{FF2B5EF4-FFF2-40B4-BE49-F238E27FC236}">
                <a16:creationId xmlns:a16="http://schemas.microsoft.com/office/drawing/2014/main" id="{6FEE5EE5-24FC-4B42-8603-620E6DBE11DE}"/>
              </a:ext>
            </a:extLst>
          </p:cNvPr>
          <p:cNvPicPr>
            <a:picLocks noChangeAspect="1"/>
          </p:cNvPicPr>
          <p:nvPr/>
        </p:nvPicPr>
        <p:blipFill>
          <a:blip r:embed="rId8"/>
          <a:stretch>
            <a:fillRect/>
          </a:stretch>
        </p:blipFill>
        <p:spPr>
          <a:xfrm>
            <a:off x="4126059" y="3829079"/>
            <a:ext cx="4982274" cy="2220781"/>
          </a:xfrm>
          <a:prstGeom prst="rect">
            <a:avLst/>
          </a:prstGeom>
        </p:spPr>
      </p:pic>
    </p:spTree>
    <p:extLst>
      <p:ext uri="{BB962C8B-B14F-4D97-AF65-F5344CB8AC3E}">
        <p14:creationId xmlns:p14="http://schemas.microsoft.com/office/powerpoint/2010/main" val="41712258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Sandwich </a:t>
            </a:r>
            <a:r>
              <a:rPr lang="en-US" dirty="0" smtClean="0"/>
              <a:t>Beam TRL5</a:t>
            </a:r>
            <a:endParaRPr lang="en-US" dirty="0"/>
          </a:p>
        </p:txBody>
      </p:sp>
      <p:sp>
        <p:nvSpPr>
          <p:cNvPr id="2" name="Content Placeholder 1"/>
          <p:cNvSpPr>
            <a:spLocks noGrp="1"/>
          </p:cNvSpPr>
          <p:nvPr>
            <p:ph idx="16"/>
          </p:nvPr>
        </p:nvSpPr>
        <p:spPr>
          <a:xfrm>
            <a:off x="457200" y="1238250"/>
            <a:ext cx="7672754" cy="3380642"/>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OBJECTIVES</a:t>
            </a:r>
          </a:p>
          <a:p>
            <a:r>
              <a:rPr lang="en-US" dirty="0" smtClean="0"/>
              <a:t>Sandwich </a:t>
            </a:r>
            <a:r>
              <a:rPr lang="en-US" dirty="0" smtClean="0"/>
              <a:t>Beam </a:t>
            </a:r>
            <a:r>
              <a:rPr lang="en-US" dirty="0" smtClean="0"/>
              <a:t>Cantilever Loading </a:t>
            </a:r>
            <a:r>
              <a:rPr lang="en-US" dirty="0" smtClean="0"/>
              <a:t>Test. </a:t>
            </a:r>
            <a:r>
              <a:rPr lang="en-US" dirty="0"/>
              <a:t>X6 [Representative Point Load (based on hydrostatic load) </a:t>
            </a:r>
            <a:r>
              <a:rPr lang="en-US" dirty="0" smtClean="0"/>
              <a:t>]</a:t>
            </a:r>
            <a:endParaRPr lang="en-US" dirty="0" smtClean="0"/>
          </a:p>
          <a:p>
            <a:pPr marL="342900" indent="-342900"/>
            <a:r>
              <a:rPr lang="en-US" dirty="0"/>
              <a:t>Validate manufacturing foam core composite within steel shoe scarf joint procedure</a:t>
            </a:r>
          </a:p>
          <a:p>
            <a:r>
              <a:rPr lang="en-US" dirty="0" smtClean="0"/>
              <a:t>Welding </a:t>
            </a:r>
            <a:r>
              <a:rPr lang="en-US" dirty="0" smtClean="0"/>
              <a:t>Validation near proximity to foam and laminates</a:t>
            </a:r>
          </a:p>
          <a:p>
            <a:r>
              <a:rPr lang="en-US" dirty="0" smtClean="0"/>
              <a:t>Thermal Cycling of foam laminate</a:t>
            </a:r>
          </a:p>
          <a:p>
            <a:r>
              <a:rPr lang="en-US" dirty="0" smtClean="0"/>
              <a:t>Flammability</a:t>
            </a:r>
          </a:p>
          <a:p>
            <a:r>
              <a:rPr lang="en-US" dirty="0"/>
              <a:t>Face sheets are not at risk of delamination</a:t>
            </a:r>
          </a:p>
          <a:p>
            <a:pPr marL="0" indent="0">
              <a:buNone/>
            </a:pPr>
            <a:endParaRPr lang="en-US" dirty="0"/>
          </a:p>
        </p:txBody>
      </p:sp>
      <p:sp>
        <p:nvSpPr>
          <p:cNvPr id="6" name="Date Placeholder 5"/>
          <p:cNvSpPr>
            <a:spLocks noGrp="1"/>
          </p:cNvSpPr>
          <p:nvPr>
            <p:ph type="dt" sz="half" idx="2"/>
          </p:nvPr>
        </p:nvSpPr>
        <p:spPr/>
        <p:txBody>
          <a:bodyPr/>
          <a:lstStyle/>
          <a:p>
            <a:pPr>
              <a:defRPr/>
            </a:pPr>
            <a:endParaRPr lang="en-US" dirty="0"/>
          </a:p>
        </p:txBody>
      </p:sp>
      <p:sp>
        <p:nvSpPr>
          <p:cNvPr id="3" name="Footer Placeholder 2"/>
          <p:cNvSpPr>
            <a:spLocks noGrp="1"/>
          </p:cNvSpPr>
          <p:nvPr>
            <p:ph type="ftr" sz="quarter" idx="4294967295"/>
          </p:nvPr>
        </p:nvSpPr>
        <p:spPr>
          <a:xfrm>
            <a:off x="3527425" y="6488113"/>
            <a:ext cx="5616575" cy="187325"/>
          </a:xfr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p:spPr>
        <p:txBody>
          <a:bodyPr/>
          <a:lstStyle/>
          <a:p>
            <a:pPr>
              <a:defRPr/>
            </a:pPr>
            <a:fld id="{0C39C72E-2A13-EB4D-AD45-6D4E6ACAED8D}" type="slidenum">
              <a:rPr lang="en-US" smtClean="0"/>
              <a:pPr>
                <a:defRPr/>
              </a:pPr>
              <a:t>25</a:t>
            </a:fld>
            <a:endParaRPr lang="en-US"/>
          </a:p>
        </p:txBody>
      </p:sp>
    </p:spTree>
    <p:extLst>
      <p:ext uri="{BB962C8B-B14F-4D97-AF65-F5344CB8AC3E}">
        <p14:creationId xmlns:p14="http://schemas.microsoft.com/office/powerpoint/2010/main" val="31860448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PLATE TESTS</a:t>
            </a:r>
            <a:endParaRPr lang="en-US" dirty="0"/>
          </a:p>
        </p:txBody>
      </p:sp>
      <p:sp>
        <p:nvSpPr>
          <p:cNvPr id="11" name="Text Placeholder 10"/>
          <p:cNvSpPr>
            <a:spLocks noGrp="1"/>
          </p:cNvSpPr>
          <p:nvPr>
            <p:ph type="body" sz="quarter" idx="10"/>
          </p:nvPr>
        </p:nvSpPr>
        <p:spPr/>
        <p:txBody>
          <a:bodyPr/>
          <a:lstStyle/>
          <a:p>
            <a:endParaRPr lang="en-US"/>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26</a:t>
            </a:fld>
            <a:endParaRPr lang="en-US"/>
          </a:p>
        </p:txBody>
      </p:sp>
    </p:spTree>
    <p:extLst>
      <p:ext uri="{BB962C8B-B14F-4D97-AF65-F5344CB8AC3E}">
        <p14:creationId xmlns:p14="http://schemas.microsoft.com/office/powerpoint/2010/main" val="37322108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Partial Scale </a:t>
            </a:r>
            <a:r>
              <a:rPr lang="en-US" dirty="0" smtClean="0"/>
              <a:t>– Full Window</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27</a:t>
            </a:fld>
            <a:endParaRPr lang="en-US"/>
          </a:p>
        </p:txBody>
      </p:sp>
      <p:sp>
        <p:nvSpPr>
          <p:cNvPr id="6" name="Date Placeholder 5"/>
          <p:cNvSpPr>
            <a:spLocks noGrp="1"/>
          </p:cNvSpPr>
          <p:nvPr>
            <p:ph type="dt" sz="half" idx="2"/>
          </p:nvPr>
        </p:nvSpPr>
        <p:spPr/>
        <p:txBody>
          <a:bodyPr/>
          <a:lstStyle/>
          <a:p>
            <a:pPr>
              <a:defRPr/>
            </a:pPr>
            <a:endParaRPr lang="en-US" dirty="0"/>
          </a:p>
        </p:txBody>
      </p:sp>
      <p:pic>
        <p:nvPicPr>
          <p:cNvPr id="11" name="Content Placeholder 10" descr="A picture containing toy&#10;&#10;Description automatically generated">
            <a:extLst>
              <a:ext uri="{FF2B5EF4-FFF2-40B4-BE49-F238E27FC236}">
                <a16:creationId xmlns:a16="http://schemas.microsoft.com/office/drawing/2014/main" id="{B559A0C3-1752-8648-B116-4AB702E0417C}"/>
              </a:ext>
            </a:extLst>
          </p:cNvPr>
          <p:cNvPicPr>
            <a:picLocks noGrp="1" noChangeAspect="1"/>
          </p:cNvPicPr>
          <p:nvPr>
            <p:ph idx="13"/>
          </p:nvPr>
        </p:nvPicPr>
        <p:blipFill rotWithShape="1">
          <a:blip r:embed="rId2"/>
          <a:srcRect t="1803"/>
          <a:stretch/>
        </p:blipFill>
        <p:spPr>
          <a:xfrm>
            <a:off x="323595" y="1127052"/>
            <a:ext cx="4124999" cy="2675381"/>
          </a:xfrm>
          <a:prstGeom prst="rect">
            <a:avLst/>
          </a:prstGeom>
          <a:ln w="28575">
            <a:solidFill>
              <a:schemeClr val="tx1"/>
            </a:solidFill>
          </a:ln>
        </p:spPr>
      </p:pic>
      <p:sp>
        <p:nvSpPr>
          <p:cNvPr id="2" name="Rectangle 1"/>
          <p:cNvSpPr/>
          <p:nvPr/>
        </p:nvSpPr>
        <p:spPr>
          <a:xfrm>
            <a:off x="551295" y="3965991"/>
            <a:ext cx="7298782" cy="2616101"/>
          </a:xfrm>
          <a:prstGeom prst="rect">
            <a:avLst/>
          </a:prstGeom>
        </p:spPr>
        <p:txBody>
          <a:bodyPr wrap="square">
            <a:spAutoFit/>
          </a:bodyPr>
          <a:lstStyle/>
          <a:p>
            <a:r>
              <a:rPr lang="en-US" dirty="0" smtClean="0"/>
              <a:t>Objectives:</a:t>
            </a:r>
          </a:p>
          <a:p>
            <a:pPr marL="285750" indent="-285750">
              <a:buFont typeface="Arial" panose="020B0604020202020204" pitchFamily="34" charset="0"/>
              <a:buChar char="•"/>
            </a:pPr>
            <a:r>
              <a:rPr lang="en-US" sz="1600" dirty="0" smtClean="0"/>
              <a:t>Apply 3 </a:t>
            </a:r>
            <a:r>
              <a:rPr lang="en-US" sz="1600" dirty="0"/>
              <a:t>bar = 43.5 psi </a:t>
            </a:r>
            <a:r>
              <a:rPr lang="en-US" sz="1600" dirty="0" smtClean="0"/>
              <a:t>load (can be easily applied with air).</a:t>
            </a:r>
          </a:p>
          <a:p>
            <a:pPr marL="742950" lvl="1" indent="-285750">
              <a:buFont typeface="Arial" panose="020B0604020202020204" pitchFamily="34" charset="0"/>
              <a:buChar char="•"/>
            </a:pPr>
            <a:r>
              <a:rPr lang="en-US" sz="1600" dirty="0" smtClean="0"/>
              <a:t>This allows us to do leak tests also</a:t>
            </a:r>
          </a:p>
          <a:p>
            <a:pPr marL="742950" lvl="1" indent="-285750">
              <a:buFont typeface="Arial" panose="020B0604020202020204" pitchFamily="34" charset="0"/>
              <a:buChar char="•"/>
            </a:pPr>
            <a:r>
              <a:rPr lang="en-US" sz="1600" dirty="0" smtClean="0"/>
              <a:t>Ref ASTM E1003 and </a:t>
            </a:r>
          </a:p>
          <a:p>
            <a:pPr marL="285750" indent="-285750">
              <a:buFont typeface="Arial" panose="020B0604020202020204" pitchFamily="34" charset="0"/>
              <a:buChar char="•"/>
            </a:pPr>
            <a:r>
              <a:rPr lang="en-US" sz="1600" dirty="0" smtClean="0"/>
              <a:t>Measure Deflection </a:t>
            </a:r>
            <a:r>
              <a:rPr lang="en-US" sz="1600" dirty="0"/>
              <a:t>of Window</a:t>
            </a:r>
          </a:p>
          <a:p>
            <a:pPr marL="285750" indent="-285750">
              <a:buFont typeface="Arial" panose="020B0604020202020204" pitchFamily="34" charset="0"/>
              <a:buChar char="•"/>
            </a:pPr>
            <a:r>
              <a:rPr lang="en-US" sz="1600" dirty="0"/>
              <a:t>Pressure applies</a:t>
            </a:r>
          </a:p>
          <a:p>
            <a:pPr marL="285750" indent="-285750">
              <a:buFont typeface="Arial" panose="020B0604020202020204" pitchFamily="34" charset="0"/>
              <a:buChar char="•"/>
            </a:pPr>
            <a:r>
              <a:rPr lang="en-US" sz="1600" dirty="0"/>
              <a:t>Strain in specific areas</a:t>
            </a:r>
          </a:p>
          <a:p>
            <a:pPr marL="285750" indent="-285750">
              <a:buFont typeface="Arial" panose="020B0604020202020204" pitchFamily="34" charset="0"/>
              <a:buChar char="•"/>
            </a:pPr>
            <a:r>
              <a:rPr lang="en-US" sz="1600" dirty="0"/>
              <a:t>NDT or DT bond inspection</a:t>
            </a:r>
          </a:p>
          <a:p>
            <a:pPr lvl="1"/>
            <a:r>
              <a:rPr lang="en-US" sz="1600" dirty="0"/>
              <a:t>NDT procedure would be good such that it can be repeated during real-build</a:t>
            </a:r>
          </a:p>
          <a:p>
            <a:pPr marL="285750" indent="-285750">
              <a:buFont typeface="Arial" panose="020B0604020202020204" pitchFamily="34" charset="0"/>
              <a:buChar char="•"/>
            </a:pPr>
            <a:endParaRPr lang="en-US" dirty="0"/>
          </a:p>
        </p:txBody>
      </p:sp>
      <p:sp>
        <p:nvSpPr>
          <p:cNvPr id="12" name="Cube 11"/>
          <p:cNvSpPr/>
          <p:nvPr/>
        </p:nvSpPr>
        <p:spPr>
          <a:xfrm>
            <a:off x="5061098" y="1203968"/>
            <a:ext cx="2863702" cy="1510880"/>
          </a:xfrm>
          <a:prstGeom prst="cub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sp>
        <p:nvSpPr>
          <p:cNvPr id="7" name="Rectangle 6"/>
          <p:cNvSpPr/>
          <p:nvPr/>
        </p:nvSpPr>
        <p:spPr>
          <a:xfrm>
            <a:off x="5061099" y="1606644"/>
            <a:ext cx="2488018" cy="1108203"/>
          </a:xfrm>
          <a:prstGeom prst="rect">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a:p>
        </p:txBody>
      </p:sp>
      <p:sp>
        <p:nvSpPr>
          <p:cNvPr id="14" name="TextBox 13"/>
          <p:cNvSpPr txBox="1"/>
          <p:nvPr/>
        </p:nvSpPr>
        <p:spPr>
          <a:xfrm>
            <a:off x="5174512" y="3319659"/>
            <a:ext cx="3297185" cy="646331"/>
          </a:xfrm>
          <a:prstGeom prst="rect">
            <a:avLst/>
          </a:prstGeom>
          <a:noFill/>
        </p:spPr>
        <p:txBody>
          <a:bodyPr wrap="none" rtlCol="0">
            <a:spAutoFit/>
          </a:bodyPr>
          <a:lstStyle/>
          <a:p>
            <a:r>
              <a:rPr lang="en-US" dirty="0" smtClean="0"/>
              <a:t>Window and Simulated Structure</a:t>
            </a:r>
          </a:p>
          <a:p>
            <a:r>
              <a:rPr lang="en-US" dirty="0" smtClean="0"/>
              <a:t>¼ scale</a:t>
            </a:r>
            <a:endParaRPr lang="en-US" dirty="0"/>
          </a:p>
        </p:txBody>
      </p:sp>
      <p:sp>
        <p:nvSpPr>
          <p:cNvPr id="15" name="TextBox 14"/>
          <p:cNvSpPr txBox="1"/>
          <p:nvPr/>
        </p:nvSpPr>
        <p:spPr>
          <a:xfrm>
            <a:off x="4770474" y="394078"/>
            <a:ext cx="2566215" cy="646331"/>
          </a:xfrm>
          <a:prstGeom prst="rect">
            <a:avLst/>
          </a:prstGeom>
          <a:noFill/>
        </p:spPr>
        <p:txBody>
          <a:bodyPr wrap="none" rtlCol="0">
            <a:spAutoFit/>
          </a:bodyPr>
          <a:lstStyle/>
          <a:p>
            <a:r>
              <a:rPr lang="en-US" dirty="0" smtClean="0"/>
              <a:t>Simulated Steel Structure</a:t>
            </a:r>
          </a:p>
          <a:p>
            <a:r>
              <a:rPr lang="en-US" dirty="0" smtClean="0"/>
              <a:t>Sealed Test Fixture</a:t>
            </a:r>
            <a:endParaRPr lang="en-US" dirty="0"/>
          </a:p>
        </p:txBody>
      </p:sp>
      <p:cxnSp>
        <p:nvCxnSpPr>
          <p:cNvPr id="17" name="Straight Arrow Connector 16"/>
          <p:cNvCxnSpPr/>
          <p:nvPr/>
        </p:nvCxnSpPr>
        <p:spPr>
          <a:xfrm>
            <a:off x="5174512" y="1095637"/>
            <a:ext cx="567069" cy="20153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p:cNvCxnSpPr/>
          <p:nvPr/>
        </p:nvCxnSpPr>
        <p:spPr>
          <a:xfrm flipV="1">
            <a:off x="5231219" y="2650986"/>
            <a:ext cx="226827" cy="68763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21" name="Picture 20"/>
          <p:cNvPicPr>
            <a:picLocks noChangeAspect="1"/>
          </p:cNvPicPr>
          <p:nvPr/>
        </p:nvPicPr>
        <p:blipFill>
          <a:blip r:embed="rId3">
            <a:clrChange>
              <a:clrFrom>
                <a:srgbClr val="FFFFFF"/>
              </a:clrFrom>
              <a:clrTo>
                <a:srgbClr val="FFFFFF">
                  <a:alpha val="0"/>
                </a:srgbClr>
              </a:clrTo>
            </a:clrChange>
          </a:blip>
          <a:stretch>
            <a:fillRect/>
          </a:stretch>
        </p:blipFill>
        <p:spPr>
          <a:xfrm rot="5400000">
            <a:off x="7673415" y="2125429"/>
            <a:ext cx="721906" cy="871266"/>
          </a:xfrm>
          <a:prstGeom prst="rect">
            <a:avLst/>
          </a:prstGeom>
        </p:spPr>
      </p:pic>
    </p:spTree>
    <p:extLst>
      <p:ext uri="{BB962C8B-B14F-4D97-AF65-F5344CB8AC3E}">
        <p14:creationId xmlns:p14="http://schemas.microsoft.com/office/powerpoint/2010/main" val="27140837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Plate Tests</a:t>
            </a:r>
            <a:endParaRPr lang="en-US" dirty="0"/>
          </a:p>
        </p:txBody>
      </p:sp>
      <p:sp>
        <p:nvSpPr>
          <p:cNvPr id="2" name="Content Placeholder 1"/>
          <p:cNvSpPr>
            <a:spLocks noGrp="1"/>
          </p:cNvSpPr>
          <p:nvPr>
            <p:ph idx="16"/>
          </p:nvPr>
        </p:nvSpPr>
        <p:spPr>
          <a:xfrm>
            <a:off x="457200" y="1238250"/>
            <a:ext cx="7672754" cy="3380642"/>
          </a:xfrm>
        </p:spPr>
        <p:style>
          <a:lnRef idx="2">
            <a:schemeClr val="dk1"/>
          </a:lnRef>
          <a:fillRef idx="1">
            <a:schemeClr val="lt1"/>
          </a:fillRef>
          <a:effectRef idx="0">
            <a:schemeClr val="dk1"/>
          </a:effectRef>
          <a:fontRef idx="minor">
            <a:schemeClr val="dk1"/>
          </a:fontRef>
        </p:style>
        <p:txBody>
          <a:bodyPr/>
          <a:lstStyle/>
          <a:p>
            <a:pPr marL="0" indent="0">
              <a:buNone/>
            </a:pPr>
            <a:r>
              <a:rPr lang="en-US" dirty="0" smtClean="0"/>
              <a:t>OBJECTIVES</a:t>
            </a:r>
          </a:p>
          <a:p>
            <a:r>
              <a:rPr lang="en-US" dirty="0" smtClean="0"/>
              <a:t>Apply hydrostatic pressure load. Create stress/strain profile.</a:t>
            </a:r>
          </a:p>
          <a:p>
            <a:r>
              <a:rPr lang="en-US" dirty="0" smtClean="0"/>
              <a:t>Validate FEA model</a:t>
            </a:r>
          </a:p>
          <a:p>
            <a:r>
              <a:rPr lang="en-US" dirty="0" smtClean="0"/>
              <a:t>Verify gas leak rate</a:t>
            </a:r>
            <a:endParaRPr lang="en-US" dirty="0"/>
          </a:p>
          <a:p>
            <a:pPr marL="0" indent="0">
              <a:buNone/>
            </a:pPr>
            <a:endParaRPr lang="en-US" dirty="0"/>
          </a:p>
        </p:txBody>
      </p:sp>
      <p:sp>
        <p:nvSpPr>
          <p:cNvPr id="6" name="Date Placeholder 5"/>
          <p:cNvSpPr>
            <a:spLocks noGrp="1"/>
          </p:cNvSpPr>
          <p:nvPr>
            <p:ph type="dt" sz="half" idx="2"/>
          </p:nvPr>
        </p:nvSpPr>
        <p:spPr/>
        <p:txBody>
          <a:bodyPr/>
          <a:lstStyle/>
          <a:p>
            <a:pPr>
              <a:defRPr/>
            </a:pPr>
            <a:endParaRPr lang="en-US" dirty="0"/>
          </a:p>
        </p:txBody>
      </p:sp>
      <p:sp>
        <p:nvSpPr>
          <p:cNvPr id="3" name="Footer Placeholder 2"/>
          <p:cNvSpPr>
            <a:spLocks noGrp="1"/>
          </p:cNvSpPr>
          <p:nvPr>
            <p:ph type="ftr" sz="quarter" idx="4294967295"/>
          </p:nvPr>
        </p:nvSpPr>
        <p:spPr>
          <a:xfrm>
            <a:off x="3527425" y="6488113"/>
            <a:ext cx="5616575" cy="187325"/>
          </a:xfr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p:spPr>
        <p:txBody>
          <a:bodyPr/>
          <a:lstStyle/>
          <a:p>
            <a:pPr>
              <a:defRPr/>
            </a:pPr>
            <a:fld id="{0C39C72E-2A13-EB4D-AD45-6D4E6ACAED8D}" type="slidenum">
              <a:rPr lang="en-US" smtClean="0"/>
              <a:pPr>
                <a:defRPr/>
              </a:pPr>
              <a:t>28</a:t>
            </a:fld>
            <a:endParaRPr lang="en-US"/>
          </a:p>
        </p:txBody>
      </p:sp>
    </p:spTree>
    <p:extLst>
      <p:ext uri="{BB962C8B-B14F-4D97-AF65-F5344CB8AC3E}">
        <p14:creationId xmlns:p14="http://schemas.microsoft.com/office/powerpoint/2010/main" val="978187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SCHEDULE / DURATION PROJECTION</a:t>
            </a:r>
            <a:endParaRPr lang="en-US" dirty="0"/>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29</a:t>
            </a:fld>
            <a:endParaRPr lang="en-US"/>
          </a:p>
        </p:txBody>
      </p:sp>
    </p:spTree>
    <p:extLst>
      <p:ext uri="{BB962C8B-B14F-4D97-AF65-F5344CB8AC3E}">
        <p14:creationId xmlns:p14="http://schemas.microsoft.com/office/powerpoint/2010/main" val="39810084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a:t>
            </a:r>
            <a:r>
              <a:rPr lang="en-US" dirty="0" smtClean="0"/>
              <a:t>TRL (</a:t>
            </a:r>
            <a:r>
              <a:rPr lang="en-US" sz="2400" dirty="0"/>
              <a:t>Technology Readiness </a:t>
            </a:r>
            <a:r>
              <a:rPr lang="en-US" sz="2400" dirty="0" smtClean="0"/>
              <a:t>Level)</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a:t>
            </a:fld>
            <a:endParaRPr lang="en-US"/>
          </a:p>
        </p:txBody>
      </p:sp>
      <p:graphicFrame>
        <p:nvGraphicFramePr>
          <p:cNvPr id="9" name="Content Placeholder 8"/>
          <p:cNvGraphicFramePr>
            <a:graphicFrameLocks noGrp="1"/>
          </p:cNvGraphicFramePr>
          <p:nvPr>
            <p:ph idx="13"/>
            <p:extLst>
              <p:ext uri="{D42A27DB-BD31-4B8C-83A1-F6EECF244321}">
                <p14:modId xmlns:p14="http://schemas.microsoft.com/office/powerpoint/2010/main" val="456065759"/>
              </p:ext>
            </p:extLst>
          </p:nvPr>
        </p:nvGraphicFramePr>
        <p:xfrm>
          <a:off x="400493" y="873483"/>
          <a:ext cx="8293101" cy="4988560"/>
        </p:xfrm>
        <a:graphic>
          <a:graphicData uri="http://schemas.openxmlformats.org/drawingml/2006/table">
            <a:tbl>
              <a:tblPr firstRow="1" bandRow="1">
                <a:tableStyleId>{5C22544A-7EE6-4342-B048-85BDC9FD1C3A}</a:tableStyleId>
              </a:tblPr>
              <a:tblGrid>
                <a:gridCol w="712381">
                  <a:extLst>
                    <a:ext uri="{9D8B030D-6E8A-4147-A177-3AD203B41FA5}">
                      <a16:colId xmlns:a16="http://schemas.microsoft.com/office/drawing/2014/main" val="67350812"/>
                    </a:ext>
                  </a:extLst>
                </a:gridCol>
                <a:gridCol w="1722475">
                  <a:extLst>
                    <a:ext uri="{9D8B030D-6E8A-4147-A177-3AD203B41FA5}">
                      <a16:colId xmlns:a16="http://schemas.microsoft.com/office/drawing/2014/main" val="1829833457"/>
                    </a:ext>
                  </a:extLst>
                </a:gridCol>
                <a:gridCol w="5858245">
                  <a:extLst>
                    <a:ext uri="{9D8B030D-6E8A-4147-A177-3AD203B41FA5}">
                      <a16:colId xmlns:a16="http://schemas.microsoft.com/office/drawing/2014/main" val="834849682"/>
                    </a:ext>
                  </a:extLst>
                </a:gridCol>
              </a:tblGrid>
              <a:tr h="370840">
                <a:tc>
                  <a:txBody>
                    <a:bodyPr/>
                    <a:lstStyle/>
                    <a:p>
                      <a:endParaRPr lang="en-US" sz="900" dirty="0"/>
                    </a:p>
                  </a:txBody>
                  <a:tcPr/>
                </a:tc>
                <a:tc>
                  <a:txBody>
                    <a:bodyPr/>
                    <a:lstStyle/>
                    <a:p>
                      <a:endParaRPr lang="en-US" sz="900"/>
                    </a:p>
                  </a:txBody>
                  <a:tcPr/>
                </a:tc>
                <a:tc>
                  <a:txBody>
                    <a:bodyPr/>
                    <a:lstStyle/>
                    <a:p>
                      <a:r>
                        <a:rPr lang="en-US" sz="900" dirty="0" smtClean="0"/>
                        <a:t>From Technology Readiness Assessment Guide, US Department of Energy, DOE G 413.3-4A,</a:t>
                      </a:r>
                      <a:r>
                        <a:rPr lang="en-US" sz="900" baseline="0" dirty="0" smtClean="0"/>
                        <a:t> 9-15-2011</a:t>
                      </a:r>
                      <a:endParaRPr lang="en-US" sz="900" dirty="0"/>
                    </a:p>
                  </a:txBody>
                  <a:tcPr/>
                </a:tc>
                <a:extLst>
                  <a:ext uri="{0D108BD9-81ED-4DB2-BD59-A6C34878D82A}">
                    <a16:rowId xmlns:a16="http://schemas.microsoft.com/office/drawing/2014/main" val="1661111518"/>
                  </a:ext>
                </a:extLst>
              </a:tr>
              <a:tr h="370840">
                <a:tc>
                  <a:txBody>
                    <a:bodyPr/>
                    <a:lstStyle/>
                    <a:p>
                      <a:r>
                        <a:rPr lang="en-US" sz="900" dirty="0" smtClean="0"/>
                        <a:t>TRL 6</a:t>
                      </a:r>
                      <a:endParaRPr lang="en-US" sz="900" dirty="0"/>
                    </a:p>
                  </a:txBody>
                  <a:tcPr/>
                </a:tc>
                <a:tc>
                  <a:txBody>
                    <a:bodyPr/>
                    <a:lstStyle/>
                    <a:p>
                      <a:r>
                        <a:rPr lang="en-US" sz="900" b="1" dirty="0" smtClean="0"/>
                        <a:t>Technology Demonstration</a:t>
                      </a:r>
                      <a:endParaRPr lang="en-US" sz="900" b="0" dirty="0" smtClean="0"/>
                    </a:p>
                    <a:p>
                      <a:r>
                        <a:rPr lang="en-US" sz="900" b="0" dirty="0" smtClean="0"/>
                        <a:t>Engineering or pilot-scale, similar system validation in a relevant</a:t>
                      </a:r>
                      <a:r>
                        <a:rPr lang="en-US" sz="900" b="0" baseline="0" dirty="0" smtClean="0"/>
                        <a:t> environment</a:t>
                      </a:r>
                    </a:p>
                    <a:p>
                      <a:endParaRPr lang="en-US" sz="900" b="0" baseline="0" dirty="0" smtClean="0"/>
                    </a:p>
                    <a:p>
                      <a:r>
                        <a:rPr lang="en-US" sz="900" b="1" baseline="0" dirty="0" smtClean="0">
                          <a:solidFill>
                            <a:schemeClr val="accent2"/>
                          </a:solidFill>
                        </a:rPr>
                        <a:t>Subscale Full Window</a:t>
                      </a:r>
                    </a:p>
                  </a:txBody>
                  <a:tcPr/>
                </a:tc>
                <a:tc>
                  <a:txBody>
                    <a:bodyPr/>
                    <a:lstStyle/>
                    <a:p>
                      <a:r>
                        <a:rPr lang="en-US" sz="900" dirty="0" smtClean="0"/>
                        <a:t>Engineering-scale models or prototypes are tested in a relevant environment. This represents a major step up in a technology’s demonstrated readiness. Examples include testing an engineering scale prototypical system with a range of simulants. Supporting information includes results from the engineering scale testing and analysis of the differences between the engineering scale, prototypical system/environment, and analysis of what the experimental results mean for the eventual operating system/environment. TRL 6 begins true engineering development of the technology as an operational system. The major difference between TRL 5 and 6 is the step up from laboratory scale to engineering scale and the  determination of scaling factors that will enable design of the operating system. The prototype should be capable of performing all the functions that will be required of the operational system. The operating environment for the testing should closely represent the actual operating environment.</a:t>
                      </a:r>
                      <a:endParaRPr lang="en-US" sz="900" dirty="0"/>
                    </a:p>
                  </a:txBody>
                  <a:tcPr/>
                </a:tc>
                <a:extLst>
                  <a:ext uri="{0D108BD9-81ED-4DB2-BD59-A6C34878D82A}">
                    <a16:rowId xmlns:a16="http://schemas.microsoft.com/office/drawing/2014/main" val="1818178987"/>
                  </a:ext>
                </a:extLst>
              </a:tr>
              <a:tr h="370840">
                <a:tc>
                  <a:txBody>
                    <a:bodyPr/>
                    <a:lstStyle/>
                    <a:p>
                      <a:r>
                        <a:rPr lang="en-US" sz="900" dirty="0" smtClean="0"/>
                        <a:t>TRL 5</a:t>
                      </a:r>
                      <a:endParaRPr lang="en-US" sz="900" dirty="0"/>
                    </a:p>
                  </a:txBody>
                  <a:tcPr/>
                </a:tc>
                <a:tc>
                  <a:txBody>
                    <a:bodyPr/>
                    <a:lstStyle/>
                    <a:p>
                      <a:r>
                        <a:rPr lang="en-US" sz="900" b="1" dirty="0" smtClean="0"/>
                        <a:t>Technology</a:t>
                      </a:r>
                      <a:r>
                        <a:rPr lang="en-US" sz="900" b="1" baseline="0" dirty="0" smtClean="0"/>
                        <a:t> Development</a:t>
                      </a:r>
                      <a:endParaRPr lang="en-US" sz="900" b="0" baseline="0" dirty="0" smtClean="0"/>
                    </a:p>
                    <a:p>
                      <a:r>
                        <a:rPr lang="en-US" sz="900" b="0" baseline="0" dirty="0" smtClean="0"/>
                        <a:t>Laboratory scale, similar system validation in relevant environment</a:t>
                      </a:r>
                    </a:p>
                    <a:p>
                      <a:endParaRPr lang="en-US" sz="9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accent2"/>
                          </a:solidFill>
                        </a:rPr>
                        <a:t>Sandwich Beam Test</a:t>
                      </a:r>
                    </a:p>
                    <a:p>
                      <a:endParaRPr lang="en-US" sz="900" b="1" dirty="0"/>
                    </a:p>
                  </a:txBody>
                  <a:tcPr/>
                </a:tc>
                <a:tc>
                  <a:txBody>
                    <a:bodyPr/>
                    <a:lstStyle/>
                    <a:p>
                      <a:r>
                        <a:rPr lang="en-US" sz="900" dirty="0" smtClean="0"/>
                        <a:t>The basic technological components are integrated so that the system configuration is similar to (matches) the final application in almost all respects. Examples include testing a high-fidelity, laboratory scale system in a simulated environment with a range of simulants1 and actual waste2 . Supporting information includes results from the laboratory scale testing, analysis of the differences between the laboratory and eventual operating system/environment, and analysis of what the experimental results mean for the eventual operating system/environment. The major difference between TRL 4 and 5 is the increase in the fidelity of the system and environment to the actual application. The system tested is almost prototypical.</a:t>
                      </a:r>
                      <a:endParaRPr lang="en-US" sz="900" dirty="0"/>
                    </a:p>
                  </a:txBody>
                  <a:tcPr/>
                </a:tc>
                <a:extLst>
                  <a:ext uri="{0D108BD9-81ED-4DB2-BD59-A6C34878D82A}">
                    <a16:rowId xmlns:a16="http://schemas.microsoft.com/office/drawing/2014/main" val="3030160354"/>
                  </a:ext>
                </a:extLst>
              </a:tr>
              <a:tr h="370840">
                <a:tc>
                  <a:txBody>
                    <a:bodyPr/>
                    <a:lstStyle/>
                    <a:p>
                      <a:r>
                        <a:rPr lang="en-US" sz="900" dirty="0" smtClean="0"/>
                        <a:t>TRL 4</a:t>
                      </a:r>
                      <a:endParaRPr lang="en-US" sz="900" dirty="0"/>
                    </a:p>
                  </a:txBody>
                  <a:tcPr/>
                </a:tc>
                <a:tc>
                  <a:txBody>
                    <a:bodyPr/>
                    <a:lstStyle/>
                    <a:p>
                      <a:r>
                        <a:rPr lang="en-US" sz="900" b="1" dirty="0" smtClean="0"/>
                        <a:t>Technology Development</a:t>
                      </a:r>
                      <a:endParaRPr lang="en-US" sz="900" b="0" dirty="0" smtClean="0"/>
                    </a:p>
                    <a:p>
                      <a:r>
                        <a:rPr lang="en-US" sz="900" b="0" dirty="0" smtClean="0"/>
                        <a:t>Component and/or system</a:t>
                      </a:r>
                      <a:r>
                        <a:rPr lang="en-US" sz="900" b="0" baseline="0" dirty="0" smtClean="0"/>
                        <a:t> validation in laboratory environment</a:t>
                      </a:r>
                    </a:p>
                    <a:p>
                      <a:endParaRPr lang="en-US" sz="900" b="0" baseline="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accent2"/>
                          </a:solidFill>
                        </a:rPr>
                        <a:t>Scarf Joint Test &amp; RTM Manufacturing Demonstration</a:t>
                      </a:r>
                    </a:p>
                    <a:p>
                      <a:endParaRPr lang="en-US" sz="900" b="1" dirty="0"/>
                    </a:p>
                  </a:txBody>
                  <a:tcPr/>
                </a:tc>
                <a:tc>
                  <a:txBody>
                    <a:bodyPr/>
                    <a:lstStyle/>
                    <a:p>
                      <a:r>
                        <a:rPr lang="en-US" sz="900" dirty="0" smtClean="0"/>
                        <a:t>The basic technological components are integrated to establish that the pieces will work together. This is relatively "low fidelity" compared with the eventual system. Examples include integration of ad hoc hardware in a laboratory and testing with a range of simulants and small scale tests on actual waste. Supporting information includes the results of the integrated experiments and estimates of how the experimental components and experimental test results differ from the expected system performance goals. TRL 4-6 represent the bridge from scientific research to engineering. TRL 4 is the first step in determining whether the individual components will work together as a system. The laboratory system will probably be a mix of on hand equipment and a few special purpose components that may require</a:t>
                      </a:r>
                    </a:p>
                    <a:p>
                      <a:r>
                        <a:rPr lang="en-US" sz="900" dirty="0" smtClean="0"/>
                        <a:t>special handling, calibration, or alignment to get them to function.</a:t>
                      </a:r>
                      <a:endParaRPr lang="en-US" sz="900" dirty="0"/>
                    </a:p>
                  </a:txBody>
                  <a:tcPr/>
                </a:tc>
                <a:extLst>
                  <a:ext uri="{0D108BD9-81ED-4DB2-BD59-A6C34878D82A}">
                    <a16:rowId xmlns:a16="http://schemas.microsoft.com/office/drawing/2014/main" val="862615138"/>
                  </a:ext>
                </a:extLst>
              </a:tr>
              <a:tr h="370840">
                <a:tc>
                  <a:txBody>
                    <a:bodyPr/>
                    <a:lstStyle/>
                    <a:p>
                      <a:r>
                        <a:rPr lang="en-US" sz="900" dirty="0" smtClean="0"/>
                        <a:t>TRL</a:t>
                      </a:r>
                      <a:r>
                        <a:rPr lang="en-US" sz="900" baseline="0" dirty="0" smtClean="0"/>
                        <a:t> 3</a:t>
                      </a:r>
                      <a:endParaRPr lang="en-US" sz="900" dirty="0"/>
                    </a:p>
                  </a:txBody>
                  <a:tcPr/>
                </a:tc>
                <a:tc>
                  <a:txBody>
                    <a:bodyPr/>
                    <a:lstStyle/>
                    <a:p>
                      <a:r>
                        <a:rPr lang="en-US" sz="900" b="1" dirty="0" smtClean="0"/>
                        <a:t>Research to Prove Feasibility</a:t>
                      </a:r>
                      <a:endParaRPr lang="en-US" sz="900" b="0" dirty="0" smtClean="0"/>
                    </a:p>
                    <a:p>
                      <a:r>
                        <a:rPr lang="en-US" sz="900" b="0" dirty="0" smtClean="0"/>
                        <a:t>Analytical and experimental critical function and/or characteristic proof of concept</a:t>
                      </a:r>
                    </a:p>
                    <a:p>
                      <a:endParaRPr lang="en-US" sz="900" b="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900" b="1" baseline="0" dirty="0" smtClean="0">
                          <a:solidFill>
                            <a:schemeClr val="accent2"/>
                          </a:solidFill>
                        </a:rPr>
                        <a:t>FEA/Design Analysis for window (See Giorgio’s Analysis)</a:t>
                      </a:r>
                    </a:p>
                  </a:txBody>
                  <a:tcPr/>
                </a:tc>
                <a:tc>
                  <a:txBody>
                    <a:bodyPr/>
                    <a:lstStyle/>
                    <a:p>
                      <a:r>
                        <a:rPr lang="en-US" sz="900" dirty="0" smtClean="0"/>
                        <a:t>Active research and development (R&amp;D) is initiated. This includes analytical studies and laboratory-scale studies to physically validate the analytical predictions of separate elements of the technology. Examples include components that are not yet integrated or representative tested with simulants.</a:t>
                      </a:r>
                      <a:r>
                        <a:rPr lang="en-US" sz="900" baseline="0" dirty="0" smtClean="0"/>
                        <a:t> </a:t>
                      </a:r>
                      <a:r>
                        <a:rPr lang="en-US" sz="900" dirty="0" smtClean="0"/>
                        <a:t>Supporting information includes results of laboratory tests performed to measure parameters of interest and comparison to analytical predictions for critical subsystems. At TRL 3 the work has moved beyond the paper phase to experimental work that verifies that the concept works as expected on simulants. Components of the technology are validated, but there is no attempt to integrate the components into a complete system. Modeling and simulation may be used to complement physical experiments.</a:t>
                      </a:r>
                      <a:endParaRPr lang="en-US" sz="900" dirty="0"/>
                    </a:p>
                  </a:txBody>
                  <a:tcPr/>
                </a:tc>
                <a:extLst>
                  <a:ext uri="{0D108BD9-81ED-4DB2-BD59-A6C34878D82A}">
                    <a16:rowId xmlns:a16="http://schemas.microsoft.com/office/drawing/2014/main" val="276376681"/>
                  </a:ext>
                </a:extLst>
              </a:tr>
            </a:tbl>
          </a:graphicData>
        </a:graphic>
      </p:graphicFrame>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38882023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A53-5493-8841-8F2A-9FF36CC5C6D5}"/>
              </a:ext>
            </a:extLst>
          </p:cNvPr>
          <p:cNvSpPr>
            <a:spLocks noGrp="1"/>
          </p:cNvSpPr>
          <p:nvPr>
            <p:ph type="title"/>
          </p:nvPr>
        </p:nvSpPr>
        <p:spPr/>
        <p:txBody>
          <a:bodyPr/>
          <a:lstStyle/>
          <a:p>
            <a:r>
              <a:rPr lang="en-US" dirty="0"/>
              <a:t>Work Plan - Activities</a:t>
            </a:r>
          </a:p>
        </p:txBody>
      </p:sp>
      <p:sp>
        <p:nvSpPr>
          <p:cNvPr id="3" name="Footer Placeholder 2">
            <a:extLst>
              <a:ext uri="{FF2B5EF4-FFF2-40B4-BE49-F238E27FC236}">
                <a16:creationId xmlns:a16="http://schemas.microsoft.com/office/drawing/2014/main" id="{8B78017B-41A6-A94C-B146-7F2C27094EF9}"/>
              </a:ext>
            </a:extLst>
          </p:cNvPr>
          <p:cNvSpPr>
            <a:spLocks noGrp="1"/>
          </p:cNvSpPr>
          <p:nvPr>
            <p:ph type="ftr" sz="quarter" idx="11"/>
          </p:nvPr>
        </p:nvSpPr>
        <p:spPr/>
        <p:txBody>
          <a:bodyPr/>
          <a:lstStyle/>
          <a:p>
            <a:pPr>
              <a:defRPr/>
            </a:pPr>
            <a:r>
              <a:rPr lang="en-US" dirty="0"/>
              <a:t>G. Vallone | Structural Analysis</a:t>
            </a:r>
          </a:p>
        </p:txBody>
      </p:sp>
      <p:sp>
        <p:nvSpPr>
          <p:cNvPr id="4" name="Slide Number Placeholder 3">
            <a:extLst>
              <a:ext uri="{FF2B5EF4-FFF2-40B4-BE49-F238E27FC236}">
                <a16:creationId xmlns:a16="http://schemas.microsoft.com/office/drawing/2014/main" id="{D01CF6C2-4CC2-F344-A9AA-5D21E502FE14}"/>
              </a:ext>
            </a:extLst>
          </p:cNvPr>
          <p:cNvSpPr>
            <a:spLocks noGrp="1"/>
          </p:cNvSpPr>
          <p:nvPr>
            <p:ph type="sldNum" sz="quarter" idx="12"/>
          </p:nvPr>
        </p:nvSpPr>
        <p:spPr/>
        <p:txBody>
          <a:bodyPr/>
          <a:lstStyle/>
          <a:p>
            <a:pPr>
              <a:defRPr/>
            </a:pPr>
            <a:fld id="{0C39C72E-2A13-EB4D-AD45-6D4E6ACAED8D}" type="slidenum">
              <a:rPr lang="en-US" smtClean="0"/>
              <a:pPr>
                <a:defRPr/>
              </a:pPr>
              <a:t>30</a:t>
            </a:fld>
            <a:endParaRPr lang="en-US" dirty="0"/>
          </a:p>
        </p:txBody>
      </p:sp>
      <p:sp>
        <p:nvSpPr>
          <p:cNvPr id="6" name="Date Placeholder 5">
            <a:extLst>
              <a:ext uri="{FF2B5EF4-FFF2-40B4-BE49-F238E27FC236}">
                <a16:creationId xmlns:a16="http://schemas.microsoft.com/office/drawing/2014/main" id="{AD4DFD57-C568-A54F-88E5-34F13CC32129}"/>
              </a:ext>
            </a:extLst>
          </p:cNvPr>
          <p:cNvSpPr>
            <a:spLocks noGrp="1"/>
          </p:cNvSpPr>
          <p:nvPr>
            <p:ph type="dt" sz="half" idx="2"/>
          </p:nvPr>
        </p:nvSpPr>
        <p:spPr/>
        <p:txBody>
          <a:bodyPr/>
          <a:lstStyle/>
          <a:p>
            <a:pPr>
              <a:defRPr/>
            </a:pPr>
            <a:r>
              <a:rPr lang="en-US"/>
              <a:t>08.26.20</a:t>
            </a:r>
            <a:endParaRPr lang="en-US" dirty="0"/>
          </a:p>
        </p:txBody>
      </p:sp>
      <p:pic>
        <p:nvPicPr>
          <p:cNvPr id="11" name="Picture 10">
            <a:extLst>
              <a:ext uri="{FF2B5EF4-FFF2-40B4-BE49-F238E27FC236}">
                <a16:creationId xmlns:a16="http://schemas.microsoft.com/office/drawing/2014/main" id="{C806BF54-26C1-234D-9545-C8DEAD5C4B97}"/>
              </a:ext>
            </a:extLst>
          </p:cNvPr>
          <p:cNvPicPr>
            <a:picLocks noChangeAspect="1"/>
          </p:cNvPicPr>
          <p:nvPr/>
        </p:nvPicPr>
        <p:blipFill>
          <a:blip r:embed="rId2"/>
          <a:stretch>
            <a:fillRect/>
          </a:stretch>
        </p:blipFill>
        <p:spPr>
          <a:xfrm>
            <a:off x="1182497" y="779706"/>
            <a:ext cx="6779006" cy="5512453"/>
          </a:xfrm>
          <a:prstGeom prst="rect">
            <a:avLst/>
          </a:prstGeom>
        </p:spPr>
      </p:pic>
      <p:cxnSp>
        <p:nvCxnSpPr>
          <p:cNvPr id="8" name="Straight Arrow Connector 7"/>
          <p:cNvCxnSpPr/>
          <p:nvPr/>
        </p:nvCxnSpPr>
        <p:spPr>
          <a:xfrm flipH="1">
            <a:off x="7961503" y="2110154"/>
            <a:ext cx="422031" cy="5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p:nvPr/>
        </p:nvCxnSpPr>
        <p:spPr>
          <a:xfrm flipH="1">
            <a:off x="7961504" y="2116016"/>
            <a:ext cx="422030" cy="28721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p:cNvCxnSpPr/>
          <p:nvPr/>
        </p:nvCxnSpPr>
        <p:spPr>
          <a:xfrm flipH="1">
            <a:off x="7961504" y="3903785"/>
            <a:ext cx="422031" cy="5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p:cNvCxnSpPr/>
          <p:nvPr/>
        </p:nvCxnSpPr>
        <p:spPr>
          <a:xfrm flipH="1">
            <a:off x="7961504" y="4964723"/>
            <a:ext cx="422031" cy="586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4" name="TextBox 13"/>
          <p:cNvSpPr txBox="1"/>
          <p:nvPr/>
        </p:nvSpPr>
        <p:spPr>
          <a:xfrm>
            <a:off x="8345360" y="4780057"/>
            <a:ext cx="682879" cy="369332"/>
          </a:xfrm>
          <a:prstGeom prst="rect">
            <a:avLst/>
          </a:prstGeom>
          <a:noFill/>
        </p:spPr>
        <p:txBody>
          <a:bodyPr wrap="none" rtlCol="0">
            <a:spAutoFit/>
          </a:bodyPr>
          <a:lstStyle/>
          <a:p>
            <a:r>
              <a:rPr lang="en-US" dirty="0" smtClean="0"/>
              <a:t>Peter</a:t>
            </a:r>
            <a:endParaRPr lang="en-US" dirty="0"/>
          </a:p>
        </p:txBody>
      </p:sp>
    </p:spTree>
    <p:extLst>
      <p:ext uri="{BB962C8B-B14F-4D97-AF65-F5344CB8AC3E}">
        <p14:creationId xmlns:p14="http://schemas.microsoft.com/office/powerpoint/2010/main" val="345147832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A53-5493-8841-8F2A-9FF36CC5C6D5}"/>
              </a:ext>
            </a:extLst>
          </p:cNvPr>
          <p:cNvSpPr>
            <a:spLocks noGrp="1"/>
          </p:cNvSpPr>
          <p:nvPr>
            <p:ph type="title"/>
          </p:nvPr>
        </p:nvSpPr>
        <p:spPr/>
        <p:txBody>
          <a:bodyPr/>
          <a:lstStyle/>
          <a:p>
            <a:r>
              <a:rPr lang="en-US" dirty="0"/>
              <a:t>Work Plan – Preliminary Gantt</a:t>
            </a:r>
          </a:p>
        </p:txBody>
      </p:sp>
      <p:sp>
        <p:nvSpPr>
          <p:cNvPr id="3" name="Footer Placeholder 2">
            <a:extLst>
              <a:ext uri="{FF2B5EF4-FFF2-40B4-BE49-F238E27FC236}">
                <a16:creationId xmlns:a16="http://schemas.microsoft.com/office/drawing/2014/main" id="{8B78017B-41A6-A94C-B146-7F2C27094EF9}"/>
              </a:ext>
            </a:extLst>
          </p:cNvPr>
          <p:cNvSpPr>
            <a:spLocks noGrp="1"/>
          </p:cNvSpPr>
          <p:nvPr>
            <p:ph type="ftr" sz="quarter" idx="11"/>
          </p:nvPr>
        </p:nvSpPr>
        <p:spPr/>
        <p:txBody>
          <a:bodyPr/>
          <a:lstStyle/>
          <a:p>
            <a:pPr>
              <a:defRPr/>
            </a:pPr>
            <a:r>
              <a:rPr lang="en-US" dirty="0"/>
              <a:t>G. Vallone | Structural Analysis</a:t>
            </a:r>
          </a:p>
        </p:txBody>
      </p:sp>
      <p:sp>
        <p:nvSpPr>
          <p:cNvPr id="4" name="Slide Number Placeholder 3">
            <a:extLst>
              <a:ext uri="{FF2B5EF4-FFF2-40B4-BE49-F238E27FC236}">
                <a16:creationId xmlns:a16="http://schemas.microsoft.com/office/drawing/2014/main" id="{D01CF6C2-4CC2-F344-A9AA-5D21E502FE14}"/>
              </a:ext>
            </a:extLst>
          </p:cNvPr>
          <p:cNvSpPr>
            <a:spLocks noGrp="1"/>
          </p:cNvSpPr>
          <p:nvPr>
            <p:ph type="sldNum" sz="quarter" idx="12"/>
          </p:nvPr>
        </p:nvSpPr>
        <p:spPr/>
        <p:txBody>
          <a:bodyPr/>
          <a:lstStyle/>
          <a:p>
            <a:pPr>
              <a:defRPr/>
            </a:pPr>
            <a:fld id="{0C39C72E-2A13-EB4D-AD45-6D4E6ACAED8D}" type="slidenum">
              <a:rPr lang="en-US" smtClean="0"/>
              <a:pPr>
                <a:defRPr/>
              </a:pPr>
              <a:t>31</a:t>
            </a:fld>
            <a:endParaRPr lang="en-US" dirty="0"/>
          </a:p>
        </p:txBody>
      </p:sp>
      <p:sp>
        <p:nvSpPr>
          <p:cNvPr id="6" name="Date Placeholder 5">
            <a:extLst>
              <a:ext uri="{FF2B5EF4-FFF2-40B4-BE49-F238E27FC236}">
                <a16:creationId xmlns:a16="http://schemas.microsoft.com/office/drawing/2014/main" id="{AD4DFD57-C568-A54F-88E5-34F13CC32129}"/>
              </a:ext>
            </a:extLst>
          </p:cNvPr>
          <p:cNvSpPr>
            <a:spLocks noGrp="1"/>
          </p:cNvSpPr>
          <p:nvPr>
            <p:ph type="dt" sz="half" idx="2"/>
          </p:nvPr>
        </p:nvSpPr>
        <p:spPr/>
        <p:txBody>
          <a:bodyPr/>
          <a:lstStyle/>
          <a:p>
            <a:pPr>
              <a:defRPr/>
            </a:pPr>
            <a:r>
              <a:rPr lang="en-US"/>
              <a:t>08.26.20</a:t>
            </a:r>
            <a:endParaRPr lang="en-US" dirty="0"/>
          </a:p>
        </p:txBody>
      </p:sp>
      <p:pic>
        <p:nvPicPr>
          <p:cNvPr id="7" name="Picture 6">
            <a:extLst>
              <a:ext uri="{FF2B5EF4-FFF2-40B4-BE49-F238E27FC236}">
                <a16:creationId xmlns:a16="http://schemas.microsoft.com/office/drawing/2014/main" id="{92B384C9-C6ED-F947-A5EE-4F3F84061FF6}"/>
              </a:ext>
            </a:extLst>
          </p:cNvPr>
          <p:cNvPicPr>
            <a:picLocks noChangeAspect="1"/>
          </p:cNvPicPr>
          <p:nvPr/>
        </p:nvPicPr>
        <p:blipFill>
          <a:blip r:embed="rId2"/>
          <a:stretch>
            <a:fillRect/>
          </a:stretch>
        </p:blipFill>
        <p:spPr>
          <a:xfrm>
            <a:off x="196850" y="1104527"/>
            <a:ext cx="8750300" cy="4648946"/>
          </a:xfrm>
          <a:prstGeom prst="rect">
            <a:avLst/>
          </a:prstGeom>
        </p:spPr>
      </p:pic>
    </p:spTree>
    <p:extLst>
      <p:ext uri="{BB962C8B-B14F-4D97-AF65-F5344CB8AC3E}">
        <p14:creationId xmlns:p14="http://schemas.microsoft.com/office/powerpoint/2010/main" val="1986265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Estimated Schedule</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32</a:t>
            </a:fld>
            <a:endParaRPr lang="en-US"/>
          </a:p>
        </p:txBody>
      </p:sp>
      <p:pic>
        <p:nvPicPr>
          <p:cNvPr id="9" name="Content Placeholder 8"/>
          <p:cNvPicPr>
            <a:picLocks noGrp="1" noChangeAspect="1"/>
          </p:cNvPicPr>
          <p:nvPr>
            <p:ph idx="13"/>
          </p:nvPr>
        </p:nvPicPr>
        <p:blipFill>
          <a:blip r:embed="rId2"/>
          <a:stretch>
            <a:fillRect/>
          </a:stretch>
        </p:blipFill>
        <p:spPr>
          <a:xfrm>
            <a:off x="454025" y="1688730"/>
            <a:ext cx="8293100" cy="1334645"/>
          </a:xfrm>
          <a:prstGeom prst="rect">
            <a:avLst/>
          </a:prstGeom>
        </p:spPr>
      </p:pic>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3921648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454025" y="2863921"/>
            <a:ext cx="8293100" cy="569268"/>
          </a:xfrm>
        </p:spPr>
        <p:txBody>
          <a:bodyPr/>
          <a:lstStyle/>
          <a:p>
            <a:pPr algn="ctr"/>
            <a:r>
              <a:rPr lang="en-US" dirty="0" smtClean="0"/>
              <a:t>End</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33</a:t>
            </a:fld>
            <a:endParaRPr lang="en-US"/>
          </a:p>
        </p:txBody>
      </p:sp>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391495777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Load</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34</a:t>
            </a:fld>
            <a:endParaRPr lang="en-US"/>
          </a:p>
        </p:txBody>
      </p:sp>
      <p:sp>
        <p:nvSpPr>
          <p:cNvPr id="10" name="Content Placeholder 9"/>
          <p:cNvSpPr>
            <a:spLocks noGrp="1"/>
          </p:cNvSpPr>
          <p:nvPr>
            <p:ph idx="13"/>
          </p:nvPr>
        </p:nvSpPr>
        <p:spPr/>
        <p:txBody>
          <a:bodyPr/>
          <a:lstStyle/>
          <a:p>
            <a:r>
              <a:rPr lang="en-US" sz="1600" dirty="0" smtClean="0"/>
              <a:t>350 </a:t>
            </a:r>
            <a:r>
              <a:rPr lang="en-US" sz="1600" dirty="0" err="1" smtClean="0"/>
              <a:t>mBar</a:t>
            </a:r>
            <a:r>
              <a:rPr lang="en-US" sz="1600" dirty="0" smtClean="0"/>
              <a:t> H2O</a:t>
            </a:r>
          </a:p>
          <a:p>
            <a:r>
              <a:rPr lang="en-US" sz="1600" dirty="0" smtClean="0"/>
              <a:t>4.5 m of </a:t>
            </a:r>
            <a:r>
              <a:rPr lang="en-US" sz="1600" dirty="0" err="1" smtClean="0"/>
              <a:t>Ar</a:t>
            </a:r>
            <a:endParaRPr lang="en-US" sz="1600" dirty="0" smtClean="0"/>
          </a:p>
          <a:p>
            <a:endParaRPr lang="en-US" sz="1600" dirty="0"/>
          </a:p>
          <a:p>
            <a:r>
              <a:rPr lang="en-US" sz="1600" dirty="0" smtClean="0"/>
              <a:t>1 bar load</a:t>
            </a:r>
          </a:p>
          <a:p>
            <a:r>
              <a:rPr lang="en-US" sz="1600" dirty="0" smtClean="0"/>
              <a:t>3x factor of safety</a:t>
            </a:r>
          </a:p>
          <a:p>
            <a:r>
              <a:rPr lang="en-US" sz="1600" dirty="0" smtClean="0"/>
              <a:t>3 bar = 43.5 psi load</a:t>
            </a:r>
          </a:p>
          <a:p>
            <a:endParaRPr lang="en-US" sz="1600" dirty="0"/>
          </a:p>
          <a:p>
            <a:r>
              <a:rPr lang="en-US" sz="1600" dirty="0" smtClean="0"/>
              <a:t>TO Measure:</a:t>
            </a:r>
          </a:p>
          <a:p>
            <a:r>
              <a:rPr lang="en-US" sz="1600" dirty="0" smtClean="0"/>
              <a:t>Deflection of Window</a:t>
            </a:r>
          </a:p>
          <a:p>
            <a:r>
              <a:rPr lang="en-US" sz="1600" dirty="0" smtClean="0"/>
              <a:t>Pressure applies</a:t>
            </a:r>
          </a:p>
          <a:p>
            <a:r>
              <a:rPr lang="en-US" sz="1600" dirty="0" smtClean="0"/>
              <a:t>Strain in specific areas</a:t>
            </a:r>
          </a:p>
          <a:p>
            <a:r>
              <a:rPr lang="en-US" sz="1600" dirty="0" smtClean="0"/>
              <a:t>NDT or DT bond inspection</a:t>
            </a:r>
          </a:p>
          <a:p>
            <a:pPr lvl="1"/>
            <a:r>
              <a:rPr lang="en-US" sz="1400" dirty="0" smtClean="0"/>
              <a:t>NDT procedure would be good such that it can be repeated during real-build</a:t>
            </a:r>
            <a:endParaRPr lang="en-US" sz="1400" dirty="0"/>
          </a:p>
        </p:txBody>
      </p:sp>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225097937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Plate Test ASTM D6416</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35</a:t>
            </a:fld>
            <a:endParaRPr lang="en-US"/>
          </a:p>
        </p:txBody>
      </p:sp>
      <p:sp>
        <p:nvSpPr>
          <p:cNvPr id="6" name="Date Placeholder 5"/>
          <p:cNvSpPr>
            <a:spLocks noGrp="1"/>
          </p:cNvSpPr>
          <p:nvPr>
            <p:ph type="dt" sz="half" idx="2"/>
          </p:nvPr>
        </p:nvSpPr>
        <p:spPr/>
        <p:txBody>
          <a:bodyPr/>
          <a:lstStyle/>
          <a:p>
            <a:pPr>
              <a:defRPr/>
            </a:pPr>
            <a:endParaRPr lang="en-US" dirty="0"/>
          </a:p>
        </p:txBody>
      </p:sp>
      <p:pic>
        <p:nvPicPr>
          <p:cNvPr id="9" name="Content Placeholder 8"/>
          <p:cNvPicPr>
            <a:picLocks noGrp="1" noChangeAspect="1"/>
          </p:cNvPicPr>
          <p:nvPr>
            <p:ph idx="15"/>
          </p:nvPr>
        </p:nvPicPr>
        <p:blipFill>
          <a:blip r:embed="rId2"/>
          <a:stretch>
            <a:fillRect/>
          </a:stretch>
        </p:blipFill>
        <p:spPr>
          <a:xfrm>
            <a:off x="1974006" y="1243194"/>
            <a:ext cx="3599480" cy="3976569"/>
          </a:xfrm>
          <a:prstGeom prst="rect">
            <a:avLst/>
          </a:prstGeom>
        </p:spPr>
      </p:pic>
    </p:spTree>
    <p:extLst>
      <p:ext uri="{BB962C8B-B14F-4D97-AF65-F5344CB8AC3E}">
        <p14:creationId xmlns:p14="http://schemas.microsoft.com/office/powerpoint/2010/main" val="6366753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A53-5493-8841-8F2A-9FF36CC5C6D5}"/>
              </a:ext>
            </a:extLst>
          </p:cNvPr>
          <p:cNvSpPr>
            <a:spLocks noGrp="1"/>
          </p:cNvSpPr>
          <p:nvPr>
            <p:ph type="title"/>
          </p:nvPr>
        </p:nvSpPr>
        <p:spPr/>
        <p:txBody>
          <a:bodyPr/>
          <a:lstStyle/>
          <a:p>
            <a:r>
              <a:rPr lang="en-US" dirty="0"/>
              <a:t>Joint Design</a:t>
            </a:r>
          </a:p>
        </p:txBody>
      </p:sp>
      <p:sp>
        <p:nvSpPr>
          <p:cNvPr id="3" name="Footer Placeholder 2">
            <a:extLst>
              <a:ext uri="{FF2B5EF4-FFF2-40B4-BE49-F238E27FC236}">
                <a16:creationId xmlns:a16="http://schemas.microsoft.com/office/drawing/2014/main" id="{8B78017B-41A6-A94C-B146-7F2C27094EF9}"/>
              </a:ext>
            </a:extLst>
          </p:cNvPr>
          <p:cNvSpPr>
            <a:spLocks noGrp="1"/>
          </p:cNvSpPr>
          <p:nvPr>
            <p:ph type="ftr" sz="quarter" idx="11"/>
          </p:nvPr>
        </p:nvSpPr>
        <p:spPr/>
        <p:txBody>
          <a:bodyPr/>
          <a:lstStyle/>
          <a:p>
            <a:pPr>
              <a:defRPr/>
            </a:pPr>
            <a:r>
              <a:rPr lang="en-US" dirty="0" smtClean="0"/>
              <a:t>D. Boettcher</a:t>
            </a:r>
            <a:endParaRPr lang="en-US" dirty="0"/>
          </a:p>
        </p:txBody>
      </p:sp>
      <p:sp>
        <p:nvSpPr>
          <p:cNvPr id="4" name="Slide Number Placeholder 3">
            <a:extLst>
              <a:ext uri="{FF2B5EF4-FFF2-40B4-BE49-F238E27FC236}">
                <a16:creationId xmlns:a16="http://schemas.microsoft.com/office/drawing/2014/main" id="{D01CF6C2-4CC2-F344-A9AA-5D21E502FE14}"/>
              </a:ext>
            </a:extLst>
          </p:cNvPr>
          <p:cNvSpPr>
            <a:spLocks noGrp="1"/>
          </p:cNvSpPr>
          <p:nvPr>
            <p:ph type="sldNum" sz="quarter" idx="12"/>
          </p:nvPr>
        </p:nvSpPr>
        <p:spPr/>
        <p:txBody>
          <a:bodyPr/>
          <a:lstStyle/>
          <a:p>
            <a:pPr>
              <a:defRPr/>
            </a:pPr>
            <a:fld id="{0C39C72E-2A13-EB4D-AD45-6D4E6ACAED8D}" type="slidenum">
              <a:rPr lang="en-US" smtClean="0"/>
              <a:pPr>
                <a:defRPr/>
              </a:pPr>
              <a:t>36</a:t>
            </a:fld>
            <a:endParaRPr lang="en-US" dirty="0"/>
          </a:p>
        </p:txBody>
      </p:sp>
      <p:sp>
        <p:nvSpPr>
          <p:cNvPr id="5" name="Content Placeholder 4">
            <a:extLst>
              <a:ext uri="{FF2B5EF4-FFF2-40B4-BE49-F238E27FC236}">
                <a16:creationId xmlns:a16="http://schemas.microsoft.com/office/drawing/2014/main" id="{44DB3401-397E-A049-B21C-8CD36F9E9FAE}"/>
              </a:ext>
            </a:extLst>
          </p:cNvPr>
          <p:cNvSpPr>
            <a:spLocks noGrp="1"/>
          </p:cNvSpPr>
          <p:nvPr>
            <p:ph idx="13"/>
          </p:nvPr>
        </p:nvSpPr>
        <p:spPr>
          <a:xfrm>
            <a:off x="457200" y="3063240"/>
            <a:ext cx="8293100" cy="3187111"/>
          </a:xfrm>
        </p:spPr>
        <p:txBody>
          <a:bodyPr/>
          <a:lstStyle/>
          <a:p>
            <a:r>
              <a:rPr lang="en-US" sz="1800" dirty="0"/>
              <a:t>Joint selection:</a:t>
            </a:r>
          </a:p>
          <a:p>
            <a:pPr lvl="1"/>
            <a:r>
              <a:rPr lang="en-US" sz="1800" b="1" dirty="0"/>
              <a:t>Box</a:t>
            </a:r>
            <a:r>
              <a:rPr lang="en-US" sz="1800" dirty="0"/>
              <a:t> beam around the plate for torsional stiffness</a:t>
            </a:r>
          </a:p>
          <a:p>
            <a:pPr lvl="1"/>
            <a:r>
              <a:rPr lang="en-US" sz="1800" dirty="0"/>
              <a:t>A tapered lap joint is not able to satisfy the strength requirements (with a reasonable length). A scarf joint can sustain much higher loads</a:t>
            </a:r>
          </a:p>
          <a:p>
            <a:pPr lvl="1"/>
            <a:r>
              <a:rPr lang="en-US" sz="1800" dirty="0"/>
              <a:t>Production process is more complicated</a:t>
            </a:r>
          </a:p>
          <a:p>
            <a:r>
              <a:rPr lang="en-US" sz="1800" dirty="0"/>
              <a:t>Design process:</a:t>
            </a:r>
          </a:p>
          <a:p>
            <a:pPr marL="662940" lvl="1" indent="-342900">
              <a:buFont typeface="+mj-lt"/>
              <a:buAutoNum type="arabicPeriod"/>
            </a:pPr>
            <a:r>
              <a:rPr lang="en-US" sz="1800" dirty="0"/>
              <a:t>2D analysis to quickly optimize the geometry</a:t>
            </a:r>
          </a:p>
          <a:p>
            <a:pPr marL="662940" lvl="1" indent="-342900">
              <a:buFont typeface="+mj-lt"/>
              <a:buAutoNum type="arabicPeriod"/>
            </a:pPr>
            <a:r>
              <a:rPr lang="en-US" sz="1800" dirty="0"/>
              <a:t>Detailed analysis on a 3D model</a:t>
            </a:r>
          </a:p>
          <a:p>
            <a:pPr marL="662940" lvl="1" indent="-342900">
              <a:buFont typeface="+mj-lt"/>
              <a:buAutoNum type="arabicPeriod"/>
            </a:pPr>
            <a:r>
              <a:rPr lang="en-US" sz="1800" dirty="0" err="1"/>
              <a:t>Submodel</a:t>
            </a:r>
            <a:r>
              <a:rPr lang="en-US" sz="1800" dirty="0"/>
              <a:t> critical regions if necessary (grade IV analysis)</a:t>
            </a:r>
          </a:p>
          <a:p>
            <a:endParaRPr lang="en-US" sz="1800" dirty="0"/>
          </a:p>
          <a:p>
            <a:endParaRPr lang="en-US" sz="1800" dirty="0"/>
          </a:p>
        </p:txBody>
      </p:sp>
      <p:sp>
        <p:nvSpPr>
          <p:cNvPr id="6" name="Date Placeholder 5">
            <a:extLst>
              <a:ext uri="{FF2B5EF4-FFF2-40B4-BE49-F238E27FC236}">
                <a16:creationId xmlns:a16="http://schemas.microsoft.com/office/drawing/2014/main" id="{AD4DFD57-C568-A54F-88E5-34F13CC32129}"/>
              </a:ext>
            </a:extLst>
          </p:cNvPr>
          <p:cNvSpPr>
            <a:spLocks noGrp="1"/>
          </p:cNvSpPr>
          <p:nvPr>
            <p:ph type="dt" sz="half" idx="2"/>
          </p:nvPr>
        </p:nvSpPr>
        <p:spPr/>
        <p:txBody>
          <a:bodyPr/>
          <a:lstStyle/>
          <a:p>
            <a:pPr>
              <a:defRPr/>
            </a:pPr>
            <a:r>
              <a:rPr lang="en-US" dirty="0" smtClean="0"/>
              <a:t>-</a:t>
            </a:r>
            <a:endParaRPr lang="en-US" dirty="0"/>
          </a:p>
        </p:txBody>
      </p:sp>
      <p:pic>
        <p:nvPicPr>
          <p:cNvPr id="9" name="Picture 8">
            <a:extLst>
              <a:ext uri="{FF2B5EF4-FFF2-40B4-BE49-F238E27FC236}">
                <a16:creationId xmlns:a16="http://schemas.microsoft.com/office/drawing/2014/main" id="{6FEE5EE5-24FC-4B42-8603-620E6DBE11DE}"/>
              </a:ext>
            </a:extLst>
          </p:cNvPr>
          <p:cNvPicPr>
            <a:picLocks noChangeAspect="1"/>
          </p:cNvPicPr>
          <p:nvPr/>
        </p:nvPicPr>
        <p:blipFill>
          <a:blip r:embed="rId2"/>
          <a:stretch>
            <a:fillRect/>
          </a:stretch>
        </p:blipFill>
        <p:spPr>
          <a:xfrm>
            <a:off x="2378710" y="324953"/>
            <a:ext cx="6553200" cy="2921000"/>
          </a:xfrm>
          <a:prstGeom prst="rect">
            <a:avLst/>
          </a:prstGeom>
        </p:spPr>
      </p:pic>
      <p:sp>
        <p:nvSpPr>
          <p:cNvPr id="8" name="Rectangle 7"/>
          <p:cNvSpPr/>
          <p:nvPr/>
        </p:nvSpPr>
        <p:spPr>
          <a:xfrm>
            <a:off x="5295014" y="378781"/>
            <a:ext cx="3636896" cy="2813343"/>
          </a:xfrm>
          <a:prstGeom prst="rect">
            <a:avLst/>
          </a:prstGeom>
          <a:noFill/>
          <a:ln w="3810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Box 11"/>
          <p:cNvSpPr txBox="1"/>
          <p:nvPr/>
        </p:nvSpPr>
        <p:spPr>
          <a:xfrm>
            <a:off x="7796663" y="6000059"/>
            <a:ext cx="1135247" cy="369332"/>
          </a:xfrm>
          <a:prstGeom prst="rect">
            <a:avLst/>
          </a:prstGeom>
          <a:noFill/>
        </p:spPr>
        <p:txBody>
          <a:bodyPr wrap="none" rtlCol="0">
            <a:spAutoFit/>
          </a:bodyPr>
          <a:lstStyle/>
          <a:p>
            <a:r>
              <a:rPr lang="en-US" i="1" dirty="0" smtClean="0"/>
              <a:t>G. </a:t>
            </a:r>
            <a:r>
              <a:rPr lang="en-US" i="1" dirty="0" err="1" smtClean="0"/>
              <a:t>Vallone</a:t>
            </a:r>
            <a:endParaRPr lang="en-US" i="1" dirty="0"/>
          </a:p>
        </p:txBody>
      </p:sp>
    </p:spTree>
    <p:extLst>
      <p:ext uri="{BB962C8B-B14F-4D97-AF65-F5344CB8AC3E}">
        <p14:creationId xmlns:p14="http://schemas.microsoft.com/office/powerpoint/2010/main" val="40444630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Bolted Scarf Joint Experimentation</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37</a:t>
            </a:fld>
            <a:endParaRPr lang="en-US"/>
          </a:p>
        </p:txBody>
      </p:sp>
      <p:sp>
        <p:nvSpPr>
          <p:cNvPr id="10" name="Content Placeholder 9"/>
          <p:cNvSpPr>
            <a:spLocks noGrp="1"/>
          </p:cNvSpPr>
          <p:nvPr>
            <p:ph idx="13"/>
          </p:nvPr>
        </p:nvSpPr>
        <p:spPr>
          <a:xfrm>
            <a:off x="457200" y="4380614"/>
            <a:ext cx="8293100" cy="1704274"/>
          </a:xfrm>
        </p:spPr>
        <p:txBody>
          <a:bodyPr/>
          <a:lstStyle/>
          <a:p>
            <a:r>
              <a:rPr lang="en-US" dirty="0" smtClean="0"/>
              <a:t>There may be interest in a bolted joint that would aid in a secondary locking mechanism for the scarf joint. </a:t>
            </a:r>
          </a:p>
          <a:p>
            <a:r>
              <a:rPr lang="en-US" dirty="0" smtClean="0"/>
              <a:t>Likely more difficult to machine the steel parts and perform layup</a:t>
            </a:r>
          </a:p>
          <a:p>
            <a:r>
              <a:rPr lang="en-US" dirty="0" smtClean="0"/>
              <a:t>Secondary locking mechanism may be an advantage.</a:t>
            </a:r>
            <a:endParaRPr lang="en-US" dirty="0"/>
          </a:p>
        </p:txBody>
      </p:sp>
      <p:sp>
        <p:nvSpPr>
          <p:cNvPr id="6" name="Date Placeholder 5"/>
          <p:cNvSpPr>
            <a:spLocks noGrp="1"/>
          </p:cNvSpPr>
          <p:nvPr>
            <p:ph type="dt" sz="half" idx="2"/>
          </p:nvPr>
        </p:nvSpPr>
        <p:spPr/>
        <p:txBody>
          <a:bodyPr/>
          <a:lstStyle/>
          <a:p>
            <a:pPr>
              <a:defRPr/>
            </a:pPr>
            <a:endParaRPr lang="en-US" dirty="0"/>
          </a:p>
        </p:txBody>
      </p:sp>
      <p:sp>
        <p:nvSpPr>
          <p:cNvPr id="11" name="Rectangle 10"/>
          <p:cNvSpPr/>
          <p:nvPr/>
        </p:nvSpPr>
        <p:spPr>
          <a:xfrm>
            <a:off x="1674149" y="2091036"/>
            <a:ext cx="2876586" cy="815163"/>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4549388" y="2091036"/>
            <a:ext cx="2876586" cy="815162"/>
          </a:xfrm>
          <a:prstGeom prst="rect">
            <a:avLst/>
          </a:prstGeom>
          <a:solidFill>
            <a:schemeClr val="bg1">
              <a:lumMod val="75000"/>
            </a:schemeClr>
          </a:solidFill>
          <a:ln>
            <a:solidFill>
              <a:schemeClr val="bg1">
                <a:lumMod val="75000"/>
              </a:schemeClr>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9" name="Rectangle 28"/>
          <p:cNvSpPr/>
          <p:nvPr/>
        </p:nvSpPr>
        <p:spPr>
          <a:xfrm>
            <a:off x="1672802" y="2091035"/>
            <a:ext cx="1439639" cy="23714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0" name="Rectangle 29"/>
          <p:cNvSpPr/>
          <p:nvPr/>
        </p:nvSpPr>
        <p:spPr>
          <a:xfrm>
            <a:off x="1674149" y="2658735"/>
            <a:ext cx="1439639" cy="247464"/>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1" name="Rectangle 30"/>
          <p:cNvSpPr/>
          <p:nvPr/>
        </p:nvSpPr>
        <p:spPr>
          <a:xfrm>
            <a:off x="1233377" y="2091034"/>
            <a:ext cx="736308" cy="815165"/>
          </a:xfrm>
          <a:prstGeom prst="rect">
            <a:avLst/>
          </a:prstGeom>
          <a:solidFill>
            <a:schemeClr val="bg1">
              <a:lumMod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2" name="Right Triangle 31"/>
          <p:cNvSpPr/>
          <p:nvPr/>
        </p:nvSpPr>
        <p:spPr>
          <a:xfrm>
            <a:off x="3102141" y="2658735"/>
            <a:ext cx="1285562" cy="247463"/>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Triangle 32"/>
          <p:cNvSpPr/>
          <p:nvPr/>
        </p:nvSpPr>
        <p:spPr>
          <a:xfrm flipV="1">
            <a:off x="3112442" y="2091035"/>
            <a:ext cx="1346144" cy="231986"/>
          </a:xfrm>
          <a:prstGeom prst="r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Connector 33">
            <a:extLst>
              <a:ext uri="{FF2B5EF4-FFF2-40B4-BE49-F238E27FC236}">
                <a16:creationId xmlns:a16="http://schemas.microsoft.com/office/drawing/2014/main" id="{8D26FF46-6ECD-7149-B9CB-42B26789A2D5}"/>
              </a:ext>
            </a:extLst>
          </p:cNvPr>
          <p:cNvCxnSpPr>
            <a:cxnSpLocks/>
          </p:cNvCxnSpPr>
          <p:nvPr/>
        </p:nvCxnSpPr>
        <p:spPr>
          <a:xfrm flipH="1">
            <a:off x="7003520" y="2833424"/>
            <a:ext cx="341665" cy="603238"/>
          </a:xfrm>
          <a:prstGeom prst="line">
            <a:avLst/>
          </a:prstGeom>
        </p:spPr>
        <p:style>
          <a:lnRef idx="2">
            <a:schemeClr val="dk1"/>
          </a:lnRef>
          <a:fillRef idx="0">
            <a:schemeClr val="dk1"/>
          </a:fillRef>
          <a:effectRef idx="1">
            <a:schemeClr val="dk1"/>
          </a:effectRef>
          <a:fontRef idx="minor">
            <a:schemeClr val="tx1"/>
          </a:fontRef>
        </p:style>
      </p:cxnSp>
      <p:sp>
        <p:nvSpPr>
          <p:cNvPr id="35" name="TextBox 34">
            <a:extLst>
              <a:ext uri="{FF2B5EF4-FFF2-40B4-BE49-F238E27FC236}">
                <a16:creationId xmlns:a16="http://schemas.microsoft.com/office/drawing/2014/main" id="{CB3BC12B-90BB-F143-98BB-D12181A1C9C3}"/>
              </a:ext>
            </a:extLst>
          </p:cNvPr>
          <p:cNvSpPr txBox="1"/>
          <p:nvPr/>
        </p:nvSpPr>
        <p:spPr>
          <a:xfrm>
            <a:off x="5923737" y="3393722"/>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Fiberglass</a:t>
            </a:r>
            <a:endParaRPr lang="en-US" sz="1600" dirty="0">
              <a:latin typeface="Courier New" panose="02070309020205020404" pitchFamily="49" charset="0"/>
              <a:cs typeface="Courier New" panose="02070309020205020404" pitchFamily="49" charset="0"/>
            </a:endParaRPr>
          </a:p>
        </p:txBody>
      </p:sp>
      <p:cxnSp>
        <p:nvCxnSpPr>
          <p:cNvPr id="36" name="Straight Connector 35">
            <a:extLst>
              <a:ext uri="{FF2B5EF4-FFF2-40B4-BE49-F238E27FC236}">
                <a16:creationId xmlns:a16="http://schemas.microsoft.com/office/drawing/2014/main" id="{8D26FF46-6ECD-7149-B9CB-42B26789A2D5}"/>
              </a:ext>
            </a:extLst>
          </p:cNvPr>
          <p:cNvCxnSpPr>
            <a:cxnSpLocks/>
            <a:stCxn id="37" idx="1"/>
          </p:cNvCxnSpPr>
          <p:nvPr/>
        </p:nvCxnSpPr>
        <p:spPr>
          <a:xfrm flipH="1">
            <a:off x="3785515" y="1480938"/>
            <a:ext cx="403713" cy="607012"/>
          </a:xfrm>
          <a:prstGeom prst="line">
            <a:avLst/>
          </a:prstGeom>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CB3BC12B-90BB-F143-98BB-D12181A1C9C3}"/>
              </a:ext>
            </a:extLst>
          </p:cNvPr>
          <p:cNvSpPr txBox="1"/>
          <p:nvPr/>
        </p:nvSpPr>
        <p:spPr>
          <a:xfrm>
            <a:off x="4189228" y="1311661"/>
            <a:ext cx="1418978" cy="338554"/>
          </a:xfrm>
          <a:prstGeom prst="rect">
            <a:avLst/>
          </a:prstGeom>
          <a:noFill/>
        </p:spPr>
        <p:txBody>
          <a:bodyPr wrap="none" rtlCol="0">
            <a:spAutoFit/>
          </a:bodyPr>
          <a:lstStyle/>
          <a:p>
            <a:r>
              <a:rPr lang="en-US" sz="1600" dirty="0" smtClean="0">
                <a:latin typeface="Courier New" panose="02070309020205020404" pitchFamily="49" charset="0"/>
                <a:cs typeface="Courier New" panose="02070309020205020404" pitchFamily="49" charset="0"/>
              </a:rPr>
              <a:t>Steel Shoe</a:t>
            </a:r>
            <a:endParaRPr lang="en-US" sz="1600" dirty="0">
              <a:latin typeface="Courier New" panose="02070309020205020404" pitchFamily="49" charset="0"/>
              <a:cs typeface="Courier New" panose="02070309020205020404" pitchFamily="49" charset="0"/>
            </a:endParaRPr>
          </a:p>
        </p:txBody>
      </p:sp>
      <p:sp>
        <p:nvSpPr>
          <p:cNvPr id="38" name="Rectangle 37"/>
          <p:cNvSpPr/>
          <p:nvPr/>
        </p:nvSpPr>
        <p:spPr>
          <a:xfrm>
            <a:off x="2296633" y="2091036"/>
            <a:ext cx="247484" cy="1119963"/>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39" name="Rectangle 38"/>
          <p:cNvSpPr/>
          <p:nvPr/>
        </p:nvSpPr>
        <p:spPr>
          <a:xfrm>
            <a:off x="2004148" y="1918964"/>
            <a:ext cx="859556" cy="166397"/>
          </a:xfrm>
          <a:prstGeom prst="rect">
            <a:avLst/>
          </a:prstGeom>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sp>
        <p:nvSpPr>
          <p:cNvPr id="41" name="Rectangle 40"/>
          <p:cNvSpPr/>
          <p:nvPr/>
        </p:nvSpPr>
        <p:spPr>
          <a:xfrm>
            <a:off x="2081835" y="2895881"/>
            <a:ext cx="732246" cy="176715"/>
          </a:xfrm>
          <a:prstGeom prst="rect">
            <a:avLst/>
          </a:prstGeom>
          <a:solidFill>
            <a:schemeClr val="accent5"/>
          </a:solidFill>
          <a:ln>
            <a:noFill/>
          </a:ln>
        </p:spPr>
        <p:style>
          <a:lnRef idx="3">
            <a:schemeClr val="lt1"/>
          </a:lnRef>
          <a:fillRef idx="1">
            <a:schemeClr val="accent4"/>
          </a:fillRef>
          <a:effectRef idx="1">
            <a:schemeClr val="accent4"/>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8D26FF46-6ECD-7149-B9CB-42B26789A2D5}"/>
              </a:ext>
            </a:extLst>
          </p:cNvPr>
          <p:cNvCxnSpPr>
            <a:cxnSpLocks/>
            <a:stCxn id="44" idx="1"/>
          </p:cNvCxnSpPr>
          <p:nvPr/>
        </p:nvCxnSpPr>
        <p:spPr>
          <a:xfrm flipH="1">
            <a:off x="2253471" y="1484024"/>
            <a:ext cx="162412" cy="353753"/>
          </a:xfrm>
          <a:prstGeom prst="line">
            <a:avLst/>
          </a:prstGeom>
        </p:spPr>
        <p:style>
          <a:lnRef idx="2">
            <a:schemeClr val="dk1"/>
          </a:lnRef>
          <a:fillRef idx="0">
            <a:schemeClr val="dk1"/>
          </a:fillRef>
          <a:effectRef idx="1">
            <a:schemeClr val="dk1"/>
          </a:effectRef>
          <a:fontRef idx="minor">
            <a:schemeClr val="tx1"/>
          </a:fontRef>
        </p:style>
      </p:cxnSp>
      <p:sp>
        <p:nvSpPr>
          <p:cNvPr id="44" name="TextBox 43">
            <a:extLst>
              <a:ext uri="{FF2B5EF4-FFF2-40B4-BE49-F238E27FC236}">
                <a16:creationId xmlns:a16="http://schemas.microsoft.com/office/drawing/2014/main" id="{CB3BC12B-90BB-F143-98BB-D12181A1C9C3}"/>
              </a:ext>
            </a:extLst>
          </p:cNvPr>
          <p:cNvSpPr txBox="1"/>
          <p:nvPr/>
        </p:nvSpPr>
        <p:spPr>
          <a:xfrm>
            <a:off x="2415883" y="1314747"/>
            <a:ext cx="1418978" cy="338554"/>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Bolt/Rod</a:t>
            </a:r>
            <a:endParaRPr lang="en-US" sz="1600" dirty="0">
              <a:latin typeface="Courier New" panose="02070309020205020404" pitchFamily="49" charset="0"/>
              <a:cs typeface="Courier New" panose="02070309020205020404" pitchFamily="49" charset="0"/>
            </a:endParaRPr>
          </a:p>
        </p:txBody>
      </p:sp>
      <p:cxnSp>
        <p:nvCxnSpPr>
          <p:cNvPr id="46" name="Straight Connector 45">
            <a:extLst>
              <a:ext uri="{FF2B5EF4-FFF2-40B4-BE49-F238E27FC236}">
                <a16:creationId xmlns:a16="http://schemas.microsoft.com/office/drawing/2014/main" id="{8D26FF46-6ECD-7149-B9CB-42B26789A2D5}"/>
              </a:ext>
            </a:extLst>
          </p:cNvPr>
          <p:cNvCxnSpPr>
            <a:cxnSpLocks/>
            <a:stCxn id="47" idx="1"/>
          </p:cNvCxnSpPr>
          <p:nvPr/>
        </p:nvCxnSpPr>
        <p:spPr>
          <a:xfrm flipH="1" flipV="1">
            <a:off x="2729023" y="3199005"/>
            <a:ext cx="239702" cy="331048"/>
          </a:xfrm>
          <a:prstGeom prst="line">
            <a:avLst/>
          </a:prstGeom>
        </p:spPr>
        <p:style>
          <a:lnRef idx="2">
            <a:schemeClr val="dk1"/>
          </a:lnRef>
          <a:fillRef idx="0">
            <a:schemeClr val="dk1"/>
          </a:fillRef>
          <a:effectRef idx="1">
            <a:schemeClr val="dk1"/>
          </a:effectRef>
          <a:fontRef idx="minor">
            <a:schemeClr val="tx1"/>
          </a:fontRef>
        </p:style>
      </p:cxnSp>
      <p:sp>
        <p:nvSpPr>
          <p:cNvPr id="47" name="TextBox 46">
            <a:extLst>
              <a:ext uri="{FF2B5EF4-FFF2-40B4-BE49-F238E27FC236}">
                <a16:creationId xmlns:a16="http://schemas.microsoft.com/office/drawing/2014/main" id="{CB3BC12B-90BB-F143-98BB-D12181A1C9C3}"/>
              </a:ext>
            </a:extLst>
          </p:cNvPr>
          <p:cNvSpPr txBox="1"/>
          <p:nvPr/>
        </p:nvSpPr>
        <p:spPr>
          <a:xfrm>
            <a:off x="2968725" y="3360776"/>
            <a:ext cx="646345" cy="338554"/>
          </a:xfrm>
          <a:prstGeom prst="rect">
            <a:avLst/>
          </a:prstGeom>
          <a:noFill/>
        </p:spPr>
        <p:txBody>
          <a:bodyPr wrap="square" rtlCol="0">
            <a:spAutoFit/>
          </a:bodyPr>
          <a:lstStyle/>
          <a:p>
            <a:r>
              <a:rPr lang="en-US" sz="1600" dirty="0" smtClean="0">
                <a:latin typeface="Courier New" panose="02070309020205020404" pitchFamily="49" charset="0"/>
                <a:cs typeface="Courier New" panose="02070309020205020404" pitchFamily="49" charset="0"/>
              </a:rPr>
              <a:t>Nut</a:t>
            </a:r>
            <a:endParaRPr lang="en-US" sz="16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329147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72D92-015C-7548-B033-7D647CBBAAFD}"/>
              </a:ext>
            </a:extLst>
          </p:cNvPr>
          <p:cNvSpPr>
            <a:spLocks noGrp="1"/>
          </p:cNvSpPr>
          <p:nvPr>
            <p:ph type="title"/>
          </p:nvPr>
        </p:nvSpPr>
        <p:spPr/>
        <p:txBody>
          <a:bodyPr/>
          <a:lstStyle/>
          <a:p>
            <a:r>
              <a:rPr lang="en-US"/>
              <a:t>Alternative Joint Design</a:t>
            </a:r>
          </a:p>
        </p:txBody>
      </p:sp>
      <p:sp>
        <p:nvSpPr>
          <p:cNvPr id="3" name="Footer Placeholder 2">
            <a:extLst>
              <a:ext uri="{FF2B5EF4-FFF2-40B4-BE49-F238E27FC236}">
                <a16:creationId xmlns:a16="http://schemas.microsoft.com/office/drawing/2014/main" id="{D6D02BBF-BAE9-BD41-A696-D52779A33BCE}"/>
              </a:ext>
            </a:extLst>
          </p:cNvPr>
          <p:cNvSpPr>
            <a:spLocks noGrp="1"/>
          </p:cNvSpPr>
          <p:nvPr>
            <p:ph type="ftr" sz="quarter" idx="11"/>
          </p:nvPr>
        </p:nvSpPr>
        <p:spPr/>
        <p:txBody>
          <a:bodyPr/>
          <a:lstStyle/>
          <a:p>
            <a:pPr>
              <a:defRPr/>
            </a:pPr>
            <a:r>
              <a:rPr lang="en-US" dirty="0" smtClean="0"/>
              <a:t>D. Boettcher</a:t>
            </a:r>
            <a:endParaRPr lang="en-US" dirty="0"/>
          </a:p>
        </p:txBody>
      </p:sp>
      <p:sp>
        <p:nvSpPr>
          <p:cNvPr id="4" name="Slide Number Placeholder 3">
            <a:extLst>
              <a:ext uri="{FF2B5EF4-FFF2-40B4-BE49-F238E27FC236}">
                <a16:creationId xmlns:a16="http://schemas.microsoft.com/office/drawing/2014/main" id="{901D35F2-47EB-5A48-B2BB-3BDD2D3162C9}"/>
              </a:ext>
            </a:extLst>
          </p:cNvPr>
          <p:cNvSpPr>
            <a:spLocks noGrp="1"/>
          </p:cNvSpPr>
          <p:nvPr>
            <p:ph type="sldNum" sz="quarter" idx="12"/>
          </p:nvPr>
        </p:nvSpPr>
        <p:spPr/>
        <p:txBody>
          <a:bodyPr/>
          <a:lstStyle/>
          <a:p>
            <a:pPr>
              <a:defRPr/>
            </a:pPr>
            <a:fld id="{0C39C72E-2A13-EB4D-AD45-6D4E6ACAED8D}" type="slidenum">
              <a:rPr lang="en-US" smtClean="0"/>
              <a:pPr>
                <a:defRPr/>
              </a:pPr>
              <a:t>38</a:t>
            </a:fld>
            <a:endParaRPr lang="en-US"/>
          </a:p>
        </p:txBody>
      </p:sp>
      <p:sp>
        <p:nvSpPr>
          <p:cNvPr id="5" name="Content Placeholder 4">
            <a:extLst>
              <a:ext uri="{FF2B5EF4-FFF2-40B4-BE49-F238E27FC236}">
                <a16:creationId xmlns:a16="http://schemas.microsoft.com/office/drawing/2014/main" id="{AC43D077-F6E6-8945-AE47-16E80CFC1240}"/>
              </a:ext>
            </a:extLst>
          </p:cNvPr>
          <p:cNvSpPr>
            <a:spLocks noGrp="1"/>
          </p:cNvSpPr>
          <p:nvPr>
            <p:ph idx="13"/>
          </p:nvPr>
        </p:nvSpPr>
        <p:spPr>
          <a:xfrm>
            <a:off x="457200" y="3881718"/>
            <a:ext cx="8293100" cy="2368633"/>
          </a:xfrm>
        </p:spPr>
        <p:txBody>
          <a:bodyPr/>
          <a:lstStyle/>
          <a:p>
            <a:pPr lvl="1">
              <a:buFont typeface="Arial" panose="020B0604020202020204" pitchFamily="34" charset="0"/>
              <a:buChar char="•"/>
            </a:pPr>
            <a:r>
              <a:rPr lang="en-US" dirty="0">
                <a:ea typeface="Arial" charset="0"/>
                <a:cs typeface="Arial" charset="0"/>
              </a:rPr>
              <a:t>Test design 1:</a:t>
            </a:r>
          </a:p>
          <a:p>
            <a:pPr lvl="2">
              <a:buFont typeface="Arial" panose="020B0604020202020204" pitchFamily="34" charset="0"/>
              <a:buChar char="•"/>
            </a:pPr>
            <a:r>
              <a:rPr lang="en-US" dirty="0">
                <a:ea typeface="Arial" charset="0"/>
                <a:cs typeface="Arial" charset="0"/>
              </a:rPr>
              <a:t>G10 links might be connected or not (single piece or core</a:t>
            </a:r>
            <a:r>
              <a:rPr lang="en-US" dirty="0" smtClean="0">
                <a:ea typeface="Arial" charset="0"/>
                <a:cs typeface="Arial" charset="0"/>
              </a:rPr>
              <a:t>)</a:t>
            </a:r>
          </a:p>
          <a:p>
            <a:pPr lvl="2">
              <a:buFont typeface="Arial" panose="020B0604020202020204" pitchFamily="34" charset="0"/>
              <a:buChar char="•"/>
            </a:pPr>
            <a:endParaRPr lang="en-US" dirty="0">
              <a:ea typeface="Arial" charset="0"/>
              <a:cs typeface="Arial" charset="0"/>
            </a:endParaRPr>
          </a:p>
          <a:p>
            <a:pPr lvl="2">
              <a:buFont typeface="Arial" panose="020B0604020202020204" pitchFamily="34" charset="0"/>
              <a:buChar char="•"/>
            </a:pPr>
            <a:r>
              <a:rPr lang="en-US" dirty="0" smtClean="0">
                <a:ea typeface="Arial" charset="0"/>
                <a:cs typeface="Arial" charset="0"/>
              </a:rPr>
              <a:t>Does not pass analysis</a:t>
            </a:r>
            <a:endParaRPr lang="en-US" dirty="0">
              <a:ea typeface="Arial" charset="0"/>
              <a:cs typeface="Arial" charset="0"/>
            </a:endParaRPr>
          </a:p>
        </p:txBody>
      </p:sp>
      <p:sp>
        <p:nvSpPr>
          <p:cNvPr id="6" name="Date Placeholder 5">
            <a:extLst>
              <a:ext uri="{FF2B5EF4-FFF2-40B4-BE49-F238E27FC236}">
                <a16:creationId xmlns:a16="http://schemas.microsoft.com/office/drawing/2014/main" id="{378AE63D-3A72-AD44-BEBA-BEE98BD56299}"/>
              </a:ext>
            </a:extLst>
          </p:cNvPr>
          <p:cNvSpPr>
            <a:spLocks noGrp="1"/>
          </p:cNvSpPr>
          <p:nvPr>
            <p:ph type="dt" sz="half" idx="2"/>
          </p:nvPr>
        </p:nvSpPr>
        <p:spPr/>
        <p:txBody>
          <a:bodyPr/>
          <a:lstStyle/>
          <a:p>
            <a:pPr>
              <a:defRPr/>
            </a:pPr>
            <a:r>
              <a:rPr lang="en-US" dirty="0" smtClean="0"/>
              <a:t>-</a:t>
            </a:r>
            <a:endParaRPr lang="en-US" dirty="0"/>
          </a:p>
        </p:txBody>
      </p:sp>
      <p:pic>
        <p:nvPicPr>
          <p:cNvPr id="7" name="Picture 6">
            <a:extLst>
              <a:ext uri="{FF2B5EF4-FFF2-40B4-BE49-F238E27FC236}">
                <a16:creationId xmlns:a16="http://schemas.microsoft.com/office/drawing/2014/main" id="{FF0E0665-7C64-FC40-9833-35E21A49A70B}"/>
              </a:ext>
            </a:extLst>
          </p:cNvPr>
          <p:cNvPicPr>
            <a:picLocks noChangeAspect="1"/>
          </p:cNvPicPr>
          <p:nvPr/>
        </p:nvPicPr>
        <p:blipFill>
          <a:blip r:embed="rId2"/>
          <a:stretch>
            <a:fillRect/>
          </a:stretch>
        </p:blipFill>
        <p:spPr>
          <a:xfrm>
            <a:off x="979488" y="1317848"/>
            <a:ext cx="6972300" cy="2247900"/>
          </a:xfrm>
          <a:prstGeom prst="rect">
            <a:avLst/>
          </a:prstGeom>
        </p:spPr>
      </p:pic>
    </p:spTree>
    <p:extLst>
      <p:ext uri="{BB962C8B-B14F-4D97-AF65-F5344CB8AC3E}">
        <p14:creationId xmlns:p14="http://schemas.microsoft.com/office/powerpoint/2010/main" val="2881890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39</a:t>
            </a:fld>
            <a:endParaRPr lang="en-US"/>
          </a:p>
        </p:txBody>
      </p:sp>
      <p:sp>
        <p:nvSpPr>
          <p:cNvPr id="6" name="Date Placeholder 5"/>
          <p:cNvSpPr>
            <a:spLocks noGrp="1"/>
          </p:cNvSpPr>
          <p:nvPr>
            <p:ph type="dt" sz="half" idx="2"/>
          </p:nvPr>
        </p:nvSpPr>
        <p:spPr/>
        <p:txBody>
          <a:bodyPr/>
          <a:lstStyle/>
          <a:p>
            <a:pPr>
              <a:defRPr/>
            </a:pPr>
            <a:endParaRPr lang="en-US" dirty="0"/>
          </a:p>
        </p:txBody>
      </p:sp>
      <p:pic>
        <p:nvPicPr>
          <p:cNvPr id="9" name="Content Placeholder 28">
            <a:extLst>
              <a:ext uri="{FF2B5EF4-FFF2-40B4-BE49-F238E27FC236}">
                <a16:creationId xmlns:a16="http://schemas.microsoft.com/office/drawing/2014/main" id="{226B3C42-160E-0B48-AE56-20A232D794E8}"/>
              </a:ext>
            </a:extLst>
          </p:cNvPr>
          <p:cNvPicPr>
            <a:picLocks noChangeAspect="1"/>
          </p:cNvPicPr>
          <p:nvPr/>
        </p:nvPicPr>
        <p:blipFill>
          <a:blip r:embed="rId2"/>
          <a:stretch>
            <a:fillRect/>
          </a:stretch>
        </p:blipFill>
        <p:spPr>
          <a:xfrm>
            <a:off x="985329" y="2121476"/>
            <a:ext cx="1876583" cy="1574471"/>
          </a:xfrm>
          <a:prstGeom prst="rect">
            <a:avLst/>
          </a:prstGeom>
        </p:spPr>
      </p:pic>
      <p:sp>
        <p:nvSpPr>
          <p:cNvPr id="10" name="Rectangle 9"/>
          <p:cNvSpPr/>
          <p:nvPr/>
        </p:nvSpPr>
        <p:spPr>
          <a:xfrm>
            <a:off x="1151258" y="2260454"/>
            <a:ext cx="5916972" cy="1275290"/>
          </a:xfrm>
          <a:prstGeom prst="rect">
            <a:avLst/>
          </a:prstGeom>
          <a:solidFill>
            <a:schemeClr val="accent3">
              <a:lumMod val="7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ectangle 10"/>
          <p:cNvSpPr/>
          <p:nvPr/>
        </p:nvSpPr>
        <p:spPr>
          <a:xfrm>
            <a:off x="2777762" y="2166382"/>
            <a:ext cx="4290468" cy="94072"/>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Rectangle 11"/>
          <p:cNvSpPr/>
          <p:nvPr/>
        </p:nvSpPr>
        <p:spPr>
          <a:xfrm>
            <a:off x="2777762" y="3531145"/>
            <a:ext cx="4290468" cy="120276"/>
          </a:xfrm>
          <a:prstGeom prst="rect">
            <a:avLst/>
          </a:prstGeom>
          <a:solidFill>
            <a:schemeClr val="bg1">
              <a:lumMod val="6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3" name="TextBox 12"/>
          <p:cNvSpPr txBox="1"/>
          <p:nvPr/>
        </p:nvSpPr>
        <p:spPr>
          <a:xfrm>
            <a:off x="516653" y="4097215"/>
            <a:ext cx="1147558" cy="369332"/>
          </a:xfrm>
          <a:prstGeom prst="rect">
            <a:avLst/>
          </a:prstGeom>
          <a:noFill/>
        </p:spPr>
        <p:txBody>
          <a:bodyPr wrap="none" rtlCol="0">
            <a:spAutoFit/>
          </a:bodyPr>
          <a:lstStyle/>
          <a:p>
            <a:r>
              <a:rPr lang="en-US" dirty="0" smtClean="0"/>
              <a:t>Angle Iron</a:t>
            </a:r>
            <a:endParaRPr lang="en-US" dirty="0"/>
          </a:p>
        </p:txBody>
      </p:sp>
      <p:sp>
        <p:nvSpPr>
          <p:cNvPr id="14" name="TextBox 13"/>
          <p:cNvSpPr txBox="1"/>
          <p:nvPr/>
        </p:nvSpPr>
        <p:spPr>
          <a:xfrm>
            <a:off x="2116138" y="3834925"/>
            <a:ext cx="1166410" cy="369332"/>
          </a:xfrm>
          <a:prstGeom prst="rect">
            <a:avLst/>
          </a:prstGeom>
          <a:noFill/>
        </p:spPr>
        <p:txBody>
          <a:bodyPr wrap="none" rtlCol="0">
            <a:spAutoFit/>
          </a:bodyPr>
          <a:lstStyle/>
          <a:p>
            <a:r>
              <a:rPr lang="en-US" dirty="0" smtClean="0"/>
              <a:t>Steel Shoe</a:t>
            </a:r>
            <a:endParaRPr lang="en-US" dirty="0"/>
          </a:p>
        </p:txBody>
      </p:sp>
      <p:sp>
        <p:nvSpPr>
          <p:cNvPr id="15" name="TextBox 14"/>
          <p:cNvSpPr txBox="1"/>
          <p:nvPr/>
        </p:nvSpPr>
        <p:spPr>
          <a:xfrm>
            <a:off x="3825980" y="3787063"/>
            <a:ext cx="1194814" cy="369332"/>
          </a:xfrm>
          <a:prstGeom prst="rect">
            <a:avLst/>
          </a:prstGeom>
          <a:noFill/>
        </p:spPr>
        <p:txBody>
          <a:bodyPr wrap="none" rtlCol="0">
            <a:spAutoFit/>
          </a:bodyPr>
          <a:lstStyle/>
          <a:p>
            <a:r>
              <a:rPr lang="en-US" dirty="0" smtClean="0"/>
              <a:t>Foam Core</a:t>
            </a:r>
            <a:endParaRPr lang="en-US" dirty="0"/>
          </a:p>
        </p:txBody>
      </p:sp>
      <p:sp>
        <p:nvSpPr>
          <p:cNvPr id="16" name="TextBox 15"/>
          <p:cNvSpPr txBox="1"/>
          <p:nvPr/>
        </p:nvSpPr>
        <p:spPr>
          <a:xfrm>
            <a:off x="6293111" y="3917435"/>
            <a:ext cx="2028376" cy="369332"/>
          </a:xfrm>
          <a:prstGeom prst="rect">
            <a:avLst/>
          </a:prstGeom>
          <a:noFill/>
        </p:spPr>
        <p:txBody>
          <a:bodyPr wrap="none" rtlCol="0">
            <a:spAutoFit/>
          </a:bodyPr>
          <a:lstStyle/>
          <a:p>
            <a:r>
              <a:rPr lang="en-US" dirty="0" smtClean="0"/>
              <a:t>Fiberglass Laminate</a:t>
            </a:r>
            <a:endParaRPr lang="en-US" dirty="0"/>
          </a:p>
        </p:txBody>
      </p:sp>
      <p:cxnSp>
        <p:nvCxnSpPr>
          <p:cNvPr id="18" name="Straight Arrow Connector 17"/>
          <p:cNvCxnSpPr/>
          <p:nvPr/>
        </p:nvCxnSpPr>
        <p:spPr>
          <a:xfrm flipV="1">
            <a:off x="907143" y="3695947"/>
            <a:ext cx="120261" cy="32364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9" name="Straight Arrow Connector 18"/>
          <p:cNvCxnSpPr/>
          <p:nvPr/>
        </p:nvCxnSpPr>
        <p:spPr>
          <a:xfrm flipH="1" flipV="1">
            <a:off x="1962713" y="3561317"/>
            <a:ext cx="592147" cy="273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6759041" y="3698121"/>
            <a:ext cx="592147" cy="27360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flipV="1">
            <a:off x="4109744" y="3203541"/>
            <a:ext cx="243650" cy="52454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V="1">
            <a:off x="865068" y="2289155"/>
            <a:ext cx="120261" cy="173043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8" name="Straight Arrow Connector 27"/>
          <p:cNvCxnSpPr/>
          <p:nvPr/>
        </p:nvCxnSpPr>
        <p:spPr>
          <a:xfrm flipH="1" flipV="1">
            <a:off x="1704097" y="2289155"/>
            <a:ext cx="867136" cy="150520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2" name="TextBox 31"/>
          <p:cNvSpPr txBox="1"/>
          <p:nvPr/>
        </p:nvSpPr>
        <p:spPr>
          <a:xfrm>
            <a:off x="7112398" y="2724045"/>
            <a:ext cx="904415" cy="369332"/>
          </a:xfrm>
          <a:prstGeom prst="rect">
            <a:avLst/>
          </a:prstGeom>
          <a:noFill/>
        </p:spPr>
        <p:txBody>
          <a:bodyPr wrap="none" rtlCol="0">
            <a:spAutoFit/>
          </a:bodyPr>
          <a:lstStyle/>
          <a:p>
            <a:r>
              <a:rPr lang="en-US" dirty="0" smtClean="0"/>
              <a:t>250mm</a:t>
            </a:r>
            <a:endParaRPr lang="en-US" dirty="0"/>
          </a:p>
        </p:txBody>
      </p:sp>
      <p:cxnSp>
        <p:nvCxnSpPr>
          <p:cNvPr id="34" name="Straight Arrow Connector 33"/>
          <p:cNvCxnSpPr>
            <a:stCxn id="32" idx="0"/>
          </p:cNvCxnSpPr>
          <p:nvPr/>
        </p:nvCxnSpPr>
        <p:spPr>
          <a:xfrm flipH="1" flipV="1">
            <a:off x="7561943" y="2121476"/>
            <a:ext cx="2663" cy="60256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5" name="Straight Arrow Connector 34"/>
          <p:cNvCxnSpPr/>
          <p:nvPr/>
        </p:nvCxnSpPr>
        <p:spPr>
          <a:xfrm flipH="1">
            <a:off x="7564606" y="3052703"/>
            <a:ext cx="1" cy="59871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37" name="Straight Arrow Connector 36"/>
          <p:cNvCxnSpPr/>
          <p:nvPr/>
        </p:nvCxnSpPr>
        <p:spPr>
          <a:xfrm flipH="1">
            <a:off x="7112399" y="1739089"/>
            <a:ext cx="194900" cy="419283"/>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0" name="TextBox 39"/>
          <p:cNvSpPr txBox="1"/>
          <p:nvPr/>
        </p:nvSpPr>
        <p:spPr>
          <a:xfrm>
            <a:off x="7069299" y="1432550"/>
            <a:ext cx="787395" cy="369332"/>
          </a:xfrm>
          <a:prstGeom prst="rect">
            <a:avLst/>
          </a:prstGeom>
          <a:noFill/>
        </p:spPr>
        <p:txBody>
          <a:bodyPr wrap="none" rtlCol="0">
            <a:spAutoFit/>
          </a:bodyPr>
          <a:lstStyle/>
          <a:p>
            <a:r>
              <a:rPr lang="en-US" dirty="0" smtClean="0"/>
              <a:t>25mm</a:t>
            </a:r>
            <a:endParaRPr lang="en-US" dirty="0"/>
          </a:p>
        </p:txBody>
      </p:sp>
      <p:sp>
        <p:nvSpPr>
          <p:cNvPr id="41" name="TextBox 40"/>
          <p:cNvSpPr txBox="1"/>
          <p:nvPr/>
        </p:nvSpPr>
        <p:spPr>
          <a:xfrm>
            <a:off x="3884457" y="1739089"/>
            <a:ext cx="538930" cy="369332"/>
          </a:xfrm>
          <a:prstGeom prst="rect">
            <a:avLst/>
          </a:prstGeom>
          <a:noFill/>
        </p:spPr>
        <p:txBody>
          <a:bodyPr wrap="none" rtlCol="0">
            <a:spAutoFit/>
          </a:bodyPr>
          <a:lstStyle/>
          <a:p>
            <a:r>
              <a:rPr lang="en-US" dirty="0" smtClean="0"/>
              <a:t>1 m</a:t>
            </a:r>
            <a:endParaRPr lang="en-US" dirty="0"/>
          </a:p>
        </p:txBody>
      </p:sp>
      <p:cxnSp>
        <p:nvCxnSpPr>
          <p:cNvPr id="42" name="Straight Arrow Connector 41"/>
          <p:cNvCxnSpPr/>
          <p:nvPr/>
        </p:nvCxnSpPr>
        <p:spPr>
          <a:xfrm>
            <a:off x="4433308" y="1957349"/>
            <a:ext cx="2613110" cy="8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45" name="Straight Arrow Connector 44"/>
          <p:cNvCxnSpPr/>
          <p:nvPr/>
        </p:nvCxnSpPr>
        <p:spPr>
          <a:xfrm flipH="1">
            <a:off x="1001510" y="1949111"/>
            <a:ext cx="2712729" cy="8238"/>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3373802" y="1300268"/>
            <a:ext cx="1511952" cy="369332"/>
          </a:xfrm>
          <a:prstGeom prst="rect">
            <a:avLst/>
          </a:prstGeom>
          <a:noFill/>
        </p:spPr>
        <p:txBody>
          <a:bodyPr wrap="none" rtlCol="0">
            <a:spAutoFit/>
          </a:bodyPr>
          <a:lstStyle/>
          <a:p>
            <a:r>
              <a:rPr lang="en-US" dirty="0" smtClean="0"/>
              <a:t>Width: 100cm</a:t>
            </a:r>
            <a:endParaRPr lang="en-US" dirty="0"/>
          </a:p>
        </p:txBody>
      </p:sp>
    </p:spTree>
    <p:extLst>
      <p:ext uri="{BB962C8B-B14F-4D97-AF65-F5344CB8AC3E}">
        <p14:creationId xmlns:p14="http://schemas.microsoft.com/office/powerpoint/2010/main" val="751384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36" descr="A picture containing toy&#10;&#10;Description automatically generated">
            <a:extLst>
              <a:ext uri="{FF2B5EF4-FFF2-40B4-BE49-F238E27FC236}">
                <a16:creationId xmlns:a16="http://schemas.microsoft.com/office/drawing/2014/main" id="{B559A0C3-1752-8648-B116-4AB702E0417C}"/>
              </a:ext>
            </a:extLst>
          </p:cNvPr>
          <p:cNvPicPr>
            <a:picLocks noChangeAspect="1"/>
          </p:cNvPicPr>
          <p:nvPr/>
        </p:nvPicPr>
        <p:blipFill rotWithShape="1">
          <a:blip r:embed="rId2"/>
          <a:srcRect t="1803"/>
          <a:stretch/>
        </p:blipFill>
        <p:spPr>
          <a:xfrm>
            <a:off x="291931" y="1595874"/>
            <a:ext cx="3808935" cy="2470383"/>
          </a:xfrm>
          <a:prstGeom prst="rect">
            <a:avLst/>
          </a:prstGeom>
        </p:spPr>
      </p:pic>
      <p:sp>
        <p:nvSpPr>
          <p:cNvPr id="2" name="Title 1">
            <a:extLst>
              <a:ext uri="{FF2B5EF4-FFF2-40B4-BE49-F238E27FC236}">
                <a16:creationId xmlns:a16="http://schemas.microsoft.com/office/drawing/2014/main" id="{F9D07A53-5493-8841-8F2A-9FF36CC5C6D5}"/>
              </a:ext>
            </a:extLst>
          </p:cNvPr>
          <p:cNvSpPr>
            <a:spLocks noGrp="1"/>
          </p:cNvSpPr>
          <p:nvPr>
            <p:ph type="title"/>
          </p:nvPr>
        </p:nvSpPr>
        <p:spPr/>
        <p:txBody>
          <a:bodyPr/>
          <a:lstStyle/>
          <a:p>
            <a:r>
              <a:rPr lang="en-US" dirty="0"/>
              <a:t>Cryostat Description</a:t>
            </a:r>
          </a:p>
        </p:txBody>
      </p:sp>
      <p:sp>
        <p:nvSpPr>
          <p:cNvPr id="3" name="Footer Placeholder 2">
            <a:extLst>
              <a:ext uri="{FF2B5EF4-FFF2-40B4-BE49-F238E27FC236}">
                <a16:creationId xmlns:a16="http://schemas.microsoft.com/office/drawing/2014/main" id="{8B78017B-41A6-A94C-B146-7F2C27094EF9}"/>
              </a:ext>
            </a:extLst>
          </p:cNvPr>
          <p:cNvSpPr>
            <a:spLocks noGrp="1"/>
          </p:cNvSpPr>
          <p:nvPr>
            <p:ph type="ftr" sz="quarter" idx="11"/>
          </p:nvPr>
        </p:nvSpPr>
        <p:spPr/>
        <p:txBody>
          <a:bodyPr/>
          <a:lstStyle/>
          <a:p>
            <a:pPr>
              <a:defRPr/>
            </a:pPr>
            <a:r>
              <a:rPr lang="en-US" dirty="0" smtClean="0"/>
              <a:t>D. Boettcher</a:t>
            </a:r>
            <a:endParaRPr lang="en-US" dirty="0"/>
          </a:p>
        </p:txBody>
      </p:sp>
      <p:sp>
        <p:nvSpPr>
          <p:cNvPr id="4" name="Slide Number Placeholder 3">
            <a:extLst>
              <a:ext uri="{FF2B5EF4-FFF2-40B4-BE49-F238E27FC236}">
                <a16:creationId xmlns:a16="http://schemas.microsoft.com/office/drawing/2014/main" id="{D01CF6C2-4CC2-F344-A9AA-5D21E502FE14}"/>
              </a:ext>
            </a:extLst>
          </p:cNvPr>
          <p:cNvSpPr>
            <a:spLocks noGrp="1"/>
          </p:cNvSpPr>
          <p:nvPr>
            <p:ph type="sldNum" sz="quarter" idx="12"/>
          </p:nvPr>
        </p:nvSpPr>
        <p:spPr/>
        <p:txBody>
          <a:bodyPr/>
          <a:lstStyle/>
          <a:p>
            <a:pPr>
              <a:defRPr/>
            </a:pPr>
            <a:fld id="{0C39C72E-2A13-EB4D-AD45-6D4E6ACAED8D}" type="slidenum">
              <a:rPr lang="en-US" smtClean="0"/>
              <a:pPr>
                <a:defRPr/>
              </a:pPr>
              <a:t>4</a:t>
            </a:fld>
            <a:endParaRPr lang="en-US" dirty="0"/>
          </a:p>
        </p:txBody>
      </p:sp>
      <p:sp>
        <p:nvSpPr>
          <p:cNvPr id="5" name="Content Placeholder 4">
            <a:extLst>
              <a:ext uri="{FF2B5EF4-FFF2-40B4-BE49-F238E27FC236}">
                <a16:creationId xmlns:a16="http://schemas.microsoft.com/office/drawing/2014/main" id="{44DB3401-397E-A049-B21C-8CD36F9E9FAE}"/>
              </a:ext>
            </a:extLst>
          </p:cNvPr>
          <p:cNvSpPr>
            <a:spLocks noGrp="1"/>
          </p:cNvSpPr>
          <p:nvPr>
            <p:ph idx="13"/>
          </p:nvPr>
        </p:nvSpPr>
        <p:spPr>
          <a:xfrm>
            <a:off x="454025" y="4457901"/>
            <a:ext cx="8293101" cy="1792449"/>
          </a:xfrm>
        </p:spPr>
        <p:txBody>
          <a:bodyPr/>
          <a:lstStyle/>
          <a:p>
            <a:r>
              <a:rPr lang="en-US" sz="1800" dirty="0"/>
              <a:t>Liquid Argon enclosed by stainless steel plates / Polyurethane sandwich</a:t>
            </a:r>
          </a:p>
          <a:p>
            <a:r>
              <a:rPr lang="en-US" sz="1800" dirty="0"/>
              <a:t>One side covered by a composite window (described later) to reduce the impact on the particle beam</a:t>
            </a:r>
          </a:p>
          <a:p>
            <a:r>
              <a:rPr lang="en-US" sz="1800" dirty="0"/>
              <a:t>Window size: L</a:t>
            </a:r>
            <a:r>
              <a:rPr lang="en-US" sz="1800" dirty="0">
                <a:ea typeface="Arial" charset="0"/>
                <a:cs typeface="Arial" charset="0"/>
              </a:rPr>
              <a:t>8156*W3810*T372 (max)</a:t>
            </a:r>
          </a:p>
        </p:txBody>
      </p:sp>
      <p:sp>
        <p:nvSpPr>
          <p:cNvPr id="6" name="Date Placeholder 5">
            <a:extLst>
              <a:ext uri="{FF2B5EF4-FFF2-40B4-BE49-F238E27FC236}">
                <a16:creationId xmlns:a16="http://schemas.microsoft.com/office/drawing/2014/main" id="{AD4DFD57-C568-A54F-88E5-34F13CC32129}"/>
              </a:ext>
            </a:extLst>
          </p:cNvPr>
          <p:cNvSpPr>
            <a:spLocks noGrp="1"/>
          </p:cNvSpPr>
          <p:nvPr>
            <p:ph type="dt" sz="half" idx="2"/>
          </p:nvPr>
        </p:nvSpPr>
        <p:spPr/>
        <p:txBody>
          <a:bodyPr/>
          <a:lstStyle/>
          <a:p>
            <a:pPr>
              <a:defRPr/>
            </a:pPr>
            <a:r>
              <a:rPr lang="en-US" dirty="0" smtClean="0"/>
              <a:t>-</a:t>
            </a:r>
            <a:endParaRPr lang="en-US" dirty="0"/>
          </a:p>
        </p:txBody>
      </p:sp>
      <p:pic>
        <p:nvPicPr>
          <p:cNvPr id="8" name="Picture 7" descr="A close up of a device&#10;&#10;Description automatically generated">
            <a:extLst>
              <a:ext uri="{FF2B5EF4-FFF2-40B4-BE49-F238E27FC236}">
                <a16:creationId xmlns:a16="http://schemas.microsoft.com/office/drawing/2014/main" id="{15773E3C-4DBB-1743-87C6-E34017D76FFB}"/>
              </a:ext>
            </a:extLst>
          </p:cNvPr>
          <p:cNvPicPr>
            <a:picLocks noChangeAspect="1"/>
          </p:cNvPicPr>
          <p:nvPr/>
        </p:nvPicPr>
        <p:blipFill rotWithShape="1">
          <a:blip r:embed="rId3"/>
          <a:srcRect l="12966" r="11933"/>
          <a:stretch/>
        </p:blipFill>
        <p:spPr>
          <a:xfrm>
            <a:off x="4428443" y="1001878"/>
            <a:ext cx="4119134" cy="3229463"/>
          </a:xfrm>
          <a:prstGeom prst="rect">
            <a:avLst/>
          </a:prstGeom>
        </p:spPr>
      </p:pic>
      <p:cxnSp>
        <p:nvCxnSpPr>
          <p:cNvPr id="14" name="Straight Connector 13">
            <a:extLst>
              <a:ext uri="{FF2B5EF4-FFF2-40B4-BE49-F238E27FC236}">
                <a16:creationId xmlns:a16="http://schemas.microsoft.com/office/drawing/2014/main" id="{A3A91E9C-D31C-C64D-9942-6B4B45DD0516}"/>
              </a:ext>
            </a:extLst>
          </p:cNvPr>
          <p:cNvCxnSpPr>
            <a:cxnSpLocks/>
          </p:cNvCxnSpPr>
          <p:nvPr/>
        </p:nvCxnSpPr>
        <p:spPr>
          <a:xfrm>
            <a:off x="1389529" y="1412502"/>
            <a:ext cx="96651" cy="411192"/>
          </a:xfrm>
          <a:prstGeom prst="line">
            <a:avLst/>
          </a:prstGeom>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id="{70D5F1E9-90A6-7F45-BB8E-1593149A84FE}"/>
              </a:ext>
            </a:extLst>
          </p:cNvPr>
          <p:cNvSpPr txBox="1"/>
          <p:nvPr/>
        </p:nvSpPr>
        <p:spPr>
          <a:xfrm>
            <a:off x="478307" y="1073948"/>
            <a:ext cx="1542410"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Steel Frame</a:t>
            </a:r>
          </a:p>
        </p:txBody>
      </p:sp>
      <p:cxnSp>
        <p:nvCxnSpPr>
          <p:cNvPr id="22" name="Straight Connector 21">
            <a:extLst>
              <a:ext uri="{FF2B5EF4-FFF2-40B4-BE49-F238E27FC236}">
                <a16:creationId xmlns:a16="http://schemas.microsoft.com/office/drawing/2014/main" id="{9AB75097-347E-8640-A175-5729A288C353}"/>
              </a:ext>
            </a:extLst>
          </p:cNvPr>
          <p:cNvCxnSpPr>
            <a:cxnSpLocks/>
          </p:cNvCxnSpPr>
          <p:nvPr/>
        </p:nvCxnSpPr>
        <p:spPr>
          <a:xfrm>
            <a:off x="7514288" y="2917894"/>
            <a:ext cx="448235" cy="924505"/>
          </a:xfrm>
          <a:prstGeom prst="line">
            <a:avLst/>
          </a:prstGeom>
        </p:spPr>
        <p:style>
          <a:lnRef idx="2">
            <a:schemeClr val="dk1"/>
          </a:lnRef>
          <a:fillRef idx="0">
            <a:schemeClr val="dk1"/>
          </a:fillRef>
          <a:effectRef idx="1">
            <a:schemeClr val="dk1"/>
          </a:effectRef>
          <a:fontRef idx="minor">
            <a:schemeClr val="tx1"/>
          </a:fontRef>
        </p:style>
      </p:cxnSp>
      <p:sp>
        <p:nvSpPr>
          <p:cNvPr id="23" name="TextBox 22">
            <a:extLst>
              <a:ext uri="{FF2B5EF4-FFF2-40B4-BE49-F238E27FC236}">
                <a16:creationId xmlns:a16="http://schemas.microsoft.com/office/drawing/2014/main" id="{2244FC5B-C9E0-5546-B042-DA1138DA6F05}"/>
              </a:ext>
            </a:extLst>
          </p:cNvPr>
          <p:cNvSpPr txBox="1"/>
          <p:nvPr/>
        </p:nvSpPr>
        <p:spPr>
          <a:xfrm>
            <a:off x="7525460" y="3854219"/>
            <a:ext cx="1172116"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Detector</a:t>
            </a:r>
          </a:p>
        </p:txBody>
      </p:sp>
      <p:cxnSp>
        <p:nvCxnSpPr>
          <p:cNvPr id="24" name="Straight Connector 23">
            <a:extLst>
              <a:ext uri="{FF2B5EF4-FFF2-40B4-BE49-F238E27FC236}">
                <a16:creationId xmlns:a16="http://schemas.microsoft.com/office/drawing/2014/main" id="{B5BFA1CF-7BA7-E842-8862-9FF09FB7CE99}"/>
              </a:ext>
            </a:extLst>
          </p:cNvPr>
          <p:cNvCxnSpPr>
            <a:cxnSpLocks/>
          </p:cNvCxnSpPr>
          <p:nvPr/>
        </p:nvCxnSpPr>
        <p:spPr>
          <a:xfrm flipH="1">
            <a:off x="5061584" y="3477114"/>
            <a:ext cx="300083" cy="449782"/>
          </a:xfrm>
          <a:prstGeom prst="line">
            <a:avLst/>
          </a:prstGeom>
        </p:spPr>
        <p:style>
          <a:lnRef idx="2">
            <a:schemeClr val="dk1"/>
          </a:lnRef>
          <a:fillRef idx="0">
            <a:schemeClr val="dk1"/>
          </a:fillRef>
          <a:effectRef idx="1">
            <a:schemeClr val="dk1"/>
          </a:effectRef>
          <a:fontRef idx="minor">
            <a:schemeClr val="tx1"/>
          </a:fontRef>
        </p:style>
      </p:cxnSp>
      <p:sp>
        <p:nvSpPr>
          <p:cNvPr id="25" name="TextBox 24">
            <a:extLst>
              <a:ext uri="{FF2B5EF4-FFF2-40B4-BE49-F238E27FC236}">
                <a16:creationId xmlns:a16="http://schemas.microsoft.com/office/drawing/2014/main" id="{D4CB7851-1C1C-5842-9036-1D1CC402D3A4}"/>
              </a:ext>
            </a:extLst>
          </p:cNvPr>
          <p:cNvSpPr txBox="1"/>
          <p:nvPr/>
        </p:nvSpPr>
        <p:spPr>
          <a:xfrm>
            <a:off x="4152439" y="3858701"/>
            <a:ext cx="1665841"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Polyurethane</a:t>
            </a:r>
          </a:p>
        </p:txBody>
      </p:sp>
      <p:cxnSp>
        <p:nvCxnSpPr>
          <p:cNvPr id="26" name="Straight Connector 25">
            <a:extLst>
              <a:ext uri="{FF2B5EF4-FFF2-40B4-BE49-F238E27FC236}">
                <a16:creationId xmlns:a16="http://schemas.microsoft.com/office/drawing/2014/main" id="{C72AD65D-3A6E-6547-9704-ED58EF813270}"/>
              </a:ext>
            </a:extLst>
          </p:cNvPr>
          <p:cNvCxnSpPr>
            <a:cxnSpLocks/>
          </p:cNvCxnSpPr>
          <p:nvPr/>
        </p:nvCxnSpPr>
        <p:spPr>
          <a:xfrm>
            <a:off x="4695431" y="1272259"/>
            <a:ext cx="206769" cy="551435"/>
          </a:xfrm>
          <a:prstGeom prst="line">
            <a:avLst/>
          </a:prstGeom>
        </p:spPr>
        <p:style>
          <a:lnRef idx="2">
            <a:schemeClr val="dk1"/>
          </a:lnRef>
          <a:fillRef idx="0">
            <a:schemeClr val="dk1"/>
          </a:fillRef>
          <a:effectRef idx="1">
            <a:schemeClr val="dk1"/>
          </a:effectRef>
          <a:fontRef idx="minor">
            <a:schemeClr val="tx1"/>
          </a:fontRef>
        </p:style>
      </p:cxnSp>
      <p:sp>
        <p:nvSpPr>
          <p:cNvPr id="27" name="TextBox 26">
            <a:extLst>
              <a:ext uri="{FF2B5EF4-FFF2-40B4-BE49-F238E27FC236}">
                <a16:creationId xmlns:a16="http://schemas.microsoft.com/office/drawing/2014/main" id="{D36F11F4-AF7F-D24E-AA1A-098376E29045}"/>
              </a:ext>
            </a:extLst>
          </p:cNvPr>
          <p:cNvSpPr txBox="1"/>
          <p:nvPr/>
        </p:nvSpPr>
        <p:spPr>
          <a:xfrm>
            <a:off x="3800795" y="885940"/>
            <a:ext cx="1789272"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Steel Plate 1</a:t>
            </a:r>
          </a:p>
        </p:txBody>
      </p:sp>
      <p:cxnSp>
        <p:nvCxnSpPr>
          <p:cNvPr id="30" name="Straight Connector 29">
            <a:extLst>
              <a:ext uri="{FF2B5EF4-FFF2-40B4-BE49-F238E27FC236}">
                <a16:creationId xmlns:a16="http://schemas.microsoft.com/office/drawing/2014/main" id="{EFADF15C-DA0E-CB48-8DBC-6BD7E92F1644}"/>
              </a:ext>
            </a:extLst>
          </p:cNvPr>
          <p:cNvCxnSpPr>
            <a:cxnSpLocks/>
          </p:cNvCxnSpPr>
          <p:nvPr/>
        </p:nvCxnSpPr>
        <p:spPr>
          <a:xfrm>
            <a:off x="7460281" y="1363622"/>
            <a:ext cx="346822" cy="464504"/>
          </a:xfrm>
          <a:prstGeom prst="line">
            <a:avLst/>
          </a:prstGeom>
        </p:spPr>
        <p:style>
          <a:lnRef idx="2">
            <a:schemeClr val="dk1"/>
          </a:lnRef>
          <a:fillRef idx="0">
            <a:schemeClr val="dk1"/>
          </a:fillRef>
          <a:effectRef idx="1">
            <a:schemeClr val="dk1"/>
          </a:effectRef>
          <a:fontRef idx="minor">
            <a:schemeClr val="tx1"/>
          </a:fontRef>
        </p:style>
      </p:cxnSp>
      <p:sp>
        <p:nvSpPr>
          <p:cNvPr id="31" name="TextBox 30">
            <a:extLst>
              <a:ext uri="{FF2B5EF4-FFF2-40B4-BE49-F238E27FC236}">
                <a16:creationId xmlns:a16="http://schemas.microsoft.com/office/drawing/2014/main" id="{9E00F4B3-3118-D64D-B99C-BD3FF2665849}"/>
              </a:ext>
            </a:extLst>
          </p:cNvPr>
          <p:cNvSpPr txBox="1"/>
          <p:nvPr/>
        </p:nvSpPr>
        <p:spPr>
          <a:xfrm>
            <a:off x="6300879" y="1020511"/>
            <a:ext cx="1789272"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Steel Plate 2</a:t>
            </a:r>
          </a:p>
        </p:txBody>
      </p:sp>
      <p:cxnSp>
        <p:nvCxnSpPr>
          <p:cNvPr id="32" name="Straight Connector 31">
            <a:extLst>
              <a:ext uri="{FF2B5EF4-FFF2-40B4-BE49-F238E27FC236}">
                <a16:creationId xmlns:a16="http://schemas.microsoft.com/office/drawing/2014/main" id="{9666401A-5272-1246-B574-CF700469E6B6}"/>
              </a:ext>
            </a:extLst>
          </p:cNvPr>
          <p:cNvCxnSpPr>
            <a:cxnSpLocks/>
          </p:cNvCxnSpPr>
          <p:nvPr/>
        </p:nvCxnSpPr>
        <p:spPr>
          <a:xfrm>
            <a:off x="6215035" y="3230115"/>
            <a:ext cx="493058" cy="678941"/>
          </a:xfrm>
          <a:prstGeom prst="line">
            <a:avLst/>
          </a:prstGeom>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6185E9C7-4C8C-AB44-9E15-6D6FC144C414}"/>
              </a:ext>
            </a:extLst>
          </p:cNvPr>
          <p:cNvSpPr txBox="1"/>
          <p:nvPr/>
        </p:nvSpPr>
        <p:spPr>
          <a:xfrm>
            <a:off x="6095310" y="3854219"/>
            <a:ext cx="1418978"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Liquid </a:t>
            </a:r>
            <a:r>
              <a:rPr lang="en-US" sz="1600" dirty="0" err="1">
                <a:latin typeface="Courier New" panose="02070309020205020404" pitchFamily="49" charset="0"/>
                <a:cs typeface="Courier New" panose="02070309020205020404" pitchFamily="49" charset="0"/>
              </a:rPr>
              <a:t>Ar</a:t>
            </a:r>
            <a:r>
              <a:rPr lang="en-US" sz="1600" dirty="0">
                <a:latin typeface="Courier New" panose="02070309020205020404" pitchFamily="49" charset="0"/>
                <a:cs typeface="Courier New" panose="02070309020205020404" pitchFamily="49" charset="0"/>
              </a:rPr>
              <a:t> </a:t>
            </a:r>
          </a:p>
        </p:txBody>
      </p:sp>
      <p:cxnSp>
        <p:nvCxnSpPr>
          <p:cNvPr id="38" name="Straight Connector 37">
            <a:extLst>
              <a:ext uri="{FF2B5EF4-FFF2-40B4-BE49-F238E27FC236}">
                <a16:creationId xmlns:a16="http://schemas.microsoft.com/office/drawing/2014/main" id="{8D26FF46-6ECD-7149-B9CB-42B26789A2D5}"/>
              </a:ext>
            </a:extLst>
          </p:cNvPr>
          <p:cNvCxnSpPr>
            <a:cxnSpLocks/>
          </p:cNvCxnSpPr>
          <p:nvPr/>
        </p:nvCxnSpPr>
        <p:spPr>
          <a:xfrm flipH="1">
            <a:off x="1389529" y="3477114"/>
            <a:ext cx="341665" cy="603238"/>
          </a:xfrm>
          <a:prstGeom prst="line">
            <a:avLst/>
          </a:prstGeom>
        </p:spPr>
        <p:style>
          <a:lnRef idx="2">
            <a:schemeClr val="dk1"/>
          </a:lnRef>
          <a:fillRef idx="0">
            <a:schemeClr val="dk1"/>
          </a:fillRef>
          <a:effectRef idx="1">
            <a:schemeClr val="dk1"/>
          </a:effectRef>
          <a:fontRef idx="minor">
            <a:schemeClr val="tx1"/>
          </a:fontRef>
        </p:style>
      </p:cxnSp>
      <p:sp>
        <p:nvSpPr>
          <p:cNvPr id="39" name="TextBox 38">
            <a:extLst>
              <a:ext uri="{FF2B5EF4-FFF2-40B4-BE49-F238E27FC236}">
                <a16:creationId xmlns:a16="http://schemas.microsoft.com/office/drawing/2014/main" id="{CB3BC12B-90BB-F143-98BB-D12181A1C9C3}"/>
              </a:ext>
            </a:extLst>
          </p:cNvPr>
          <p:cNvSpPr txBox="1"/>
          <p:nvPr/>
        </p:nvSpPr>
        <p:spPr>
          <a:xfrm>
            <a:off x="309746" y="4037412"/>
            <a:ext cx="2159566"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Composite Window</a:t>
            </a:r>
          </a:p>
        </p:txBody>
      </p:sp>
      <p:cxnSp>
        <p:nvCxnSpPr>
          <p:cNvPr id="28" name="Straight Connector 27">
            <a:extLst>
              <a:ext uri="{FF2B5EF4-FFF2-40B4-BE49-F238E27FC236}">
                <a16:creationId xmlns:a16="http://schemas.microsoft.com/office/drawing/2014/main" id="{A9A2DA9F-62FA-2D4F-BB0D-153E178E88F6}"/>
              </a:ext>
            </a:extLst>
          </p:cNvPr>
          <p:cNvCxnSpPr>
            <a:cxnSpLocks/>
          </p:cNvCxnSpPr>
          <p:nvPr/>
        </p:nvCxnSpPr>
        <p:spPr>
          <a:xfrm flipH="1">
            <a:off x="2467778" y="1578512"/>
            <a:ext cx="152051" cy="782572"/>
          </a:xfrm>
          <a:prstGeom prst="line">
            <a:avLst/>
          </a:prstGeom>
        </p:spPr>
        <p:style>
          <a:lnRef idx="2">
            <a:schemeClr val="dk1"/>
          </a:lnRef>
          <a:fillRef idx="0">
            <a:schemeClr val="dk1"/>
          </a:fillRef>
          <a:effectRef idx="1">
            <a:schemeClr val="dk1"/>
          </a:effectRef>
          <a:fontRef idx="minor">
            <a:schemeClr val="tx1"/>
          </a:fontRef>
        </p:style>
      </p:cxnSp>
      <p:sp>
        <p:nvSpPr>
          <p:cNvPr id="29" name="TextBox 28">
            <a:extLst>
              <a:ext uri="{FF2B5EF4-FFF2-40B4-BE49-F238E27FC236}">
                <a16:creationId xmlns:a16="http://schemas.microsoft.com/office/drawing/2014/main" id="{D80B98CA-77BF-1A40-BF15-33CD718DB5BB}"/>
              </a:ext>
            </a:extLst>
          </p:cNvPr>
          <p:cNvSpPr txBox="1"/>
          <p:nvPr/>
        </p:nvSpPr>
        <p:spPr>
          <a:xfrm>
            <a:off x="2142665" y="1257320"/>
            <a:ext cx="1295547" cy="338554"/>
          </a:xfrm>
          <a:prstGeom prst="rect">
            <a:avLst/>
          </a:prstGeom>
          <a:noFill/>
        </p:spPr>
        <p:txBody>
          <a:bodyPr wrap="none" rtlCol="0">
            <a:spAutoFit/>
          </a:bodyPr>
          <a:lstStyle/>
          <a:p>
            <a:r>
              <a:rPr lang="en-US" sz="1600" dirty="0">
                <a:latin typeface="Courier New" panose="02070309020205020404" pitchFamily="49" charset="0"/>
                <a:cs typeface="Courier New" panose="02070309020205020404" pitchFamily="49" charset="0"/>
              </a:rPr>
              <a:t>Box Beams</a:t>
            </a:r>
          </a:p>
        </p:txBody>
      </p:sp>
      <p:sp>
        <p:nvSpPr>
          <p:cNvPr id="34" name="TextBox 33"/>
          <p:cNvSpPr txBox="1"/>
          <p:nvPr/>
        </p:nvSpPr>
        <p:spPr>
          <a:xfrm>
            <a:off x="7796663" y="6000059"/>
            <a:ext cx="1135247" cy="369332"/>
          </a:xfrm>
          <a:prstGeom prst="rect">
            <a:avLst/>
          </a:prstGeom>
          <a:noFill/>
        </p:spPr>
        <p:txBody>
          <a:bodyPr wrap="none" rtlCol="0">
            <a:spAutoFit/>
          </a:bodyPr>
          <a:lstStyle/>
          <a:p>
            <a:r>
              <a:rPr lang="en-US" i="1" dirty="0" smtClean="0"/>
              <a:t>G. </a:t>
            </a:r>
            <a:r>
              <a:rPr lang="en-US" i="1" dirty="0" err="1" smtClean="0"/>
              <a:t>Vallone</a:t>
            </a:r>
            <a:endParaRPr lang="en-US" i="1" dirty="0"/>
          </a:p>
        </p:txBody>
      </p:sp>
    </p:spTree>
    <p:extLst>
      <p:ext uri="{BB962C8B-B14F-4D97-AF65-F5344CB8AC3E}">
        <p14:creationId xmlns:p14="http://schemas.microsoft.com/office/powerpoint/2010/main" val="4273344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Geometry</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5</a:t>
            </a:fld>
            <a:endParaRPr lang="en-US"/>
          </a:p>
        </p:txBody>
      </p:sp>
      <p:sp>
        <p:nvSpPr>
          <p:cNvPr id="6" name="Date Placeholder 5"/>
          <p:cNvSpPr>
            <a:spLocks noGrp="1"/>
          </p:cNvSpPr>
          <p:nvPr>
            <p:ph type="dt" sz="half" idx="2"/>
          </p:nvPr>
        </p:nvSpPr>
        <p:spPr/>
        <p:txBody>
          <a:bodyPr/>
          <a:lstStyle/>
          <a:p>
            <a:pPr>
              <a:defRPr/>
            </a:pPr>
            <a:endParaRPr lang="en-US" dirty="0"/>
          </a:p>
        </p:txBody>
      </p:sp>
      <p:pic>
        <p:nvPicPr>
          <p:cNvPr id="11" name="Content Placeholder 10"/>
          <p:cNvPicPr>
            <a:picLocks noGrp="1" noChangeAspect="1"/>
          </p:cNvPicPr>
          <p:nvPr>
            <p:ph idx="13"/>
          </p:nvPr>
        </p:nvPicPr>
        <p:blipFill>
          <a:blip r:embed="rId2"/>
          <a:stretch>
            <a:fillRect/>
          </a:stretch>
        </p:blipFill>
        <p:spPr>
          <a:xfrm>
            <a:off x="1279451" y="717244"/>
            <a:ext cx="6131289" cy="4846638"/>
          </a:xfrm>
          <a:prstGeom prst="rect">
            <a:avLst/>
          </a:prstGeom>
        </p:spPr>
      </p:pic>
      <p:sp>
        <p:nvSpPr>
          <p:cNvPr id="12" name="Rectangle 11"/>
          <p:cNvSpPr/>
          <p:nvPr/>
        </p:nvSpPr>
        <p:spPr>
          <a:xfrm>
            <a:off x="2363946" y="5472158"/>
            <a:ext cx="3622210" cy="369332"/>
          </a:xfrm>
          <a:prstGeom prst="rect">
            <a:avLst/>
          </a:prstGeom>
        </p:spPr>
        <p:txBody>
          <a:bodyPr wrap="none">
            <a:spAutoFit/>
          </a:bodyPr>
          <a:lstStyle/>
          <a:p>
            <a:r>
              <a:rPr lang="en-US" dirty="0">
                <a:ea typeface="Arial" charset="0"/>
                <a:cs typeface="Arial" charset="0"/>
              </a:rPr>
              <a:t>Window </a:t>
            </a:r>
            <a:r>
              <a:rPr lang="en-US" b="1" dirty="0">
                <a:ea typeface="Arial" charset="0"/>
                <a:cs typeface="Arial" charset="0"/>
              </a:rPr>
              <a:t>size</a:t>
            </a:r>
            <a:r>
              <a:rPr lang="en-US" dirty="0">
                <a:ea typeface="Arial" charset="0"/>
                <a:cs typeface="Arial" charset="0"/>
              </a:rPr>
              <a:t>: 8156*3810*372(max)</a:t>
            </a:r>
          </a:p>
        </p:txBody>
      </p:sp>
    </p:spTree>
    <p:extLst>
      <p:ext uri="{BB962C8B-B14F-4D97-AF65-F5344CB8AC3E}">
        <p14:creationId xmlns:p14="http://schemas.microsoft.com/office/powerpoint/2010/main" val="37762861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6862" y="-52577"/>
            <a:ext cx="8293100" cy="1143000"/>
          </a:xfrm>
        </p:spPr>
        <p:txBody>
          <a:bodyPr/>
          <a:lstStyle/>
          <a:p>
            <a:r>
              <a:rPr lang="en-US" dirty="0" smtClean="0"/>
              <a:t>MANUFACTURING TEST PLAN</a:t>
            </a:r>
            <a:endParaRPr lang="en-US" dirty="0"/>
          </a:p>
        </p:txBody>
      </p:sp>
      <p:sp>
        <p:nvSpPr>
          <p:cNvPr id="11" name="Text Placeholder 10"/>
          <p:cNvSpPr>
            <a:spLocks noGrp="1"/>
          </p:cNvSpPr>
          <p:nvPr>
            <p:ph type="body" sz="quarter" idx="10"/>
          </p:nvPr>
        </p:nvSpPr>
        <p:spPr>
          <a:xfrm>
            <a:off x="454025" y="1418493"/>
            <a:ext cx="8296275" cy="3512484"/>
          </a:xfrm>
        </p:spPr>
        <p:txBody>
          <a:bodyPr/>
          <a:lstStyle/>
          <a:p>
            <a:pPr marL="457200" indent="-457200">
              <a:buFont typeface="+mj-lt"/>
              <a:buAutoNum type="arabicPeriod"/>
            </a:pPr>
            <a:r>
              <a:rPr lang="en-US" dirty="0" smtClean="0"/>
              <a:t>Material</a:t>
            </a:r>
            <a:endParaRPr lang="en-US" dirty="0"/>
          </a:p>
          <a:p>
            <a:pPr marL="457200" indent="-457200">
              <a:buFont typeface="+mj-lt"/>
              <a:buAutoNum type="arabicPeriod"/>
            </a:pPr>
            <a:r>
              <a:rPr lang="en-US" dirty="0"/>
              <a:t>Joint – Full Laminate Thickness</a:t>
            </a:r>
          </a:p>
          <a:p>
            <a:pPr marL="457200" indent="-457200">
              <a:buFont typeface="+mj-lt"/>
              <a:buAutoNum type="arabicPeriod"/>
            </a:pPr>
            <a:r>
              <a:rPr lang="en-US" dirty="0"/>
              <a:t>Beam – Full Sandwich Thickness, TBD L &amp; W</a:t>
            </a:r>
          </a:p>
          <a:p>
            <a:pPr marL="457200" indent="-457200">
              <a:buFont typeface="+mj-lt"/>
              <a:buAutoNum type="arabicPeriod"/>
            </a:pPr>
            <a:r>
              <a:rPr lang="en-US" dirty="0"/>
              <a:t>Plate -  </a:t>
            </a:r>
            <a:r>
              <a:rPr lang="en-US" dirty="0" smtClean="0"/>
              <a:t>Subscale</a:t>
            </a:r>
            <a:endParaRPr lang="en-US" dirty="0"/>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6</a:t>
            </a:fld>
            <a:endParaRPr lang="en-US"/>
          </a:p>
        </p:txBody>
      </p:sp>
    </p:spTree>
    <p:extLst>
      <p:ext uri="{BB962C8B-B14F-4D97-AF65-F5344CB8AC3E}">
        <p14:creationId xmlns:p14="http://schemas.microsoft.com/office/powerpoint/2010/main" val="785172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MANUFACTURING TESTS</a:t>
            </a:r>
            <a:endParaRPr lang="en-US" dirty="0"/>
          </a:p>
        </p:txBody>
      </p:sp>
      <p:sp>
        <p:nvSpPr>
          <p:cNvPr id="11" name="Text Placeholder 10"/>
          <p:cNvSpPr>
            <a:spLocks noGrp="1"/>
          </p:cNvSpPr>
          <p:nvPr>
            <p:ph type="body" sz="quarter" idx="10"/>
          </p:nvPr>
        </p:nvSpPr>
        <p:spPr/>
        <p:txBody>
          <a:bodyPr/>
          <a:lstStyle/>
          <a:p>
            <a:pPr marL="342900" lvl="0" indent="-342900">
              <a:buFont typeface="Arial" panose="020B0604020202020204" pitchFamily="34" charset="0"/>
              <a:buChar char="•"/>
            </a:pPr>
            <a:r>
              <a:rPr lang="en-US" dirty="0"/>
              <a:t>Room Temperature Cure</a:t>
            </a:r>
          </a:p>
          <a:p>
            <a:pPr marL="342900" lvl="0" indent="-342900">
              <a:buFont typeface="Arial" panose="020B0604020202020204" pitchFamily="34" charset="0"/>
              <a:buChar char="•"/>
            </a:pPr>
            <a:r>
              <a:rPr lang="en-US" dirty="0"/>
              <a:t>Not limited by size (Does not need to fit in autoclave or oven)</a:t>
            </a:r>
          </a:p>
          <a:p>
            <a:pPr marL="342900" lvl="0" indent="-342900">
              <a:buFont typeface="Arial" panose="020B0604020202020204" pitchFamily="34" charset="0"/>
              <a:buChar char="•"/>
            </a:pPr>
            <a:r>
              <a:rPr lang="en-US" dirty="0"/>
              <a:t>Slow Cure (to allow resins to fully transfer through fibers)</a:t>
            </a:r>
          </a:p>
          <a:p>
            <a:pPr marL="342900" lvl="0" indent="-342900">
              <a:buFont typeface="Arial" panose="020B0604020202020204" pitchFamily="34" charset="0"/>
              <a:buChar char="•"/>
            </a:pPr>
            <a:r>
              <a:rPr lang="en-US" dirty="0"/>
              <a:t>Can be manufactured without significant equipment (does not require specialized facility)</a:t>
            </a:r>
          </a:p>
          <a:p>
            <a:pPr marL="342900" indent="-342900">
              <a:buFont typeface="Arial" panose="020B0604020202020204" pitchFamily="34" charset="0"/>
              <a:buChar char="•"/>
            </a:pPr>
            <a:endParaRPr lang="en-US" dirty="0"/>
          </a:p>
        </p:txBody>
      </p:sp>
      <p:sp>
        <p:nvSpPr>
          <p:cNvPr id="3" name="Footer Placeholder 2"/>
          <p:cNvSpPr>
            <a:spLocks noGrp="1"/>
          </p:cNvSpPr>
          <p:nvPr>
            <p:ph type="ftr" sz="quarter" idx="4294967295"/>
          </p:nvPr>
        </p:nvSpPr>
        <p:spPr>
          <a:xfrm>
            <a:off x="3527425" y="6488113"/>
            <a:ext cx="5616575" cy="187325"/>
          </a:xfrm>
          <a:prstGeom prst="rect">
            <a:avLst/>
          </a:prstGeom>
        </p:spPr>
        <p:txBody>
          <a:bodyPr/>
          <a:lstStyle/>
          <a:p>
            <a:pPr>
              <a:defRPr/>
            </a:pPr>
            <a:r>
              <a:rPr lang="en-US" smtClean="0"/>
              <a:t>D. Boettcher</a:t>
            </a:r>
            <a:endParaRPr lang="en-US" dirty="0"/>
          </a:p>
        </p:txBody>
      </p:sp>
      <p:sp>
        <p:nvSpPr>
          <p:cNvPr id="4" name="Slide Number Placeholder 3"/>
          <p:cNvSpPr>
            <a:spLocks noGrp="1"/>
          </p:cNvSpPr>
          <p:nvPr>
            <p:ph type="sldNum" sz="quarter" idx="4294967295"/>
          </p:nvPr>
        </p:nvSpPr>
        <p:spPr>
          <a:xfrm>
            <a:off x="0" y="6488113"/>
            <a:ext cx="525463" cy="187325"/>
          </a:xfrm>
          <a:prstGeom prst="rect">
            <a:avLst/>
          </a:prstGeom>
        </p:spPr>
        <p:txBody>
          <a:bodyPr/>
          <a:lstStyle/>
          <a:p>
            <a:pPr>
              <a:defRPr/>
            </a:pPr>
            <a:fld id="{0C39C72E-2A13-EB4D-AD45-6D4E6ACAED8D}" type="slidenum">
              <a:rPr lang="en-US" smtClean="0"/>
              <a:pPr>
                <a:defRPr/>
              </a:pPr>
              <a:t>7</a:t>
            </a:fld>
            <a:endParaRPr lang="en-US"/>
          </a:p>
        </p:txBody>
      </p:sp>
    </p:spTree>
    <p:extLst>
      <p:ext uri="{BB962C8B-B14F-4D97-AF65-F5344CB8AC3E}">
        <p14:creationId xmlns:p14="http://schemas.microsoft.com/office/powerpoint/2010/main" val="98156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8</a:t>
            </a:fld>
            <a:endParaRPr lang="en-US"/>
          </a:p>
        </p:txBody>
      </p:sp>
      <p:sp>
        <p:nvSpPr>
          <p:cNvPr id="9" name="Content Placeholder 8"/>
          <p:cNvSpPr>
            <a:spLocks noGrp="1"/>
          </p:cNvSpPr>
          <p:nvPr>
            <p:ph idx="13"/>
          </p:nvPr>
        </p:nvSpPr>
        <p:spPr/>
        <p:txBody>
          <a:bodyPr/>
          <a:lstStyle/>
          <a:p>
            <a:r>
              <a:rPr lang="en-US" dirty="0" smtClean="0"/>
              <a:t>The Window is VERY large for a composite structure. This means </a:t>
            </a:r>
            <a:r>
              <a:rPr lang="en-US" dirty="0" smtClean="0"/>
              <a:t>ideally autoclave should be avoided.</a:t>
            </a:r>
            <a:endParaRPr lang="en-US" dirty="0" smtClean="0"/>
          </a:p>
          <a:p>
            <a:r>
              <a:rPr lang="en-US" dirty="0" smtClean="0"/>
              <a:t>The Window may not be easily </a:t>
            </a:r>
            <a:r>
              <a:rPr lang="en-US" dirty="0" smtClean="0"/>
              <a:t>transported. Shouldn’t require specialized facilities.</a:t>
            </a:r>
            <a:endParaRPr lang="en-US" dirty="0"/>
          </a:p>
          <a:p>
            <a:r>
              <a:rPr lang="en-US" dirty="0" smtClean="0"/>
              <a:t>May need to be made at the site at room temperature. Which leads us to RTM process.</a:t>
            </a:r>
          </a:p>
          <a:p>
            <a:endParaRPr lang="en-US" dirty="0"/>
          </a:p>
          <a:p>
            <a:r>
              <a:rPr lang="en-US" dirty="0" smtClean="0"/>
              <a:t>Resin Infusion / </a:t>
            </a:r>
            <a:r>
              <a:rPr lang="en-US" dirty="0" smtClean="0"/>
              <a:t>RTM / VARTM </a:t>
            </a:r>
            <a:r>
              <a:rPr lang="en-US" dirty="0" smtClean="0"/>
              <a:t>is Resin Transfer </a:t>
            </a:r>
            <a:r>
              <a:rPr lang="en-US" dirty="0" err="1" smtClean="0"/>
              <a:t>Moulding</a:t>
            </a:r>
            <a:r>
              <a:rPr lang="en-US" dirty="0" smtClean="0"/>
              <a:t>. It is an out-of-autoclave process. Compact dry fibers onto a mold, then fill the voids between fibers with resin by using vacuum.</a:t>
            </a:r>
          </a:p>
          <a:p>
            <a:r>
              <a:rPr lang="en-US" dirty="0" smtClean="0"/>
              <a:t>Must be selective with </a:t>
            </a:r>
            <a:r>
              <a:rPr lang="en-US" dirty="0" smtClean="0"/>
              <a:t>resin</a:t>
            </a:r>
            <a:endParaRPr lang="en-US" dirty="0"/>
          </a:p>
        </p:txBody>
      </p:sp>
      <p:sp>
        <p:nvSpPr>
          <p:cNvPr id="6" name="Date Placeholder 5"/>
          <p:cNvSpPr>
            <a:spLocks noGrp="1"/>
          </p:cNvSpPr>
          <p:nvPr>
            <p:ph type="dt" sz="half" idx="2"/>
          </p:nvPr>
        </p:nvSpPr>
        <p:spPr/>
        <p:txBody>
          <a:bodyPr/>
          <a:lstStyle/>
          <a:p>
            <a:pPr>
              <a:defRPr/>
            </a:pPr>
            <a:endParaRPr lang="en-US" dirty="0"/>
          </a:p>
        </p:txBody>
      </p:sp>
    </p:spTree>
    <p:extLst>
      <p:ext uri="{BB962C8B-B14F-4D97-AF65-F5344CB8AC3E}">
        <p14:creationId xmlns:p14="http://schemas.microsoft.com/office/powerpoint/2010/main" val="39602197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Manufacturing Validation Test – Infusion Speed</a:t>
            </a:r>
            <a:endParaRPr lang="en-US" dirty="0"/>
          </a:p>
        </p:txBody>
      </p:sp>
      <p:sp>
        <p:nvSpPr>
          <p:cNvPr id="3" name="Footer Placeholder 2"/>
          <p:cNvSpPr>
            <a:spLocks noGrp="1"/>
          </p:cNvSpPr>
          <p:nvPr>
            <p:ph type="ftr" sz="quarter" idx="11"/>
          </p:nvPr>
        </p:nvSpPr>
        <p:spPr/>
        <p:txBody>
          <a:bodyPr/>
          <a:lstStyle/>
          <a:p>
            <a:pPr>
              <a:defRPr/>
            </a:pPr>
            <a:r>
              <a:rPr lang="en-US" smtClean="0"/>
              <a:t>D. Boettcher</a:t>
            </a:r>
            <a:endParaRPr lang="en-US" dirty="0"/>
          </a:p>
        </p:txBody>
      </p:sp>
      <p:sp>
        <p:nvSpPr>
          <p:cNvPr id="4" name="Slide Number Placeholder 3"/>
          <p:cNvSpPr>
            <a:spLocks noGrp="1"/>
          </p:cNvSpPr>
          <p:nvPr>
            <p:ph type="sldNum" sz="quarter" idx="12"/>
          </p:nvPr>
        </p:nvSpPr>
        <p:spPr/>
        <p:txBody>
          <a:bodyPr/>
          <a:lstStyle/>
          <a:p>
            <a:pPr>
              <a:defRPr/>
            </a:pPr>
            <a:fld id="{0C39C72E-2A13-EB4D-AD45-6D4E6ACAED8D}" type="slidenum">
              <a:rPr lang="en-US" smtClean="0"/>
              <a:pPr>
                <a:defRPr/>
              </a:pPr>
              <a:t>9</a:t>
            </a:fld>
            <a:endParaRPr lang="en-US"/>
          </a:p>
        </p:txBody>
      </p:sp>
      <p:sp>
        <p:nvSpPr>
          <p:cNvPr id="9" name="Content Placeholder 8"/>
          <p:cNvSpPr>
            <a:spLocks noGrp="1"/>
          </p:cNvSpPr>
          <p:nvPr>
            <p:ph idx="13"/>
          </p:nvPr>
        </p:nvSpPr>
        <p:spPr>
          <a:xfrm>
            <a:off x="457200" y="1001878"/>
            <a:ext cx="8293100" cy="4846638"/>
          </a:xfrm>
        </p:spPr>
        <p:txBody>
          <a:bodyPr/>
          <a:lstStyle/>
          <a:p>
            <a:r>
              <a:rPr lang="en-US" sz="2000" dirty="0" smtClean="0"/>
              <a:t>The Resin chosen needs to </a:t>
            </a:r>
            <a:r>
              <a:rPr lang="en-US" sz="2000" dirty="0" smtClean="0"/>
              <a:t>cover</a:t>
            </a:r>
            <a:r>
              <a:rPr lang="en-US" sz="2000" dirty="0" smtClean="0"/>
              <a:t> </a:t>
            </a:r>
            <a:r>
              <a:rPr lang="en-US" sz="2000" dirty="0" smtClean="0"/>
              <a:t>3810mm before the pot life of the resin is expired. Many resin pot life is only 20-45 minutes. Then it begins to slowly cure over 24 hours. We MUST ensure complete </a:t>
            </a:r>
            <a:r>
              <a:rPr lang="en-US" sz="2000" dirty="0" smtClean="0"/>
              <a:t>wetting </a:t>
            </a:r>
            <a:r>
              <a:rPr lang="en-US" sz="2000" dirty="0" smtClean="0"/>
              <a:t>of fibers across this </a:t>
            </a:r>
            <a:r>
              <a:rPr lang="en-US" sz="2000" dirty="0" smtClean="0"/>
              <a:t>3810x8156mm </a:t>
            </a:r>
            <a:r>
              <a:rPr lang="en-US" sz="2000" dirty="0" smtClean="0"/>
              <a:t>distance before that 45 minute mark. </a:t>
            </a:r>
            <a:r>
              <a:rPr lang="en-US" sz="2000" b="1" dirty="0" smtClean="0"/>
              <a:t>We can test this with a small length first. </a:t>
            </a:r>
            <a:r>
              <a:rPr lang="en-US" sz="2000" dirty="0" smtClean="0"/>
              <a:t>This will validate the materials chosen (measure time, fiber volume, resin volume</a:t>
            </a:r>
            <a:r>
              <a:rPr lang="en-US" sz="2000" dirty="0" smtClean="0"/>
              <a:t>) and develop process for manufacturing</a:t>
            </a:r>
            <a:endParaRPr lang="en-US" sz="2000" b="1" dirty="0"/>
          </a:p>
        </p:txBody>
      </p:sp>
      <p:sp>
        <p:nvSpPr>
          <p:cNvPr id="6" name="Date Placeholder 5"/>
          <p:cNvSpPr>
            <a:spLocks noGrp="1"/>
          </p:cNvSpPr>
          <p:nvPr>
            <p:ph type="dt" sz="half" idx="2"/>
          </p:nvPr>
        </p:nvSpPr>
        <p:spPr/>
        <p:txBody>
          <a:bodyPr/>
          <a:lstStyle/>
          <a:p>
            <a:pPr>
              <a:defRPr/>
            </a:pPr>
            <a:endParaRPr lang="en-US" dirty="0"/>
          </a:p>
        </p:txBody>
      </p:sp>
      <p:pic>
        <p:nvPicPr>
          <p:cNvPr id="12" name="eSjfOlV5sQ8"/>
          <p:cNvPicPr>
            <a:picLocks noRot="1" noChangeAspect="1"/>
          </p:cNvPicPr>
          <p:nvPr>
            <a:videoFile r:link="rId1"/>
          </p:nvPr>
        </p:nvPicPr>
        <p:blipFill>
          <a:blip r:embed="rId3"/>
          <a:stretch>
            <a:fillRect/>
          </a:stretch>
        </p:blipFill>
        <p:spPr>
          <a:xfrm>
            <a:off x="2116138" y="3425197"/>
            <a:ext cx="4572000" cy="2571750"/>
          </a:xfrm>
          <a:prstGeom prst="rect">
            <a:avLst/>
          </a:prstGeom>
        </p:spPr>
      </p:pic>
      <p:sp>
        <p:nvSpPr>
          <p:cNvPr id="13" name="TextBox 12"/>
          <p:cNvSpPr txBox="1"/>
          <p:nvPr/>
        </p:nvSpPr>
        <p:spPr>
          <a:xfrm>
            <a:off x="2718244" y="5957921"/>
            <a:ext cx="2850909" cy="369332"/>
          </a:xfrm>
          <a:prstGeom prst="rect">
            <a:avLst/>
          </a:prstGeom>
          <a:noFill/>
        </p:spPr>
        <p:txBody>
          <a:bodyPr wrap="none" rtlCol="0">
            <a:spAutoFit/>
          </a:bodyPr>
          <a:lstStyle/>
          <a:p>
            <a:r>
              <a:rPr lang="en-US" dirty="0" smtClean="0"/>
              <a:t>Infusion shown at 2:40 mark</a:t>
            </a:r>
            <a:endParaRPr lang="en-US" dirty="0"/>
          </a:p>
        </p:txBody>
      </p:sp>
    </p:spTree>
    <p:extLst>
      <p:ext uri="{BB962C8B-B14F-4D97-AF65-F5344CB8AC3E}">
        <p14:creationId xmlns:p14="http://schemas.microsoft.com/office/powerpoint/2010/main" val="1703540497"/>
      </p:ext>
    </p:extLst>
  </p:cSld>
  <p:clrMapOvr>
    <a:masterClrMapping/>
  </p:clrMapOvr>
  <p:timing>
    <p:tnLst>
      <p:par>
        <p:cTn id="1" dur="indefinite" restart="never" nodeType="tmRoot"/>
      </p:par>
    </p:tnLst>
  </p:timing>
</p:sld>
</file>

<file path=ppt/theme/theme1.xml><?xml version="1.0" encoding="utf-8"?>
<a:theme xmlns:a="http://schemas.openxmlformats.org/drawingml/2006/main" name="LBNF Template_05121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BNF Content-Footer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24448</TotalTime>
  <Words>2079</Words>
  <Application>Microsoft Office PowerPoint</Application>
  <PresentationFormat>On-screen Show (4:3)</PresentationFormat>
  <Paragraphs>342</Paragraphs>
  <Slides>39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Courier New</vt:lpstr>
      <vt:lpstr>Geneva</vt:lpstr>
      <vt:lpstr>Helvetica</vt:lpstr>
      <vt:lpstr>Lucida Grande</vt:lpstr>
      <vt:lpstr>LBNF Template_051215</vt:lpstr>
      <vt:lpstr>LBNF Content-Footer Theme</vt:lpstr>
      <vt:lpstr>DUNE Design Validation Plan Improving Technological Readiness</vt:lpstr>
      <vt:lpstr>Index</vt:lpstr>
      <vt:lpstr>Understanding TRL (Technology Readiness Level)</vt:lpstr>
      <vt:lpstr>Cryostat Description</vt:lpstr>
      <vt:lpstr>Geometry</vt:lpstr>
      <vt:lpstr>MANUFACTURING TEST PLAN</vt:lpstr>
      <vt:lpstr>MANUFACTURING TESTS</vt:lpstr>
      <vt:lpstr>Manufacturing </vt:lpstr>
      <vt:lpstr>Manufacturing Validation Test – Infusion Speed</vt:lpstr>
      <vt:lpstr>RTM Example</vt:lpstr>
      <vt:lpstr>Measure RTM time &amp; travel length</vt:lpstr>
      <vt:lpstr>MANUFACTURING VALIDATION OBJECTIVES</vt:lpstr>
      <vt:lpstr>JOINT TESTS</vt:lpstr>
      <vt:lpstr>Scarf Joint Experimentation </vt:lpstr>
      <vt:lpstr>ASTM D3039 Standard Test Method for Tensile Properties of Polymer Matrix Composite Materials</vt:lpstr>
      <vt:lpstr>Tensile Test Coupon Dimensions</vt:lpstr>
      <vt:lpstr>D3410 Standard Test Method for Compressive Properties of Polymer Matrix Composite Materials with Unsupported Gage Section by Shear Loading </vt:lpstr>
      <vt:lpstr>Tensile Test Coupon Dimensions</vt:lpstr>
      <vt:lpstr>Elevated or reduced temperature test</vt:lpstr>
      <vt:lpstr>Considerations: Heat Susceptibility</vt:lpstr>
      <vt:lpstr>Scarf Joint Tests (TRL5)</vt:lpstr>
      <vt:lpstr>BEAM TESTS</vt:lpstr>
      <vt:lpstr>Strip Loading Experimentation  Full Thickness (PARTIAL LENGTH) Sandwich Beam </vt:lpstr>
      <vt:lpstr>Scarf Joint – Production Process</vt:lpstr>
      <vt:lpstr>Sandwich Beam TRL5</vt:lpstr>
      <vt:lpstr>PLATE TESTS</vt:lpstr>
      <vt:lpstr>Partial Scale – Full Window</vt:lpstr>
      <vt:lpstr>Plate Tests</vt:lpstr>
      <vt:lpstr>SCHEDULE / DURATION PROJECTION</vt:lpstr>
      <vt:lpstr>Work Plan - Activities</vt:lpstr>
      <vt:lpstr>Work Plan – Preliminary Gantt</vt:lpstr>
      <vt:lpstr>Estimated Schedule</vt:lpstr>
      <vt:lpstr>End</vt:lpstr>
      <vt:lpstr>Load</vt:lpstr>
      <vt:lpstr>Plate Test ASTM D6416</vt:lpstr>
      <vt:lpstr>Joint Design</vt:lpstr>
      <vt:lpstr>Bolted Scarf Joint Experimentation</vt:lpstr>
      <vt:lpstr>Alternative Joint Design</vt:lpstr>
      <vt:lpstr>PowerPoint Presentation</vt:lpstr>
    </vt:vector>
  </TitlesOfParts>
  <Manager/>
  <Company>Sandbox Studio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Giorgio Vallone</dc:creator>
  <cp:keywords/>
  <dc:description/>
  <cp:lastModifiedBy>Boettcher, Dennis N</cp:lastModifiedBy>
  <cp:revision>431</cp:revision>
  <cp:lastPrinted>2015-05-22T11:54:13Z</cp:lastPrinted>
  <dcterms:created xsi:type="dcterms:W3CDTF">2015-04-30T14:29:22Z</dcterms:created>
  <dcterms:modified xsi:type="dcterms:W3CDTF">2020-10-27T05:42:37Z</dcterms:modified>
  <cp:category/>
</cp:coreProperties>
</file>