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BF03-F46F-42A3-83DB-AB4B73262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32C23-76B4-4640-9DFC-07CE5065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2E073-2F14-4942-A855-016C0CC9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29379-1187-44C0-8027-0CD10D09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D1EBD-4822-4E74-AFA2-CA9CDA08C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3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1EAC-08FD-4C48-8B15-FF743936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FD4E5-73F2-41A6-BF47-3AFEF785E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AD76B-F71E-41CA-BEB4-DC65D009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29804-0C90-45A0-9A0F-7AB53D66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86CB5-6DAF-40E5-BCFB-53CEF318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4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17D7BF-D30E-41B5-86B8-1FFBCDCCB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023B0D-FC50-4454-ACCF-69644979C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DAEDB-9653-4578-98B6-BD4B7ECDB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16036-4DFC-4138-AEF9-F7CEACBDC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32A96-A082-4258-9217-4894684F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5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8072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593963" y="6400800"/>
            <a:ext cx="5502037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ＭＳ Ｐゴシック" pitchFamily="-110" charset="-128"/>
              </a:rPr>
              <a:t>CERN, Sept. 5, 2014 (Yu.Pischalnikov)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609600" y="1243584"/>
            <a:ext cx="10811933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9" y="1074381"/>
            <a:ext cx="11404572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709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593963" y="6400800"/>
            <a:ext cx="5502037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ＭＳ Ｐゴシック" pitchFamily="-110" charset="-128"/>
              </a:rPr>
              <a:t>LCLS-II FAC Review, July 1-2, 2014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9" y="1074381"/>
            <a:ext cx="11404572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825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593963" y="6400800"/>
            <a:ext cx="5502037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ＭＳ Ｐゴシック" pitchFamily="-110" charset="-128"/>
              </a:rPr>
              <a:t>LCLS-II FAC Review, July 1-2, 2014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609600" y="1243584"/>
            <a:ext cx="51816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6197600" y="1252729"/>
            <a:ext cx="51816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9" y="1074381"/>
            <a:ext cx="11404572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56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861984" y="1252728"/>
            <a:ext cx="3256453" cy="248107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4861984" y="3886200"/>
            <a:ext cx="3256453" cy="2432050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8323939" y="1243584"/>
            <a:ext cx="3256453" cy="5065522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609601" y="1243584"/>
            <a:ext cx="4017433" cy="50655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593963" y="6400800"/>
            <a:ext cx="5502037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ＭＳ Ｐゴシック" pitchFamily="-110" charset="-128"/>
              </a:rPr>
              <a:t>LCLS-II FAC Review, July 1-2, 2014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" y="1074381"/>
            <a:ext cx="11404572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489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8009467" y="1243584"/>
            <a:ext cx="3556000" cy="5065522"/>
          </a:xfrm>
        </p:spPr>
        <p:txBody>
          <a:bodyPr/>
          <a:lstStyle/>
          <a:p>
            <a:r>
              <a:rPr lang="en-US" dirty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609600" y="1243584"/>
            <a:ext cx="7313083" cy="50655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593963" y="6400800"/>
            <a:ext cx="5502037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ＭＳ Ｐゴシック" pitchFamily="-110" charset="-128"/>
              </a:rPr>
              <a:t>LCLS-II FAC Review, July 1-2, 2014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" y="1074381"/>
            <a:ext cx="11404572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706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3679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963" y="6400800"/>
            <a:ext cx="5502037" cy="314326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ＭＳ Ｐゴシック" pitchFamily="-110" charset="-128"/>
              </a:rPr>
              <a:t>LCLS-II FAC Review, July 1-2,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1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B28AA-0928-4599-87D8-DEEE4130A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D359F-1D89-41C6-87FE-11A12B0DF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1EF9F-8B2E-45E7-844E-B128A0C68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C7F44-586D-458E-964B-600795A13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D799F-4C2D-480C-89A6-E2CCF51DF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627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36294-2849-48A8-8531-5354CF3095D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08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BB68-BD42-4345-BBD3-D1D6BE3B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26740-D2A4-4437-9063-9DB3EDCD7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478E7-F411-4D68-B6CA-F62494519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9589C-3E46-4F5B-B63B-517C6E407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DAF44-1091-4A66-ADDD-AD3F29094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0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8FABB-AD28-4159-97F0-C57FF858C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AE33D-EC64-4CE2-BDAD-48DA80996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ADBDF-A4C5-43C5-8179-99532064D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09A6C-B2E9-4299-BC6B-8E8EC136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635D2-8ECE-48E8-81EC-99F72263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66677-BB8D-4AEB-8613-3E7856023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7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29618-ED8D-46AD-8B09-4AD936671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76203-6151-4FE7-8E74-DAB6E3AE2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1BA6E-D086-485A-A3FB-1E8787A57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28572C-9193-455F-95E3-DB2CBC6CE7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583E81-E4EA-46F5-B591-7291857B2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B88B81-218D-42E3-B568-168798FE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A257AC-7880-444B-9BD5-A4F78443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AD00F4-88E8-4C92-BFBA-19167F7E5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2741-6B07-4A0C-BBE1-A5BE06C14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66A02-965F-4B39-B847-C8176030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AC2F8-EB28-4641-A198-20F7239E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7043ED-A1FC-43DA-9CD2-93B3465C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3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A79AAF-4419-45E5-9234-087E66084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3EC22A-A05A-48A0-92F9-4C1368F1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F96EDA-9ACF-4DD2-B2AC-650510F11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7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98B60-2F96-4C64-B010-C3C0F3356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3B68C-5DDD-4587-9BD8-3B03222E6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9D60C-FA91-42E0-8551-075F8EC7D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323CA-5B59-497B-92CB-D2EA93D9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C3ABF-3974-4ADC-B60D-4ED1623D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014DA-97C5-4527-B7F5-0A5689618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0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793A-FE3D-486B-960E-BB6F4F8E4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20D85-80D6-4141-A598-D03641492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319DB-81E0-4979-AABB-2DCDFD682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3B7AC-6A12-48B7-A2DE-A55E4BD90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FCE3C-F3CC-4DAB-9DEB-2C7C79D0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D894D-33C7-464D-A3ED-6356DDD8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5C5E1C-A6EC-4C07-9387-646DC0A8D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24822-C14E-4E6A-B574-AD4DFEACE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20899-EF41-4C20-A1D9-2777A9CBC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C60F7-8619-478D-A51D-2B85BA4E8F05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6F217-18F4-42EF-9A0F-78E7440A1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0005-C353-443C-8D52-C61FA3A35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6AB1F-9A1E-40AA-A4CF-B88FD27BE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1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2429" y="129091"/>
            <a:ext cx="1080476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LCLS-II Tuner/Electro-mechanical Design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243584"/>
            <a:ext cx="10813225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1533" y="6318251"/>
            <a:ext cx="425243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D36294-2849-48A8-8531-5354CF3095D2}" type="slidenum">
              <a:rPr lang="en-US" smtClean="0">
                <a:solidFill>
                  <a:srgbClr val="000000"/>
                </a:solidFill>
                <a:ea typeface="ＭＳ Ｐゴシック" pitchFamily="-11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29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CA802-3744-473F-B916-CE834C843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308"/>
            <a:ext cx="10515600" cy="1325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 Narrow" panose="020B0606020202030204" pitchFamily="34" charset="0"/>
              </a:rPr>
              <a:t>To keep warm cavities in elastic range recommendation by RF-team  is to limit warm cavity compression /stretching to 600um.</a:t>
            </a:r>
            <a:br>
              <a:rPr lang="en-US" sz="2800" dirty="0">
                <a:latin typeface="Arial Narrow" panose="020B0606020202030204" pitchFamily="34" charset="0"/>
              </a:rPr>
            </a:b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CF50D-16AD-420E-87C1-6FCDF81E9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697" y="1253330"/>
            <a:ext cx="10515600" cy="523891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dirty="0">
                <a:latin typeface="Arial Narrow" panose="020B0606020202030204" pitchFamily="34" charset="0"/>
              </a:rPr>
              <a:t>Important to look on the “Tuner –trust Table” column#3- leak check test.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LCLS II tuner assembly at FNAL </a:t>
            </a:r>
          </a:p>
          <a:p>
            <a:pPr marL="0" indent="0">
              <a:buNone/>
            </a:pPr>
            <a:r>
              <a:rPr lang="en-US" dirty="0"/>
              <a:t>Tuner installed on the cavity when cavity back filled with N2 during tuner installation &amp; with ins. vacuum 1bar ) and He Vessel volume -1bar)</a:t>
            </a:r>
          </a:p>
          <a:p>
            <a:pPr lvl="1"/>
            <a:r>
              <a:rPr lang="en-US" dirty="0"/>
              <a:t>Piezo preload set to 50kHz (or ~ 150-200um compression or forces ~600N)</a:t>
            </a:r>
          </a:p>
          <a:p>
            <a:pPr lvl="1"/>
            <a:r>
              <a:rPr lang="en-US" dirty="0"/>
              <a:t>Safety gap set to  300um</a:t>
            </a:r>
          </a:p>
          <a:p>
            <a:pPr marL="457200" lvl="1" indent="0">
              <a:buNone/>
            </a:pPr>
            <a:r>
              <a:rPr lang="en-US" dirty="0"/>
              <a:t>When He Vessel &amp; beam-line will be pump down to 0 bar cavity compression will be limited to 300um + compression of the safety rods(small) .. We estimated it less </a:t>
            </a:r>
            <a:r>
              <a:rPr lang="en-US" b="1" dirty="0"/>
              <a:t>than 400um </a:t>
            </a:r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LCLS II HE tuner assembly at FNAL </a:t>
            </a:r>
          </a:p>
          <a:p>
            <a:pPr marL="0" indent="0">
              <a:buNone/>
            </a:pPr>
            <a:r>
              <a:rPr lang="en-US" dirty="0"/>
              <a:t>Tuner installed on the cavity when cavity back pump down during tuner installation &amp; with ins. vacuum 1bar ) and He Vessel volume -1bar)</a:t>
            </a:r>
            <a:r>
              <a:rPr lang="en-US" dirty="0">
                <a:sym typeface="Wingdings" panose="05000000000000000000" pitchFamily="2" charset="2"/>
              </a:rPr>
              <a:t> cavity compression is 60-70kHz ==200-250um(forces ~ 1kN)</a:t>
            </a:r>
            <a:endParaRPr lang="en-US" dirty="0"/>
          </a:p>
          <a:p>
            <a:pPr lvl="1"/>
            <a:r>
              <a:rPr lang="en-US" dirty="0"/>
              <a:t>Piezo preload set to 100 kHz (or ~ 300um compression or forces ~ 1.5kN)</a:t>
            </a:r>
          </a:p>
          <a:p>
            <a:pPr lvl="1"/>
            <a:r>
              <a:rPr lang="en-US" dirty="0"/>
              <a:t>Safety gap set to  300um</a:t>
            </a:r>
          </a:p>
          <a:p>
            <a:pPr marL="457200" lvl="1" indent="0">
              <a:buNone/>
            </a:pPr>
            <a:r>
              <a:rPr lang="en-US" dirty="0"/>
              <a:t>When He Vessel will be pump down to 0 bar cavity compression will be limited to 200um+300um +300um =800um.. We estimated it  </a:t>
            </a:r>
            <a:r>
              <a:rPr lang="en-US" b="1" dirty="0">
                <a:highlight>
                  <a:srgbClr val="FFFF00"/>
                </a:highlight>
              </a:rPr>
              <a:t>more than 800um that is beyond our specs.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One option is to limit safety gap to 150-200 um…But it is not practical.. And could lead to situations when </a:t>
            </a:r>
            <a:r>
              <a:rPr lang="en-US" dirty="0" err="1"/>
              <a:t>piezos</a:t>
            </a:r>
            <a:r>
              <a:rPr lang="en-US" dirty="0"/>
              <a:t> could be locked (after cool-down) with safety rod…It is big risk..</a:t>
            </a:r>
          </a:p>
          <a:p>
            <a:pPr marL="0" indent="0">
              <a:buNone/>
            </a:pPr>
            <a:r>
              <a:rPr lang="en-US" dirty="0"/>
              <a:t>Second option is to stay at 50kHz preload (not 100kHz) … in this case we are on the edge of our specs.</a:t>
            </a:r>
          </a:p>
          <a:p>
            <a:pPr marL="0" indent="0">
              <a:buNone/>
            </a:pPr>
            <a:r>
              <a:rPr lang="en-US" dirty="0"/>
              <a:t>Third option is increase piezo preload </a:t>
            </a:r>
            <a:r>
              <a:rPr lang="en-US" u="sng" dirty="0"/>
              <a:t>only for cavities with high T=2K_Landing frequency </a:t>
            </a:r>
            <a:r>
              <a:rPr lang="en-US" dirty="0"/>
              <a:t>(we will assume that we could estimate “high T=2K Landing frequency” from warm non-restrained cavity’s </a:t>
            </a:r>
            <a:r>
              <a:rPr lang="en-US"/>
              <a:t>frequency 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7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</p:nvPr>
        </p:nvGraphicFramePr>
        <p:xfrm>
          <a:off x="2057396" y="1981200"/>
          <a:ext cx="8337550" cy="4735772"/>
        </p:xfrm>
        <a:graphic>
          <a:graphicData uri="http://schemas.openxmlformats.org/drawingml/2006/table">
            <a:tbl>
              <a:tblPr/>
              <a:tblGrid>
                <a:gridCol w="1599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5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5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5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51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51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51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51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51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30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30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25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5087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Temperature =300K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T=5K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T=2K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T=5 K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75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8a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8b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776" marR="8776" marT="8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Insulated Vacuum, bar abs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Cavity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Beamline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bar abs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Helium Vessel, bar abs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Forces on cavity flange with absolutely restrained cavity, kN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F=0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-2.6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6.0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-3.8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-1.2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4.9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3.9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-0.1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-3.8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3.9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10.4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much (mm) cavity lenght will changes if flange non-restrained 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X=0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-0.55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1.37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-0.79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-0.25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1.08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0.82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1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-0.03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sng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-0.79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0.57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0.01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1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2.18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 of the steps during cavity assembly or opertaions</a:t>
                      </a:r>
                    </a:p>
                  </a:txBody>
                  <a:tcPr marL="8776" marR="8776" marT="8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Cavity is relaxed after HV welding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 Vessel Leak Checkt at MP9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 Vessel Pressure test at MP9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 Vessel Leak Check in CM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Cavity leak check in Clean Room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Possible He Vessel pressure test in CM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of cooling down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Linac maintenance (e.g., tuner or interconnect access)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Tuner access and disconnect (e.g., replace piezo), what is max cryo system pressure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of cooling down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Operating condition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Worst case cold loss of vacuum accident.  Do piezos and tuner survive?</a:t>
                      </a:r>
                    </a:p>
                  </a:txBody>
                  <a:tcPr marL="8776" marR="8776" marT="877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75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75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75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75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cavity protected with restarin brackets</a:t>
                      </a: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cavity protected with Tuner</a:t>
                      </a: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6" marR="8776" marT="8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6" y="-76200"/>
            <a:ext cx="3279775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81600" y="304801"/>
            <a:ext cx="502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Arial"/>
              </a:rPr>
              <a:t>Forces (and stroke) on the cavity/He vessel system during life of the cavity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1371600"/>
            <a:ext cx="3704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Requirements: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|</a:t>
            </a:r>
            <a:r>
              <a:rPr lang="en-US" b="1" u="sng" dirty="0">
                <a:solidFill>
                  <a:srgbClr val="FF0000"/>
                </a:solidFill>
                <a:latin typeface="Arial"/>
              </a:rPr>
              <a:t>X</a:t>
            </a:r>
            <a:r>
              <a:rPr lang="en-US" b="1" i="1" u="sng" baseline="-25000" dirty="0">
                <a:solidFill>
                  <a:srgbClr val="FF0000"/>
                </a:solidFill>
                <a:latin typeface="Arial"/>
              </a:rPr>
              <a:t>T=300K</a:t>
            </a:r>
            <a:r>
              <a:rPr lang="en-US" b="1" u="sng" dirty="0">
                <a:solidFill>
                  <a:srgbClr val="FF0000"/>
                </a:solidFill>
                <a:latin typeface="Arial"/>
              </a:rPr>
              <a:t>| &lt; 0.6mm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81600" y="1905000"/>
            <a:ext cx="457200" cy="4495800"/>
          </a:xfrm>
          <a:prstGeom prst="roundRect">
            <a:avLst/>
          </a:prstGeom>
          <a:noFill/>
          <a:ln w="28575">
            <a:solidFill>
              <a:schemeClr val="bg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Oval 9"/>
          <p:cNvSpPr/>
          <p:nvPr/>
        </p:nvSpPr>
        <p:spPr>
          <a:xfrm>
            <a:off x="9738564" y="3352800"/>
            <a:ext cx="624637" cy="5334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29325" y="1740933"/>
          <a:ext cx="3200400" cy="19240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steps when cavity need to be protected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52600" y="5715001"/>
            <a:ext cx="1752599" cy="98488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rial"/>
              </a:rPr>
              <a:t>FEA simulations of LCLS II cavity/He Vessel configuration</a:t>
            </a:r>
          </a:p>
          <a:p>
            <a:r>
              <a:rPr lang="en-US" sz="1200" b="1" i="1" dirty="0">
                <a:solidFill>
                  <a:srgbClr val="000000"/>
                </a:solidFill>
                <a:latin typeface="Arial"/>
              </a:rPr>
              <a:t>Ivan </a:t>
            </a:r>
            <a:r>
              <a:rPr lang="en-US" sz="1200" b="1" i="1" dirty="0" err="1">
                <a:solidFill>
                  <a:srgbClr val="000000"/>
                </a:solidFill>
                <a:latin typeface="Arial"/>
              </a:rPr>
              <a:t>Gonin</a:t>
            </a:r>
            <a:r>
              <a:rPr lang="en-US" sz="1200" b="1" i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0999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680</Words>
  <Application>Microsoft Office PowerPoint</Application>
  <PresentationFormat>Widescreen</PresentationFormat>
  <Paragraphs>167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3_Blank</vt:lpstr>
      <vt:lpstr>To keep warm cavities in elastic range recommendation by RF-team  is to limit warm cavity compression /stretching to 600um.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Yuriy M Pischalnikov</dc:creator>
  <cp:lastModifiedBy>Yuriy M Pischalnikov</cp:lastModifiedBy>
  <cp:revision>4</cp:revision>
  <dcterms:created xsi:type="dcterms:W3CDTF">2020-10-20T18:34:30Z</dcterms:created>
  <dcterms:modified xsi:type="dcterms:W3CDTF">2020-10-20T18:56:40Z</dcterms:modified>
</cp:coreProperties>
</file>