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tmp" ContentType="image/png"/>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42"/>
  </p:notesMasterIdLst>
  <p:handoutMasterIdLst>
    <p:handoutMasterId r:id="rId43"/>
  </p:handoutMasterIdLst>
  <p:sldIdLst>
    <p:sldId id="294" r:id="rId2"/>
    <p:sldId id="788" r:id="rId3"/>
    <p:sldId id="298" r:id="rId4"/>
    <p:sldId id="798" r:id="rId5"/>
    <p:sldId id="797" r:id="rId6"/>
    <p:sldId id="781" r:id="rId7"/>
    <p:sldId id="257" r:id="rId8"/>
    <p:sldId id="808" r:id="rId9"/>
    <p:sldId id="642" r:id="rId10"/>
    <p:sldId id="805" r:id="rId11"/>
    <p:sldId id="806" r:id="rId12"/>
    <p:sldId id="275" r:id="rId13"/>
    <p:sldId id="790" r:id="rId14"/>
    <p:sldId id="791" r:id="rId15"/>
    <p:sldId id="300" r:id="rId16"/>
    <p:sldId id="793" r:id="rId17"/>
    <p:sldId id="780" r:id="rId18"/>
    <p:sldId id="301" r:id="rId19"/>
    <p:sldId id="302" r:id="rId20"/>
    <p:sldId id="303" r:id="rId21"/>
    <p:sldId id="318" r:id="rId22"/>
    <p:sldId id="800" r:id="rId23"/>
    <p:sldId id="801" r:id="rId24"/>
    <p:sldId id="802" r:id="rId25"/>
    <p:sldId id="776" r:id="rId26"/>
    <p:sldId id="770" r:id="rId27"/>
    <p:sldId id="771" r:id="rId28"/>
    <p:sldId id="772" r:id="rId29"/>
    <p:sldId id="773" r:id="rId30"/>
    <p:sldId id="774" r:id="rId31"/>
    <p:sldId id="775" r:id="rId32"/>
    <p:sldId id="385" r:id="rId33"/>
    <p:sldId id="777" r:id="rId34"/>
    <p:sldId id="299" r:id="rId35"/>
    <p:sldId id="779" r:id="rId36"/>
    <p:sldId id="784" r:id="rId37"/>
    <p:sldId id="785" r:id="rId38"/>
    <p:sldId id="796" r:id="rId39"/>
    <p:sldId id="795" r:id="rId40"/>
    <p:sldId id="794" r:id="rId41"/>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98D7EB"/>
    <a:srgbClr val="50504E"/>
    <a:srgbClr val="4E4E4E"/>
    <a:srgbClr val="404040"/>
    <a:srgbClr val="004C97"/>
    <a:srgbClr val="63666A"/>
    <a:srgbClr val="99D6EA"/>
    <a:srgbClr val="505050"/>
    <a:srgbClr val="A7A8AA"/>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62" autoAdjust="0"/>
    <p:restoredTop sz="94663"/>
  </p:normalViewPr>
  <p:slideViewPr>
    <p:cSldViewPr snapToGrid="0" snapToObjects="1" showGuides="1">
      <p:cViewPr varScale="1">
        <p:scale>
          <a:sx n="165" d="100"/>
          <a:sy n="165" d="100"/>
        </p:scale>
        <p:origin x="680" y="184"/>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image" Target="../media/image6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12/9/20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12/9/20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F55305-0908-D345-9299-7AC382DC914A}" type="slidenum">
              <a:rPr lang="en-US" smtClean="0"/>
              <a:t>16</a:t>
            </a:fld>
            <a:endParaRPr lang="en-US"/>
          </a:p>
        </p:txBody>
      </p:sp>
    </p:spTree>
    <p:extLst>
      <p:ext uri="{BB962C8B-B14F-4D97-AF65-F5344CB8AC3E}">
        <p14:creationId xmlns:p14="http://schemas.microsoft.com/office/powerpoint/2010/main" val="2973078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5EADE2-00D5-1643-82A5-F86B8890C61D}" type="slidenum">
              <a:rPr lang="en-US" smtClean="0"/>
              <a:t>26</a:t>
            </a:fld>
            <a:endParaRPr lang="en-US"/>
          </a:p>
        </p:txBody>
      </p:sp>
    </p:spTree>
    <p:extLst>
      <p:ext uri="{BB962C8B-B14F-4D97-AF65-F5344CB8AC3E}">
        <p14:creationId xmlns:p14="http://schemas.microsoft.com/office/powerpoint/2010/main" val="222482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5EADE2-00D5-1643-82A5-F86B8890C61D}" type="slidenum">
              <a:rPr lang="en-US" smtClean="0"/>
              <a:t>27</a:t>
            </a:fld>
            <a:endParaRPr lang="en-US"/>
          </a:p>
        </p:txBody>
      </p:sp>
    </p:spTree>
    <p:extLst>
      <p:ext uri="{BB962C8B-B14F-4D97-AF65-F5344CB8AC3E}">
        <p14:creationId xmlns:p14="http://schemas.microsoft.com/office/powerpoint/2010/main" val="2376753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5EADE2-00D5-1643-82A5-F86B8890C61D}" type="slidenum">
              <a:rPr lang="en-US" smtClean="0"/>
              <a:t>28</a:t>
            </a:fld>
            <a:endParaRPr lang="en-US"/>
          </a:p>
        </p:txBody>
      </p:sp>
    </p:spTree>
    <p:extLst>
      <p:ext uri="{BB962C8B-B14F-4D97-AF65-F5344CB8AC3E}">
        <p14:creationId xmlns:p14="http://schemas.microsoft.com/office/powerpoint/2010/main" val="2319939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5EADE2-00D5-1643-82A5-F86B8890C61D}" type="slidenum">
              <a:rPr lang="en-US" smtClean="0"/>
              <a:t>29</a:t>
            </a:fld>
            <a:endParaRPr lang="en-US"/>
          </a:p>
        </p:txBody>
      </p:sp>
    </p:spTree>
    <p:extLst>
      <p:ext uri="{BB962C8B-B14F-4D97-AF65-F5344CB8AC3E}">
        <p14:creationId xmlns:p14="http://schemas.microsoft.com/office/powerpoint/2010/main" val="3196838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30</a:t>
            </a:fld>
            <a:endParaRPr lang="en-US"/>
          </a:p>
        </p:txBody>
      </p:sp>
    </p:spTree>
    <p:extLst>
      <p:ext uri="{BB962C8B-B14F-4D97-AF65-F5344CB8AC3E}">
        <p14:creationId xmlns:p14="http://schemas.microsoft.com/office/powerpoint/2010/main" val="1009303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5EADE2-00D5-1643-82A5-F86B8890C61D}" type="slidenum">
              <a:rPr lang="en-US" smtClean="0"/>
              <a:t>31</a:t>
            </a:fld>
            <a:endParaRPr lang="en-US"/>
          </a:p>
        </p:txBody>
      </p:sp>
    </p:spTree>
    <p:extLst>
      <p:ext uri="{BB962C8B-B14F-4D97-AF65-F5344CB8AC3E}">
        <p14:creationId xmlns:p14="http://schemas.microsoft.com/office/powerpoint/2010/main" val="2741121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indent="-230188">
              <a:defRPr sz="1800">
                <a:solidFill>
                  <a:srgbClr val="505050"/>
                </a:solidFill>
              </a:defRPr>
            </a:lvl1pPr>
            <a:lvl2pPr marL="514350"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r>
              <a:rPr lang="en-US"/>
              <a:t>12/9/20</a:t>
            </a:r>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A. Romanenko | AAC'2020</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10" name="Rectangle 9">
            <a:extLst>
              <a:ext uri="{FF2B5EF4-FFF2-40B4-BE49-F238E27FC236}">
                <a16:creationId xmlns:a16="http://schemas.microsoft.com/office/drawing/2014/main" id="{ED2795C2-58DC-6B4B-9EBC-05F671272916}"/>
              </a:ext>
            </a:extLst>
          </p:cNvPr>
          <p:cNvSpPr/>
          <p:nvPr userDrawn="1"/>
        </p:nvSpPr>
        <p:spPr>
          <a:xfrm>
            <a:off x="222250" y="584071"/>
            <a:ext cx="8693150" cy="18288"/>
          </a:xfrm>
          <a:prstGeom prst="rect">
            <a:avLst/>
          </a:prstGeom>
          <a:solidFill>
            <a:srgbClr val="98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12/9/20</a:t>
            </a:r>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A. Romanenko | AAC'2020</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E15ABCE2-7BB4-7542-9E2C-BF168B4B8D6F}"/>
              </a:ext>
            </a:extLst>
          </p:cNvPr>
          <p:cNvSpPr/>
          <p:nvPr userDrawn="1"/>
        </p:nvSpPr>
        <p:spPr>
          <a:xfrm>
            <a:off x="222250" y="584071"/>
            <a:ext cx="8693150" cy="18288"/>
          </a:xfrm>
          <a:prstGeom prst="rect">
            <a:avLst/>
          </a:prstGeom>
          <a:solidFill>
            <a:srgbClr val="98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r>
              <a:rPr lang="en-US"/>
              <a:t>12/9/20</a:t>
            </a:r>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A. Romanenko | AAC'2020</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12/9/20</a:t>
            </a:r>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A. Romanenko | AAC'2020</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8264032A-D97D-B747-98EF-829FFF64E78F}"/>
              </a:ext>
            </a:extLst>
          </p:cNvPr>
          <p:cNvSpPr/>
          <p:nvPr userDrawn="1"/>
        </p:nvSpPr>
        <p:spPr>
          <a:xfrm>
            <a:off x="222250" y="584071"/>
            <a:ext cx="8693150" cy="18288"/>
          </a:xfrm>
          <a:prstGeom prst="rect">
            <a:avLst/>
          </a:prstGeom>
          <a:solidFill>
            <a:srgbClr val="98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12/9/20</a:t>
            </a:r>
          </a:p>
        </p:txBody>
      </p:sp>
      <p:sp>
        <p:nvSpPr>
          <p:cNvPr id="5" name="Footer Placeholder 4"/>
          <p:cNvSpPr>
            <a:spLocks noGrp="1"/>
          </p:cNvSpPr>
          <p:nvPr>
            <p:ph type="ftr" sz="quarter" idx="11"/>
          </p:nvPr>
        </p:nvSpPr>
        <p:spPr/>
        <p:txBody>
          <a:bodyPr/>
          <a:lstStyle/>
          <a:p>
            <a:r>
              <a:rPr lang="en-US"/>
              <a:t>A. Romanenko | AAC'2020</a:t>
            </a:r>
          </a:p>
        </p:txBody>
      </p:sp>
      <p:sp>
        <p:nvSpPr>
          <p:cNvPr id="6" name="Slide Number Placeholder 5"/>
          <p:cNvSpPr>
            <a:spLocks noGrp="1"/>
          </p:cNvSpPr>
          <p:nvPr>
            <p:ph type="sldNum" sz="quarter" idx="12"/>
          </p:nvPr>
        </p:nvSpPr>
        <p:spPr/>
        <p:txBody>
          <a:bodyPr/>
          <a:lstStyle/>
          <a:p>
            <a:fld id="{2DB85D42-89EC-5C4F-8547-850A9D10F9D5}" type="slidenum">
              <a:rPr lang="en-US" smtClean="0"/>
              <a:t>‹#›</a:t>
            </a:fld>
            <a:endParaRPr lang="en-US"/>
          </a:p>
        </p:txBody>
      </p:sp>
    </p:spTree>
    <p:extLst>
      <p:ext uri="{BB962C8B-B14F-4D97-AF65-F5344CB8AC3E}">
        <p14:creationId xmlns:p14="http://schemas.microsoft.com/office/powerpoint/2010/main" val="535245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31279" b="31279"/>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072222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8330" b="40718"/>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966611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644" b="44456"/>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3852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9861" b="3923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465988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42966" b="1613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317511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29" r="2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61377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12/9/20</a:t>
            </a:r>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A. Romanenko | AAC'2020</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 name="Rectangle 1">
            <a:extLst>
              <a:ext uri="{FF2B5EF4-FFF2-40B4-BE49-F238E27FC236}">
                <a16:creationId xmlns:a16="http://schemas.microsoft.com/office/drawing/2014/main" id="{A2555D79-1189-E945-92DE-C027BB1E5B0F}"/>
              </a:ext>
            </a:extLst>
          </p:cNvPr>
          <p:cNvSpPr/>
          <p:nvPr userDrawn="1"/>
        </p:nvSpPr>
        <p:spPr>
          <a:xfrm>
            <a:off x="222250" y="584071"/>
            <a:ext cx="8693150" cy="18288"/>
          </a:xfrm>
          <a:prstGeom prst="rect">
            <a:avLst/>
          </a:prstGeom>
          <a:solidFill>
            <a:srgbClr val="98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12/9/20</a:t>
            </a:r>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A. Romanenko | AAC'2020</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16" name="Rectangle 15">
            <a:extLst>
              <a:ext uri="{FF2B5EF4-FFF2-40B4-BE49-F238E27FC236}">
                <a16:creationId xmlns:a16="http://schemas.microsoft.com/office/drawing/2014/main" id="{F987BE9D-6A94-5D45-A4C7-4EF6B2A8D124}"/>
              </a:ext>
            </a:extLst>
          </p:cNvPr>
          <p:cNvSpPr/>
          <p:nvPr userDrawn="1"/>
        </p:nvSpPr>
        <p:spPr>
          <a:xfrm>
            <a:off x="222250" y="584071"/>
            <a:ext cx="8693150" cy="18288"/>
          </a:xfrm>
          <a:prstGeom prst="rect">
            <a:avLst/>
          </a:prstGeom>
          <a:solidFill>
            <a:srgbClr val="98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958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12/9/20</a:t>
            </a:r>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A. Romanenko | AAC'2020</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3" r:id="rId2"/>
    <p:sldLayoutId id="2147484124" r:id="rId3"/>
    <p:sldLayoutId id="2147484125" r:id="rId4"/>
    <p:sldLayoutId id="2147484126" r:id="rId5"/>
    <p:sldLayoutId id="2147484128" r:id="rId6"/>
    <p:sldLayoutId id="2147484127" r:id="rId7"/>
    <p:sldLayoutId id="2147484104" r:id="rId8"/>
    <p:sldLayoutId id="2147484105" r:id="rId9"/>
    <p:sldLayoutId id="2147484120" r:id="rId10"/>
    <p:sldLayoutId id="2147484103" r:id="rId11"/>
    <p:sldLayoutId id="2147484122" r:id="rId12"/>
    <p:sldLayoutId id="2147484116" r:id="rId13"/>
    <p:sldLayoutId id="2147484129" r:id="rId14"/>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emf"/><Relationship Id="rId1" Type="http://schemas.openxmlformats.org/officeDocument/2006/relationships/slideLayout" Target="../slideLayouts/slideLayout8.xml"/><Relationship Id="rId4" Type="http://schemas.openxmlformats.org/officeDocument/2006/relationships/image" Target="../media/image27.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https://td.fnal.gov/wp-content/uploads/2016/02/wide_cryomodulefly.png" TargetMode="External"/><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emf"/><Relationship Id="rId1" Type="http://schemas.openxmlformats.org/officeDocument/2006/relationships/slideLayout" Target="../slideLayouts/slideLayout8.xml"/><Relationship Id="rId4" Type="http://schemas.openxmlformats.org/officeDocument/2006/relationships/image" Target="../media/image27.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53.png"/><Relationship Id="rId4" Type="http://schemas.openxmlformats.org/officeDocument/2006/relationships/image" Target="../media/image50.tmp"/></Relationships>
</file>

<file path=ppt/slides/_rels/slide29.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55.tmp"/></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56.tiff"/><Relationship Id="rId7"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55.tmp"/></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slideLayout" Target="../slideLayouts/slideLayout8.xml"/><Relationship Id="rId4" Type="http://schemas.openxmlformats.org/officeDocument/2006/relationships/image" Target="../media/image64.jp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66.emf"/><Relationship Id="rId5" Type="http://schemas.openxmlformats.org/officeDocument/2006/relationships/oleObject" Target="../embeddings/oleObject2.bin"/><Relationship Id="rId4" Type="http://schemas.openxmlformats.org/officeDocument/2006/relationships/image" Target="../media/image65.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8.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tiff"/><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Autofit/>
          </a:bodyPr>
          <a:lstStyle/>
          <a:p>
            <a:r>
              <a:rPr lang="en-US" sz="2400" dirty="0"/>
              <a:t>SRF R&amp;D Progress and Research Program</a:t>
            </a:r>
          </a:p>
        </p:txBody>
      </p:sp>
      <p:sp>
        <p:nvSpPr>
          <p:cNvPr id="4" name="Text Placeholder 3"/>
          <p:cNvSpPr>
            <a:spLocks noGrp="1"/>
          </p:cNvSpPr>
          <p:nvPr>
            <p:ph type="body" sz="quarter" idx="10"/>
          </p:nvPr>
        </p:nvSpPr>
        <p:spPr/>
        <p:txBody>
          <a:bodyPr/>
          <a:lstStyle/>
          <a:p>
            <a:r>
              <a:rPr lang="en-US" dirty="0"/>
              <a:t>Alexander </a:t>
            </a:r>
            <a:r>
              <a:rPr lang="en-US" dirty="0" err="1"/>
              <a:t>Romanenko</a:t>
            </a:r>
            <a:r>
              <a:rPr lang="en-US" dirty="0"/>
              <a:t>	</a:t>
            </a:r>
          </a:p>
          <a:p>
            <a:r>
              <a:rPr lang="en-US" dirty="0"/>
              <a:t>Chief Technology Officer, Head of Applied Physics and Superconducting Technology Division</a:t>
            </a:r>
          </a:p>
          <a:p>
            <a:r>
              <a:rPr lang="en-US" dirty="0"/>
              <a:t>Accelerator Advisory Committee - 2020</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57C737-4F2D-6945-A3A6-852E51657B0B}"/>
              </a:ext>
            </a:extLst>
          </p:cNvPr>
          <p:cNvSpPr>
            <a:spLocks noGrp="1"/>
          </p:cNvSpPr>
          <p:nvPr>
            <p:ph idx="1"/>
          </p:nvPr>
        </p:nvSpPr>
        <p:spPr/>
        <p:txBody>
          <a:bodyPr/>
          <a:lstStyle/>
          <a:p>
            <a:r>
              <a:rPr lang="en-US" dirty="0"/>
              <a:t>When LCLS-II-HE 2/0 doping procedure was resulting in low gradients on 9-cell cavity, cold EP (~12 C vs ~20 C) was found to improve performance dramatically</a:t>
            </a:r>
          </a:p>
          <a:p>
            <a:endParaRPr lang="en-US" dirty="0"/>
          </a:p>
          <a:p>
            <a:endParaRPr lang="en-US" dirty="0"/>
          </a:p>
          <a:p>
            <a:endParaRPr lang="en-US" dirty="0"/>
          </a:p>
          <a:p>
            <a:endParaRPr lang="en-US" dirty="0"/>
          </a:p>
          <a:p>
            <a:endParaRPr lang="en-US" dirty="0"/>
          </a:p>
          <a:p>
            <a:r>
              <a:rPr lang="en-US" dirty="0"/>
              <a:t>Now we are performing a systematic study to understand the EP process and how it is affected by nitrogen content, temperature, voltage, geometry, and more</a:t>
            </a:r>
          </a:p>
          <a:p>
            <a:r>
              <a:rPr lang="en-US" dirty="0"/>
              <a:t>Key tools are surface analysis via SEM and optical microscopy and electrochemical impedance spectroscopy (EIS) to better understand the chemistry</a:t>
            </a:r>
          </a:p>
        </p:txBody>
      </p:sp>
      <p:sp>
        <p:nvSpPr>
          <p:cNvPr id="3" name="Title 2">
            <a:extLst>
              <a:ext uri="{FF2B5EF4-FFF2-40B4-BE49-F238E27FC236}">
                <a16:creationId xmlns:a16="http://schemas.microsoft.com/office/drawing/2014/main" id="{ECA0F5A6-22AD-294D-BBB6-F72C083D9468}"/>
              </a:ext>
            </a:extLst>
          </p:cNvPr>
          <p:cNvSpPr>
            <a:spLocks noGrp="1"/>
          </p:cNvSpPr>
          <p:nvPr>
            <p:ph type="title"/>
          </p:nvPr>
        </p:nvSpPr>
        <p:spPr/>
        <p:txBody>
          <a:bodyPr/>
          <a:lstStyle/>
          <a:p>
            <a:r>
              <a:rPr lang="en-US" dirty="0"/>
              <a:t>Electropolishing Understanding</a:t>
            </a:r>
          </a:p>
        </p:txBody>
      </p:sp>
      <p:sp>
        <p:nvSpPr>
          <p:cNvPr id="4" name="Date Placeholder 3">
            <a:extLst>
              <a:ext uri="{FF2B5EF4-FFF2-40B4-BE49-F238E27FC236}">
                <a16:creationId xmlns:a16="http://schemas.microsoft.com/office/drawing/2014/main" id="{8E50BE0E-F220-1E4E-90BA-0F854E6386BD}"/>
              </a:ext>
            </a:extLst>
          </p:cNvPr>
          <p:cNvSpPr>
            <a:spLocks noGrp="1"/>
          </p:cNvSpPr>
          <p:nvPr>
            <p:ph type="dt" sz="half" idx="2"/>
          </p:nvPr>
        </p:nvSpPr>
        <p:spPr/>
        <p:txBody>
          <a:bodyPr/>
          <a:lstStyle/>
          <a:p>
            <a:pPr>
              <a:defRPr/>
            </a:pPr>
            <a:r>
              <a:rPr lang="en-US"/>
              <a:t>12/9/20</a:t>
            </a:r>
            <a:endParaRPr lang="en-US" dirty="0"/>
          </a:p>
        </p:txBody>
      </p:sp>
      <p:sp>
        <p:nvSpPr>
          <p:cNvPr id="5" name="Footer Placeholder 4">
            <a:extLst>
              <a:ext uri="{FF2B5EF4-FFF2-40B4-BE49-F238E27FC236}">
                <a16:creationId xmlns:a16="http://schemas.microsoft.com/office/drawing/2014/main" id="{6702E03C-24AC-724B-A72E-C2FFB428819A}"/>
              </a:ext>
            </a:extLst>
          </p:cNvPr>
          <p:cNvSpPr>
            <a:spLocks noGrp="1"/>
          </p:cNvSpPr>
          <p:nvPr>
            <p:ph type="ftr" sz="quarter" idx="3"/>
          </p:nvPr>
        </p:nvSpPr>
        <p:spPr/>
        <p:txBody>
          <a:bodyPr/>
          <a:lstStyle/>
          <a:p>
            <a:pPr>
              <a:defRPr/>
            </a:pPr>
            <a:r>
              <a:rPr lang="en-US"/>
              <a:t>A. Romanenko | AAC'2020</a:t>
            </a:r>
            <a:endParaRPr lang="en-US" b="1" dirty="0"/>
          </a:p>
        </p:txBody>
      </p:sp>
      <p:sp>
        <p:nvSpPr>
          <p:cNvPr id="6" name="Slide Number Placeholder 5">
            <a:extLst>
              <a:ext uri="{FF2B5EF4-FFF2-40B4-BE49-F238E27FC236}">
                <a16:creationId xmlns:a16="http://schemas.microsoft.com/office/drawing/2014/main" id="{C883C329-CDD7-8841-A56C-0C7106C50B6B}"/>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pic>
        <p:nvPicPr>
          <p:cNvPr id="7" name="Picture 6">
            <a:extLst>
              <a:ext uri="{FF2B5EF4-FFF2-40B4-BE49-F238E27FC236}">
                <a16:creationId xmlns:a16="http://schemas.microsoft.com/office/drawing/2014/main" id="{0768C331-AC76-A04D-82CF-12B3E93BC278}"/>
              </a:ext>
            </a:extLst>
          </p:cNvPr>
          <p:cNvPicPr>
            <a:picLocks noChangeAspect="1"/>
          </p:cNvPicPr>
          <p:nvPr/>
        </p:nvPicPr>
        <p:blipFill>
          <a:blip r:embed="rId2"/>
          <a:stretch>
            <a:fillRect/>
          </a:stretch>
        </p:blipFill>
        <p:spPr>
          <a:xfrm>
            <a:off x="1067421" y="1341708"/>
            <a:ext cx="2398046" cy="1557609"/>
          </a:xfrm>
          <a:prstGeom prst="rect">
            <a:avLst/>
          </a:prstGeom>
        </p:spPr>
      </p:pic>
      <p:sp>
        <p:nvSpPr>
          <p:cNvPr id="8" name="TextBox 7">
            <a:extLst>
              <a:ext uri="{FF2B5EF4-FFF2-40B4-BE49-F238E27FC236}">
                <a16:creationId xmlns:a16="http://schemas.microsoft.com/office/drawing/2014/main" id="{CBB18FF5-E2BB-FD46-B607-5DD21C557A28}"/>
              </a:ext>
            </a:extLst>
          </p:cNvPr>
          <p:cNvSpPr txBox="1"/>
          <p:nvPr/>
        </p:nvSpPr>
        <p:spPr>
          <a:xfrm>
            <a:off x="3220226" y="1816779"/>
            <a:ext cx="1984917" cy="584775"/>
          </a:xfrm>
          <a:prstGeom prst="rect">
            <a:avLst/>
          </a:prstGeom>
          <a:noFill/>
        </p:spPr>
        <p:txBody>
          <a:bodyPr wrap="square" rtlCol="0">
            <a:spAutoFit/>
          </a:bodyPr>
          <a:lstStyle/>
          <a:p>
            <a:pPr algn="ctr"/>
            <a:r>
              <a:rPr lang="en-US" sz="1600" i="1" dirty="0">
                <a:solidFill>
                  <a:srgbClr val="404040"/>
                </a:solidFill>
              </a:rPr>
              <a:t>F. </a:t>
            </a:r>
            <a:r>
              <a:rPr lang="en-US" sz="1600" i="1" dirty="0" err="1">
                <a:solidFill>
                  <a:srgbClr val="404040"/>
                </a:solidFill>
              </a:rPr>
              <a:t>Furuta</a:t>
            </a:r>
            <a:r>
              <a:rPr lang="en-US" sz="1600" i="1" dirty="0">
                <a:solidFill>
                  <a:srgbClr val="404040"/>
                </a:solidFill>
              </a:rPr>
              <a:t> et al., SRF2019, TUP022</a:t>
            </a:r>
          </a:p>
        </p:txBody>
      </p:sp>
      <p:pic>
        <p:nvPicPr>
          <p:cNvPr id="9" name="Picture 8">
            <a:extLst>
              <a:ext uri="{FF2B5EF4-FFF2-40B4-BE49-F238E27FC236}">
                <a16:creationId xmlns:a16="http://schemas.microsoft.com/office/drawing/2014/main" id="{0AD89203-A235-104A-BCC5-3826C01E6D07}"/>
              </a:ext>
            </a:extLst>
          </p:cNvPr>
          <p:cNvPicPr>
            <a:picLocks noChangeAspect="1"/>
          </p:cNvPicPr>
          <p:nvPr/>
        </p:nvPicPr>
        <p:blipFill>
          <a:blip r:embed="rId3"/>
          <a:stretch>
            <a:fillRect/>
          </a:stretch>
        </p:blipFill>
        <p:spPr>
          <a:xfrm>
            <a:off x="5417157" y="1341708"/>
            <a:ext cx="1729089" cy="1557609"/>
          </a:xfrm>
          <a:prstGeom prst="rect">
            <a:avLst/>
          </a:prstGeom>
        </p:spPr>
      </p:pic>
      <p:sp>
        <p:nvSpPr>
          <p:cNvPr id="10" name="TextBox 9">
            <a:extLst>
              <a:ext uri="{FF2B5EF4-FFF2-40B4-BE49-F238E27FC236}">
                <a16:creationId xmlns:a16="http://schemas.microsoft.com/office/drawing/2014/main" id="{750FAA71-42E4-5A4C-9FD2-2B8747B29010}"/>
              </a:ext>
            </a:extLst>
          </p:cNvPr>
          <p:cNvSpPr txBox="1"/>
          <p:nvPr/>
        </p:nvSpPr>
        <p:spPr>
          <a:xfrm>
            <a:off x="5571777" y="4245559"/>
            <a:ext cx="3195170" cy="338554"/>
          </a:xfrm>
          <a:prstGeom prst="rect">
            <a:avLst/>
          </a:prstGeom>
          <a:solidFill>
            <a:srgbClr val="FFFF00"/>
          </a:solidFill>
        </p:spPr>
        <p:txBody>
          <a:bodyPr wrap="none" rtlCol="0">
            <a:spAutoFit/>
          </a:bodyPr>
          <a:lstStyle/>
          <a:p>
            <a:r>
              <a:rPr lang="en-US" sz="1600" dirty="0"/>
              <a:t>L. </a:t>
            </a:r>
            <a:r>
              <a:rPr lang="en-US" sz="1600" dirty="0" err="1"/>
              <a:t>Grassellino</a:t>
            </a:r>
            <a:r>
              <a:rPr lang="en-US" sz="1600" dirty="0"/>
              <a:t>, E. </a:t>
            </a:r>
            <a:r>
              <a:rPr lang="en-US" sz="1600" dirty="0" err="1"/>
              <a:t>Viklund</a:t>
            </a:r>
            <a:r>
              <a:rPr lang="en-US" sz="1600" dirty="0"/>
              <a:t> (NU/FNAL) </a:t>
            </a:r>
          </a:p>
        </p:txBody>
      </p:sp>
    </p:spTree>
    <p:extLst>
      <p:ext uri="{BB962C8B-B14F-4D97-AF65-F5344CB8AC3E}">
        <p14:creationId xmlns:p14="http://schemas.microsoft.com/office/powerpoint/2010/main" val="3384559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E23F7D-9BCA-3543-A9EC-1C5E385CFF22}"/>
              </a:ext>
            </a:extLst>
          </p:cNvPr>
          <p:cNvSpPr>
            <a:spLocks noGrp="1"/>
          </p:cNvSpPr>
          <p:nvPr>
            <p:ph idx="1"/>
          </p:nvPr>
        </p:nvSpPr>
        <p:spPr>
          <a:xfrm>
            <a:off x="228603" y="2796998"/>
            <a:ext cx="8672513" cy="1726188"/>
          </a:xfrm>
        </p:spPr>
        <p:txBody>
          <a:bodyPr/>
          <a:lstStyle/>
          <a:p>
            <a:r>
              <a:rPr lang="en-US" dirty="0"/>
              <a:t>Starting with samples we’re already looking into the different regimes of current oscillations – some occur at low voltages, some at high</a:t>
            </a:r>
          </a:p>
          <a:p>
            <a:r>
              <a:rPr lang="en-US" dirty="0"/>
              <a:t>Aiming to better understand the causes of current oscillations in the different regimes and connection between these regimes and surface roughness after EP</a:t>
            </a:r>
          </a:p>
          <a:p>
            <a:r>
              <a:rPr lang="en-US" dirty="0"/>
              <a:t>Start with undoped samples – later look at samples post N-doping</a:t>
            </a:r>
          </a:p>
          <a:p>
            <a:r>
              <a:rPr lang="en-US" dirty="0"/>
              <a:t>Build up a “map” of EP parameter space, use to </a:t>
            </a:r>
            <a:r>
              <a:rPr lang="en-US"/>
              <a:t>optimize cavity EP</a:t>
            </a:r>
            <a:endParaRPr lang="en-US" dirty="0"/>
          </a:p>
        </p:txBody>
      </p:sp>
      <p:sp>
        <p:nvSpPr>
          <p:cNvPr id="3" name="Title 2">
            <a:extLst>
              <a:ext uri="{FF2B5EF4-FFF2-40B4-BE49-F238E27FC236}">
                <a16:creationId xmlns:a16="http://schemas.microsoft.com/office/drawing/2014/main" id="{59436747-03D9-AE4C-8228-B9B16794D328}"/>
              </a:ext>
            </a:extLst>
          </p:cNvPr>
          <p:cNvSpPr>
            <a:spLocks noGrp="1"/>
          </p:cNvSpPr>
          <p:nvPr>
            <p:ph type="title"/>
          </p:nvPr>
        </p:nvSpPr>
        <p:spPr/>
        <p:txBody>
          <a:bodyPr/>
          <a:lstStyle/>
          <a:p>
            <a:r>
              <a:rPr lang="en-US" dirty="0"/>
              <a:t>First Analyses on Samples</a:t>
            </a:r>
          </a:p>
        </p:txBody>
      </p:sp>
      <p:sp>
        <p:nvSpPr>
          <p:cNvPr id="4" name="Date Placeholder 3">
            <a:extLst>
              <a:ext uri="{FF2B5EF4-FFF2-40B4-BE49-F238E27FC236}">
                <a16:creationId xmlns:a16="http://schemas.microsoft.com/office/drawing/2014/main" id="{61D46D9D-72F1-A04F-813F-EADCE4500160}"/>
              </a:ext>
            </a:extLst>
          </p:cNvPr>
          <p:cNvSpPr>
            <a:spLocks noGrp="1"/>
          </p:cNvSpPr>
          <p:nvPr>
            <p:ph type="dt" sz="half" idx="2"/>
          </p:nvPr>
        </p:nvSpPr>
        <p:spPr/>
        <p:txBody>
          <a:bodyPr/>
          <a:lstStyle/>
          <a:p>
            <a:pPr>
              <a:defRPr/>
            </a:pPr>
            <a:r>
              <a:rPr lang="en-US"/>
              <a:t>12/9/20</a:t>
            </a:r>
            <a:endParaRPr lang="en-US" dirty="0"/>
          </a:p>
        </p:txBody>
      </p:sp>
      <p:sp>
        <p:nvSpPr>
          <p:cNvPr id="5" name="Footer Placeholder 4">
            <a:extLst>
              <a:ext uri="{FF2B5EF4-FFF2-40B4-BE49-F238E27FC236}">
                <a16:creationId xmlns:a16="http://schemas.microsoft.com/office/drawing/2014/main" id="{BC634FF6-C57C-4E45-AECC-C210C8530105}"/>
              </a:ext>
            </a:extLst>
          </p:cNvPr>
          <p:cNvSpPr>
            <a:spLocks noGrp="1"/>
          </p:cNvSpPr>
          <p:nvPr>
            <p:ph type="ftr" sz="quarter" idx="3"/>
          </p:nvPr>
        </p:nvSpPr>
        <p:spPr/>
        <p:txBody>
          <a:bodyPr/>
          <a:lstStyle/>
          <a:p>
            <a:pPr>
              <a:defRPr/>
            </a:pPr>
            <a:r>
              <a:rPr lang="en-US"/>
              <a:t>A. Romanenko | AAC'2020</a:t>
            </a:r>
            <a:endParaRPr lang="en-US" b="1" dirty="0"/>
          </a:p>
        </p:txBody>
      </p:sp>
      <p:sp>
        <p:nvSpPr>
          <p:cNvPr id="6" name="Slide Number Placeholder 5">
            <a:extLst>
              <a:ext uri="{FF2B5EF4-FFF2-40B4-BE49-F238E27FC236}">
                <a16:creationId xmlns:a16="http://schemas.microsoft.com/office/drawing/2014/main" id="{A013B85F-FDBF-7B4C-9FB9-7FDC3DABBBD3}"/>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pic>
        <p:nvPicPr>
          <p:cNvPr id="149" name="Picture 148">
            <a:extLst>
              <a:ext uri="{FF2B5EF4-FFF2-40B4-BE49-F238E27FC236}">
                <a16:creationId xmlns:a16="http://schemas.microsoft.com/office/drawing/2014/main" id="{4ED3A3B9-8075-6C4F-A50D-EC8613E7D42B}"/>
              </a:ext>
            </a:extLst>
          </p:cNvPr>
          <p:cNvPicPr>
            <a:picLocks noChangeAspect="1"/>
          </p:cNvPicPr>
          <p:nvPr/>
        </p:nvPicPr>
        <p:blipFill>
          <a:blip r:embed="rId2"/>
          <a:stretch>
            <a:fillRect/>
          </a:stretch>
        </p:blipFill>
        <p:spPr>
          <a:xfrm>
            <a:off x="242884" y="728664"/>
            <a:ext cx="3300108" cy="1771340"/>
          </a:xfrm>
          <a:prstGeom prst="rect">
            <a:avLst/>
          </a:prstGeom>
        </p:spPr>
      </p:pic>
      <p:pic>
        <p:nvPicPr>
          <p:cNvPr id="150" name="Picture 149" descr="A picture containing indoor, table, sitting, small&#10;&#10;Description automatically generated">
            <a:extLst>
              <a:ext uri="{FF2B5EF4-FFF2-40B4-BE49-F238E27FC236}">
                <a16:creationId xmlns:a16="http://schemas.microsoft.com/office/drawing/2014/main" id="{F50A26C5-1E8B-F442-98E0-FB2D4C9521FA}"/>
              </a:ext>
            </a:extLst>
          </p:cNvPr>
          <p:cNvPicPr>
            <a:picLocks noChangeAspect="1"/>
          </p:cNvPicPr>
          <p:nvPr/>
        </p:nvPicPr>
        <p:blipFill rotWithShape="1">
          <a:blip r:embed="rId3"/>
          <a:srcRect l="20196" t="51765" r="56863" b="6535"/>
          <a:stretch/>
        </p:blipFill>
        <p:spPr>
          <a:xfrm>
            <a:off x="3765395" y="680047"/>
            <a:ext cx="1401681" cy="1910838"/>
          </a:xfrm>
          <a:prstGeom prst="rect">
            <a:avLst/>
          </a:prstGeom>
        </p:spPr>
      </p:pic>
      <p:pic>
        <p:nvPicPr>
          <p:cNvPr id="157" name="Picture 156">
            <a:extLst>
              <a:ext uri="{FF2B5EF4-FFF2-40B4-BE49-F238E27FC236}">
                <a16:creationId xmlns:a16="http://schemas.microsoft.com/office/drawing/2014/main" id="{3AFCF2D2-AE66-994C-AAEC-4B6947C9D4EC}"/>
              </a:ext>
            </a:extLst>
          </p:cNvPr>
          <p:cNvPicPr>
            <a:picLocks noChangeAspect="1"/>
          </p:cNvPicPr>
          <p:nvPr/>
        </p:nvPicPr>
        <p:blipFill>
          <a:blip r:embed="rId4"/>
          <a:stretch>
            <a:fillRect/>
          </a:stretch>
        </p:blipFill>
        <p:spPr>
          <a:xfrm>
            <a:off x="5821449" y="728664"/>
            <a:ext cx="2704432" cy="1862221"/>
          </a:xfrm>
          <a:prstGeom prst="rect">
            <a:avLst/>
          </a:prstGeom>
        </p:spPr>
      </p:pic>
      <p:sp>
        <p:nvSpPr>
          <p:cNvPr id="158" name="TextBox 157">
            <a:extLst>
              <a:ext uri="{FF2B5EF4-FFF2-40B4-BE49-F238E27FC236}">
                <a16:creationId xmlns:a16="http://schemas.microsoft.com/office/drawing/2014/main" id="{AFE0AE53-C5DE-A843-AB61-23A0E5D15B78}"/>
              </a:ext>
            </a:extLst>
          </p:cNvPr>
          <p:cNvSpPr txBox="1"/>
          <p:nvPr/>
        </p:nvSpPr>
        <p:spPr>
          <a:xfrm>
            <a:off x="6772507" y="2540053"/>
            <a:ext cx="1546303" cy="307777"/>
          </a:xfrm>
          <a:prstGeom prst="rect">
            <a:avLst/>
          </a:prstGeom>
          <a:noFill/>
        </p:spPr>
        <p:txBody>
          <a:bodyPr wrap="square" rtlCol="0">
            <a:spAutoFit/>
          </a:bodyPr>
          <a:lstStyle/>
          <a:p>
            <a:r>
              <a:rPr lang="en-US" sz="1400" dirty="0">
                <a:solidFill>
                  <a:schemeClr val="accent6">
                    <a:lumMod val="50000"/>
                  </a:schemeClr>
                </a:solidFill>
              </a:rPr>
              <a:t>Voltage [V]</a:t>
            </a:r>
          </a:p>
        </p:txBody>
      </p:sp>
      <p:sp>
        <p:nvSpPr>
          <p:cNvPr id="159" name="TextBox 158">
            <a:extLst>
              <a:ext uri="{FF2B5EF4-FFF2-40B4-BE49-F238E27FC236}">
                <a16:creationId xmlns:a16="http://schemas.microsoft.com/office/drawing/2014/main" id="{6D17FBC1-6EB3-9F48-9ACD-2627C391CAB5}"/>
              </a:ext>
            </a:extLst>
          </p:cNvPr>
          <p:cNvSpPr txBox="1"/>
          <p:nvPr/>
        </p:nvSpPr>
        <p:spPr>
          <a:xfrm rot="16200000">
            <a:off x="4894409" y="1425979"/>
            <a:ext cx="1546303" cy="307777"/>
          </a:xfrm>
          <a:prstGeom prst="rect">
            <a:avLst/>
          </a:prstGeom>
          <a:noFill/>
        </p:spPr>
        <p:txBody>
          <a:bodyPr wrap="square" rtlCol="0">
            <a:spAutoFit/>
          </a:bodyPr>
          <a:lstStyle/>
          <a:p>
            <a:r>
              <a:rPr lang="en-US" sz="1400" dirty="0">
                <a:solidFill>
                  <a:schemeClr val="accent6">
                    <a:lumMod val="50000"/>
                  </a:schemeClr>
                </a:solidFill>
              </a:rPr>
              <a:t>Temperature [V]</a:t>
            </a:r>
          </a:p>
        </p:txBody>
      </p:sp>
      <p:sp>
        <p:nvSpPr>
          <p:cNvPr id="160" name="TextBox 159">
            <a:extLst>
              <a:ext uri="{FF2B5EF4-FFF2-40B4-BE49-F238E27FC236}">
                <a16:creationId xmlns:a16="http://schemas.microsoft.com/office/drawing/2014/main" id="{D9F3865E-336A-D347-AAE3-0481848F0D06}"/>
              </a:ext>
            </a:extLst>
          </p:cNvPr>
          <p:cNvSpPr txBox="1"/>
          <p:nvPr/>
        </p:nvSpPr>
        <p:spPr>
          <a:xfrm>
            <a:off x="5932448" y="765834"/>
            <a:ext cx="2497874" cy="276999"/>
          </a:xfrm>
          <a:prstGeom prst="rect">
            <a:avLst/>
          </a:prstGeom>
          <a:solidFill>
            <a:schemeClr val="bg1"/>
          </a:solidFill>
        </p:spPr>
        <p:txBody>
          <a:bodyPr wrap="square" rtlCol="0">
            <a:spAutoFit/>
          </a:bodyPr>
          <a:lstStyle/>
          <a:p>
            <a:pPr algn="ctr"/>
            <a:r>
              <a:rPr lang="en-US" sz="1200" dirty="0">
                <a:solidFill>
                  <a:schemeClr val="accent6">
                    <a:lumMod val="50000"/>
                  </a:schemeClr>
                </a:solidFill>
              </a:rPr>
              <a:t>Regimes for Current Oscillations</a:t>
            </a:r>
          </a:p>
        </p:txBody>
      </p:sp>
      <p:sp>
        <p:nvSpPr>
          <p:cNvPr id="13" name="TextBox 12">
            <a:extLst>
              <a:ext uri="{FF2B5EF4-FFF2-40B4-BE49-F238E27FC236}">
                <a16:creationId xmlns:a16="http://schemas.microsoft.com/office/drawing/2014/main" id="{F60CD662-A357-EB4A-A64A-AACAFCB6215C}"/>
              </a:ext>
            </a:extLst>
          </p:cNvPr>
          <p:cNvSpPr txBox="1"/>
          <p:nvPr/>
        </p:nvSpPr>
        <p:spPr>
          <a:xfrm>
            <a:off x="5720230" y="152578"/>
            <a:ext cx="3195170" cy="338554"/>
          </a:xfrm>
          <a:prstGeom prst="rect">
            <a:avLst/>
          </a:prstGeom>
          <a:solidFill>
            <a:srgbClr val="FFFF00"/>
          </a:solidFill>
        </p:spPr>
        <p:txBody>
          <a:bodyPr wrap="none" rtlCol="0">
            <a:spAutoFit/>
          </a:bodyPr>
          <a:lstStyle/>
          <a:p>
            <a:r>
              <a:rPr lang="en-US" sz="1600" dirty="0"/>
              <a:t>L. </a:t>
            </a:r>
            <a:r>
              <a:rPr lang="en-US" sz="1600" dirty="0" err="1"/>
              <a:t>Grassellino</a:t>
            </a:r>
            <a:r>
              <a:rPr lang="en-US" sz="1600" dirty="0"/>
              <a:t>, E. </a:t>
            </a:r>
            <a:r>
              <a:rPr lang="en-US" sz="1600" dirty="0" err="1"/>
              <a:t>Viklund</a:t>
            </a:r>
            <a:r>
              <a:rPr lang="en-US" sz="1600" dirty="0"/>
              <a:t> (NU/FNAL) </a:t>
            </a:r>
          </a:p>
        </p:txBody>
      </p:sp>
    </p:spTree>
    <p:extLst>
      <p:ext uri="{BB962C8B-B14F-4D97-AF65-F5344CB8AC3E}">
        <p14:creationId xmlns:p14="http://schemas.microsoft.com/office/powerpoint/2010/main" val="1838892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Irradiation studies on bulk </a:t>
            </a:r>
            <a:r>
              <a:rPr lang="en-US" dirty="0" err="1"/>
              <a:t>Nb</a:t>
            </a:r>
            <a:r>
              <a:rPr lang="en-US" dirty="0"/>
              <a:t> samples</a:t>
            </a:r>
          </a:p>
        </p:txBody>
      </p:sp>
      <p:sp>
        <p:nvSpPr>
          <p:cNvPr id="3" name="Date Placeholder 2"/>
          <p:cNvSpPr>
            <a:spLocks noGrp="1"/>
          </p:cNvSpPr>
          <p:nvPr>
            <p:ph type="dt" sz="half" idx="2"/>
          </p:nvPr>
        </p:nvSpPr>
        <p:spPr/>
        <p:txBody>
          <a:bodyPr/>
          <a:lstStyle/>
          <a:p>
            <a:pPr>
              <a:defRPr/>
            </a:pPr>
            <a:r>
              <a:rPr lang="en-US"/>
              <a:t>12/9/20</a:t>
            </a:r>
            <a:endParaRPr lang="en-US" dirty="0"/>
          </a:p>
        </p:txBody>
      </p:sp>
      <p:sp>
        <p:nvSpPr>
          <p:cNvPr id="4" name="Footer Placeholder 3"/>
          <p:cNvSpPr>
            <a:spLocks noGrp="1"/>
          </p:cNvSpPr>
          <p:nvPr>
            <p:ph type="ftr" sz="quarter" idx="3"/>
          </p:nvPr>
        </p:nvSpPr>
        <p:spPr/>
        <p:txBody>
          <a:bodyPr/>
          <a:lstStyle/>
          <a:p>
            <a:pPr>
              <a:defRPr/>
            </a:pPr>
            <a:r>
              <a:rPr lang="en-US"/>
              <a:t>A. Romanenko | AAC'2020</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pic>
        <p:nvPicPr>
          <p:cNvPr id="9" name="Content Placeholder 10">
            <a:extLst>
              <a:ext uri="{FF2B5EF4-FFF2-40B4-BE49-F238E27FC236}">
                <a16:creationId xmlns:a16="http://schemas.microsoft.com/office/drawing/2014/main" id="{07D671F0-4E4B-403E-A6E4-7ED9D0E8E78E}"/>
              </a:ext>
            </a:extLst>
          </p:cNvPr>
          <p:cNvPicPr>
            <a:picLocks noChangeAspect="1"/>
          </p:cNvPicPr>
          <p:nvPr/>
        </p:nvPicPr>
        <p:blipFill rotWithShape="1">
          <a:blip r:embed="rId4"/>
          <a:srcRect l="37907" t="31085" r="20465" b="23023"/>
          <a:stretch/>
        </p:blipFill>
        <p:spPr>
          <a:xfrm>
            <a:off x="1309687" y="632363"/>
            <a:ext cx="3716984" cy="2304966"/>
          </a:xfrm>
          <a:prstGeom prst="rect">
            <a:avLst/>
          </a:prstGeom>
        </p:spPr>
      </p:pic>
      <p:sp>
        <p:nvSpPr>
          <p:cNvPr id="10" name="TextBox 9">
            <a:extLst>
              <a:ext uri="{FF2B5EF4-FFF2-40B4-BE49-F238E27FC236}">
                <a16:creationId xmlns:a16="http://schemas.microsoft.com/office/drawing/2014/main" id="{9D08F13E-BDDF-4352-B808-668B23B13062}"/>
              </a:ext>
            </a:extLst>
          </p:cNvPr>
          <p:cNvSpPr txBox="1"/>
          <p:nvPr/>
        </p:nvSpPr>
        <p:spPr>
          <a:xfrm>
            <a:off x="5422105" y="2013720"/>
            <a:ext cx="2532460" cy="175432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800" dirty="0">
                <a:solidFill>
                  <a:srgbClr val="4E4E4E"/>
                </a:solidFill>
              </a:rPr>
              <a:t>9MeV electrons up to 10</a:t>
            </a:r>
            <a:r>
              <a:rPr lang="en-US" sz="1800" baseline="30000" dirty="0">
                <a:solidFill>
                  <a:srgbClr val="4E4E4E"/>
                </a:solidFill>
              </a:rPr>
              <a:t>21</a:t>
            </a:r>
            <a:r>
              <a:rPr lang="en-US" sz="1800" dirty="0">
                <a:solidFill>
                  <a:srgbClr val="4E4E4E"/>
                </a:solidFill>
              </a:rPr>
              <a:t>e/m</a:t>
            </a:r>
            <a:r>
              <a:rPr lang="en-US" sz="1800" baseline="30000" dirty="0">
                <a:solidFill>
                  <a:srgbClr val="4E4E4E"/>
                </a:solidFill>
              </a:rPr>
              <a:t>2</a:t>
            </a:r>
            <a:r>
              <a:rPr lang="en-US" sz="1800" dirty="0">
                <a:solidFill>
                  <a:srgbClr val="4E4E4E"/>
                </a:solidFill>
              </a:rPr>
              <a:t> can improve v-H nucleation site formation thus leading to hydrides size reduction</a:t>
            </a:r>
          </a:p>
        </p:txBody>
      </p:sp>
      <p:pic>
        <p:nvPicPr>
          <p:cNvPr id="17" name="Media1">
            <a:hlinkClick r:id="" action="ppaction://media"/>
            <a:extLst>
              <a:ext uri="{FF2B5EF4-FFF2-40B4-BE49-F238E27FC236}">
                <a16:creationId xmlns:a16="http://schemas.microsoft.com/office/drawing/2014/main" id="{FEF89D5B-E12B-4D74-8294-453CAD1BCE2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52" r="-152"/>
          <a:stretch/>
        </p:blipFill>
        <p:spPr>
          <a:xfrm>
            <a:off x="1980556" y="3059970"/>
            <a:ext cx="3095502" cy="1741220"/>
          </a:xfrm>
          <a:prstGeom prst="rect">
            <a:avLst/>
          </a:prstGeom>
        </p:spPr>
      </p:pic>
      <p:sp>
        <p:nvSpPr>
          <p:cNvPr id="18" name="Arrow: Down 17">
            <a:extLst>
              <a:ext uri="{FF2B5EF4-FFF2-40B4-BE49-F238E27FC236}">
                <a16:creationId xmlns:a16="http://schemas.microsoft.com/office/drawing/2014/main" id="{30A2AA69-B8F8-44E0-B5E9-4AD635ED5DE4}"/>
              </a:ext>
            </a:extLst>
          </p:cNvPr>
          <p:cNvSpPr/>
          <p:nvPr/>
        </p:nvSpPr>
        <p:spPr>
          <a:xfrm>
            <a:off x="4514231" y="2816790"/>
            <a:ext cx="250031" cy="374151"/>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800"/>
          </a:p>
        </p:txBody>
      </p:sp>
      <p:sp>
        <p:nvSpPr>
          <p:cNvPr id="19" name="Arrow: Down 18">
            <a:extLst>
              <a:ext uri="{FF2B5EF4-FFF2-40B4-BE49-F238E27FC236}">
                <a16:creationId xmlns:a16="http://schemas.microsoft.com/office/drawing/2014/main" id="{18FC6B82-A096-4440-A385-652A64BF72EA}"/>
              </a:ext>
            </a:extLst>
          </p:cNvPr>
          <p:cNvSpPr/>
          <p:nvPr/>
        </p:nvSpPr>
        <p:spPr>
          <a:xfrm>
            <a:off x="6563320" y="1597770"/>
            <a:ext cx="250031" cy="374151"/>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ECE693FD-D4BB-4A23-8246-EE9CE11FCCAE}"/>
              </a:ext>
            </a:extLst>
          </p:cNvPr>
          <p:cNvSpPr/>
          <p:nvPr/>
        </p:nvSpPr>
        <p:spPr>
          <a:xfrm>
            <a:off x="5273041" y="629843"/>
            <a:ext cx="3150288" cy="822341"/>
          </a:xfrm>
          <a:prstGeom prst="rect">
            <a:avLst/>
          </a:prstGeom>
        </p:spPr>
        <p:txBody>
          <a:bodyPr wrap="square">
            <a:spAutoFit/>
          </a:bodyPr>
          <a:lstStyle/>
          <a:p>
            <a:pPr algn="just">
              <a:lnSpc>
                <a:spcPct val="107000"/>
              </a:lnSpc>
              <a:spcBef>
                <a:spcPts val="0"/>
              </a:spcBef>
              <a:spcAft>
                <a:spcPts val="600"/>
              </a:spcAft>
            </a:pPr>
            <a:r>
              <a:rPr lang="en-US" sz="1500" dirty="0">
                <a:solidFill>
                  <a:srgbClr val="4E4E4E"/>
                </a:solidFill>
                <a:latin typeface="Calibri" panose="020F0502020204030204" pitchFamily="34" charset="0"/>
                <a:ea typeface="Calibri" panose="020F0502020204030204" pitchFamily="34" charset="0"/>
                <a:cs typeface="Times New Roman" panose="02020603050405020304" pitchFamily="18" charset="0"/>
              </a:rPr>
              <a:t>300% hydride size reduction due to the enhancement of the radiation induced nucleation centers (v-H) </a:t>
            </a:r>
          </a:p>
        </p:txBody>
      </p:sp>
      <p:sp>
        <p:nvSpPr>
          <p:cNvPr id="21" name="TextBox 20">
            <a:extLst>
              <a:ext uri="{FF2B5EF4-FFF2-40B4-BE49-F238E27FC236}">
                <a16:creationId xmlns:a16="http://schemas.microsoft.com/office/drawing/2014/main" id="{CF4AB75F-70A5-4F02-A8CF-871CF597C2C0}"/>
              </a:ext>
            </a:extLst>
          </p:cNvPr>
          <p:cNvSpPr txBox="1"/>
          <p:nvPr/>
        </p:nvSpPr>
        <p:spPr>
          <a:xfrm>
            <a:off x="5386586" y="3748761"/>
            <a:ext cx="2478883" cy="1015663"/>
          </a:xfrm>
          <a:prstGeom prst="rect">
            <a:avLst/>
          </a:prstGeom>
          <a:noFill/>
        </p:spPr>
        <p:txBody>
          <a:bodyPr wrap="square" rtlCol="0">
            <a:spAutoFit/>
          </a:bodyPr>
          <a:lstStyle/>
          <a:p>
            <a:r>
              <a:rPr lang="en-US" sz="1500" dirty="0">
                <a:solidFill>
                  <a:srgbClr val="FF0000"/>
                </a:solidFill>
              </a:rPr>
              <a:t>What’s the effect on HFQS?</a:t>
            </a:r>
          </a:p>
          <a:p>
            <a:pPr marL="257175" indent="-257175">
              <a:buFont typeface="Wingdings" panose="05000000000000000000" pitchFamily="2" charset="2"/>
              <a:buChar char="Ø"/>
            </a:pPr>
            <a:r>
              <a:rPr lang="en-US" sz="1500" dirty="0">
                <a:solidFill>
                  <a:srgbClr val="FF0000"/>
                </a:solidFill>
              </a:rPr>
              <a:t> Irradiation experiment on </a:t>
            </a:r>
            <a:r>
              <a:rPr lang="en-US" sz="1500" dirty="0" err="1">
                <a:solidFill>
                  <a:srgbClr val="FF0000"/>
                </a:solidFill>
              </a:rPr>
              <a:t>Nb</a:t>
            </a:r>
            <a:r>
              <a:rPr lang="en-US" sz="1500" dirty="0">
                <a:solidFill>
                  <a:srgbClr val="FF0000"/>
                </a:solidFill>
              </a:rPr>
              <a:t> 1.3GHz cavity ongoing (see next slide)</a:t>
            </a:r>
          </a:p>
        </p:txBody>
      </p:sp>
      <p:sp>
        <p:nvSpPr>
          <p:cNvPr id="13" name="TextBox 12">
            <a:extLst>
              <a:ext uri="{FF2B5EF4-FFF2-40B4-BE49-F238E27FC236}">
                <a16:creationId xmlns:a16="http://schemas.microsoft.com/office/drawing/2014/main" id="{F6D3B87E-9BDE-8D4C-B442-A9CEEC41AC55}"/>
              </a:ext>
            </a:extLst>
          </p:cNvPr>
          <p:cNvSpPr txBox="1"/>
          <p:nvPr/>
        </p:nvSpPr>
        <p:spPr>
          <a:xfrm>
            <a:off x="8028121" y="232489"/>
            <a:ext cx="815160" cy="338554"/>
          </a:xfrm>
          <a:prstGeom prst="rect">
            <a:avLst/>
          </a:prstGeom>
          <a:solidFill>
            <a:srgbClr val="FFFF00"/>
          </a:solidFill>
        </p:spPr>
        <p:txBody>
          <a:bodyPr wrap="none" rtlCol="0">
            <a:spAutoFit/>
          </a:bodyPr>
          <a:lstStyle/>
          <a:p>
            <a:r>
              <a:rPr lang="en-US" sz="1600" dirty="0"/>
              <a:t>T. Spina</a:t>
            </a:r>
          </a:p>
        </p:txBody>
      </p:sp>
    </p:spTree>
    <p:extLst>
      <p:ext uri="{BB962C8B-B14F-4D97-AF65-F5344CB8AC3E}">
        <p14:creationId xmlns:p14="http://schemas.microsoft.com/office/powerpoint/2010/main" val="387987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6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Irradiation studies on 1.3GHz </a:t>
            </a:r>
            <a:r>
              <a:rPr lang="en-US" dirty="0" err="1"/>
              <a:t>Nb</a:t>
            </a:r>
            <a:r>
              <a:rPr lang="en-US" dirty="0"/>
              <a:t> cavity</a:t>
            </a:r>
          </a:p>
        </p:txBody>
      </p:sp>
      <p:sp>
        <p:nvSpPr>
          <p:cNvPr id="3" name="Date Placeholder 2"/>
          <p:cNvSpPr>
            <a:spLocks noGrp="1"/>
          </p:cNvSpPr>
          <p:nvPr>
            <p:ph type="dt" sz="half" idx="2"/>
          </p:nvPr>
        </p:nvSpPr>
        <p:spPr/>
        <p:txBody>
          <a:bodyPr/>
          <a:lstStyle/>
          <a:p>
            <a:pPr>
              <a:defRPr/>
            </a:pPr>
            <a:r>
              <a:rPr lang="en-US"/>
              <a:t>12/9/20</a:t>
            </a:r>
            <a:endParaRPr lang="en-US" dirty="0"/>
          </a:p>
        </p:txBody>
      </p:sp>
      <p:sp>
        <p:nvSpPr>
          <p:cNvPr id="4" name="Footer Placeholder 3"/>
          <p:cNvSpPr>
            <a:spLocks noGrp="1"/>
          </p:cNvSpPr>
          <p:nvPr>
            <p:ph type="ftr" sz="quarter" idx="3"/>
          </p:nvPr>
        </p:nvSpPr>
        <p:spPr/>
        <p:txBody>
          <a:bodyPr/>
          <a:lstStyle/>
          <a:p>
            <a:pPr>
              <a:defRPr/>
            </a:pPr>
            <a:r>
              <a:rPr lang="en-US"/>
              <a:t>A. Romanenko | AAC'2020</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pic>
        <p:nvPicPr>
          <p:cNvPr id="2" name="Picture 1">
            <a:extLst>
              <a:ext uri="{FF2B5EF4-FFF2-40B4-BE49-F238E27FC236}">
                <a16:creationId xmlns:a16="http://schemas.microsoft.com/office/drawing/2014/main" id="{C1DEE23B-4C37-4A71-8B77-DAA3242644E5}"/>
              </a:ext>
            </a:extLst>
          </p:cNvPr>
          <p:cNvPicPr>
            <a:picLocks noChangeAspect="1"/>
          </p:cNvPicPr>
          <p:nvPr/>
        </p:nvPicPr>
        <p:blipFill>
          <a:blip r:embed="rId2"/>
          <a:stretch>
            <a:fillRect/>
          </a:stretch>
        </p:blipFill>
        <p:spPr>
          <a:xfrm>
            <a:off x="1210246" y="861855"/>
            <a:ext cx="3761804" cy="1875851"/>
          </a:xfrm>
          <a:prstGeom prst="rect">
            <a:avLst/>
          </a:prstGeom>
        </p:spPr>
      </p:pic>
      <p:pic>
        <p:nvPicPr>
          <p:cNvPr id="6" name="Picture 5">
            <a:extLst>
              <a:ext uri="{FF2B5EF4-FFF2-40B4-BE49-F238E27FC236}">
                <a16:creationId xmlns:a16="http://schemas.microsoft.com/office/drawing/2014/main" id="{D7D58834-38A1-4D04-A2A7-E062C32EA3DF}"/>
              </a:ext>
            </a:extLst>
          </p:cNvPr>
          <p:cNvPicPr>
            <a:picLocks noChangeAspect="1"/>
          </p:cNvPicPr>
          <p:nvPr/>
        </p:nvPicPr>
        <p:blipFill>
          <a:blip r:embed="rId3"/>
          <a:stretch>
            <a:fillRect/>
          </a:stretch>
        </p:blipFill>
        <p:spPr>
          <a:xfrm>
            <a:off x="5126260" y="700678"/>
            <a:ext cx="2807494" cy="1993262"/>
          </a:xfrm>
          <a:prstGeom prst="rect">
            <a:avLst/>
          </a:prstGeom>
        </p:spPr>
      </p:pic>
      <p:sp>
        <p:nvSpPr>
          <p:cNvPr id="13" name="TextBox 12">
            <a:extLst>
              <a:ext uri="{FF2B5EF4-FFF2-40B4-BE49-F238E27FC236}">
                <a16:creationId xmlns:a16="http://schemas.microsoft.com/office/drawing/2014/main" id="{A95C8F10-FD6F-4494-920B-014155A56E49}"/>
              </a:ext>
            </a:extLst>
          </p:cNvPr>
          <p:cNvSpPr txBox="1"/>
          <p:nvPr/>
        </p:nvSpPr>
        <p:spPr>
          <a:xfrm>
            <a:off x="1185685" y="3292677"/>
            <a:ext cx="1803497" cy="1131079"/>
          </a:xfrm>
          <a:prstGeom prst="rect">
            <a:avLst/>
          </a:prstGeom>
          <a:noFill/>
        </p:spPr>
        <p:txBody>
          <a:bodyPr wrap="square" rtlCol="0">
            <a:spAutoFit/>
          </a:bodyPr>
          <a:lstStyle/>
          <a:p>
            <a:r>
              <a:rPr lang="en-US" sz="1350" dirty="0">
                <a:solidFill>
                  <a:srgbClr val="4E4E4E"/>
                </a:solidFill>
              </a:rPr>
              <a:t>Monte Carlo simulation + FEM Thermal analysis to estimate temperature increase</a:t>
            </a:r>
          </a:p>
        </p:txBody>
      </p:sp>
      <p:pic>
        <p:nvPicPr>
          <p:cNvPr id="14" name="Picture 13">
            <a:extLst>
              <a:ext uri="{FF2B5EF4-FFF2-40B4-BE49-F238E27FC236}">
                <a16:creationId xmlns:a16="http://schemas.microsoft.com/office/drawing/2014/main" id="{B9DBF8BF-4AD5-4B39-AB95-AE2BBD345E4C}"/>
              </a:ext>
            </a:extLst>
          </p:cNvPr>
          <p:cNvPicPr>
            <a:picLocks noChangeAspect="1"/>
          </p:cNvPicPr>
          <p:nvPr/>
        </p:nvPicPr>
        <p:blipFill>
          <a:blip r:embed="rId4"/>
          <a:stretch>
            <a:fillRect/>
          </a:stretch>
        </p:blipFill>
        <p:spPr>
          <a:xfrm>
            <a:off x="6186488" y="3114082"/>
            <a:ext cx="1803497" cy="1405415"/>
          </a:xfrm>
          <a:prstGeom prst="rect">
            <a:avLst/>
          </a:prstGeom>
        </p:spPr>
      </p:pic>
      <p:pic>
        <p:nvPicPr>
          <p:cNvPr id="15" name="Picture 14">
            <a:extLst>
              <a:ext uri="{FF2B5EF4-FFF2-40B4-BE49-F238E27FC236}">
                <a16:creationId xmlns:a16="http://schemas.microsoft.com/office/drawing/2014/main" id="{211FA66D-D657-4BA8-AE78-B48AA9EFFA33}"/>
              </a:ext>
            </a:extLst>
          </p:cNvPr>
          <p:cNvPicPr>
            <a:picLocks noChangeAspect="1"/>
          </p:cNvPicPr>
          <p:nvPr/>
        </p:nvPicPr>
        <p:blipFill>
          <a:blip r:embed="rId5"/>
          <a:stretch>
            <a:fillRect/>
          </a:stretch>
        </p:blipFill>
        <p:spPr>
          <a:xfrm>
            <a:off x="4875879" y="3162880"/>
            <a:ext cx="1106677" cy="1405415"/>
          </a:xfrm>
          <a:prstGeom prst="rect">
            <a:avLst/>
          </a:prstGeom>
        </p:spPr>
      </p:pic>
      <p:pic>
        <p:nvPicPr>
          <p:cNvPr id="16" name="Picture 15">
            <a:extLst>
              <a:ext uri="{FF2B5EF4-FFF2-40B4-BE49-F238E27FC236}">
                <a16:creationId xmlns:a16="http://schemas.microsoft.com/office/drawing/2014/main" id="{11CE0C89-3462-4D32-91B4-07E5E9426840}"/>
              </a:ext>
            </a:extLst>
          </p:cNvPr>
          <p:cNvPicPr>
            <a:picLocks noChangeAspect="1"/>
          </p:cNvPicPr>
          <p:nvPr/>
        </p:nvPicPr>
        <p:blipFill rotWithShape="1">
          <a:blip r:embed="rId6">
            <a:extLst>
              <a:ext uri="{28A0092B-C50C-407E-A947-70E740481C1C}">
                <a14:useLocalDpi xmlns:a14="http://schemas.microsoft.com/office/drawing/2010/main" val="0"/>
              </a:ext>
            </a:extLst>
          </a:blip>
          <a:srcRect r="48398"/>
          <a:stretch/>
        </p:blipFill>
        <p:spPr>
          <a:xfrm>
            <a:off x="3091148" y="2913072"/>
            <a:ext cx="1803497" cy="1856266"/>
          </a:xfrm>
          <a:prstGeom prst="rect">
            <a:avLst/>
          </a:prstGeom>
        </p:spPr>
      </p:pic>
      <p:sp>
        <p:nvSpPr>
          <p:cNvPr id="17" name="TextBox 16">
            <a:extLst>
              <a:ext uri="{FF2B5EF4-FFF2-40B4-BE49-F238E27FC236}">
                <a16:creationId xmlns:a16="http://schemas.microsoft.com/office/drawing/2014/main" id="{1969FCA9-DC06-4E73-9073-361704BD5D8E}"/>
              </a:ext>
            </a:extLst>
          </p:cNvPr>
          <p:cNvSpPr txBox="1"/>
          <p:nvPr/>
        </p:nvSpPr>
        <p:spPr>
          <a:xfrm>
            <a:off x="4972050" y="4515478"/>
            <a:ext cx="2522315" cy="230832"/>
          </a:xfrm>
          <a:prstGeom prst="rect">
            <a:avLst/>
          </a:prstGeom>
          <a:noFill/>
        </p:spPr>
        <p:txBody>
          <a:bodyPr wrap="square" rtlCol="0">
            <a:spAutoFit/>
          </a:bodyPr>
          <a:lstStyle/>
          <a:p>
            <a:r>
              <a:rPr lang="en-US" sz="900" dirty="0">
                <a:solidFill>
                  <a:srgbClr val="4E4E4E"/>
                </a:solidFill>
              </a:rPr>
              <a:t>Courtesy of M. Geelhoed and S. Bidhar</a:t>
            </a:r>
          </a:p>
        </p:txBody>
      </p:sp>
      <p:sp>
        <p:nvSpPr>
          <p:cNvPr id="18" name="TextBox 17">
            <a:extLst>
              <a:ext uri="{FF2B5EF4-FFF2-40B4-BE49-F238E27FC236}">
                <a16:creationId xmlns:a16="http://schemas.microsoft.com/office/drawing/2014/main" id="{5F1C7AC8-F068-B84C-AA20-A4F48EAB7EF5}"/>
              </a:ext>
            </a:extLst>
          </p:cNvPr>
          <p:cNvSpPr txBox="1"/>
          <p:nvPr/>
        </p:nvSpPr>
        <p:spPr>
          <a:xfrm>
            <a:off x="8028121" y="232489"/>
            <a:ext cx="815160" cy="338554"/>
          </a:xfrm>
          <a:prstGeom prst="rect">
            <a:avLst/>
          </a:prstGeom>
          <a:solidFill>
            <a:srgbClr val="FFFF00"/>
          </a:solidFill>
        </p:spPr>
        <p:txBody>
          <a:bodyPr wrap="none" rtlCol="0">
            <a:spAutoFit/>
          </a:bodyPr>
          <a:lstStyle/>
          <a:p>
            <a:r>
              <a:rPr lang="en-US" sz="1600" dirty="0"/>
              <a:t>T. Spina</a:t>
            </a:r>
          </a:p>
        </p:txBody>
      </p:sp>
    </p:spTree>
    <p:extLst>
      <p:ext uri="{BB962C8B-B14F-4D97-AF65-F5344CB8AC3E}">
        <p14:creationId xmlns:p14="http://schemas.microsoft.com/office/powerpoint/2010/main" val="3834049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5C307B-EBFB-41BF-8A13-6E683269FBDF}"/>
              </a:ext>
            </a:extLst>
          </p:cNvPr>
          <p:cNvSpPr>
            <a:spLocks noGrp="1"/>
          </p:cNvSpPr>
          <p:nvPr>
            <p:ph type="title"/>
          </p:nvPr>
        </p:nvSpPr>
        <p:spPr/>
        <p:txBody>
          <a:bodyPr/>
          <a:lstStyle/>
          <a:p>
            <a:r>
              <a:rPr lang="en-US" dirty="0"/>
              <a:t>New irradiation set-up for cavity</a:t>
            </a:r>
          </a:p>
        </p:txBody>
      </p:sp>
      <p:sp>
        <p:nvSpPr>
          <p:cNvPr id="4" name="Date Placeholder 3">
            <a:extLst>
              <a:ext uri="{FF2B5EF4-FFF2-40B4-BE49-F238E27FC236}">
                <a16:creationId xmlns:a16="http://schemas.microsoft.com/office/drawing/2014/main" id="{B1F46903-F167-4657-90A1-E0C92072CED6}"/>
              </a:ext>
            </a:extLst>
          </p:cNvPr>
          <p:cNvSpPr>
            <a:spLocks noGrp="1"/>
          </p:cNvSpPr>
          <p:nvPr>
            <p:ph type="dt" sz="half" idx="2"/>
          </p:nvPr>
        </p:nvSpPr>
        <p:spPr/>
        <p:txBody>
          <a:bodyPr/>
          <a:lstStyle/>
          <a:p>
            <a:pPr>
              <a:defRPr/>
            </a:pPr>
            <a:r>
              <a:rPr lang="en-US"/>
              <a:t>12/9/20</a:t>
            </a:r>
            <a:endParaRPr lang="en-US" dirty="0"/>
          </a:p>
        </p:txBody>
      </p:sp>
      <p:sp>
        <p:nvSpPr>
          <p:cNvPr id="5" name="Footer Placeholder 4">
            <a:extLst>
              <a:ext uri="{FF2B5EF4-FFF2-40B4-BE49-F238E27FC236}">
                <a16:creationId xmlns:a16="http://schemas.microsoft.com/office/drawing/2014/main" id="{218BC855-0CE1-4719-972E-0CB715538FBD}"/>
              </a:ext>
            </a:extLst>
          </p:cNvPr>
          <p:cNvSpPr>
            <a:spLocks noGrp="1"/>
          </p:cNvSpPr>
          <p:nvPr>
            <p:ph type="ftr" sz="quarter" idx="3"/>
          </p:nvPr>
        </p:nvSpPr>
        <p:spPr/>
        <p:txBody>
          <a:bodyPr/>
          <a:lstStyle/>
          <a:p>
            <a:pPr>
              <a:defRPr/>
            </a:pPr>
            <a:r>
              <a:rPr lang="en-US"/>
              <a:t>A. Romanenko | AAC'2020</a:t>
            </a:r>
            <a:endParaRPr lang="en-US" b="1" dirty="0"/>
          </a:p>
        </p:txBody>
      </p:sp>
      <p:sp>
        <p:nvSpPr>
          <p:cNvPr id="6" name="Slide Number Placeholder 5">
            <a:extLst>
              <a:ext uri="{FF2B5EF4-FFF2-40B4-BE49-F238E27FC236}">
                <a16:creationId xmlns:a16="http://schemas.microsoft.com/office/drawing/2014/main" id="{9671FD4A-E9B1-4601-BFD7-4628A9A3F44C}"/>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pic>
        <p:nvPicPr>
          <p:cNvPr id="7" name="Picture 6">
            <a:extLst>
              <a:ext uri="{FF2B5EF4-FFF2-40B4-BE49-F238E27FC236}">
                <a16:creationId xmlns:a16="http://schemas.microsoft.com/office/drawing/2014/main" id="{6FDB3C89-2093-4BA6-83D8-D9C73EFC16C3}"/>
              </a:ext>
            </a:extLst>
          </p:cNvPr>
          <p:cNvPicPr>
            <a:picLocks noChangeAspect="1"/>
          </p:cNvPicPr>
          <p:nvPr/>
        </p:nvPicPr>
        <p:blipFill rotWithShape="1">
          <a:blip r:embed="rId2">
            <a:extLst>
              <a:ext uri="{28A0092B-C50C-407E-A947-70E740481C1C}">
                <a14:useLocalDpi xmlns:a14="http://schemas.microsoft.com/office/drawing/2010/main" val="0"/>
              </a:ext>
            </a:extLst>
          </a:blip>
          <a:srcRect t="7010" r="28926"/>
          <a:stretch/>
        </p:blipFill>
        <p:spPr>
          <a:xfrm rot="5400000">
            <a:off x="1678356" y="1253134"/>
            <a:ext cx="1843088" cy="1808559"/>
          </a:xfrm>
          <a:prstGeom prst="rect">
            <a:avLst/>
          </a:prstGeom>
        </p:spPr>
      </p:pic>
      <p:pic>
        <p:nvPicPr>
          <p:cNvPr id="1026" name="Picture 2" descr="Work-In-Progress | ChristianNet">
            <a:extLst>
              <a:ext uri="{FF2B5EF4-FFF2-40B4-BE49-F238E27FC236}">
                <a16:creationId xmlns:a16="http://schemas.microsoft.com/office/drawing/2014/main" id="{AC38D888-E73C-47A6-80B8-31D012A3CA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71" b="10278"/>
          <a:stretch/>
        </p:blipFill>
        <p:spPr bwMode="auto">
          <a:xfrm>
            <a:off x="4143375" y="903189"/>
            <a:ext cx="3557588" cy="29233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D45D3BF-E975-394D-81E6-301B39E521E8}"/>
              </a:ext>
            </a:extLst>
          </p:cNvPr>
          <p:cNvSpPr txBox="1"/>
          <p:nvPr/>
        </p:nvSpPr>
        <p:spPr>
          <a:xfrm>
            <a:off x="8028121" y="232489"/>
            <a:ext cx="815160" cy="338554"/>
          </a:xfrm>
          <a:prstGeom prst="rect">
            <a:avLst/>
          </a:prstGeom>
          <a:solidFill>
            <a:srgbClr val="FFFF00"/>
          </a:solidFill>
        </p:spPr>
        <p:txBody>
          <a:bodyPr wrap="none" rtlCol="0">
            <a:spAutoFit/>
          </a:bodyPr>
          <a:lstStyle/>
          <a:p>
            <a:r>
              <a:rPr lang="en-US" sz="1600" dirty="0"/>
              <a:t>T. Spina</a:t>
            </a:r>
          </a:p>
        </p:txBody>
      </p:sp>
    </p:spTree>
    <p:extLst>
      <p:ext uri="{BB962C8B-B14F-4D97-AF65-F5344CB8AC3E}">
        <p14:creationId xmlns:p14="http://schemas.microsoft.com/office/powerpoint/2010/main" val="57138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77CE46-1627-482B-B6EF-1FE6F0534840}"/>
              </a:ext>
            </a:extLst>
          </p:cNvPr>
          <p:cNvSpPr>
            <a:spLocks noGrp="1"/>
          </p:cNvSpPr>
          <p:nvPr>
            <p:ph type="title"/>
          </p:nvPr>
        </p:nvSpPr>
        <p:spPr/>
        <p:txBody>
          <a:bodyPr/>
          <a:lstStyle/>
          <a:p>
            <a:r>
              <a:rPr lang="en-US" dirty="0"/>
              <a:t>Internal friction measures on </a:t>
            </a:r>
            <a:r>
              <a:rPr lang="en-US" dirty="0" err="1"/>
              <a:t>Nb</a:t>
            </a:r>
            <a:r>
              <a:rPr lang="en-US" dirty="0"/>
              <a:t> bulk samples </a:t>
            </a:r>
          </a:p>
        </p:txBody>
      </p:sp>
      <p:sp>
        <p:nvSpPr>
          <p:cNvPr id="4" name="Date Placeholder 3">
            <a:extLst>
              <a:ext uri="{FF2B5EF4-FFF2-40B4-BE49-F238E27FC236}">
                <a16:creationId xmlns:a16="http://schemas.microsoft.com/office/drawing/2014/main" id="{EC02F4CE-56C1-458E-9D24-F0099EC5F5B1}"/>
              </a:ext>
            </a:extLst>
          </p:cNvPr>
          <p:cNvSpPr>
            <a:spLocks noGrp="1"/>
          </p:cNvSpPr>
          <p:nvPr>
            <p:ph type="dt" sz="half" idx="2"/>
          </p:nvPr>
        </p:nvSpPr>
        <p:spPr/>
        <p:txBody>
          <a:bodyPr/>
          <a:lstStyle/>
          <a:p>
            <a:pPr>
              <a:defRPr/>
            </a:pPr>
            <a:r>
              <a:rPr lang="en-US"/>
              <a:t>12/9/20</a:t>
            </a:r>
            <a:endParaRPr lang="en-US" dirty="0"/>
          </a:p>
        </p:txBody>
      </p:sp>
      <p:sp>
        <p:nvSpPr>
          <p:cNvPr id="5" name="Footer Placeholder 4">
            <a:extLst>
              <a:ext uri="{FF2B5EF4-FFF2-40B4-BE49-F238E27FC236}">
                <a16:creationId xmlns:a16="http://schemas.microsoft.com/office/drawing/2014/main" id="{881E14EC-1B25-410A-ABD6-51EE257A4FE3}"/>
              </a:ext>
            </a:extLst>
          </p:cNvPr>
          <p:cNvSpPr>
            <a:spLocks noGrp="1"/>
          </p:cNvSpPr>
          <p:nvPr>
            <p:ph type="ftr" sz="quarter" idx="3"/>
          </p:nvPr>
        </p:nvSpPr>
        <p:spPr/>
        <p:txBody>
          <a:bodyPr/>
          <a:lstStyle/>
          <a:p>
            <a:pPr>
              <a:defRPr/>
            </a:pPr>
            <a:r>
              <a:rPr lang="en-US"/>
              <a:t>A. Romanenko | AAC'2020</a:t>
            </a:r>
            <a:endParaRPr lang="en-US" b="1" dirty="0"/>
          </a:p>
        </p:txBody>
      </p:sp>
      <p:sp>
        <p:nvSpPr>
          <p:cNvPr id="6" name="Slide Number Placeholder 5">
            <a:extLst>
              <a:ext uri="{FF2B5EF4-FFF2-40B4-BE49-F238E27FC236}">
                <a16:creationId xmlns:a16="http://schemas.microsoft.com/office/drawing/2014/main" id="{978C15EE-3387-4057-9C34-B061B18B747E}"/>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pic>
        <p:nvPicPr>
          <p:cNvPr id="10" name="Picture 9">
            <a:extLst>
              <a:ext uri="{FF2B5EF4-FFF2-40B4-BE49-F238E27FC236}">
                <a16:creationId xmlns:a16="http://schemas.microsoft.com/office/drawing/2014/main" id="{B75085A7-51DB-4F56-AF04-3B9DCAB103F2}"/>
              </a:ext>
            </a:extLst>
          </p:cNvPr>
          <p:cNvPicPr>
            <a:picLocks noChangeAspect="1"/>
          </p:cNvPicPr>
          <p:nvPr/>
        </p:nvPicPr>
        <p:blipFill>
          <a:blip r:embed="rId2"/>
          <a:stretch>
            <a:fillRect/>
          </a:stretch>
        </p:blipFill>
        <p:spPr>
          <a:xfrm>
            <a:off x="1309688" y="2394434"/>
            <a:ext cx="1882687" cy="1711112"/>
          </a:xfrm>
          <a:prstGeom prst="rect">
            <a:avLst/>
          </a:prstGeom>
        </p:spPr>
      </p:pic>
      <p:pic>
        <p:nvPicPr>
          <p:cNvPr id="12" name="Picture 11">
            <a:extLst>
              <a:ext uri="{FF2B5EF4-FFF2-40B4-BE49-F238E27FC236}">
                <a16:creationId xmlns:a16="http://schemas.microsoft.com/office/drawing/2014/main" id="{5EE0DC52-798E-47D7-B5EC-23127B1950B6}"/>
              </a:ext>
            </a:extLst>
          </p:cNvPr>
          <p:cNvPicPr>
            <a:picLocks noChangeAspect="1"/>
          </p:cNvPicPr>
          <p:nvPr/>
        </p:nvPicPr>
        <p:blipFill>
          <a:blip r:embed="rId3"/>
          <a:stretch>
            <a:fillRect/>
          </a:stretch>
        </p:blipFill>
        <p:spPr>
          <a:xfrm>
            <a:off x="3141162" y="1037955"/>
            <a:ext cx="4859838" cy="3311336"/>
          </a:xfrm>
          <a:prstGeom prst="rect">
            <a:avLst/>
          </a:prstGeom>
        </p:spPr>
      </p:pic>
      <p:pic>
        <p:nvPicPr>
          <p:cNvPr id="14" name="Picture 13">
            <a:extLst>
              <a:ext uri="{FF2B5EF4-FFF2-40B4-BE49-F238E27FC236}">
                <a16:creationId xmlns:a16="http://schemas.microsoft.com/office/drawing/2014/main" id="{86D43C6E-1309-453F-A6D9-EF4DBA4C3DCA}"/>
              </a:ext>
            </a:extLst>
          </p:cNvPr>
          <p:cNvPicPr>
            <a:picLocks noChangeAspect="1"/>
          </p:cNvPicPr>
          <p:nvPr/>
        </p:nvPicPr>
        <p:blipFill>
          <a:blip r:embed="rId4"/>
          <a:stretch>
            <a:fillRect/>
          </a:stretch>
        </p:blipFill>
        <p:spPr>
          <a:xfrm>
            <a:off x="1309688" y="794210"/>
            <a:ext cx="2511497" cy="1438573"/>
          </a:xfrm>
          <a:prstGeom prst="rect">
            <a:avLst/>
          </a:prstGeom>
        </p:spPr>
      </p:pic>
      <p:sp>
        <p:nvSpPr>
          <p:cNvPr id="9" name="TextBox 8">
            <a:extLst>
              <a:ext uri="{FF2B5EF4-FFF2-40B4-BE49-F238E27FC236}">
                <a16:creationId xmlns:a16="http://schemas.microsoft.com/office/drawing/2014/main" id="{6348D59B-D568-D047-B1CE-88A26C2A5A64}"/>
              </a:ext>
            </a:extLst>
          </p:cNvPr>
          <p:cNvSpPr txBox="1"/>
          <p:nvPr/>
        </p:nvSpPr>
        <p:spPr>
          <a:xfrm>
            <a:off x="8028121" y="232489"/>
            <a:ext cx="815160" cy="338554"/>
          </a:xfrm>
          <a:prstGeom prst="rect">
            <a:avLst/>
          </a:prstGeom>
          <a:solidFill>
            <a:srgbClr val="FFFF00"/>
          </a:solidFill>
        </p:spPr>
        <p:txBody>
          <a:bodyPr wrap="none" rtlCol="0">
            <a:spAutoFit/>
          </a:bodyPr>
          <a:lstStyle/>
          <a:p>
            <a:r>
              <a:rPr lang="en-US" sz="1600" dirty="0"/>
              <a:t>T. Spina</a:t>
            </a:r>
          </a:p>
        </p:txBody>
      </p:sp>
    </p:spTree>
    <p:extLst>
      <p:ext uri="{BB962C8B-B14F-4D97-AF65-F5344CB8AC3E}">
        <p14:creationId xmlns:p14="http://schemas.microsoft.com/office/powerpoint/2010/main" val="3576523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Beamlines | Advanced Photon Source">
            <a:extLst>
              <a:ext uri="{FF2B5EF4-FFF2-40B4-BE49-F238E27FC236}">
                <a16:creationId xmlns:a16="http://schemas.microsoft.com/office/drawing/2014/main" id="{AF6412D2-BC24-B64E-ACEE-C5965DA310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837"/>
          <a:stretch/>
        </p:blipFill>
        <p:spPr bwMode="auto">
          <a:xfrm>
            <a:off x="1226678" y="1781641"/>
            <a:ext cx="2535686" cy="244484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AE1CB76-1D99-A149-BD08-99E3975ABE1D}"/>
              </a:ext>
            </a:extLst>
          </p:cNvPr>
          <p:cNvSpPr/>
          <p:nvPr/>
        </p:nvSpPr>
        <p:spPr>
          <a:xfrm>
            <a:off x="1290619" y="194782"/>
            <a:ext cx="6591848" cy="553998"/>
          </a:xfrm>
          <a:prstGeom prst="rect">
            <a:avLst/>
          </a:prstGeom>
        </p:spPr>
        <p:txBody>
          <a:bodyPr wrap="square">
            <a:spAutoFit/>
          </a:bodyPr>
          <a:lstStyle/>
          <a:p>
            <a:pPr fontAlgn="base">
              <a:spcBef>
                <a:spcPct val="0"/>
              </a:spcBef>
              <a:spcAft>
                <a:spcPct val="0"/>
              </a:spcAft>
            </a:pPr>
            <a:r>
              <a:rPr lang="en-US" sz="1500" b="1" dirty="0">
                <a:solidFill>
                  <a:srgbClr val="004C97"/>
                </a:solidFill>
                <a:latin typeface="Helvetica"/>
              </a:rPr>
              <a:t>Structural and spectroscopic studies of Nb SRF technologies using Advanced Synchrotron Radiation Techniques</a:t>
            </a:r>
          </a:p>
        </p:txBody>
      </p:sp>
      <p:sp>
        <p:nvSpPr>
          <p:cNvPr id="5" name="TextBox 4">
            <a:extLst>
              <a:ext uri="{FF2B5EF4-FFF2-40B4-BE49-F238E27FC236}">
                <a16:creationId xmlns:a16="http://schemas.microsoft.com/office/drawing/2014/main" id="{9A003197-779F-B94C-A174-3C64D14D1743}"/>
              </a:ext>
            </a:extLst>
          </p:cNvPr>
          <p:cNvSpPr txBox="1"/>
          <p:nvPr/>
        </p:nvSpPr>
        <p:spPr>
          <a:xfrm>
            <a:off x="1213210" y="772336"/>
            <a:ext cx="6762294" cy="1169551"/>
          </a:xfrm>
          <a:prstGeom prst="rect">
            <a:avLst/>
          </a:prstGeom>
          <a:noFill/>
        </p:spPr>
        <p:txBody>
          <a:bodyPr wrap="square" rtlCol="0">
            <a:spAutoFit/>
          </a:bodyPr>
          <a:lstStyle/>
          <a:p>
            <a:pPr marL="214313" indent="-214313">
              <a:buFont typeface="Arial" panose="020B0604020202020204" pitchFamily="34" charset="0"/>
              <a:buChar char="•"/>
            </a:pPr>
            <a:r>
              <a:rPr lang="en-US" sz="1400" dirty="0">
                <a:solidFill>
                  <a:srgbClr val="7030A0"/>
                </a:solidFill>
                <a:latin typeface="Helvetica Light" panose="020B0403020202020204" pitchFamily="34" charset="0"/>
              </a:rPr>
              <a:t>Average/local structure features of the natural surface oxide layer of Nb and Nb</a:t>
            </a:r>
            <a:r>
              <a:rPr lang="en-US" sz="1400" baseline="-25000" dirty="0">
                <a:solidFill>
                  <a:srgbClr val="7030A0"/>
                </a:solidFill>
                <a:latin typeface="Helvetica Light" panose="020B0403020202020204" pitchFamily="34" charset="0"/>
              </a:rPr>
              <a:t>3</a:t>
            </a:r>
            <a:r>
              <a:rPr lang="en-US" sz="1400" dirty="0">
                <a:solidFill>
                  <a:srgbClr val="7030A0"/>
                </a:solidFill>
                <a:latin typeface="Helvetica Light" panose="020B0403020202020204" pitchFamily="34" charset="0"/>
              </a:rPr>
              <a:t>Sn/Nb SRF cavities </a:t>
            </a:r>
          </a:p>
          <a:p>
            <a:pPr marL="214313" indent="-214313">
              <a:buFont typeface="Arial" panose="020B0604020202020204" pitchFamily="34" charset="0"/>
              <a:buChar char="•"/>
            </a:pPr>
            <a:r>
              <a:rPr lang="en-US" sz="1400" dirty="0">
                <a:solidFill>
                  <a:srgbClr val="7030A0"/>
                </a:solidFill>
                <a:latin typeface="Helvetica Light" panose="020B0403020202020204" pitchFamily="34" charset="0"/>
              </a:rPr>
              <a:t>Study of the structural changes induced by segregation/re-dissolution of secondary phases</a:t>
            </a:r>
          </a:p>
          <a:p>
            <a:endParaRPr lang="en-US" sz="1400" dirty="0">
              <a:solidFill>
                <a:srgbClr val="7030A0"/>
              </a:solidFill>
            </a:endParaRPr>
          </a:p>
        </p:txBody>
      </p:sp>
      <p:sp>
        <p:nvSpPr>
          <p:cNvPr id="15" name="TextBox 14">
            <a:extLst>
              <a:ext uri="{FF2B5EF4-FFF2-40B4-BE49-F238E27FC236}">
                <a16:creationId xmlns:a16="http://schemas.microsoft.com/office/drawing/2014/main" id="{B37384E5-FF6F-4945-B9DA-47B764E9E106}"/>
              </a:ext>
            </a:extLst>
          </p:cNvPr>
          <p:cNvSpPr txBox="1"/>
          <p:nvPr/>
        </p:nvSpPr>
        <p:spPr>
          <a:xfrm>
            <a:off x="5917565" y="1619455"/>
            <a:ext cx="1975710" cy="276999"/>
          </a:xfrm>
          <a:prstGeom prst="rect">
            <a:avLst/>
          </a:prstGeom>
          <a:noFill/>
        </p:spPr>
        <p:txBody>
          <a:bodyPr wrap="square" rtlCol="0">
            <a:spAutoFit/>
          </a:bodyPr>
          <a:lstStyle/>
          <a:p>
            <a:r>
              <a:rPr lang="en-US" sz="1200" dirty="0">
                <a:solidFill>
                  <a:srgbClr val="FF0000"/>
                </a:solidFill>
                <a:latin typeface="Helvetica" pitchFamily="2" charset="0"/>
              </a:rPr>
              <a:t>XPS: ARXPS + HAXPES</a:t>
            </a:r>
          </a:p>
        </p:txBody>
      </p:sp>
      <p:grpSp>
        <p:nvGrpSpPr>
          <p:cNvPr id="9" name="Group 8">
            <a:extLst>
              <a:ext uri="{FF2B5EF4-FFF2-40B4-BE49-F238E27FC236}">
                <a16:creationId xmlns:a16="http://schemas.microsoft.com/office/drawing/2014/main" id="{A41BF032-DA9B-0649-93E3-B84E07175AB1}"/>
              </a:ext>
            </a:extLst>
          </p:cNvPr>
          <p:cNvGrpSpPr/>
          <p:nvPr/>
        </p:nvGrpSpPr>
        <p:grpSpPr>
          <a:xfrm>
            <a:off x="3762364" y="1636288"/>
            <a:ext cx="2058108" cy="1841153"/>
            <a:chOff x="3492485" y="2181716"/>
            <a:chExt cx="2744144" cy="2454871"/>
          </a:xfrm>
        </p:grpSpPr>
        <p:pic>
          <p:nvPicPr>
            <p:cNvPr id="61" name="Picture 60" descr="Graphical user interface&#10;&#10;Description automatically generated">
              <a:extLst>
                <a:ext uri="{FF2B5EF4-FFF2-40B4-BE49-F238E27FC236}">
                  <a16:creationId xmlns:a16="http://schemas.microsoft.com/office/drawing/2014/main" id="{D7C15D77-34C4-1B44-BE23-43E4C13950BF}"/>
                </a:ext>
              </a:extLst>
            </p:cNvPr>
            <p:cNvPicPr>
              <a:picLocks noChangeAspect="1"/>
            </p:cNvPicPr>
            <p:nvPr/>
          </p:nvPicPr>
          <p:blipFill>
            <a:blip r:embed="rId4"/>
            <a:stretch>
              <a:fillRect/>
            </a:stretch>
          </p:blipFill>
          <p:spPr>
            <a:xfrm>
              <a:off x="3584997" y="2369757"/>
              <a:ext cx="2651632" cy="2266830"/>
            </a:xfrm>
            <a:prstGeom prst="rect">
              <a:avLst/>
            </a:prstGeom>
          </p:spPr>
        </p:pic>
        <p:pic>
          <p:nvPicPr>
            <p:cNvPr id="66" name="Picture 65">
              <a:extLst>
                <a:ext uri="{FF2B5EF4-FFF2-40B4-BE49-F238E27FC236}">
                  <a16:creationId xmlns:a16="http://schemas.microsoft.com/office/drawing/2014/main" id="{44D8C4F1-CEE3-1A47-82D1-283AB54702D0}"/>
                </a:ext>
              </a:extLst>
            </p:cNvPr>
            <p:cNvPicPr>
              <a:picLocks noChangeAspect="1"/>
            </p:cNvPicPr>
            <p:nvPr/>
          </p:nvPicPr>
          <p:blipFill>
            <a:blip r:embed="rId5"/>
            <a:stretch>
              <a:fillRect/>
            </a:stretch>
          </p:blipFill>
          <p:spPr>
            <a:xfrm>
              <a:off x="3492485" y="2181716"/>
              <a:ext cx="663085" cy="775156"/>
            </a:xfrm>
            <a:prstGeom prst="rect">
              <a:avLst/>
            </a:prstGeom>
          </p:spPr>
        </p:pic>
      </p:grpSp>
      <p:pic>
        <p:nvPicPr>
          <p:cNvPr id="69" name="Picture 68" descr="A close up of a sign&#10;&#10;Description automatically generated">
            <a:extLst>
              <a:ext uri="{FF2B5EF4-FFF2-40B4-BE49-F238E27FC236}">
                <a16:creationId xmlns:a16="http://schemas.microsoft.com/office/drawing/2014/main" id="{617B6BE0-6A2C-6745-B895-854C23BBA2B1}"/>
              </a:ext>
            </a:extLst>
          </p:cNvPr>
          <p:cNvPicPr>
            <a:picLocks noChangeAspect="1"/>
          </p:cNvPicPr>
          <p:nvPr/>
        </p:nvPicPr>
        <p:blipFill>
          <a:blip r:embed="rId6"/>
          <a:stretch>
            <a:fillRect/>
          </a:stretch>
        </p:blipFill>
        <p:spPr>
          <a:xfrm>
            <a:off x="5774523" y="1865850"/>
            <a:ext cx="2143125" cy="1371600"/>
          </a:xfrm>
          <a:prstGeom prst="rect">
            <a:avLst/>
          </a:prstGeom>
        </p:spPr>
      </p:pic>
      <p:pic>
        <p:nvPicPr>
          <p:cNvPr id="72" name="Picture 71" descr="Graphical user interface, application&#10;&#10;Description automatically generated">
            <a:extLst>
              <a:ext uri="{FF2B5EF4-FFF2-40B4-BE49-F238E27FC236}">
                <a16:creationId xmlns:a16="http://schemas.microsoft.com/office/drawing/2014/main" id="{2A8009C1-1D8C-7042-AF03-074A2B80CEA0}"/>
              </a:ext>
            </a:extLst>
          </p:cNvPr>
          <p:cNvPicPr>
            <a:picLocks noChangeAspect="1"/>
          </p:cNvPicPr>
          <p:nvPr/>
        </p:nvPicPr>
        <p:blipFill>
          <a:blip r:embed="rId7"/>
          <a:stretch>
            <a:fillRect/>
          </a:stretch>
        </p:blipFill>
        <p:spPr>
          <a:xfrm>
            <a:off x="3390353" y="3855587"/>
            <a:ext cx="2419350" cy="1171575"/>
          </a:xfrm>
          <a:prstGeom prst="rect">
            <a:avLst/>
          </a:prstGeom>
        </p:spPr>
      </p:pic>
      <p:sp>
        <p:nvSpPr>
          <p:cNvPr id="2" name="Rectangle 1">
            <a:extLst>
              <a:ext uri="{FF2B5EF4-FFF2-40B4-BE49-F238E27FC236}">
                <a16:creationId xmlns:a16="http://schemas.microsoft.com/office/drawing/2014/main" id="{81A5D788-055F-474A-9168-A1B07F7C6899}"/>
              </a:ext>
            </a:extLst>
          </p:cNvPr>
          <p:cNvSpPr/>
          <p:nvPr/>
        </p:nvSpPr>
        <p:spPr>
          <a:xfrm>
            <a:off x="4171335" y="1588852"/>
            <a:ext cx="1557557" cy="461665"/>
          </a:xfrm>
          <a:prstGeom prst="rect">
            <a:avLst/>
          </a:prstGeom>
        </p:spPr>
        <p:txBody>
          <a:bodyPr wrap="square">
            <a:spAutoFit/>
          </a:bodyPr>
          <a:lstStyle/>
          <a:p>
            <a:r>
              <a:rPr lang="en-US" sz="1200" dirty="0">
                <a:solidFill>
                  <a:srgbClr val="FF0000"/>
                </a:solidFill>
                <a:latin typeface="Helvetica" pitchFamily="2" charset="0"/>
              </a:rPr>
              <a:t>High-resolution XRD</a:t>
            </a:r>
          </a:p>
        </p:txBody>
      </p:sp>
      <p:sp>
        <p:nvSpPr>
          <p:cNvPr id="3" name="Rectangle 2">
            <a:extLst>
              <a:ext uri="{FF2B5EF4-FFF2-40B4-BE49-F238E27FC236}">
                <a16:creationId xmlns:a16="http://schemas.microsoft.com/office/drawing/2014/main" id="{3ED6862E-08DB-0F43-87D5-5DA7F43344EE}"/>
              </a:ext>
            </a:extLst>
          </p:cNvPr>
          <p:cNvSpPr/>
          <p:nvPr/>
        </p:nvSpPr>
        <p:spPr>
          <a:xfrm>
            <a:off x="3831748" y="3465898"/>
            <a:ext cx="1977955" cy="611706"/>
          </a:xfrm>
          <a:prstGeom prst="rect">
            <a:avLst/>
          </a:prstGeom>
        </p:spPr>
        <p:txBody>
          <a:bodyPr wrap="square">
            <a:spAutoFit/>
          </a:bodyPr>
          <a:lstStyle/>
          <a:p>
            <a:r>
              <a:rPr lang="en-US" sz="1125" dirty="0">
                <a:solidFill>
                  <a:srgbClr val="FF0000"/>
                </a:solidFill>
                <a:latin typeface="Helvetica" pitchFamily="2" charset="0"/>
              </a:rPr>
              <a:t>Total scattering for x-PDF (Atomic Pair Distribution Function)</a:t>
            </a:r>
          </a:p>
        </p:txBody>
      </p:sp>
      <p:sp>
        <p:nvSpPr>
          <p:cNvPr id="14" name="TextBox 13">
            <a:extLst>
              <a:ext uri="{FF2B5EF4-FFF2-40B4-BE49-F238E27FC236}">
                <a16:creationId xmlns:a16="http://schemas.microsoft.com/office/drawing/2014/main" id="{FF2D48D6-A4E9-F545-9CB9-BA299E2CA011}"/>
              </a:ext>
            </a:extLst>
          </p:cNvPr>
          <p:cNvSpPr txBox="1"/>
          <p:nvPr/>
        </p:nvSpPr>
        <p:spPr>
          <a:xfrm>
            <a:off x="5816225" y="3476872"/>
            <a:ext cx="2267423" cy="276999"/>
          </a:xfrm>
          <a:prstGeom prst="rect">
            <a:avLst/>
          </a:prstGeom>
          <a:noFill/>
        </p:spPr>
        <p:txBody>
          <a:bodyPr wrap="square" rtlCol="0">
            <a:spAutoFit/>
          </a:bodyPr>
          <a:lstStyle/>
          <a:p>
            <a:r>
              <a:rPr lang="en-US" sz="1200" dirty="0">
                <a:solidFill>
                  <a:srgbClr val="FF0000"/>
                </a:solidFill>
                <a:latin typeface="Helvetica" pitchFamily="2" charset="0"/>
              </a:rPr>
              <a:t>XAS: XANES + EXAFS (PDF)</a:t>
            </a:r>
          </a:p>
        </p:txBody>
      </p:sp>
      <p:grpSp>
        <p:nvGrpSpPr>
          <p:cNvPr id="6" name="Group 5">
            <a:extLst>
              <a:ext uri="{FF2B5EF4-FFF2-40B4-BE49-F238E27FC236}">
                <a16:creationId xmlns:a16="http://schemas.microsoft.com/office/drawing/2014/main" id="{ADFE8CBE-30DD-CE42-B1FF-2C8B774792D9}"/>
              </a:ext>
            </a:extLst>
          </p:cNvPr>
          <p:cNvGrpSpPr/>
          <p:nvPr/>
        </p:nvGrpSpPr>
        <p:grpSpPr>
          <a:xfrm>
            <a:off x="5740319" y="3692325"/>
            <a:ext cx="2235185" cy="1206905"/>
            <a:chOff x="6129758" y="4923100"/>
            <a:chExt cx="2980247" cy="1609206"/>
          </a:xfrm>
        </p:grpSpPr>
        <p:pic>
          <p:nvPicPr>
            <p:cNvPr id="11" name="Picture 10" descr="Diagram&#10;&#10;Description automatically generated">
              <a:extLst>
                <a:ext uri="{FF2B5EF4-FFF2-40B4-BE49-F238E27FC236}">
                  <a16:creationId xmlns:a16="http://schemas.microsoft.com/office/drawing/2014/main" id="{B7F92B1A-6963-F84F-93F1-27208DD7A1E9}"/>
                </a:ext>
              </a:extLst>
            </p:cNvPr>
            <p:cNvPicPr>
              <a:picLocks noChangeAspect="1"/>
            </p:cNvPicPr>
            <p:nvPr/>
          </p:nvPicPr>
          <p:blipFill>
            <a:blip r:embed="rId8"/>
            <a:stretch>
              <a:fillRect/>
            </a:stretch>
          </p:blipFill>
          <p:spPr>
            <a:xfrm>
              <a:off x="6565700" y="5022630"/>
              <a:ext cx="2397721" cy="1509676"/>
            </a:xfrm>
            <a:prstGeom prst="rect">
              <a:avLst/>
            </a:prstGeom>
          </p:spPr>
        </p:pic>
        <p:pic>
          <p:nvPicPr>
            <p:cNvPr id="7" name="Picture 6" descr="Diagram, schematic&#10;&#10;Description automatically generated">
              <a:extLst>
                <a:ext uri="{FF2B5EF4-FFF2-40B4-BE49-F238E27FC236}">
                  <a16:creationId xmlns:a16="http://schemas.microsoft.com/office/drawing/2014/main" id="{4EC562F7-550F-5745-BE5A-4AAAD5F87435}"/>
                </a:ext>
              </a:extLst>
            </p:cNvPr>
            <p:cNvPicPr>
              <a:picLocks noChangeAspect="1"/>
            </p:cNvPicPr>
            <p:nvPr/>
          </p:nvPicPr>
          <p:blipFill rotWithShape="1">
            <a:blip r:embed="rId9"/>
            <a:srcRect r="48324"/>
            <a:stretch/>
          </p:blipFill>
          <p:spPr>
            <a:xfrm>
              <a:off x="6129758" y="4923100"/>
              <a:ext cx="732911" cy="631129"/>
            </a:xfrm>
            <a:prstGeom prst="rect">
              <a:avLst/>
            </a:prstGeom>
          </p:spPr>
        </p:pic>
        <p:pic>
          <p:nvPicPr>
            <p:cNvPr id="21" name="Picture 20" descr="Diagram, schematic&#10;&#10;Description automatically generated">
              <a:extLst>
                <a:ext uri="{FF2B5EF4-FFF2-40B4-BE49-F238E27FC236}">
                  <a16:creationId xmlns:a16="http://schemas.microsoft.com/office/drawing/2014/main" id="{12A48A33-2031-CF40-BC2F-ABBB9BE3627E}"/>
                </a:ext>
              </a:extLst>
            </p:cNvPr>
            <p:cNvPicPr>
              <a:picLocks noChangeAspect="1"/>
            </p:cNvPicPr>
            <p:nvPr/>
          </p:nvPicPr>
          <p:blipFill rotWithShape="1">
            <a:blip r:embed="rId9"/>
            <a:srcRect l="53588"/>
            <a:stretch/>
          </p:blipFill>
          <p:spPr>
            <a:xfrm>
              <a:off x="8301853" y="5757447"/>
              <a:ext cx="808152" cy="774859"/>
            </a:xfrm>
            <a:prstGeom prst="rect">
              <a:avLst/>
            </a:prstGeom>
          </p:spPr>
        </p:pic>
      </p:grpSp>
      <p:sp>
        <p:nvSpPr>
          <p:cNvPr id="24" name="Rectangle 23">
            <a:extLst>
              <a:ext uri="{FF2B5EF4-FFF2-40B4-BE49-F238E27FC236}">
                <a16:creationId xmlns:a16="http://schemas.microsoft.com/office/drawing/2014/main" id="{2A4A1A29-BCBA-0A4B-929A-DF04EF215248}"/>
              </a:ext>
            </a:extLst>
          </p:cNvPr>
          <p:cNvSpPr/>
          <p:nvPr/>
        </p:nvSpPr>
        <p:spPr>
          <a:xfrm>
            <a:off x="1168497" y="4348868"/>
            <a:ext cx="2315002" cy="307777"/>
          </a:xfrm>
          <a:prstGeom prst="rect">
            <a:avLst/>
          </a:prstGeom>
        </p:spPr>
        <p:txBody>
          <a:bodyPr wrap="square">
            <a:spAutoFit/>
          </a:bodyPr>
          <a:lstStyle/>
          <a:p>
            <a:pPr algn="ctr"/>
            <a:r>
              <a:rPr lang="en-US" sz="1400" dirty="0">
                <a:solidFill>
                  <a:srgbClr val="004C97"/>
                </a:solidFill>
                <a:latin typeface="Helvetica"/>
              </a:rPr>
              <a:t>Surface and bulk studies</a:t>
            </a:r>
          </a:p>
        </p:txBody>
      </p:sp>
      <p:sp>
        <p:nvSpPr>
          <p:cNvPr id="23" name="TextBox 22">
            <a:extLst>
              <a:ext uri="{FF2B5EF4-FFF2-40B4-BE49-F238E27FC236}">
                <a16:creationId xmlns:a16="http://schemas.microsoft.com/office/drawing/2014/main" id="{639748B0-CF53-2541-A768-207CF83F978D}"/>
              </a:ext>
            </a:extLst>
          </p:cNvPr>
          <p:cNvSpPr txBox="1"/>
          <p:nvPr/>
        </p:nvSpPr>
        <p:spPr>
          <a:xfrm>
            <a:off x="8028121" y="232489"/>
            <a:ext cx="825482" cy="338554"/>
          </a:xfrm>
          <a:prstGeom prst="rect">
            <a:avLst/>
          </a:prstGeom>
          <a:solidFill>
            <a:srgbClr val="FFFF00"/>
          </a:solidFill>
        </p:spPr>
        <p:txBody>
          <a:bodyPr wrap="none" rtlCol="0">
            <a:spAutoFit/>
          </a:bodyPr>
          <a:lstStyle/>
          <a:p>
            <a:r>
              <a:rPr lang="en-US" sz="1600" dirty="0"/>
              <a:t>A. Cano</a:t>
            </a:r>
          </a:p>
        </p:txBody>
      </p:sp>
      <p:sp>
        <p:nvSpPr>
          <p:cNvPr id="10" name="Date Placeholder 9">
            <a:extLst>
              <a:ext uri="{FF2B5EF4-FFF2-40B4-BE49-F238E27FC236}">
                <a16:creationId xmlns:a16="http://schemas.microsoft.com/office/drawing/2014/main" id="{DEB5FA04-81C6-E249-B9E7-92DC64A2497F}"/>
              </a:ext>
            </a:extLst>
          </p:cNvPr>
          <p:cNvSpPr>
            <a:spLocks noGrp="1"/>
          </p:cNvSpPr>
          <p:nvPr>
            <p:ph type="dt" sz="half" idx="10"/>
          </p:nvPr>
        </p:nvSpPr>
        <p:spPr/>
        <p:txBody>
          <a:bodyPr/>
          <a:lstStyle/>
          <a:p>
            <a:r>
              <a:rPr lang="en-US"/>
              <a:t>12/9/20</a:t>
            </a:r>
          </a:p>
        </p:txBody>
      </p:sp>
      <p:sp>
        <p:nvSpPr>
          <p:cNvPr id="13" name="Footer Placeholder 12">
            <a:extLst>
              <a:ext uri="{FF2B5EF4-FFF2-40B4-BE49-F238E27FC236}">
                <a16:creationId xmlns:a16="http://schemas.microsoft.com/office/drawing/2014/main" id="{FADE9857-8B5C-D142-ABA2-56977B16020A}"/>
              </a:ext>
            </a:extLst>
          </p:cNvPr>
          <p:cNvSpPr>
            <a:spLocks noGrp="1"/>
          </p:cNvSpPr>
          <p:nvPr>
            <p:ph type="ftr" sz="quarter" idx="11"/>
          </p:nvPr>
        </p:nvSpPr>
        <p:spPr/>
        <p:txBody>
          <a:bodyPr/>
          <a:lstStyle/>
          <a:p>
            <a:r>
              <a:rPr lang="en-US"/>
              <a:t>A. Romanenko | AAC'2020</a:t>
            </a:r>
          </a:p>
        </p:txBody>
      </p:sp>
      <p:sp>
        <p:nvSpPr>
          <p:cNvPr id="16" name="Slide Number Placeholder 15">
            <a:extLst>
              <a:ext uri="{FF2B5EF4-FFF2-40B4-BE49-F238E27FC236}">
                <a16:creationId xmlns:a16="http://schemas.microsoft.com/office/drawing/2014/main" id="{A955AEC9-9A41-2047-B5F7-005645EA2D11}"/>
              </a:ext>
            </a:extLst>
          </p:cNvPr>
          <p:cNvSpPr>
            <a:spLocks noGrp="1"/>
          </p:cNvSpPr>
          <p:nvPr>
            <p:ph type="sldNum" sz="quarter" idx="12"/>
          </p:nvPr>
        </p:nvSpPr>
        <p:spPr/>
        <p:txBody>
          <a:bodyPr/>
          <a:lstStyle/>
          <a:p>
            <a:fld id="{2DB85D42-89EC-5C4F-8547-850A9D10F9D5}" type="slidenum">
              <a:rPr lang="en-US" smtClean="0"/>
              <a:t>16</a:t>
            </a:fld>
            <a:endParaRPr lang="en-US"/>
          </a:p>
        </p:txBody>
      </p:sp>
    </p:spTree>
    <p:extLst>
      <p:ext uri="{BB962C8B-B14F-4D97-AF65-F5344CB8AC3E}">
        <p14:creationId xmlns:p14="http://schemas.microsoft.com/office/powerpoint/2010/main" val="1162542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0D0536-266F-3C44-849B-0D41D8C4DF9B}"/>
              </a:ext>
            </a:extLst>
          </p:cNvPr>
          <p:cNvSpPr>
            <a:spLocks noGrp="1"/>
          </p:cNvSpPr>
          <p:nvPr>
            <p:ph idx="1"/>
          </p:nvPr>
        </p:nvSpPr>
        <p:spPr/>
        <p:txBody>
          <a:bodyPr/>
          <a:lstStyle/>
          <a:p>
            <a:endParaRPr lang="en-US" dirty="0"/>
          </a:p>
          <a:p>
            <a:endParaRPr lang="en-US" dirty="0"/>
          </a:p>
          <a:p>
            <a:endParaRPr lang="en-US" dirty="0"/>
          </a:p>
          <a:p>
            <a:endParaRPr lang="en-US" dirty="0"/>
          </a:p>
          <a:p>
            <a:r>
              <a:rPr lang="en-US" dirty="0"/>
              <a:t>ILC Cost Reduction R&amp;D</a:t>
            </a:r>
          </a:p>
        </p:txBody>
      </p:sp>
      <p:sp>
        <p:nvSpPr>
          <p:cNvPr id="3" name="Title 2">
            <a:extLst>
              <a:ext uri="{FF2B5EF4-FFF2-40B4-BE49-F238E27FC236}">
                <a16:creationId xmlns:a16="http://schemas.microsoft.com/office/drawing/2014/main" id="{A476FB28-8DF7-0E47-A4C0-A2F22E55F222}"/>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DA4320A1-A5E4-E741-97E2-280418BA69C3}"/>
              </a:ext>
            </a:extLst>
          </p:cNvPr>
          <p:cNvSpPr>
            <a:spLocks noGrp="1"/>
          </p:cNvSpPr>
          <p:nvPr>
            <p:ph type="dt" sz="half" idx="2"/>
          </p:nvPr>
        </p:nvSpPr>
        <p:spPr/>
        <p:txBody>
          <a:bodyPr/>
          <a:lstStyle/>
          <a:p>
            <a:pPr>
              <a:defRPr/>
            </a:pPr>
            <a:r>
              <a:rPr lang="en-US"/>
              <a:t>12/9/20</a:t>
            </a:r>
            <a:endParaRPr lang="en-US" dirty="0"/>
          </a:p>
        </p:txBody>
      </p:sp>
      <p:sp>
        <p:nvSpPr>
          <p:cNvPr id="5" name="Footer Placeholder 4">
            <a:extLst>
              <a:ext uri="{FF2B5EF4-FFF2-40B4-BE49-F238E27FC236}">
                <a16:creationId xmlns:a16="http://schemas.microsoft.com/office/drawing/2014/main" id="{67A2B83E-DC84-6D46-B587-880F0948D461}"/>
              </a:ext>
            </a:extLst>
          </p:cNvPr>
          <p:cNvSpPr>
            <a:spLocks noGrp="1"/>
          </p:cNvSpPr>
          <p:nvPr>
            <p:ph type="ftr" sz="quarter" idx="3"/>
          </p:nvPr>
        </p:nvSpPr>
        <p:spPr/>
        <p:txBody>
          <a:bodyPr/>
          <a:lstStyle/>
          <a:p>
            <a:pPr>
              <a:defRPr/>
            </a:pPr>
            <a:r>
              <a:rPr lang="en-US"/>
              <a:t>A. Romanenko | AAC'2020</a:t>
            </a:r>
            <a:endParaRPr lang="en-US" b="1" dirty="0"/>
          </a:p>
        </p:txBody>
      </p:sp>
      <p:sp>
        <p:nvSpPr>
          <p:cNvPr id="6" name="Slide Number Placeholder 5">
            <a:extLst>
              <a:ext uri="{FF2B5EF4-FFF2-40B4-BE49-F238E27FC236}">
                <a16:creationId xmlns:a16="http://schemas.microsoft.com/office/drawing/2014/main" id="{BED8F20C-5EA5-D14F-BB64-F3E8005C00E3}"/>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Tree>
    <p:extLst>
      <p:ext uri="{BB962C8B-B14F-4D97-AF65-F5344CB8AC3E}">
        <p14:creationId xmlns:p14="http://schemas.microsoft.com/office/powerpoint/2010/main" val="2215317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08ABCA-93F0-8140-8424-F2FB3482545D}"/>
              </a:ext>
            </a:extLst>
          </p:cNvPr>
          <p:cNvSpPr>
            <a:spLocks noGrp="1"/>
          </p:cNvSpPr>
          <p:nvPr>
            <p:ph idx="1"/>
          </p:nvPr>
        </p:nvSpPr>
        <p:spPr/>
        <p:txBody>
          <a:bodyPr/>
          <a:lstStyle/>
          <a:p>
            <a:r>
              <a:rPr lang="en-US" dirty="0"/>
              <a:t>Many new advances in SRF technology since ILC TDR</a:t>
            </a:r>
          </a:p>
          <a:p>
            <a:r>
              <a:rPr lang="en-US" dirty="0"/>
              <a:t>New treatments may enable significant reduction in ILC cost:</a:t>
            </a:r>
          </a:p>
          <a:p>
            <a:pPr lvl="1"/>
            <a:r>
              <a:rPr lang="en-US" dirty="0"/>
              <a:t>Flux expulsion</a:t>
            </a:r>
          </a:p>
          <a:p>
            <a:pPr lvl="1"/>
            <a:r>
              <a:rPr lang="en-US" dirty="0"/>
              <a:t>Two step bake (75/120)</a:t>
            </a:r>
          </a:p>
          <a:p>
            <a:pPr lvl="1"/>
            <a:r>
              <a:rPr lang="en-US" dirty="0"/>
              <a:t>Cold EP</a:t>
            </a:r>
          </a:p>
          <a:p>
            <a:r>
              <a:rPr lang="en-US" dirty="0"/>
              <a:t>This year with ILC Cost Reduction R&amp;D funds from DOE, Fermilab plans to assemble a cryomodule with cavities with new treatments</a:t>
            </a:r>
          </a:p>
          <a:p>
            <a:r>
              <a:rPr lang="en-US" dirty="0"/>
              <a:t>Goal is to reach higher gradient than has ever been demonstrated in CM test</a:t>
            </a:r>
          </a:p>
          <a:p>
            <a:r>
              <a:rPr lang="en-US" dirty="0"/>
              <a:t>Aim will be 38 MV/m average gradient with a stretch goal of 40 MV/m. The Q</a:t>
            </a:r>
            <a:r>
              <a:rPr lang="en-US" baseline="-25000" dirty="0"/>
              <a:t>0</a:t>
            </a:r>
            <a:r>
              <a:rPr lang="en-US" dirty="0"/>
              <a:t> goal will be 1.0x10</a:t>
            </a:r>
            <a:r>
              <a:rPr lang="en-US" baseline="30000" dirty="0"/>
              <a:t>10</a:t>
            </a:r>
            <a:r>
              <a:rPr lang="en-US" dirty="0"/>
              <a:t> at 38 MV/m</a:t>
            </a:r>
          </a:p>
          <a:p>
            <a:r>
              <a:rPr lang="en-US" dirty="0"/>
              <a:t>Achieving this would be a key demonstration of the potential for cost reduction for ILC. </a:t>
            </a:r>
          </a:p>
        </p:txBody>
      </p:sp>
      <p:sp>
        <p:nvSpPr>
          <p:cNvPr id="3" name="Title 2">
            <a:extLst>
              <a:ext uri="{FF2B5EF4-FFF2-40B4-BE49-F238E27FC236}">
                <a16:creationId xmlns:a16="http://schemas.microsoft.com/office/drawing/2014/main" id="{34D9BE08-36CD-894F-B504-12A0CD3B480B}"/>
              </a:ext>
            </a:extLst>
          </p:cNvPr>
          <p:cNvSpPr>
            <a:spLocks noGrp="1"/>
          </p:cNvSpPr>
          <p:nvPr>
            <p:ph type="title"/>
          </p:nvPr>
        </p:nvSpPr>
        <p:spPr/>
        <p:txBody>
          <a:bodyPr/>
          <a:lstStyle/>
          <a:p>
            <a:r>
              <a:rPr lang="en-US" dirty="0"/>
              <a:t>ILC Cost Reduction Demonstration</a:t>
            </a:r>
          </a:p>
        </p:txBody>
      </p:sp>
      <p:sp>
        <p:nvSpPr>
          <p:cNvPr id="4" name="Date Placeholder 3">
            <a:extLst>
              <a:ext uri="{FF2B5EF4-FFF2-40B4-BE49-F238E27FC236}">
                <a16:creationId xmlns:a16="http://schemas.microsoft.com/office/drawing/2014/main" id="{FF43405C-91CA-E241-9529-BC8F299F1F22}"/>
              </a:ext>
            </a:extLst>
          </p:cNvPr>
          <p:cNvSpPr>
            <a:spLocks noGrp="1"/>
          </p:cNvSpPr>
          <p:nvPr>
            <p:ph type="dt" sz="half" idx="2"/>
          </p:nvPr>
        </p:nvSpPr>
        <p:spPr/>
        <p:txBody>
          <a:bodyPr/>
          <a:lstStyle/>
          <a:p>
            <a:pPr>
              <a:defRPr/>
            </a:pPr>
            <a:r>
              <a:rPr lang="en-US"/>
              <a:t>12/9/20</a:t>
            </a:r>
            <a:endParaRPr lang="en-US" dirty="0"/>
          </a:p>
        </p:txBody>
      </p:sp>
      <p:sp>
        <p:nvSpPr>
          <p:cNvPr id="6" name="Slide Number Placeholder 5">
            <a:extLst>
              <a:ext uri="{FF2B5EF4-FFF2-40B4-BE49-F238E27FC236}">
                <a16:creationId xmlns:a16="http://schemas.microsoft.com/office/drawing/2014/main" id="{E8372D6A-12EC-5647-BED3-F35376CAD5BD}"/>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
        <p:nvSpPr>
          <p:cNvPr id="8" name="TextBox 7">
            <a:extLst>
              <a:ext uri="{FF2B5EF4-FFF2-40B4-BE49-F238E27FC236}">
                <a16:creationId xmlns:a16="http://schemas.microsoft.com/office/drawing/2014/main" id="{1E354858-6F60-6D45-99F3-51454F743C37}"/>
              </a:ext>
            </a:extLst>
          </p:cNvPr>
          <p:cNvSpPr txBox="1"/>
          <p:nvPr/>
        </p:nvSpPr>
        <p:spPr>
          <a:xfrm>
            <a:off x="6896745" y="143467"/>
            <a:ext cx="2107565" cy="338554"/>
          </a:xfrm>
          <a:prstGeom prst="rect">
            <a:avLst/>
          </a:prstGeom>
          <a:solidFill>
            <a:srgbClr val="FFFF00"/>
          </a:solidFill>
        </p:spPr>
        <p:txBody>
          <a:bodyPr wrap="none" rtlCol="0">
            <a:spAutoFit/>
          </a:bodyPr>
          <a:lstStyle/>
          <a:p>
            <a:r>
              <a:rPr lang="en-US" sz="1600" dirty="0"/>
              <a:t>S. Posen, A. </a:t>
            </a:r>
            <a:r>
              <a:rPr lang="en-US" sz="1600" dirty="0" err="1"/>
              <a:t>Grassellino</a:t>
            </a:r>
            <a:endParaRPr lang="en-US" sz="1600" dirty="0"/>
          </a:p>
        </p:txBody>
      </p:sp>
      <p:sp>
        <p:nvSpPr>
          <p:cNvPr id="5" name="Footer Placeholder 4">
            <a:extLst>
              <a:ext uri="{FF2B5EF4-FFF2-40B4-BE49-F238E27FC236}">
                <a16:creationId xmlns:a16="http://schemas.microsoft.com/office/drawing/2014/main" id="{F8CE9532-C254-5540-8749-B87CD8B0E8DC}"/>
              </a:ext>
            </a:extLst>
          </p:cNvPr>
          <p:cNvSpPr>
            <a:spLocks noGrp="1"/>
          </p:cNvSpPr>
          <p:nvPr>
            <p:ph type="ftr" sz="quarter" idx="3"/>
          </p:nvPr>
        </p:nvSpPr>
        <p:spPr/>
        <p:txBody>
          <a:bodyPr/>
          <a:lstStyle/>
          <a:p>
            <a:pPr>
              <a:defRPr/>
            </a:pPr>
            <a:r>
              <a:rPr lang="en-US"/>
              <a:t>A. Romanenko | AAC'2020</a:t>
            </a:r>
            <a:endParaRPr lang="en-US" b="1" dirty="0"/>
          </a:p>
        </p:txBody>
      </p:sp>
    </p:spTree>
    <p:extLst>
      <p:ext uri="{BB962C8B-B14F-4D97-AF65-F5344CB8AC3E}">
        <p14:creationId xmlns:p14="http://schemas.microsoft.com/office/powerpoint/2010/main" val="3082271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864366-9B5C-F24E-8804-274BC119080B}"/>
              </a:ext>
            </a:extLst>
          </p:cNvPr>
          <p:cNvSpPr>
            <a:spLocks noGrp="1"/>
          </p:cNvSpPr>
          <p:nvPr>
            <p:ph idx="1"/>
          </p:nvPr>
        </p:nvSpPr>
        <p:spPr/>
        <p:txBody>
          <a:bodyPr/>
          <a:lstStyle/>
          <a:p>
            <a:r>
              <a:rPr lang="en-US" dirty="0"/>
              <a:t>Limited budget, so parts will be disassembled and reused from CM1, the first SRF cryomodule assembled at Fermilab in 2007, as a part of a collaboration between Fermilab, DESY, and LASA</a:t>
            </a:r>
          </a:p>
          <a:p>
            <a:r>
              <a:rPr lang="en-US" dirty="0"/>
              <a:t>Structural elements will be reused (vacuum vessel, support posts, cryogenic piping). </a:t>
            </a:r>
          </a:p>
          <a:p>
            <a:r>
              <a:rPr lang="en-US" dirty="0"/>
              <a:t>The cavities will be replaced by high performing cavities that had achieved ILC specifications and been set aside ~10 years ago for future modules. </a:t>
            </a:r>
          </a:p>
        </p:txBody>
      </p:sp>
      <p:sp>
        <p:nvSpPr>
          <p:cNvPr id="3" name="Title 2">
            <a:extLst>
              <a:ext uri="{FF2B5EF4-FFF2-40B4-BE49-F238E27FC236}">
                <a16:creationId xmlns:a16="http://schemas.microsoft.com/office/drawing/2014/main" id="{0F047134-037E-4A45-9B09-1ABB412BB752}"/>
              </a:ext>
            </a:extLst>
          </p:cNvPr>
          <p:cNvSpPr>
            <a:spLocks noGrp="1"/>
          </p:cNvSpPr>
          <p:nvPr>
            <p:ph type="title"/>
          </p:nvPr>
        </p:nvSpPr>
        <p:spPr/>
        <p:txBody>
          <a:bodyPr/>
          <a:lstStyle/>
          <a:p>
            <a:r>
              <a:rPr lang="en-US" dirty="0"/>
              <a:t>New Life for CM1</a:t>
            </a:r>
          </a:p>
        </p:txBody>
      </p:sp>
      <p:sp>
        <p:nvSpPr>
          <p:cNvPr id="4" name="Date Placeholder 3">
            <a:extLst>
              <a:ext uri="{FF2B5EF4-FFF2-40B4-BE49-F238E27FC236}">
                <a16:creationId xmlns:a16="http://schemas.microsoft.com/office/drawing/2014/main" id="{860D629D-6746-944C-9FE8-8D1732DE924D}"/>
              </a:ext>
            </a:extLst>
          </p:cNvPr>
          <p:cNvSpPr>
            <a:spLocks noGrp="1"/>
          </p:cNvSpPr>
          <p:nvPr>
            <p:ph type="dt" sz="half" idx="2"/>
          </p:nvPr>
        </p:nvSpPr>
        <p:spPr/>
        <p:txBody>
          <a:bodyPr/>
          <a:lstStyle/>
          <a:p>
            <a:pPr>
              <a:defRPr/>
            </a:pPr>
            <a:r>
              <a:rPr lang="en-US"/>
              <a:t>12/9/20</a:t>
            </a:r>
            <a:endParaRPr lang="en-US" dirty="0"/>
          </a:p>
        </p:txBody>
      </p:sp>
      <p:sp>
        <p:nvSpPr>
          <p:cNvPr id="6" name="Slide Number Placeholder 5">
            <a:extLst>
              <a:ext uri="{FF2B5EF4-FFF2-40B4-BE49-F238E27FC236}">
                <a16:creationId xmlns:a16="http://schemas.microsoft.com/office/drawing/2014/main" id="{42E0C21E-2ABB-9B42-B562-B02F9A91DAFE}"/>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
        <p:nvSpPr>
          <p:cNvPr id="7" name="Rectangle 2">
            <a:extLst>
              <a:ext uri="{FF2B5EF4-FFF2-40B4-BE49-F238E27FC236}">
                <a16:creationId xmlns:a16="http://schemas.microsoft.com/office/drawing/2014/main" id="{98117B5F-7F96-E540-B685-4BCA7C4A6BAA}"/>
              </a:ext>
            </a:extLst>
          </p:cNvPr>
          <p:cNvSpPr>
            <a:spLocks noChangeArrowheads="1"/>
          </p:cNvSpPr>
          <p:nvPr/>
        </p:nvSpPr>
        <p:spPr bwMode="auto">
          <a:xfrm>
            <a:off x="2202147" y="2826060"/>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800"/>
          </a:p>
        </p:txBody>
      </p:sp>
      <p:pic>
        <p:nvPicPr>
          <p:cNvPr id="1025" name="Picture 4" descr="https://td.fnal.gov/wp-content/uploads/2016/02/wide_cryomodulefly.png">
            <a:extLst>
              <a:ext uri="{FF2B5EF4-FFF2-40B4-BE49-F238E27FC236}">
                <a16:creationId xmlns:a16="http://schemas.microsoft.com/office/drawing/2014/main" id="{B2C88CD1-AEA7-A34D-9D02-A06C0BD97F6A}"/>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202147" y="3085748"/>
            <a:ext cx="4457700" cy="1524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09B2414-972B-E14A-9BBB-D29776B4A9D9}"/>
              </a:ext>
            </a:extLst>
          </p:cNvPr>
          <p:cNvSpPr txBox="1"/>
          <p:nvPr/>
        </p:nvSpPr>
        <p:spPr>
          <a:xfrm>
            <a:off x="6896745" y="143467"/>
            <a:ext cx="2107565" cy="338554"/>
          </a:xfrm>
          <a:prstGeom prst="rect">
            <a:avLst/>
          </a:prstGeom>
          <a:solidFill>
            <a:srgbClr val="FFFF00"/>
          </a:solidFill>
        </p:spPr>
        <p:txBody>
          <a:bodyPr wrap="none" rtlCol="0">
            <a:spAutoFit/>
          </a:bodyPr>
          <a:lstStyle/>
          <a:p>
            <a:r>
              <a:rPr lang="en-US" sz="1600" dirty="0"/>
              <a:t>S. Posen, A. </a:t>
            </a:r>
            <a:r>
              <a:rPr lang="en-US" sz="1600" dirty="0" err="1"/>
              <a:t>Grassellino</a:t>
            </a:r>
            <a:endParaRPr lang="en-US" sz="1600" dirty="0"/>
          </a:p>
        </p:txBody>
      </p:sp>
      <p:sp>
        <p:nvSpPr>
          <p:cNvPr id="5" name="Footer Placeholder 4">
            <a:extLst>
              <a:ext uri="{FF2B5EF4-FFF2-40B4-BE49-F238E27FC236}">
                <a16:creationId xmlns:a16="http://schemas.microsoft.com/office/drawing/2014/main" id="{19EA2226-9F1D-FA40-B3BD-D8EC6AADD5A7}"/>
              </a:ext>
            </a:extLst>
          </p:cNvPr>
          <p:cNvSpPr>
            <a:spLocks noGrp="1"/>
          </p:cNvSpPr>
          <p:nvPr>
            <p:ph type="ftr" sz="quarter" idx="3"/>
          </p:nvPr>
        </p:nvSpPr>
        <p:spPr/>
        <p:txBody>
          <a:bodyPr/>
          <a:lstStyle/>
          <a:p>
            <a:pPr>
              <a:defRPr/>
            </a:pPr>
            <a:r>
              <a:rPr lang="en-US"/>
              <a:t>A. Romanenko | AAC'2020</a:t>
            </a:r>
            <a:endParaRPr lang="en-US" b="1" dirty="0"/>
          </a:p>
        </p:txBody>
      </p:sp>
    </p:spTree>
    <p:extLst>
      <p:ext uri="{BB962C8B-B14F-4D97-AF65-F5344CB8AC3E}">
        <p14:creationId xmlns:p14="http://schemas.microsoft.com/office/powerpoint/2010/main" val="1516963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CAA9A8-3EC6-B042-A8AB-D14E28A8206F}"/>
              </a:ext>
            </a:extLst>
          </p:cNvPr>
          <p:cNvSpPr>
            <a:spLocks noGrp="1"/>
          </p:cNvSpPr>
          <p:nvPr>
            <p:ph idx="1"/>
          </p:nvPr>
        </p:nvSpPr>
        <p:spPr/>
        <p:txBody>
          <a:bodyPr/>
          <a:lstStyle/>
          <a:p>
            <a:r>
              <a:rPr lang="en-US" sz="1650" dirty="0"/>
              <a:t>World leading SRF R&amp;D program at Fermilab</a:t>
            </a:r>
          </a:p>
          <a:p>
            <a:pPr lvl="1"/>
            <a:r>
              <a:rPr lang="en-US" dirty="0"/>
              <a:t>Relies on the world class SRF facilities and talent</a:t>
            </a:r>
          </a:p>
          <a:p>
            <a:r>
              <a:rPr lang="en-US" sz="1650" dirty="0"/>
              <a:t>Program focused on advancing the state of the art in </a:t>
            </a:r>
            <a:r>
              <a:rPr lang="en-US" sz="1650" b="1" dirty="0"/>
              <a:t>Q and accelerating gradients</a:t>
            </a:r>
            <a:r>
              <a:rPr lang="en-US" sz="1650" dirty="0"/>
              <a:t> in bulk niobium cavities</a:t>
            </a:r>
          </a:p>
          <a:p>
            <a:pPr lvl="1"/>
            <a:r>
              <a:rPr lang="en-US" sz="1500" dirty="0">
                <a:ea typeface="ＭＳ Ｐゴシック"/>
              </a:rPr>
              <a:t>Pioneered </a:t>
            </a:r>
            <a:r>
              <a:rPr lang="en-US" sz="1500" b="1" dirty="0">
                <a:ea typeface="ＭＳ Ｐゴシック"/>
              </a:rPr>
              <a:t>nitrogen doping </a:t>
            </a:r>
            <a:r>
              <a:rPr lang="en-US" sz="1500" dirty="0">
                <a:ea typeface="ＭＳ Ｐゴシック"/>
              </a:rPr>
              <a:t>and efficient </a:t>
            </a:r>
            <a:r>
              <a:rPr lang="en-US" sz="1500" b="1" dirty="0">
                <a:ea typeface="ＭＳ Ｐゴシック"/>
              </a:rPr>
              <a:t>magnetic flux expulsion</a:t>
            </a:r>
            <a:r>
              <a:rPr lang="en-US" sz="1500" dirty="0">
                <a:ea typeface="ＭＳ Ｐゴシック"/>
              </a:rPr>
              <a:t>, now realized in LCLS-2 with hundreds of cavities with </a:t>
            </a:r>
            <a:r>
              <a:rPr lang="en-US" sz="1500" b="1" dirty="0">
                <a:ea typeface="ＭＳ Ｐゴシック"/>
              </a:rPr>
              <a:t>Q &gt; 3e10 at 2 K in cryomodule </a:t>
            </a:r>
            <a:r>
              <a:rPr lang="en-US" sz="1500" dirty="0">
                <a:ea typeface="ＭＳ Ｐゴシック"/>
              </a:rPr>
              <a:t>and advancing further for LCLS-2 HE</a:t>
            </a:r>
          </a:p>
          <a:p>
            <a:pPr lvl="1"/>
            <a:r>
              <a:rPr lang="en-US" sz="1500" dirty="0"/>
              <a:t>Achieved record accelerating gradients of </a:t>
            </a:r>
            <a:r>
              <a:rPr lang="en-US" sz="1500" b="1" dirty="0"/>
              <a:t>50 MV/m </a:t>
            </a:r>
            <a:r>
              <a:rPr lang="en-US" sz="1500" dirty="0"/>
              <a:t>in </a:t>
            </a:r>
            <a:r>
              <a:rPr lang="en-US" sz="1500" b="1" dirty="0"/>
              <a:t>TESLA shaped </a:t>
            </a:r>
            <a:r>
              <a:rPr lang="en-US" sz="1500" dirty="0"/>
              <a:t>cavities </a:t>
            </a:r>
          </a:p>
          <a:p>
            <a:r>
              <a:rPr lang="en-US" sz="1650" dirty="0"/>
              <a:t>Also world leading program in </a:t>
            </a:r>
            <a:r>
              <a:rPr lang="en-US" sz="1650" b="1" dirty="0"/>
              <a:t>Nb</a:t>
            </a:r>
            <a:r>
              <a:rPr lang="en-US" sz="1650" b="1" baseline="-25000" dirty="0"/>
              <a:t>3</a:t>
            </a:r>
            <a:r>
              <a:rPr lang="en-US" sz="1650" b="1" dirty="0"/>
              <a:t>Sn </a:t>
            </a:r>
          </a:p>
          <a:p>
            <a:pPr lvl="1"/>
            <a:r>
              <a:rPr lang="en-US" sz="1500" dirty="0">
                <a:ea typeface="ＭＳ Ｐゴシック"/>
              </a:rPr>
              <a:t>highest accelerating gradient ever achieved for Nb3Sn of </a:t>
            </a:r>
            <a:r>
              <a:rPr lang="en-US" sz="1500" b="1" dirty="0">
                <a:ea typeface="ＭＳ Ｐゴシック"/>
              </a:rPr>
              <a:t>~24 MV/m, with Q &gt; 1e10 at 4.2K</a:t>
            </a:r>
          </a:p>
          <a:p>
            <a:pPr lvl="1"/>
            <a:r>
              <a:rPr lang="en-US" sz="1500" dirty="0">
                <a:ea typeface="ＭＳ Ｐゴシック"/>
              </a:rPr>
              <a:t>first coated 9-cell</a:t>
            </a:r>
          </a:p>
          <a:p>
            <a:pPr lvl="1"/>
            <a:endParaRPr lang="en-US" sz="1500" b="1" dirty="0">
              <a:ea typeface="ＭＳ Ｐゴシック"/>
            </a:endParaRPr>
          </a:p>
          <a:p>
            <a:r>
              <a:rPr lang="en-US" sz="1700" dirty="0">
                <a:ea typeface="ＭＳ Ｐゴシック"/>
              </a:rPr>
              <a:t>Strategic targeted investments over the years into the relevant materials analysis tools</a:t>
            </a:r>
          </a:p>
          <a:p>
            <a:pPr lvl="1"/>
            <a:r>
              <a:rPr lang="en-US" sz="1500" dirty="0">
                <a:ea typeface="ＭＳ Ｐゴシック"/>
              </a:rPr>
              <a:t>State-of-the-art materials science lab enables faster progress</a:t>
            </a:r>
          </a:p>
          <a:p>
            <a:endParaRPr lang="en-US" dirty="0"/>
          </a:p>
        </p:txBody>
      </p:sp>
      <p:sp>
        <p:nvSpPr>
          <p:cNvPr id="3" name="Title 2">
            <a:extLst>
              <a:ext uri="{FF2B5EF4-FFF2-40B4-BE49-F238E27FC236}">
                <a16:creationId xmlns:a16="http://schemas.microsoft.com/office/drawing/2014/main" id="{655FEC5A-048C-E741-BCD3-09EC3734169B}"/>
              </a:ext>
            </a:extLst>
          </p:cNvPr>
          <p:cNvSpPr>
            <a:spLocks noGrp="1"/>
          </p:cNvSpPr>
          <p:nvPr>
            <p:ph type="title"/>
          </p:nvPr>
        </p:nvSpPr>
        <p:spPr/>
        <p:txBody>
          <a:bodyPr/>
          <a:lstStyle/>
          <a:p>
            <a:r>
              <a:rPr lang="en-US" dirty="0"/>
              <a:t>Superconducting RF research program</a:t>
            </a:r>
          </a:p>
        </p:txBody>
      </p:sp>
      <p:sp>
        <p:nvSpPr>
          <p:cNvPr id="4" name="Date Placeholder 3">
            <a:extLst>
              <a:ext uri="{FF2B5EF4-FFF2-40B4-BE49-F238E27FC236}">
                <a16:creationId xmlns:a16="http://schemas.microsoft.com/office/drawing/2014/main" id="{4F389CDE-9468-8344-970A-4F7F3B5A0928}"/>
              </a:ext>
            </a:extLst>
          </p:cNvPr>
          <p:cNvSpPr>
            <a:spLocks noGrp="1"/>
          </p:cNvSpPr>
          <p:nvPr>
            <p:ph type="dt" sz="half" idx="2"/>
          </p:nvPr>
        </p:nvSpPr>
        <p:spPr/>
        <p:txBody>
          <a:bodyPr/>
          <a:lstStyle/>
          <a:p>
            <a:pPr>
              <a:defRPr/>
            </a:pPr>
            <a:r>
              <a:rPr lang="en-US"/>
              <a:t>12/9/20</a:t>
            </a:r>
            <a:endParaRPr lang="en-US" dirty="0"/>
          </a:p>
        </p:txBody>
      </p:sp>
      <p:sp>
        <p:nvSpPr>
          <p:cNvPr id="5" name="Footer Placeholder 4">
            <a:extLst>
              <a:ext uri="{FF2B5EF4-FFF2-40B4-BE49-F238E27FC236}">
                <a16:creationId xmlns:a16="http://schemas.microsoft.com/office/drawing/2014/main" id="{72DD9360-1F65-684B-9E1A-1049E22EA466}"/>
              </a:ext>
            </a:extLst>
          </p:cNvPr>
          <p:cNvSpPr>
            <a:spLocks noGrp="1"/>
          </p:cNvSpPr>
          <p:nvPr>
            <p:ph type="ftr" sz="quarter" idx="3"/>
          </p:nvPr>
        </p:nvSpPr>
        <p:spPr/>
        <p:txBody>
          <a:bodyPr/>
          <a:lstStyle/>
          <a:p>
            <a:pPr>
              <a:defRPr/>
            </a:pPr>
            <a:r>
              <a:rPr lang="en-US"/>
              <a:t>A. Romanenko | AAC'2020</a:t>
            </a:r>
            <a:endParaRPr lang="en-US" b="1" dirty="0"/>
          </a:p>
        </p:txBody>
      </p:sp>
      <p:sp>
        <p:nvSpPr>
          <p:cNvPr id="6" name="Slide Number Placeholder 5">
            <a:extLst>
              <a:ext uri="{FF2B5EF4-FFF2-40B4-BE49-F238E27FC236}">
                <a16:creationId xmlns:a16="http://schemas.microsoft.com/office/drawing/2014/main" id="{E62093E0-C5C1-394E-801F-1E1E6E1D00D7}"/>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3210253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45857B-4915-7B4F-8DD9-DB4DB9DBC14D}"/>
              </a:ext>
            </a:extLst>
          </p:cNvPr>
          <p:cNvSpPr>
            <a:spLocks noGrp="1"/>
          </p:cNvSpPr>
          <p:nvPr>
            <p:ph idx="1"/>
          </p:nvPr>
        </p:nvSpPr>
        <p:spPr/>
        <p:txBody>
          <a:bodyPr/>
          <a:lstStyle/>
          <a:p>
            <a:r>
              <a:rPr lang="en-US" dirty="0"/>
              <a:t>Baseline treatment plan is high temperature furnace treatment to improve flux expulsion, new low temperature EP, and the new 2-step low temperature baking treatment.</a:t>
            </a:r>
          </a:p>
          <a:p>
            <a:r>
              <a:rPr lang="en-US" dirty="0"/>
              <a:t>Improved magnetic shielding will be used to minimize trapped flux now that it is understood that there is a substantial increase in trapped flux sensitivity at high fields. </a:t>
            </a:r>
          </a:p>
          <a:p>
            <a:r>
              <a:rPr lang="en-US" dirty="0"/>
              <a:t>Encapsulated piezo tuner designs will be used for improved reliability </a:t>
            </a:r>
          </a:p>
          <a:p>
            <a:r>
              <a:rPr lang="en-US" dirty="0"/>
              <a:t>Assembly will be carried out in FY20 and testing will take place in FY21 using existing facilities at FAST</a:t>
            </a:r>
          </a:p>
          <a:p>
            <a:r>
              <a:rPr lang="en-US" dirty="0"/>
              <a:t>Opportunity for collaboration on cavities for this module</a:t>
            </a:r>
          </a:p>
        </p:txBody>
      </p:sp>
      <p:sp>
        <p:nvSpPr>
          <p:cNvPr id="3" name="Title 2">
            <a:extLst>
              <a:ext uri="{FF2B5EF4-FFF2-40B4-BE49-F238E27FC236}">
                <a16:creationId xmlns:a16="http://schemas.microsoft.com/office/drawing/2014/main" id="{16A90365-C7EF-7549-A896-7286BECEC21B}"/>
              </a:ext>
            </a:extLst>
          </p:cNvPr>
          <p:cNvSpPr>
            <a:spLocks noGrp="1"/>
          </p:cNvSpPr>
          <p:nvPr>
            <p:ph type="title"/>
          </p:nvPr>
        </p:nvSpPr>
        <p:spPr/>
        <p:txBody>
          <a:bodyPr/>
          <a:lstStyle/>
          <a:p>
            <a:r>
              <a:rPr lang="en-US" dirty="0"/>
              <a:t>Assembly</a:t>
            </a:r>
          </a:p>
        </p:txBody>
      </p:sp>
      <p:sp>
        <p:nvSpPr>
          <p:cNvPr id="4" name="Date Placeholder 3">
            <a:extLst>
              <a:ext uri="{FF2B5EF4-FFF2-40B4-BE49-F238E27FC236}">
                <a16:creationId xmlns:a16="http://schemas.microsoft.com/office/drawing/2014/main" id="{62392D10-A48E-6A42-84D1-50A17E0CBF8B}"/>
              </a:ext>
            </a:extLst>
          </p:cNvPr>
          <p:cNvSpPr>
            <a:spLocks noGrp="1"/>
          </p:cNvSpPr>
          <p:nvPr>
            <p:ph type="dt" sz="half" idx="2"/>
          </p:nvPr>
        </p:nvSpPr>
        <p:spPr/>
        <p:txBody>
          <a:bodyPr/>
          <a:lstStyle/>
          <a:p>
            <a:pPr>
              <a:defRPr/>
            </a:pPr>
            <a:r>
              <a:rPr lang="en-US"/>
              <a:t>12/9/20</a:t>
            </a:r>
            <a:endParaRPr lang="en-US" dirty="0"/>
          </a:p>
        </p:txBody>
      </p:sp>
      <p:sp>
        <p:nvSpPr>
          <p:cNvPr id="6" name="Slide Number Placeholder 5">
            <a:extLst>
              <a:ext uri="{FF2B5EF4-FFF2-40B4-BE49-F238E27FC236}">
                <a16:creationId xmlns:a16="http://schemas.microsoft.com/office/drawing/2014/main" id="{349C9446-84BA-604C-9445-35DA38011BB9}"/>
              </a:ext>
            </a:extLst>
          </p:cNvPr>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sp>
        <p:nvSpPr>
          <p:cNvPr id="7" name="TextBox 6">
            <a:extLst>
              <a:ext uri="{FF2B5EF4-FFF2-40B4-BE49-F238E27FC236}">
                <a16:creationId xmlns:a16="http://schemas.microsoft.com/office/drawing/2014/main" id="{1707B3D0-164B-7343-9963-4ACEB9E6B1FC}"/>
              </a:ext>
            </a:extLst>
          </p:cNvPr>
          <p:cNvSpPr txBox="1"/>
          <p:nvPr/>
        </p:nvSpPr>
        <p:spPr>
          <a:xfrm>
            <a:off x="6896745" y="143467"/>
            <a:ext cx="2107565" cy="338554"/>
          </a:xfrm>
          <a:prstGeom prst="rect">
            <a:avLst/>
          </a:prstGeom>
          <a:solidFill>
            <a:srgbClr val="FFFF00"/>
          </a:solidFill>
        </p:spPr>
        <p:txBody>
          <a:bodyPr wrap="none" rtlCol="0">
            <a:spAutoFit/>
          </a:bodyPr>
          <a:lstStyle/>
          <a:p>
            <a:r>
              <a:rPr lang="en-US" sz="1600" dirty="0"/>
              <a:t>S. Posen, A. </a:t>
            </a:r>
            <a:r>
              <a:rPr lang="en-US" sz="1600" dirty="0" err="1"/>
              <a:t>Grassellino</a:t>
            </a:r>
            <a:endParaRPr lang="en-US" sz="1600" dirty="0"/>
          </a:p>
        </p:txBody>
      </p:sp>
      <p:sp>
        <p:nvSpPr>
          <p:cNvPr id="5" name="Footer Placeholder 4">
            <a:extLst>
              <a:ext uri="{FF2B5EF4-FFF2-40B4-BE49-F238E27FC236}">
                <a16:creationId xmlns:a16="http://schemas.microsoft.com/office/drawing/2014/main" id="{6002B714-B56A-1E4C-89D9-E2A440BDCA3C}"/>
              </a:ext>
            </a:extLst>
          </p:cNvPr>
          <p:cNvSpPr>
            <a:spLocks noGrp="1"/>
          </p:cNvSpPr>
          <p:nvPr>
            <p:ph type="ftr" sz="quarter" idx="3"/>
          </p:nvPr>
        </p:nvSpPr>
        <p:spPr/>
        <p:txBody>
          <a:bodyPr/>
          <a:lstStyle/>
          <a:p>
            <a:pPr>
              <a:defRPr/>
            </a:pPr>
            <a:r>
              <a:rPr lang="en-US"/>
              <a:t>A. Romanenko | AAC'2020</a:t>
            </a:r>
            <a:endParaRPr lang="en-US" b="1" dirty="0"/>
          </a:p>
        </p:txBody>
      </p:sp>
    </p:spTree>
    <p:extLst>
      <p:ext uri="{BB962C8B-B14F-4D97-AF65-F5344CB8AC3E}">
        <p14:creationId xmlns:p14="http://schemas.microsoft.com/office/powerpoint/2010/main" val="806467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08F5BE-FB47-7C4A-BD30-69316A601C88}"/>
              </a:ext>
            </a:extLst>
          </p:cNvPr>
          <p:cNvSpPr>
            <a:spLocks noGrp="1"/>
          </p:cNvSpPr>
          <p:nvPr>
            <p:ph idx="1"/>
          </p:nvPr>
        </p:nvSpPr>
        <p:spPr>
          <a:xfrm>
            <a:off x="228603" y="728664"/>
            <a:ext cx="3794757" cy="4026216"/>
          </a:xfrm>
        </p:spPr>
        <p:txBody>
          <a:bodyPr/>
          <a:lstStyle/>
          <a:p>
            <a:r>
              <a:rPr lang="en-US" dirty="0"/>
              <a:t>Some nice candidates already, max fields listed here:</a:t>
            </a:r>
          </a:p>
          <a:p>
            <a:r>
              <a:rPr lang="en-US" dirty="0"/>
              <a:t>TB9AES011 – 41.3 MV/m </a:t>
            </a:r>
            <a:br>
              <a:rPr lang="en-US" dirty="0"/>
            </a:br>
            <a:r>
              <a:rPr lang="en-US" sz="1400" dirty="0">
                <a:solidFill>
                  <a:schemeClr val="tx1"/>
                </a:solidFill>
              </a:rPr>
              <a:t>(x-rays at max field ~1000 </a:t>
            </a:r>
            <a:r>
              <a:rPr lang="en-US" sz="1400" dirty="0" err="1">
                <a:solidFill>
                  <a:schemeClr val="tx1"/>
                </a:solidFill>
              </a:rPr>
              <a:t>mR</a:t>
            </a:r>
            <a:r>
              <a:rPr lang="en-US" sz="1400" dirty="0">
                <a:solidFill>
                  <a:schemeClr val="tx1"/>
                </a:solidFill>
              </a:rPr>
              <a:t>/</a:t>
            </a:r>
            <a:r>
              <a:rPr lang="en-US" sz="1400" dirty="0" err="1">
                <a:solidFill>
                  <a:schemeClr val="tx1"/>
                </a:solidFill>
              </a:rPr>
              <a:t>hr</a:t>
            </a:r>
            <a:r>
              <a:rPr lang="en-US" sz="1400" dirty="0">
                <a:solidFill>
                  <a:schemeClr val="tx1"/>
                </a:solidFill>
              </a:rPr>
              <a:t>)</a:t>
            </a:r>
            <a:endParaRPr lang="en-US" dirty="0">
              <a:solidFill>
                <a:schemeClr val="tx1"/>
              </a:solidFill>
            </a:endParaRPr>
          </a:p>
          <a:p>
            <a:r>
              <a:rPr lang="en-US" dirty="0"/>
              <a:t>TB9ACC011 – 45.5 MV/m </a:t>
            </a:r>
            <a:br>
              <a:rPr lang="en-US" dirty="0"/>
            </a:br>
            <a:r>
              <a:rPr lang="en-US" sz="1400" dirty="0">
                <a:solidFill>
                  <a:schemeClr val="tx1"/>
                </a:solidFill>
              </a:rPr>
              <a:t>(x-rays at max field ~background)</a:t>
            </a:r>
            <a:endParaRPr lang="en-US" dirty="0">
              <a:solidFill>
                <a:schemeClr val="tx1"/>
              </a:solidFill>
            </a:endParaRPr>
          </a:p>
          <a:p>
            <a:r>
              <a:rPr lang="en-US" dirty="0"/>
              <a:t>TB9ACC012 – 36.9 MV/m </a:t>
            </a:r>
            <a:br>
              <a:rPr lang="en-US" dirty="0"/>
            </a:br>
            <a:r>
              <a:rPr lang="en-US" sz="1400" dirty="0">
                <a:solidFill>
                  <a:schemeClr val="tx1"/>
                </a:solidFill>
              </a:rPr>
              <a:t>(x-rays at max field ~1 </a:t>
            </a:r>
            <a:r>
              <a:rPr lang="en-US" sz="1400" dirty="0" err="1">
                <a:solidFill>
                  <a:schemeClr val="tx1"/>
                </a:solidFill>
              </a:rPr>
              <a:t>mR</a:t>
            </a:r>
            <a:r>
              <a:rPr lang="en-US" sz="1400" dirty="0">
                <a:solidFill>
                  <a:schemeClr val="tx1"/>
                </a:solidFill>
              </a:rPr>
              <a:t>/</a:t>
            </a:r>
            <a:r>
              <a:rPr lang="en-US" sz="1400" dirty="0" err="1">
                <a:solidFill>
                  <a:schemeClr val="tx1"/>
                </a:solidFill>
              </a:rPr>
              <a:t>hr</a:t>
            </a:r>
            <a:r>
              <a:rPr lang="en-US" sz="1400" dirty="0">
                <a:solidFill>
                  <a:schemeClr val="tx1"/>
                </a:solidFill>
              </a:rPr>
              <a:t>)</a:t>
            </a:r>
            <a:endParaRPr lang="en-US" dirty="0">
              <a:solidFill>
                <a:schemeClr val="tx1"/>
              </a:solidFill>
            </a:endParaRPr>
          </a:p>
          <a:p>
            <a:r>
              <a:rPr lang="en-US" dirty="0"/>
              <a:t>TB9ACC013 – 40.4 MV/m </a:t>
            </a:r>
            <a:br>
              <a:rPr lang="en-US" dirty="0"/>
            </a:br>
            <a:r>
              <a:rPr lang="en-US" sz="1400" dirty="0">
                <a:solidFill>
                  <a:schemeClr val="tx1"/>
                </a:solidFill>
              </a:rPr>
              <a:t>(x-rays at max field ~100 </a:t>
            </a:r>
            <a:r>
              <a:rPr lang="en-US" sz="1400" dirty="0" err="1">
                <a:solidFill>
                  <a:schemeClr val="tx1"/>
                </a:solidFill>
              </a:rPr>
              <a:t>mR</a:t>
            </a:r>
            <a:r>
              <a:rPr lang="en-US" sz="1400" dirty="0">
                <a:solidFill>
                  <a:schemeClr val="tx1"/>
                </a:solidFill>
              </a:rPr>
              <a:t>/</a:t>
            </a:r>
            <a:r>
              <a:rPr lang="en-US" sz="1400" dirty="0" err="1">
                <a:solidFill>
                  <a:schemeClr val="tx1"/>
                </a:solidFill>
              </a:rPr>
              <a:t>hr</a:t>
            </a:r>
            <a:r>
              <a:rPr lang="en-US" sz="1400" dirty="0">
                <a:solidFill>
                  <a:schemeClr val="tx1"/>
                </a:solidFill>
              </a:rPr>
              <a:t>)</a:t>
            </a:r>
            <a:endParaRPr lang="en-US" dirty="0">
              <a:solidFill>
                <a:schemeClr val="tx1"/>
              </a:solidFill>
            </a:endParaRPr>
          </a:p>
          <a:p>
            <a:r>
              <a:rPr lang="en-US" dirty="0"/>
              <a:t>Average of 41.0 MV/m</a:t>
            </a:r>
          </a:p>
          <a:p>
            <a:r>
              <a:rPr lang="en-US" dirty="0"/>
              <a:t>Two additional cavities are being retreated after first tests – 24 MV/m and 28 MV/m quench fields</a:t>
            </a:r>
          </a:p>
          <a:p>
            <a:endParaRPr lang="en-US" dirty="0"/>
          </a:p>
        </p:txBody>
      </p:sp>
      <p:sp>
        <p:nvSpPr>
          <p:cNvPr id="3" name="Title 2">
            <a:extLst>
              <a:ext uri="{FF2B5EF4-FFF2-40B4-BE49-F238E27FC236}">
                <a16:creationId xmlns:a16="http://schemas.microsoft.com/office/drawing/2014/main" id="{9F910302-04C5-CB45-8D92-A7364355F530}"/>
              </a:ext>
            </a:extLst>
          </p:cNvPr>
          <p:cNvSpPr>
            <a:spLocks noGrp="1"/>
          </p:cNvSpPr>
          <p:nvPr>
            <p:ph type="title"/>
          </p:nvPr>
        </p:nvSpPr>
        <p:spPr/>
        <p:txBody>
          <a:bodyPr/>
          <a:lstStyle/>
          <a:p>
            <a:r>
              <a:rPr lang="en-US" dirty="0"/>
              <a:t>4 Candidates so far for HGC – all had Cold EP, 75/120 C bake</a:t>
            </a:r>
          </a:p>
        </p:txBody>
      </p:sp>
      <p:sp>
        <p:nvSpPr>
          <p:cNvPr id="4" name="Date Placeholder 3">
            <a:extLst>
              <a:ext uri="{FF2B5EF4-FFF2-40B4-BE49-F238E27FC236}">
                <a16:creationId xmlns:a16="http://schemas.microsoft.com/office/drawing/2014/main" id="{7BE0C6F4-F62B-7344-B140-88DEE5C9F639}"/>
              </a:ext>
            </a:extLst>
          </p:cNvPr>
          <p:cNvSpPr>
            <a:spLocks noGrp="1"/>
          </p:cNvSpPr>
          <p:nvPr>
            <p:ph type="dt" sz="half" idx="2"/>
          </p:nvPr>
        </p:nvSpPr>
        <p:spPr/>
        <p:txBody>
          <a:bodyPr/>
          <a:lstStyle/>
          <a:p>
            <a:pPr>
              <a:defRPr/>
            </a:pPr>
            <a:r>
              <a:rPr lang="en-US"/>
              <a:t>12/9/20</a:t>
            </a:r>
            <a:endParaRPr lang="en-US" dirty="0"/>
          </a:p>
        </p:txBody>
      </p:sp>
      <p:sp>
        <p:nvSpPr>
          <p:cNvPr id="5" name="Slide Number Placeholder 4">
            <a:extLst>
              <a:ext uri="{FF2B5EF4-FFF2-40B4-BE49-F238E27FC236}">
                <a16:creationId xmlns:a16="http://schemas.microsoft.com/office/drawing/2014/main" id="{E985CC43-357F-1A45-91F8-F0633C06B3FA}"/>
              </a:ext>
            </a:extLst>
          </p:cNvPr>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pic>
        <p:nvPicPr>
          <p:cNvPr id="6" name="Picture 5">
            <a:extLst>
              <a:ext uri="{FF2B5EF4-FFF2-40B4-BE49-F238E27FC236}">
                <a16:creationId xmlns:a16="http://schemas.microsoft.com/office/drawing/2014/main" id="{9F701734-CD89-5042-9273-D38B0227AC91}"/>
              </a:ext>
            </a:extLst>
          </p:cNvPr>
          <p:cNvPicPr>
            <a:picLocks noChangeAspect="1"/>
          </p:cNvPicPr>
          <p:nvPr/>
        </p:nvPicPr>
        <p:blipFill>
          <a:blip r:embed="rId2"/>
          <a:stretch>
            <a:fillRect/>
          </a:stretch>
        </p:blipFill>
        <p:spPr>
          <a:xfrm>
            <a:off x="3885859" y="783678"/>
            <a:ext cx="5015257" cy="3684494"/>
          </a:xfrm>
          <a:prstGeom prst="rect">
            <a:avLst/>
          </a:prstGeom>
        </p:spPr>
      </p:pic>
      <p:sp>
        <p:nvSpPr>
          <p:cNvPr id="7" name="TextBox 6">
            <a:extLst>
              <a:ext uri="{FF2B5EF4-FFF2-40B4-BE49-F238E27FC236}">
                <a16:creationId xmlns:a16="http://schemas.microsoft.com/office/drawing/2014/main" id="{16BF8EA2-C975-124B-8DC8-3C846B342A19}"/>
              </a:ext>
            </a:extLst>
          </p:cNvPr>
          <p:cNvSpPr txBox="1"/>
          <p:nvPr/>
        </p:nvSpPr>
        <p:spPr>
          <a:xfrm>
            <a:off x="5408455" y="4628589"/>
            <a:ext cx="2107565" cy="338554"/>
          </a:xfrm>
          <a:prstGeom prst="rect">
            <a:avLst/>
          </a:prstGeom>
          <a:solidFill>
            <a:srgbClr val="FFFF00"/>
          </a:solidFill>
        </p:spPr>
        <p:txBody>
          <a:bodyPr wrap="none" rtlCol="0">
            <a:spAutoFit/>
          </a:bodyPr>
          <a:lstStyle/>
          <a:p>
            <a:r>
              <a:rPr lang="en-US" sz="1600" dirty="0"/>
              <a:t>S. Posen, A. </a:t>
            </a:r>
            <a:r>
              <a:rPr lang="en-US" sz="1600" dirty="0" err="1"/>
              <a:t>Grassellino</a:t>
            </a:r>
            <a:endParaRPr lang="en-US" sz="1600" dirty="0"/>
          </a:p>
        </p:txBody>
      </p:sp>
      <p:sp>
        <p:nvSpPr>
          <p:cNvPr id="8" name="Footer Placeholder 7">
            <a:extLst>
              <a:ext uri="{FF2B5EF4-FFF2-40B4-BE49-F238E27FC236}">
                <a16:creationId xmlns:a16="http://schemas.microsoft.com/office/drawing/2014/main" id="{AF391592-A065-154A-839E-76FB2FFB4428}"/>
              </a:ext>
            </a:extLst>
          </p:cNvPr>
          <p:cNvSpPr>
            <a:spLocks noGrp="1"/>
          </p:cNvSpPr>
          <p:nvPr>
            <p:ph type="ftr" sz="quarter" idx="3"/>
          </p:nvPr>
        </p:nvSpPr>
        <p:spPr/>
        <p:txBody>
          <a:bodyPr/>
          <a:lstStyle/>
          <a:p>
            <a:pPr>
              <a:defRPr/>
            </a:pPr>
            <a:r>
              <a:rPr lang="en-US"/>
              <a:t>A. Romanenko | AAC'2020</a:t>
            </a:r>
            <a:endParaRPr lang="en-US" b="1" dirty="0"/>
          </a:p>
        </p:txBody>
      </p:sp>
    </p:spTree>
    <p:extLst>
      <p:ext uri="{BB962C8B-B14F-4D97-AF65-F5344CB8AC3E}">
        <p14:creationId xmlns:p14="http://schemas.microsoft.com/office/powerpoint/2010/main" val="3461446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5B7425-3DCB-DC48-A0CC-9161DE5EA750}"/>
              </a:ext>
            </a:extLst>
          </p:cNvPr>
          <p:cNvSpPr>
            <a:spLocks noGrp="1"/>
          </p:cNvSpPr>
          <p:nvPr>
            <p:ph idx="1"/>
          </p:nvPr>
        </p:nvSpPr>
        <p:spPr/>
        <p:txBody>
          <a:bodyPr/>
          <a:lstStyle/>
          <a:p>
            <a:endParaRPr lang="en-US" dirty="0"/>
          </a:p>
          <a:p>
            <a:endParaRPr lang="en-US" dirty="0"/>
          </a:p>
          <a:p>
            <a:endParaRPr lang="en-US" dirty="0"/>
          </a:p>
          <a:p>
            <a:endParaRPr lang="en-US" dirty="0"/>
          </a:p>
          <a:p>
            <a:r>
              <a:rPr lang="en-US" dirty="0"/>
              <a:t>Improved understanding of electropolishing process</a:t>
            </a:r>
          </a:p>
        </p:txBody>
      </p:sp>
      <p:sp>
        <p:nvSpPr>
          <p:cNvPr id="3" name="Title 2">
            <a:extLst>
              <a:ext uri="{FF2B5EF4-FFF2-40B4-BE49-F238E27FC236}">
                <a16:creationId xmlns:a16="http://schemas.microsoft.com/office/drawing/2014/main" id="{1B2F3400-3075-BE44-87F4-F53D2F6EC2EE}"/>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30DCAB96-DC38-944E-ADBA-EAA8048F1746}"/>
              </a:ext>
            </a:extLst>
          </p:cNvPr>
          <p:cNvSpPr>
            <a:spLocks noGrp="1"/>
          </p:cNvSpPr>
          <p:nvPr>
            <p:ph type="dt" sz="half" idx="2"/>
          </p:nvPr>
        </p:nvSpPr>
        <p:spPr/>
        <p:txBody>
          <a:bodyPr/>
          <a:lstStyle/>
          <a:p>
            <a:pPr>
              <a:defRPr/>
            </a:pPr>
            <a:r>
              <a:rPr lang="en-US"/>
              <a:t>12/9/20</a:t>
            </a:r>
            <a:endParaRPr lang="en-US" dirty="0"/>
          </a:p>
        </p:txBody>
      </p:sp>
      <p:sp>
        <p:nvSpPr>
          <p:cNvPr id="5" name="Footer Placeholder 4">
            <a:extLst>
              <a:ext uri="{FF2B5EF4-FFF2-40B4-BE49-F238E27FC236}">
                <a16:creationId xmlns:a16="http://schemas.microsoft.com/office/drawing/2014/main" id="{AF4D1A31-7BB6-7947-A1F5-99541D72933E}"/>
              </a:ext>
            </a:extLst>
          </p:cNvPr>
          <p:cNvSpPr>
            <a:spLocks noGrp="1"/>
          </p:cNvSpPr>
          <p:nvPr>
            <p:ph type="ftr" sz="quarter" idx="3"/>
          </p:nvPr>
        </p:nvSpPr>
        <p:spPr/>
        <p:txBody>
          <a:bodyPr/>
          <a:lstStyle/>
          <a:p>
            <a:pPr>
              <a:defRPr/>
            </a:pPr>
            <a:r>
              <a:rPr lang="en-US"/>
              <a:t>A. Romanenko | AAC'2020</a:t>
            </a:r>
            <a:endParaRPr lang="en-US" b="1" dirty="0"/>
          </a:p>
        </p:txBody>
      </p:sp>
      <p:sp>
        <p:nvSpPr>
          <p:cNvPr id="6" name="Slide Number Placeholder 5">
            <a:extLst>
              <a:ext uri="{FF2B5EF4-FFF2-40B4-BE49-F238E27FC236}">
                <a16:creationId xmlns:a16="http://schemas.microsoft.com/office/drawing/2014/main" id="{65DED1BE-8C04-4C40-9F88-B7DE83716B22}"/>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spTree>
    <p:extLst>
      <p:ext uri="{BB962C8B-B14F-4D97-AF65-F5344CB8AC3E}">
        <p14:creationId xmlns:p14="http://schemas.microsoft.com/office/powerpoint/2010/main" val="1316538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57C737-4F2D-6945-A3A6-852E51657B0B}"/>
              </a:ext>
            </a:extLst>
          </p:cNvPr>
          <p:cNvSpPr>
            <a:spLocks noGrp="1"/>
          </p:cNvSpPr>
          <p:nvPr>
            <p:ph idx="1"/>
          </p:nvPr>
        </p:nvSpPr>
        <p:spPr/>
        <p:txBody>
          <a:bodyPr/>
          <a:lstStyle/>
          <a:p>
            <a:r>
              <a:rPr lang="en-US" dirty="0"/>
              <a:t>When LCLS-II-HE 2/0 doping procedure was resulting in low gradients on 9-cell cavity, cold EP (~12 C vs ~20 C) was found to improve performance dramatically</a:t>
            </a:r>
          </a:p>
          <a:p>
            <a:endParaRPr lang="en-US" dirty="0"/>
          </a:p>
          <a:p>
            <a:endParaRPr lang="en-US" dirty="0"/>
          </a:p>
          <a:p>
            <a:endParaRPr lang="en-US" dirty="0"/>
          </a:p>
          <a:p>
            <a:endParaRPr lang="en-US" dirty="0"/>
          </a:p>
          <a:p>
            <a:endParaRPr lang="en-US" dirty="0"/>
          </a:p>
          <a:p>
            <a:r>
              <a:rPr lang="en-US" dirty="0"/>
              <a:t>Now we are performing a systematic study to understand the EP process and how it is affected by nitrogen content, temperature, voltage, geometry, and more</a:t>
            </a:r>
          </a:p>
          <a:p>
            <a:r>
              <a:rPr lang="en-US" dirty="0"/>
              <a:t>Key tools are surface analysis via SEM and optical microscopy and electrochemical impedance spectroscopy (EIS) to better understand the chemistry</a:t>
            </a:r>
          </a:p>
        </p:txBody>
      </p:sp>
      <p:sp>
        <p:nvSpPr>
          <p:cNvPr id="3" name="Title 2">
            <a:extLst>
              <a:ext uri="{FF2B5EF4-FFF2-40B4-BE49-F238E27FC236}">
                <a16:creationId xmlns:a16="http://schemas.microsoft.com/office/drawing/2014/main" id="{ECA0F5A6-22AD-294D-BBB6-F72C083D9468}"/>
              </a:ext>
            </a:extLst>
          </p:cNvPr>
          <p:cNvSpPr>
            <a:spLocks noGrp="1"/>
          </p:cNvSpPr>
          <p:nvPr>
            <p:ph type="title"/>
          </p:nvPr>
        </p:nvSpPr>
        <p:spPr/>
        <p:txBody>
          <a:bodyPr/>
          <a:lstStyle/>
          <a:p>
            <a:r>
              <a:rPr lang="en-US" dirty="0"/>
              <a:t>Electropolishing Understanding</a:t>
            </a:r>
          </a:p>
        </p:txBody>
      </p:sp>
      <p:sp>
        <p:nvSpPr>
          <p:cNvPr id="4" name="Date Placeholder 3">
            <a:extLst>
              <a:ext uri="{FF2B5EF4-FFF2-40B4-BE49-F238E27FC236}">
                <a16:creationId xmlns:a16="http://schemas.microsoft.com/office/drawing/2014/main" id="{8E50BE0E-F220-1E4E-90BA-0F854E6386BD}"/>
              </a:ext>
            </a:extLst>
          </p:cNvPr>
          <p:cNvSpPr>
            <a:spLocks noGrp="1"/>
          </p:cNvSpPr>
          <p:nvPr>
            <p:ph type="dt" sz="half" idx="2"/>
          </p:nvPr>
        </p:nvSpPr>
        <p:spPr/>
        <p:txBody>
          <a:bodyPr/>
          <a:lstStyle/>
          <a:p>
            <a:pPr>
              <a:defRPr/>
            </a:pPr>
            <a:r>
              <a:rPr lang="en-US"/>
              <a:t>12/9/20</a:t>
            </a:r>
            <a:endParaRPr lang="en-US" dirty="0"/>
          </a:p>
        </p:txBody>
      </p:sp>
      <p:sp>
        <p:nvSpPr>
          <p:cNvPr id="5" name="Footer Placeholder 4">
            <a:extLst>
              <a:ext uri="{FF2B5EF4-FFF2-40B4-BE49-F238E27FC236}">
                <a16:creationId xmlns:a16="http://schemas.microsoft.com/office/drawing/2014/main" id="{6702E03C-24AC-724B-A72E-C2FFB428819A}"/>
              </a:ext>
            </a:extLst>
          </p:cNvPr>
          <p:cNvSpPr>
            <a:spLocks noGrp="1"/>
          </p:cNvSpPr>
          <p:nvPr>
            <p:ph type="ftr" sz="quarter" idx="3"/>
          </p:nvPr>
        </p:nvSpPr>
        <p:spPr/>
        <p:txBody>
          <a:bodyPr/>
          <a:lstStyle/>
          <a:p>
            <a:pPr>
              <a:defRPr/>
            </a:pPr>
            <a:r>
              <a:rPr lang="en-US"/>
              <a:t>A. Romanenko | AAC'2020</a:t>
            </a:r>
            <a:endParaRPr lang="en-US" b="1" dirty="0"/>
          </a:p>
        </p:txBody>
      </p:sp>
      <p:sp>
        <p:nvSpPr>
          <p:cNvPr id="6" name="Slide Number Placeholder 5">
            <a:extLst>
              <a:ext uri="{FF2B5EF4-FFF2-40B4-BE49-F238E27FC236}">
                <a16:creationId xmlns:a16="http://schemas.microsoft.com/office/drawing/2014/main" id="{C883C329-CDD7-8841-A56C-0C7106C50B6B}"/>
              </a:ext>
            </a:extLst>
          </p:cNvPr>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pic>
        <p:nvPicPr>
          <p:cNvPr id="7" name="Picture 6">
            <a:extLst>
              <a:ext uri="{FF2B5EF4-FFF2-40B4-BE49-F238E27FC236}">
                <a16:creationId xmlns:a16="http://schemas.microsoft.com/office/drawing/2014/main" id="{0768C331-AC76-A04D-82CF-12B3E93BC278}"/>
              </a:ext>
            </a:extLst>
          </p:cNvPr>
          <p:cNvPicPr>
            <a:picLocks noChangeAspect="1"/>
          </p:cNvPicPr>
          <p:nvPr/>
        </p:nvPicPr>
        <p:blipFill>
          <a:blip r:embed="rId2"/>
          <a:stretch>
            <a:fillRect/>
          </a:stretch>
        </p:blipFill>
        <p:spPr>
          <a:xfrm>
            <a:off x="1067421" y="1341708"/>
            <a:ext cx="2398046" cy="1557609"/>
          </a:xfrm>
          <a:prstGeom prst="rect">
            <a:avLst/>
          </a:prstGeom>
        </p:spPr>
      </p:pic>
      <p:sp>
        <p:nvSpPr>
          <p:cNvPr id="8" name="TextBox 7">
            <a:extLst>
              <a:ext uri="{FF2B5EF4-FFF2-40B4-BE49-F238E27FC236}">
                <a16:creationId xmlns:a16="http://schemas.microsoft.com/office/drawing/2014/main" id="{CBB18FF5-E2BB-FD46-B607-5DD21C557A28}"/>
              </a:ext>
            </a:extLst>
          </p:cNvPr>
          <p:cNvSpPr txBox="1"/>
          <p:nvPr/>
        </p:nvSpPr>
        <p:spPr>
          <a:xfrm>
            <a:off x="3220226" y="1816779"/>
            <a:ext cx="1984917" cy="584775"/>
          </a:xfrm>
          <a:prstGeom prst="rect">
            <a:avLst/>
          </a:prstGeom>
          <a:noFill/>
        </p:spPr>
        <p:txBody>
          <a:bodyPr wrap="square" rtlCol="0">
            <a:spAutoFit/>
          </a:bodyPr>
          <a:lstStyle/>
          <a:p>
            <a:pPr algn="ctr"/>
            <a:r>
              <a:rPr lang="en-US" sz="1600" i="1" dirty="0">
                <a:solidFill>
                  <a:srgbClr val="404040"/>
                </a:solidFill>
              </a:rPr>
              <a:t>F. </a:t>
            </a:r>
            <a:r>
              <a:rPr lang="en-US" sz="1600" i="1" dirty="0" err="1">
                <a:solidFill>
                  <a:srgbClr val="404040"/>
                </a:solidFill>
              </a:rPr>
              <a:t>Furuta</a:t>
            </a:r>
            <a:r>
              <a:rPr lang="en-US" sz="1600" i="1" dirty="0">
                <a:solidFill>
                  <a:srgbClr val="404040"/>
                </a:solidFill>
              </a:rPr>
              <a:t> et al., SRF2019, TUP022</a:t>
            </a:r>
          </a:p>
        </p:txBody>
      </p:sp>
      <p:pic>
        <p:nvPicPr>
          <p:cNvPr id="9" name="Picture 8">
            <a:extLst>
              <a:ext uri="{FF2B5EF4-FFF2-40B4-BE49-F238E27FC236}">
                <a16:creationId xmlns:a16="http://schemas.microsoft.com/office/drawing/2014/main" id="{0AD89203-A235-104A-BCC5-3826C01E6D07}"/>
              </a:ext>
            </a:extLst>
          </p:cNvPr>
          <p:cNvPicPr>
            <a:picLocks noChangeAspect="1"/>
          </p:cNvPicPr>
          <p:nvPr/>
        </p:nvPicPr>
        <p:blipFill>
          <a:blip r:embed="rId3"/>
          <a:stretch>
            <a:fillRect/>
          </a:stretch>
        </p:blipFill>
        <p:spPr>
          <a:xfrm>
            <a:off x="5417157" y="1341708"/>
            <a:ext cx="1729089" cy="1557609"/>
          </a:xfrm>
          <a:prstGeom prst="rect">
            <a:avLst/>
          </a:prstGeom>
        </p:spPr>
      </p:pic>
    </p:spTree>
    <p:extLst>
      <p:ext uri="{BB962C8B-B14F-4D97-AF65-F5344CB8AC3E}">
        <p14:creationId xmlns:p14="http://schemas.microsoft.com/office/powerpoint/2010/main" val="2636330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E23F7D-9BCA-3543-A9EC-1C5E385CFF22}"/>
              </a:ext>
            </a:extLst>
          </p:cNvPr>
          <p:cNvSpPr>
            <a:spLocks noGrp="1"/>
          </p:cNvSpPr>
          <p:nvPr>
            <p:ph idx="1"/>
          </p:nvPr>
        </p:nvSpPr>
        <p:spPr>
          <a:xfrm>
            <a:off x="228603" y="2796998"/>
            <a:ext cx="8672513" cy="1726188"/>
          </a:xfrm>
        </p:spPr>
        <p:txBody>
          <a:bodyPr/>
          <a:lstStyle/>
          <a:p>
            <a:r>
              <a:rPr lang="en-US" dirty="0"/>
              <a:t>Starting with samples we’re already looking into the different regimes of current oscillations – some occur at low voltages, some at high</a:t>
            </a:r>
          </a:p>
          <a:p>
            <a:r>
              <a:rPr lang="en-US" dirty="0"/>
              <a:t>Aiming to better understand the causes of current oscillations in the different regimes and connection between these regimes and surface roughness after EP</a:t>
            </a:r>
          </a:p>
          <a:p>
            <a:r>
              <a:rPr lang="en-US" dirty="0"/>
              <a:t>Start with undoped samples – later look at samples post N-doping</a:t>
            </a:r>
          </a:p>
          <a:p>
            <a:r>
              <a:rPr lang="en-US" dirty="0"/>
              <a:t>Build up a “map” of EP parameter space, use to </a:t>
            </a:r>
            <a:r>
              <a:rPr lang="en-US"/>
              <a:t>optimize cavity EP</a:t>
            </a:r>
            <a:endParaRPr lang="en-US" dirty="0"/>
          </a:p>
        </p:txBody>
      </p:sp>
      <p:sp>
        <p:nvSpPr>
          <p:cNvPr id="3" name="Title 2">
            <a:extLst>
              <a:ext uri="{FF2B5EF4-FFF2-40B4-BE49-F238E27FC236}">
                <a16:creationId xmlns:a16="http://schemas.microsoft.com/office/drawing/2014/main" id="{59436747-03D9-AE4C-8228-B9B16794D328}"/>
              </a:ext>
            </a:extLst>
          </p:cNvPr>
          <p:cNvSpPr>
            <a:spLocks noGrp="1"/>
          </p:cNvSpPr>
          <p:nvPr>
            <p:ph type="title"/>
          </p:nvPr>
        </p:nvSpPr>
        <p:spPr/>
        <p:txBody>
          <a:bodyPr/>
          <a:lstStyle/>
          <a:p>
            <a:r>
              <a:rPr lang="en-US" dirty="0"/>
              <a:t>First Analyses on Samples</a:t>
            </a:r>
          </a:p>
        </p:txBody>
      </p:sp>
      <p:sp>
        <p:nvSpPr>
          <p:cNvPr id="4" name="Date Placeholder 3">
            <a:extLst>
              <a:ext uri="{FF2B5EF4-FFF2-40B4-BE49-F238E27FC236}">
                <a16:creationId xmlns:a16="http://schemas.microsoft.com/office/drawing/2014/main" id="{61D46D9D-72F1-A04F-813F-EADCE4500160}"/>
              </a:ext>
            </a:extLst>
          </p:cNvPr>
          <p:cNvSpPr>
            <a:spLocks noGrp="1"/>
          </p:cNvSpPr>
          <p:nvPr>
            <p:ph type="dt" sz="half" idx="2"/>
          </p:nvPr>
        </p:nvSpPr>
        <p:spPr/>
        <p:txBody>
          <a:bodyPr/>
          <a:lstStyle/>
          <a:p>
            <a:pPr>
              <a:defRPr/>
            </a:pPr>
            <a:r>
              <a:rPr lang="en-US"/>
              <a:t>12/9/20</a:t>
            </a:r>
            <a:endParaRPr lang="en-US" dirty="0"/>
          </a:p>
        </p:txBody>
      </p:sp>
      <p:sp>
        <p:nvSpPr>
          <p:cNvPr id="5" name="Footer Placeholder 4">
            <a:extLst>
              <a:ext uri="{FF2B5EF4-FFF2-40B4-BE49-F238E27FC236}">
                <a16:creationId xmlns:a16="http://schemas.microsoft.com/office/drawing/2014/main" id="{BC634FF6-C57C-4E45-AECC-C210C8530105}"/>
              </a:ext>
            </a:extLst>
          </p:cNvPr>
          <p:cNvSpPr>
            <a:spLocks noGrp="1"/>
          </p:cNvSpPr>
          <p:nvPr>
            <p:ph type="ftr" sz="quarter" idx="3"/>
          </p:nvPr>
        </p:nvSpPr>
        <p:spPr/>
        <p:txBody>
          <a:bodyPr/>
          <a:lstStyle/>
          <a:p>
            <a:pPr>
              <a:defRPr/>
            </a:pPr>
            <a:r>
              <a:rPr lang="en-US"/>
              <a:t>A. Romanenko | AAC'2020</a:t>
            </a:r>
            <a:endParaRPr lang="en-US" b="1" dirty="0"/>
          </a:p>
        </p:txBody>
      </p:sp>
      <p:sp>
        <p:nvSpPr>
          <p:cNvPr id="6" name="Slide Number Placeholder 5">
            <a:extLst>
              <a:ext uri="{FF2B5EF4-FFF2-40B4-BE49-F238E27FC236}">
                <a16:creationId xmlns:a16="http://schemas.microsoft.com/office/drawing/2014/main" id="{A013B85F-FDBF-7B4C-9FB9-7FDC3DABBBD3}"/>
              </a:ext>
            </a:extLst>
          </p:cNvPr>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pic>
        <p:nvPicPr>
          <p:cNvPr id="149" name="Picture 148">
            <a:extLst>
              <a:ext uri="{FF2B5EF4-FFF2-40B4-BE49-F238E27FC236}">
                <a16:creationId xmlns:a16="http://schemas.microsoft.com/office/drawing/2014/main" id="{4ED3A3B9-8075-6C4F-A50D-EC8613E7D42B}"/>
              </a:ext>
            </a:extLst>
          </p:cNvPr>
          <p:cNvPicPr>
            <a:picLocks noChangeAspect="1"/>
          </p:cNvPicPr>
          <p:nvPr/>
        </p:nvPicPr>
        <p:blipFill>
          <a:blip r:embed="rId2"/>
          <a:stretch>
            <a:fillRect/>
          </a:stretch>
        </p:blipFill>
        <p:spPr>
          <a:xfrm>
            <a:off x="242884" y="728664"/>
            <a:ext cx="3300108" cy="1771340"/>
          </a:xfrm>
          <a:prstGeom prst="rect">
            <a:avLst/>
          </a:prstGeom>
        </p:spPr>
      </p:pic>
      <p:pic>
        <p:nvPicPr>
          <p:cNvPr id="150" name="Picture 149" descr="A picture containing indoor, table, sitting, small&#10;&#10;Description automatically generated">
            <a:extLst>
              <a:ext uri="{FF2B5EF4-FFF2-40B4-BE49-F238E27FC236}">
                <a16:creationId xmlns:a16="http://schemas.microsoft.com/office/drawing/2014/main" id="{F50A26C5-1E8B-F442-98E0-FB2D4C9521FA}"/>
              </a:ext>
            </a:extLst>
          </p:cNvPr>
          <p:cNvPicPr>
            <a:picLocks noChangeAspect="1"/>
          </p:cNvPicPr>
          <p:nvPr/>
        </p:nvPicPr>
        <p:blipFill rotWithShape="1">
          <a:blip r:embed="rId3"/>
          <a:srcRect l="20196" t="51765" r="56863" b="6535"/>
          <a:stretch/>
        </p:blipFill>
        <p:spPr>
          <a:xfrm>
            <a:off x="3765395" y="680047"/>
            <a:ext cx="1401681" cy="1910838"/>
          </a:xfrm>
          <a:prstGeom prst="rect">
            <a:avLst/>
          </a:prstGeom>
        </p:spPr>
      </p:pic>
      <p:pic>
        <p:nvPicPr>
          <p:cNvPr id="157" name="Picture 156">
            <a:extLst>
              <a:ext uri="{FF2B5EF4-FFF2-40B4-BE49-F238E27FC236}">
                <a16:creationId xmlns:a16="http://schemas.microsoft.com/office/drawing/2014/main" id="{3AFCF2D2-AE66-994C-AAEC-4B6947C9D4EC}"/>
              </a:ext>
            </a:extLst>
          </p:cNvPr>
          <p:cNvPicPr>
            <a:picLocks noChangeAspect="1"/>
          </p:cNvPicPr>
          <p:nvPr/>
        </p:nvPicPr>
        <p:blipFill>
          <a:blip r:embed="rId4"/>
          <a:stretch>
            <a:fillRect/>
          </a:stretch>
        </p:blipFill>
        <p:spPr>
          <a:xfrm>
            <a:off x="5821449" y="728664"/>
            <a:ext cx="2704432" cy="1862221"/>
          </a:xfrm>
          <a:prstGeom prst="rect">
            <a:avLst/>
          </a:prstGeom>
        </p:spPr>
      </p:pic>
      <p:sp>
        <p:nvSpPr>
          <p:cNvPr id="158" name="TextBox 157">
            <a:extLst>
              <a:ext uri="{FF2B5EF4-FFF2-40B4-BE49-F238E27FC236}">
                <a16:creationId xmlns:a16="http://schemas.microsoft.com/office/drawing/2014/main" id="{AFE0AE53-C5DE-A843-AB61-23A0E5D15B78}"/>
              </a:ext>
            </a:extLst>
          </p:cNvPr>
          <p:cNvSpPr txBox="1"/>
          <p:nvPr/>
        </p:nvSpPr>
        <p:spPr>
          <a:xfrm>
            <a:off x="6772507" y="2540053"/>
            <a:ext cx="1546303" cy="307777"/>
          </a:xfrm>
          <a:prstGeom prst="rect">
            <a:avLst/>
          </a:prstGeom>
          <a:noFill/>
        </p:spPr>
        <p:txBody>
          <a:bodyPr wrap="square" rtlCol="0">
            <a:spAutoFit/>
          </a:bodyPr>
          <a:lstStyle/>
          <a:p>
            <a:r>
              <a:rPr lang="en-US" sz="1400" dirty="0">
                <a:solidFill>
                  <a:schemeClr val="accent6">
                    <a:lumMod val="50000"/>
                  </a:schemeClr>
                </a:solidFill>
              </a:rPr>
              <a:t>Voltage [V]</a:t>
            </a:r>
          </a:p>
        </p:txBody>
      </p:sp>
      <p:sp>
        <p:nvSpPr>
          <p:cNvPr id="159" name="TextBox 158">
            <a:extLst>
              <a:ext uri="{FF2B5EF4-FFF2-40B4-BE49-F238E27FC236}">
                <a16:creationId xmlns:a16="http://schemas.microsoft.com/office/drawing/2014/main" id="{6D17FBC1-6EB3-9F48-9ACD-2627C391CAB5}"/>
              </a:ext>
            </a:extLst>
          </p:cNvPr>
          <p:cNvSpPr txBox="1"/>
          <p:nvPr/>
        </p:nvSpPr>
        <p:spPr>
          <a:xfrm rot="16200000">
            <a:off x="4894409" y="1425979"/>
            <a:ext cx="1546303" cy="307777"/>
          </a:xfrm>
          <a:prstGeom prst="rect">
            <a:avLst/>
          </a:prstGeom>
          <a:noFill/>
        </p:spPr>
        <p:txBody>
          <a:bodyPr wrap="square" rtlCol="0">
            <a:spAutoFit/>
          </a:bodyPr>
          <a:lstStyle/>
          <a:p>
            <a:r>
              <a:rPr lang="en-US" sz="1400" dirty="0">
                <a:solidFill>
                  <a:schemeClr val="accent6">
                    <a:lumMod val="50000"/>
                  </a:schemeClr>
                </a:solidFill>
              </a:rPr>
              <a:t>Temperature [V]</a:t>
            </a:r>
          </a:p>
        </p:txBody>
      </p:sp>
      <p:sp>
        <p:nvSpPr>
          <p:cNvPr id="160" name="TextBox 159">
            <a:extLst>
              <a:ext uri="{FF2B5EF4-FFF2-40B4-BE49-F238E27FC236}">
                <a16:creationId xmlns:a16="http://schemas.microsoft.com/office/drawing/2014/main" id="{D9F3865E-336A-D347-AAE3-0481848F0D06}"/>
              </a:ext>
            </a:extLst>
          </p:cNvPr>
          <p:cNvSpPr txBox="1"/>
          <p:nvPr/>
        </p:nvSpPr>
        <p:spPr>
          <a:xfrm>
            <a:off x="5932448" y="765834"/>
            <a:ext cx="2497874" cy="276999"/>
          </a:xfrm>
          <a:prstGeom prst="rect">
            <a:avLst/>
          </a:prstGeom>
          <a:solidFill>
            <a:schemeClr val="bg1"/>
          </a:solidFill>
        </p:spPr>
        <p:txBody>
          <a:bodyPr wrap="square" rtlCol="0">
            <a:spAutoFit/>
          </a:bodyPr>
          <a:lstStyle/>
          <a:p>
            <a:pPr algn="ctr"/>
            <a:r>
              <a:rPr lang="en-US" sz="1200" dirty="0">
                <a:solidFill>
                  <a:schemeClr val="accent6">
                    <a:lumMod val="50000"/>
                  </a:schemeClr>
                </a:solidFill>
              </a:rPr>
              <a:t>Regimes for Current Oscillations</a:t>
            </a:r>
          </a:p>
        </p:txBody>
      </p:sp>
    </p:spTree>
    <p:extLst>
      <p:ext uri="{BB962C8B-B14F-4D97-AF65-F5344CB8AC3E}">
        <p14:creationId xmlns:p14="http://schemas.microsoft.com/office/powerpoint/2010/main" val="2079752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DDD1AC-B2CF-BB49-9A8A-BAE8B1EC78E6}"/>
              </a:ext>
            </a:extLst>
          </p:cNvPr>
          <p:cNvSpPr>
            <a:spLocks noGrp="1"/>
          </p:cNvSpPr>
          <p:nvPr>
            <p:ph idx="1"/>
          </p:nvPr>
        </p:nvSpPr>
        <p:spPr/>
        <p:txBody>
          <a:bodyPr/>
          <a:lstStyle/>
          <a:p>
            <a:endParaRPr lang="en-US" dirty="0"/>
          </a:p>
          <a:p>
            <a:endParaRPr lang="en-US" dirty="0"/>
          </a:p>
          <a:p>
            <a:endParaRPr lang="en-US" dirty="0"/>
          </a:p>
          <a:p>
            <a:endParaRPr lang="en-US" dirty="0"/>
          </a:p>
          <a:p>
            <a:r>
              <a:rPr lang="en-US" dirty="0"/>
              <a:t>Nb3Sn progress</a:t>
            </a:r>
          </a:p>
        </p:txBody>
      </p:sp>
      <p:sp>
        <p:nvSpPr>
          <p:cNvPr id="3" name="Title 2">
            <a:extLst>
              <a:ext uri="{FF2B5EF4-FFF2-40B4-BE49-F238E27FC236}">
                <a16:creationId xmlns:a16="http://schemas.microsoft.com/office/drawing/2014/main" id="{3EA2A145-A147-3244-9F60-8DDBCBE7FD1B}"/>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A42EE909-14FA-D340-822A-98F495EE31F1}"/>
              </a:ext>
            </a:extLst>
          </p:cNvPr>
          <p:cNvSpPr>
            <a:spLocks noGrp="1"/>
          </p:cNvSpPr>
          <p:nvPr>
            <p:ph type="dt" sz="half" idx="2"/>
          </p:nvPr>
        </p:nvSpPr>
        <p:spPr/>
        <p:txBody>
          <a:bodyPr/>
          <a:lstStyle/>
          <a:p>
            <a:pPr>
              <a:defRPr/>
            </a:pPr>
            <a:r>
              <a:rPr lang="en-US"/>
              <a:t>12/9/20</a:t>
            </a:r>
            <a:endParaRPr lang="en-US" dirty="0"/>
          </a:p>
        </p:txBody>
      </p:sp>
      <p:sp>
        <p:nvSpPr>
          <p:cNvPr id="5" name="Footer Placeholder 4">
            <a:extLst>
              <a:ext uri="{FF2B5EF4-FFF2-40B4-BE49-F238E27FC236}">
                <a16:creationId xmlns:a16="http://schemas.microsoft.com/office/drawing/2014/main" id="{5D980AEC-B7BF-E749-B5BC-D49B88C44DFA}"/>
              </a:ext>
            </a:extLst>
          </p:cNvPr>
          <p:cNvSpPr>
            <a:spLocks noGrp="1"/>
          </p:cNvSpPr>
          <p:nvPr>
            <p:ph type="ftr" sz="quarter" idx="3"/>
          </p:nvPr>
        </p:nvSpPr>
        <p:spPr/>
        <p:txBody>
          <a:bodyPr/>
          <a:lstStyle/>
          <a:p>
            <a:pPr>
              <a:defRPr/>
            </a:pPr>
            <a:r>
              <a:rPr lang="en-US"/>
              <a:t>A. Romanenko | AAC'2020</a:t>
            </a:r>
            <a:endParaRPr lang="en-US" b="1" dirty="0"/>
          </a:p>
        </p:txBody>
      </p:sp>
      <p:sp>
        <p:nvSpPr>
          <p:cNvPr id="6" name="Slide Number Placeholder 5">
            <a:extLst>
              <a:ext uri="{FF2B5EF4-FFF2-40B4-BE49-F238E27FC236}">
                <a16:creationId xmlns:a16="http://schemas.microsoft.com/office/drawing/2014/main" id="{1780C11E-33F0-3E4A-ACF7-3B1B8A34B008}"/>
              </a:ext>
            </a:extLst>
          </p:cNvPr>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spTree>
    <p:extLst>
      <p:ext uri="{BB962C8B-B14F-4D97-AF65-F5344CB8AC3E}">
        <p14:creationId xmlns:p14="http://schemas.microsoft.com/office/powerpoint/2010/main" val="3278071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C7B685-E197-0545-ACF3-B743182F5110}"/>
              </a:ext>
            </a:extLst>
          </p:cNvPr>
          <p:cNvSpPr>
            <a:spLocks noGrp="1"/>
          </p:cNvSpPr>
          <p:nvPr>
            <p:ph idx="1"/>
          </p:nvPr>
        </p:nvSpPr>
        <p:spPr>
          <a:xfrm>
            <a:off x="395208" y="676483"/>
            <a:ext cx="8002172" cy="3794522"/>
          </a:xfrm>
        </p:spPr>
        <p:txBody>
          <a:bodyPr/>
          <a:lstStyle/>
          <a:p>
            <a:r>
              <a:rPr lang="en-US" dirty="0"/>
              <a:t>Have been evaluating Fermilab Nb</a:t>
            </a:r>
            <a:r>
              <a:rPr lang="en-US" baseline="-25000" dirty="0"/>
              <a:t>3</a:t>
            </a:r>
            <a:r>
              <a:rPr lang="en-US" dirty="0"/>
              <a:t>Sn coatings on 9-cell cavities: cavity type widely applied in accelerators such as European XFEL and LCLS-II</a:t>
            </a:r>
          </a:p>
          <a:p>
            <a:endParaRPr lang="en-US" dirty="0"/>
          </a:p>
        </p:txBody>
      </p:sp>
      <p:sp>
        <p:nvSpPr>
          <p:cNvPr id="4" name="Date Placeholder 3">
            <a:extLst>
              <a:ext uri="{FF2B5EF4-FFF2-40B4-BE49-F238E27FC236}">
                <a16:creationId xmlns:a16="http://schemas.microsoft.com/office/drawing/2014/main" id="{7A9610FA-4665-5B45-9391-6154A22A6624}"/>
              </a:ext>
            </a:extLst>
          </p:cNvPr>
          <p:cNvSpPr>
            <a:spLocks noGrp="1"/>
          </p:cNvSpPr>
          <p:nvPr>
            <p:ph type="dt" sz="half" idx="2"/>
          </p:nvPr>
        </p:nvSpPr>
        <p:spPr/>
        <p:txBody>
          <a:bodyPr/>
          <a:lstStyle/>
          <a:p>
            <a:pPr>
              <a:defRPr/>
            </a:pPr>
            <a:r>
              <a:rPr lang="en-US"/>
              <a:t>12/9/20</a:t>
            </a:r>
            <a:endParaRPr lang="en-US" dirty="0"/>
          </a:p>
        </p:txBody>
      </p:sp>
      <p:sp>
        <p:nvSpPr>
          <p:cNvPr id="5" name="Footer Placeholder 4">
            <a:extLst>
              <a:ext uri="{FF2B5EF4-FFF2-40B4-BE49-F238E27FC236}">
                <a16:creationId xmlns:a16="http://schemas.microsoft.com/office/drawing/2014/main" id="{B631350B-683B-0749-8895-1BCC45014C69}"/>
              </a:ext>
            </a:extLst>
          </p:cNvPr>
          <p:cNvSpPr>
            <a:spLocks noGrp="1"/>
          </p:cNvSpPr>
          <p:nvPr>
            <p:ph type="ftr" sz="quarter" idx="3"/>
          </p:nvPr>
        </p:nvSpPr>
        <p:spPr>
          <a:xfrm>
            <a:off x="2374704" y="4886733"/>
            <a:ext cx="4621409" cy="182155"/>
          </a:xfrm>
        </p:spPr>
        <p:txBody>
          <a:bodyPr/>
          <a:lstStyle/>
          <a:p>
            <a:pPr>
              <a:defRPr/>
            </a:pPr>
            <a:r>
              <a:rPr lang="en-US"/>
              <a:t>A. Romanenko | AAC'2020</a:t>
            </a:r>
            <a:endParaRPr lang="en-US" b="1" dirty="0"/>
          </a:p>
        </p:txBody>
      </p:sp>
      <p:sp>
        <p:nvSpPr>
          <p:cNvPr id="6" name="Slide Number Placeholder 5">
            <a:extLst>
              <a:ext uri="{FF2B5EF4-FFF2-40B4-BE49-F238E27FC236}">
                <a16:creationId xmlns:a16="http://schemas.microsoft.com/office/drawing/2014/main" id="{80118B7F-63E3-3646-829D-E830AB86C45C}"/>
              </a:ext>
            </a:extLst>
          </p:cNvPr>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pic>
        <p:nvPicPr>
          <p:cNvPr id="7" name="Picture 2" descr="Existing vacuum furnace &#10;Hot zone &#10;Nb coating chamber &#10;Sn &#10;Sn &#10;Heat ">
            <a:extLst>
              <a:ext uri="{FF2B5EF4-FFF2-40B4-BE49-F238E27FC236}">
                <a16:creationId xmlns:a16="http://schemas.microsoft.com/office/drawing/2014/main" id="{71BB1A84-035F-164E-B9BF-7570A0FF47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559" y="1580328"/>
            <a:ext cx="5841072" cy="30574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702405E-02AC-6349-BC10-D5C190CDA906}"/>
              </a:ext>
            </a:extLst>
          </p:cNvPr>
          <p:cNvSpPr txBox="1"/>
          <p:nvPr/>
        </p:nvSpPr>
        <p:spPr>
          <a:xfrm>
            <a:off x="6904495" y="2333528"/>
            <a:ext cx="1602685" cy="1754326"/>
          </a:xfrm>
          <a:prstGeom prst="rect">
            <a:avLst/>
          </a:prstGeom>
          <a:solidFill>
            <a:schemeClr val="bg1"/>
          </a:solidFill>
          <a:ln>
            <a:solidFill>
              <a:srgbClr val="000000"/>
            </a:solidFill>
          </a:ln>
        </p:spPr>
        <p:txBody>
          <a:bodyPr wrap="square" rtlCol="0">
            <a:spAutoFit/>
          </a:bodyPr>
          <a:lstStyle/>
          <a:p>
            <a:pPr algn="ctr"/>
            <a:r>
              <a:rPr lang="en-US" sz="1800" dirty="0">
                <a:solidFill>
                  <a:srgbClr val="000000"/>
                </a:solidFill>
              </a:rPr>
              <a:t>Set-up of a 9-cell ILC cavity in Fermilab coating furnace (two tin sources)</a:t>
            </a:r>
          </a:p>
        </p:txBody>
      </p:sp>
      <p:sp>
        <p:nvSpPr>
          <p:cNvPr id="10" name="Title 9">
            <a:extLst>
              <a:ext uri="{FF2B5EF4-FFF2-40B4-BE49-F238E27FC236}">
                <a16:creationId xmlns:a16="http://schemas.microsoft.com/office/drawing/2014/main" id="{5C61AA72-F3A2-F343-82DD-FE710D8D4167}"/>
              </a:ext>
            </a:extLst>
          </p:cNvPr>
          <p:cNvSpPr>
            <a:spLocks noGrp="1"/>
          </p:cNvSpPr>
          <p:nvPr>
            <p:ph type="title"/>
          </p:nvPr>
        </p:nvSpPr>
        <p:spPr/>
        <p:txBody>
          <a:bodyPr/>
          <a:lstStyle/>
          <a:p>
            <a:r>
              <a:rPr lang="en-US" dirty="0"/>
              <a:t>First Nb</a:t>
            </a:r>
            <a:r>
              <a:rPr lang="en-US" baseline="-25000" dirty="0"/>
              <a:t>3</a:t>
            </a:r>
            <a:r>
              <a:rPr lang="en-US" dirty="0"/>
              <a:t>Sn 9-cell Cavities</a:t>
            </a:r>
          </a:p>
        </p:txBody>
      </p:sp>
      <p:sp>
        <p:nvSpPr>
          <p:cNvPr id="9" name="TextBox 8">
            <a:extLst>
              <a:ext uri="{FF2B5EF4-FFF2-40B4-BE49-F238E27FC236}">
                <a16:creationId xmlns:a16="http://schemas.microsoft.com/office/drawing/2014/main" id="{58200965-AC78-CF4F-83F6-85E9F98E5835}"/>
              </a:ext>
            </a:extLst>
          </p:cNvPr>
          <p:cNvSpPr txBox="1"/>
          <p:nvPr/>
        </p:nvSpPr>
        <p:spPr>
          <a:xfrm>
            <a:off x="7958445" y="171168"/>
            <a:ext cx="877869" cy="338554"/>
          </a:xfrm>
          <a:prstGeom prst="rect">
            <a:avLst/>
          </a:prstGeom>
          <a:solidFill>
            <a:srgbClr val="FFFF00"/>
          </a:solidFill>
        </p:spPr>
        <p:txBody>
          <a:bodyPr wrap="none" rtlCol="0">
            <a:spAutoFit/>
          </a:bodyPr>
          <a:lstStyle/>
          <a:p>
            <a:r>
              <a:rPr lang="en-US" sz="1600" dirty="0"/>
              <a:t>S. Posen</a:t>
            </a:r>
          </a:p>
        </p:txBody>
      </p:sp>
    </p:spTree>
    <p:extLst>
      <p:ext uri="{BB962C8B-B14F-4D97-AF65-F5344CB8AC3E}">
        <p14:creationId xmlns:p14="http://schemas.microsoft.com/office/powerpoint/2010/main" val="1615561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95AE1B8E-8D70-4AE4-B894-D8AA972D714A}"/>
              </a:ext>
            </a:extLst>
          </p:cNvPr>
          <p:cNvPicPr>
            <a:picLocks noGrp="1" noChangeAspect="1"/>
          </p:cNvPicPr>
          <p:nvPr>
            <p:ph idx="1"/>
          </p:nvPr>
        </p:nvPicPr>
        <p:blipFill>
          <a:blip r:embed="rId3"/>
          <a:stretch>
            <a:fillRect/>
          </a:stretch>
        </p:blipFill>
        <p:spPr>
          <a:xfrm>
            <a:off x="306856" y="698536"/>
            <a:ext cx="5747800" cy="3794522"/>
          </a:xfrm>
        </p:spPr>
      </p:pic>
      <p:sp>
        <p:nvSpPr>
          <p:cNvPr id="3" name="Title 2">
            <a:extLst>
              <a:ext uri="{FF2B5EF4-FFF2-40B4-BE49-F238E27FC236}">
                <a16:creationId xmlns:a16="http://schemas.microsoft.com/office/drawing/2014/main" id="{0D3F13A9-A9A8-4CE5-BD61-2CD3063C32CE}"/>
              </a:ext>
            </a:extLst>
          </p:cNvPr>
          <p:cNvSpPr>
            <a:spLocks noGrp="1"/>
          </p:cNvSpPr>
          <p:nvPr>
            <p:ph type="title"/>
          </p:nvPr>
        </p:nvSpPr>
        <p:spPr/>
        <p:txBody>
          <a:bodyPr/>
          <a:lstStyle/>
          <a:p>
            <a:r>
              <a:rPr lang="en-US" dirty="0"/>
              <a:t>First Nb</a:t>
            </a:r>
            <a:r>
              <a:rPr lang="en-US" baseline="-25000" dirty="0"/>
              <a:t>3</a:t>
            </a:r>
            <a:r>
              <a:rPr lang="en-US" dirty="0"/>
              <a:t>Sn 9-cell Cavities</a:t>
            </a:r>
          </a:p>
        </p:txBody>
      </p:sp>
      <p:sp>
        <p:nvSpPr>
          <p:cNvPr id="4" name="Date Placeholder 3">
            <a:extLst>
              <a:ext uri="{FF2B5EF4-FFF2-40B4-BE49-F238E27FC236}">
                <a16:creationId xmlns:a16="http://schemas.microsoft.com/office/drawing/2014/main" id="{9219EE90-98E5-4E96-946C-6AFC44E26BBF}"/>
              </a:ext>
            </a:extLst>
          </p:cNvPr>
          <p:cNvSpPr>
            <a:spLocks noGrp="1"/>
          </p:cNvSpPr>
          <p:nvPr>
            <p:ph type="dt" sz="half" idx="2"/>
          </p:nvPr>
        </p:nvSpPr>
        <p:spPr/>
        <p:txBody>
          <a:bodyPr/>
          <a:lstStyle/>
          <a:p>
            <a:pPr>
              <a:defRPr/>
            </a:pPr>
            <a:r>
              <a:rPr lang="en-US"/>
              <a:t>12/9/20</a:t>
            </a:r>
            <a:endParaRPr lang="en-US" dirty="0"/>
          </a:p>
        </p:txBody>
      </p:sp>
      <p:sp>
        <p:nvSpPr>
          <p:cNvPr id="5" name="Footer Placeholder 4">
            <a:extLst>
              <a:ext uri="{FF2B5EF4-FFF2-40B4-BE49-F238E27FC236}">
                <a16:creationId xmlns:a16="http://schemas.microsoft.com/office/drawing/2014/main" id="{F02AB74E-86EE-4B58-967B-DB683D9803F7}"/>
              </a:ext>
            </a:extLst>
          </p:cNvPr>
          <p:cNvSpPr>
            <a:spLocks noGrp="1"/>
          </p:cNvSpPr>
          <p:nvPr>
            <p:ph type="ftr" sz="quarter" idx="3"/>
          </p:nvPr>
        </p:nvSpPr>
        <p:spPr/>
        <p:txBody>
          <a:bodyPr/>
          <a:lstStyle/>
          <a:p>
            <a:pPr>
              <a:defRPr/>
            </a:pPr>
            <a:r>
              <a:rPr lang="en-US"/>
              <a:t>A. Romanenko | AAC'2020</a:t>
            </a:r>
            <a:endParaRPr lang="en-US" b="1" dirty="0"/>
          </a:p>
        </p:txBody>
      </p:sp>
      <p:sp>
        <p:nvSpPr>
          <p:cNvPr id="6" name="Slide Number Placeholder 5">
            <a:extLst>
              <a:ext uri="{FF2B5EF4-FFF2-40B4-BE49-F238E27FC236}">
                <a16:creationId xmlns:a16="http://schemas.microsoft.com/office/drawing/2014/main" id="{5B743817-0A10-426F-8544-D7DE08448015}"/>
              </a:ext>
            </a:extLst>
          </p:cNvPr>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sp>
        <p:nvSpPr>
          <p:cNvPr id="9" name="Rectangle 8">
            <a:extLst>
              <a:ext uri="{FF2B5EF4-FFF2-40B4-BE49-F238E27FC236}">
                <a16:creationId xmlns:a16="http://schemas.microsoft.com/office/drawing/2014/main" id="{584EE90A-3286-4F48-9DDB-D306FCB4C1A0}"/>
              </a:ext>
            </a:extLst>
          </p:cNvPr>
          <p:cNvSpPr/>
          <p:nvPr/>
        </p:nvSpPr>
        <p:spPr>
          <a:xfrm>
            <a:off x="2800721" y="3526977"/>
            <a:ext cx="3358493" cy="830997"/>
          </a:xfrm>
          <a:prstGeom prst="rect">
            <a:avLst/>
          </a:prstGeom>
          <a:noFill/>
          <a:ln>
            <a:noFill/>
          </a:ln>
        </p:spPr>
        <p:txBody>
          <a:bodyPr wrap="square">
            <a:spAutoFit/>
          </a:bodyPr>
          <a:lstStyle/>
          <a:p>
            <a:pPr algn="ctr"/>
            <a:r>
              <a:rPr lang="en-US" dirty="0">
                <a:solidFill>
                  <a:schemeClr val="bg1"/>
                </a:solidFill>
              </a:rPr>
              <a:t>9-cell Cavity TB9ACC014 After Coating</a:t>
            </a:r>
          </a:p>
        </p:txBody>
      </p:sp>
      <p:pic>
        <p:nvPicPr>
          <p:cNvPr id="2" name="Picture 1">
            <a:extLst>
              <a:ext uri="{FF2B5EF4-FFF2-40B4-BE49-F238E27FC236}">
                <a16:creationId xmlns:a16="http://schemas.microsoft.com/office/drawing/2014/main" id="{C4D23C31-0C64-4940-8290-EF7CB6DA8F31}"/>
              </a:ext>
            </a:extLst>
          </p:cNvPr>
          <p:cNvPicPr>
            <a:picLocks noChangeAspect="1"/>
          </p:cNvPicPr>
          <p:nvPr/>
        </p:nvPicPr>
        <p:blipFill>
          <a:blip r:embed="rId4"/>
          <a:stretch>
            <a:fillRect/>
          </a:stretch>
        </p:blipFill>
        <p:spPr>
          <a:xfrm>
            <a:off x="6125658" y="1387639"/>
            <a:ext cx="2978748" cy="2368221"/>
          </a:xfrm>
          <a:prstGeom prst="rect">
            <a:avLst/>
          </a:prstGeom>
        </p:spPr>
      </p:pic>
      <p:sp>
        <p:nvSpPr>
          <p:cNvPr id="10" name="TextBox 9">
            <a:extLst>
              <a:ext uri="{FF2B5EF4-FFF2-40B4-BE49-F238E27FC236}">
                <a16:creationId xmlns:a16="http://schemas.microsoft.com/office/drawing/2014/main" id="{1A442749-38A9-8F49-8022-B04B6D8360C4}"/>
              </a:ext>
            </a:extLst>
          </p:cNvPr>
          <p:cNvSpPr txBox="1"/>
          <p:nvPr/>
        </p:nvSpPr>
        <p:spPr>
          <a:xfrm>
            <a:off x="7958445" y="171168"/>
            <a:ext cx="877869" cy="338554"/>
          </a:xfrm>
          <a:prstGeom prst="rect">
            <a:avLst/>
          </a:prstGeom>
          <a:solidFill>
            <a:srgbClr val="FFFF00"/>
          </a:solidFill>
        </p:spPr>
        <p:txBody>
          <a:bodyPr wrap="none" rtlCol="0">
            <a:spAutoFit/>
          </a:bodyPr>
          <a:lstStyle/>
          <a:p>
            <a:r>
              <a:rPr lang="en-US" sz="1600" dirty="0"/>
              <a:t>S. Posen</a:t>
            </a:r>
          </a:p>
        </p:txBody>
      </p:sp>
    </p:spTree>
    <p:extLst>
      <p:ext uri="{BB962C8B-B14F-4D97-AF65-F5344CB8AC3E}">
        <p14:creationId xmlns:p14="http://schemas.microsoft.com/office/powerpoint/2010/main" val="2956048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1CE38BD-47BC-6C40-99F1-A34F77774438}"/>
              </a:ext>
            </a:extLst>
          </p:cNvPr>
          <p:cNvSpPr>
            <a:spLocks noGrp="1"/>
          </p:cNvSpPr>
          <p:nvPr>
            <p:ph type="dt" sz="half" idx="2"/>
          </p:nvPr>
        </p:nvSpPr>
        <p:spPr/>
        <p:txBody>
          <a:bodyPr/>
          <a:lstStyle/>
          <a:p>
            <a:pPr>
              <a:defRPr/>
            </a:pPr>
            <a:r>
              <a:rPr lang="en-US"/>
              <a:t>12/9/20</a:t>
            </a:r>
            <a:endParaRPr lang="en-US" dirty="0"/>
          </a:p>
        </p:txBody>
      </p:sp>
      <p:sp>
        <p:nvSpPr>
          <p:cNvPr id="5" name="Footer Placeholder 4">
            <a:extLst>
              <a:ext uri="{FF2B5EF4-FFF2-40B4-BE49-F238E27FC236}">
                <a16:creationId xmlns:a16="http://schemas.microsoft.com/office/drawing/2014/main" id="{CB21ECDB-5B8A-9C45-9AA4-B519C60E18F1}"/>
              </a:ext>
            </a:extLst>
          </p:cNvPr>
          <p:cNvSpPr>
            <a:spLocks noGrp="1"/>
          </p:cNvSpPr>
          <p:nvPr>
            <p:ph type="ftr" sz="quarter" idx="3"/>
          </p:nvPr>
        </p:nvSpPr>
        <p:spPr/>
        <p:txBody>
          <a:bodyPr/>
          <a:lstStyle/>
          <a:p>
            <a:pPr>
              <a:defRPr/>
            </a:pPr>
            <a:r>
              <a:rPr lang="en-US"/>
              <a:t>A. Romanenko | AAC'2020</a:t>
            </a:r>
            <a:endParaRPr lang="en-US" b="1" dirty="0"/>
          </a:p>
        </p:txBody>
      </p:sp>
      <p:pic>
        <p:nvPicPr>
          <p:cNvPr id="19" name="Picture 18" descr="A close up of a map&#10;&#10;Description automatically generated">
            <a:extLst>
              <a:ext uri="{FF2B5EF4-FFF2-40B4-BE49-F238E27FC236}">
                <a16:creationId xmlns:a16="http://schemas.microsoft.com/office/drawing/2014/main" id="{4556869D-3729-A247-8B9C-7EA079F0D314}"/>
              </a:ext>
            </a:extLst>
          </p:cNvPr>
          <p:cNvPicPr>
            <a:picLocks noChangeAspect="1"/>
          </p:cNvPicPr>
          <p:nvPr/>
        </p:nvPicPr>
        <p:blipFill>
          <a:blip r:embed="rId3"/>
          <a:stretch>
            <a:fillRect/>
          </a:stretch>
        </p:blipFill>
        <p:spPr>
          <a:xfrm>
            <a:off x="2195016" y="1049944"/>
            <a:ext cx="4531405" cy="3431929"/>
          </a:xfrm>
          <a:prstGeom prst="rect">
            <a:avLst/>
          </a:prstGeom>
        </p:spPr>
      </p:pic>
      <p:sp>
        <p:nvSpPr>
          <p:cNvPr id="6" name="Slide Number Placeholder 5">
            <a:extLst>
              <a:ext uri="{FF2B5EF4-FFF2-40B4-BE49-F238E27FC236}">
                <a16:creationId xmlns:a16="http://schemas.microsoft.com/office/drawing/2014/main" id="{73E0E5FF-90DB-4544-A220-59D5109BF5CB}"/>
              </a:ext>
            </a:extLst>
          </p:cNvPr>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sp>
        <p:nvSpPr>
          <p:cNvPr id="8" name="TextBox 7">
            <a:extLst>
              <a:ext uri="{FF2B5EF4-FFF2-40B4-BE49-F238E27FC236}">
                <a16:creationId xmlns:a16="http://schemas.microsoft.com/office/drawing/2014/main" id="{A11A1B38-AA76-F841-B6AD-7D7FEE237E46}"/>
              </a:ext>
            </a:extLst>
          </p:cNvPr>
          <p:cNvSpPr txBox="1"/>
          <p:nvPr/>
        </p:nvSpPr>
        <p:spPr>
          <a:xfrm>
            <a:off x="6818392" y="3577755"/>
            <a:ext cx="1092736" cy="507831"/>
          </a:xfrm>
          <a:prstGeom prst="rect">
            <a:avLst/>
          </a:prstGeom>
          <a:noFill/>
        </p:spPr>
        <p:txBody>
          <a:bodyPr wrap="square" rtlCol="0">
            <a:spAutoFit/>
          </a:bodyPr>
          <a:lstStyle/>
          <a:p>
            <a:pPr algn="ctr"/>
            <a:r>
              <a:rPr lang="en-US" sz="900" i="1" dirty="0">
                <a:solidFill>
                  <a:srgbClr val="000000"/>
                </a:solidFill>
              </a:rPr>
              <a:t>Includes correction for stainless steel flanges 2x0.8 </a:t>
            </a:r>
            <a:r>
              <a:rPr lang="en-US" sz="900" i="1" dirty="0" err="1">
                <a:solidFill>
                  <a:srgbClr val="000000"/>
                </a:solidFill>
              </a:rPr>
              <a:t>nΩ</a:t>
            </a:r>
            <a:r>
              <a:rPr lang="en-US" sz="900" i="1" dirty="0">
                <a:solidFill>
                  <a:srgbClr val="000000"/>
                </a:solidFill>
              </a:rPr>
              <a:t> </a:t>
            </a:r>
          </a:p>
        </p:txBody>
      </p:sp>
      <p:pic>
        <p:nvPicPr>
          <p:cNvPr id="18" name="Content Placeholder 7">
            <a:extLst>
              <a:ext uri="{FF2B5EF4-FFF2-40B4-BE49-F238E27FC236}">
                <a16:creationId xmlns:a16="http://schemas.microsoft.com/office/drawing/2014/main" id="{BDF89EC7-0619-5147-B5C3-4C7CEACD0E24}"/>
              </a:ext>
            </a:extLst>
          </p:cNvPr>
          <p:cNvPicPr>
            <a:picLocks noChangeAspect="1"/>
          </p:cNvPicPr>
          <p:nvPr/>
        </p:nvPicPr>
        <p:blipFill>
          <a:blip r:embed="rId4"/>
          <a:stretch>
            <a:fillRect/>
          </a:stretch>
        </p:blipFill>
        <p:spPr>
          <a:xfrm>
            <a:off x="7007239" y="2124453"/>
            <a:ext cx="1932555" cy="1275814"/>
          </a:xfrm>
          <a:prstGeom prst="rect">
            <a:avLst/>
          </a:prstGeom>
        </p:spPr>
      </p:pic>
      <p:sp>
        <p:nvSpPr>
          <p:cNvPr id="14" name="TextBox 13">
            <a:extLst>
              <a:ext uri="{FF2B5EF4-FFF2-40B4-BE49-F238E27FC236}">
                <a16:creationId xmlns:a16="http://schemas.microsoft.com/office/drawing/2014/main" id="{49E33E01-668D-AC43-B68E-D750EB24C0AF}"/>
              </a:ext>
            </a:extLst>
          </p:cNvPr>
          <p:cNvSpPr txBox="1"/>
          <p:nvPr/>
        </p:nvSpPr>
        <p:spPr>
          <a:xfrm>
            <a:off x="228600" y="1081634"/>
            <a:ext cx="1869730" cy="1200329"/>
          </a:xfrm>
          <a:prstGeom prst="rect">
            <a:avLst/>
          </a:prstGeom>
          <a:noFill/>
        </p:spPr>
        <p:txBody>
          <a:bodyPr wrap="square" rtlCol="0">
            <a:spAutoFit/>
          </a:bodyPr>
          <a:lstStyle/>
          <a:p>
            <a:pPr algn="ctr"/>
            <a:r>
              <a:rPr lang="en-US" sz="1800" b="1" dirty="0">
                <a:solidFill>
                  <a:srgbClr val="000000"/>
                </a:solidFill>
              </a:rPr>
              <a:t>Nb</a:t>
            </a:r>
            <a:r>
              <a:rPr lang="en-US" sz="1800" b="1" baseline="-25000" dirty="0">
                <a:solidFill>
                  <a:srgbClr val="000000"/>
                </a:solidFill>
              </a:rPr>
              <a:t>3</a:t>
            </a:r>
            <a:r>
              <a:rPr lang="en-US" sz="1800" b="1" dirty="0">
                <a:solidFill>
                  <a:srgbClr val="000000"/>
                </a:solidFill>
              </a:rPr>
              <a:t>Sn-coated </a:t>
            </a:r>
          </a:p>
          <a:p>
            <a:pPr algn="ctr"/>
            <a:r>
              <a:rPr lang="en-US" sz="1800" b="1" dirty="0">
                <a:solidFill>
                  <a:srgbClr val="000000"/>
                </a:solidFill>
              </a:rPr>
              <a:t>9-cell cavities TB9ACC014 and TB9AES005</a:t>
            </a:r>
          </a:p>
        </p:txBody>
      </p:sp>
      <p:sp>
        <p:nvSpPr>
          <p:cNvPr id="2" name="TextBox 1">
            <a:extLst>
              <a:ext uri="{FF2B5EF4-FFF2-40B4-BE49-F238E27FC236}">
                <a16:creationId xmlns:a16="http://schemas.microsoft.com/office/drawing/2014/main" id="{83DEF853-9B4C-954B-B867-3DE47D8AAC46}"/>
              </a:ext>
            </a:extLst>
          </p:cNvPr>
          <p:cNvSpPr txBox="1"/>
          <p:nvPr/>
        </p:nvSpPr>
        <p:spPr>
          <a:xfrm>
            <a:off x="5391367" y="2627947"/>
            <a:ext cx="1269459" cy="923330"/>
          </a:xfrm>
          <a:prstGeom prst="rect">
            <a:avLst/>
          </a:prstGeom>
          <a:noFill/>
        </p:spPr>
        <p:txBody>
          <a:bodyPr wrap="square" rtlCol="0">
            <a:spAutoFit/>
          </a:bodyPr>
          <a:lstStyle/>
          <a:p>
            <a:pPr algn="ctr"/>
            <a:r>
              <a:rPr lang="en-US" sz="1800" dirty="0"/>
              <a:t>4.4 K Q</a:t>
            </a:r>
            <a:r>
              <a:rPr lang="en-US" sz="1800" baseline="-25000" dirty="0"/>
              <a:t>0 </a:t>
            </a:r>
            <a:r>
              <a:rPr lang="en-US" sz="1800" dirty="0"/>
              <a:t>&gt;</a:t>
            </a:r>
            <a:r>
              <a:rPr lang="en-US" sz="1800" baseline="-25000" dirty="0"/>
              <a:t> </a:t>
            </a:r>
            <a:r>
              <a:rPr lang="en-US" sz="1800" dirty="0"/>
              <a:t>9x10</a:t>
            </a:r>
            <a:r>
              <a:rPr lang="en-US" sz="1800" baseline="30000" dirty="0"/>
              <a:t>9</a:t>
            </a:r>
            <a:r>
              <a:rPr lang="en-US" sz="1800" dirty="0"/>
              <a:t> at quench</a:t>
            </a:r>
          </a:p>
        </p:txBody>
      </p:sp>
      <p:sp>
        <p:nvSpPr>
          <p:cNvPr id="7" name="Title 6">
            <a:extLst>
              <a:ext uri="{FF2B5EF4-FFF2-40B4-BE49-F238E27FC236}">
                <a16:creationId xmlns:a16="http://schemas.microsoft.com/office/drawing/2014/main" id="{AFEBDA79-EA65-B34F-B180-9C0AA33459F6}"/>
              </a:ext>
            </a:extLst>
          </p:cNvPr>
          <p:cNvSpPr>
            <a:spLocks noGrp="1"/>
          </p:cNvSpPr>
          <p:nvPr>
            <p:ph type="title"/>
          </p:nvPr>
        </p:nvSpPr>
        <p:spPr/>
        <p:txBody>
          <a:bodyPr/>
          <a:lstStyle/>
          <a:p>
            <a:r>
              <a:rPr lang="en-US" dirty="0"/>
              <a:t>First Nb</a:t>
            </a:r>
            <a:r>
              <a:rPr lang="en-US" baseline="-25000" dirty="0"/>
              <a:t>3</a:t>
            </a:r>
            <a:r>
              <a:rPr lang="en-US" dirty="0"/>
              <a:t>Sn 9-cell Cavities</a:t>
            </a:r>
          </a:p>
        </p:txBody>
      </p:sp>
      <p:sp>
        <p:nvSpPr>
          <p:cNvPr id="11" name="TextBox 10">
            <a:extLst>
              <a:ext uri="{FF2B5EF4-FFF2-40B4-BE49-F238E27FC236}">
                <a16:creationId xmlns:a16="http://schemas.microsoft.com/office/drawing/2014/main" id="{63A012CF-66E9-0048-8390-6712602A8B3F}"/>
              </a:ext>
            </a:extLst>
          </p:cNvPr>
          <p:cNvSpPr txBox="1"/>
          <p:nvPr/>
        </p:nvSpPr>
        <p:spPr>
          <a:xfrm>
            <a:off x="89210" y="3004546"/>
            <a:ext cx="2287324" cy="1477328"/>
          </a:xfrm>
          <a:prstGeom prst="rect">
            <a:avLst/>
          </a:prstGeom>
          <a:noFill/>
        </p:spPr>
        <p:txBody>
          <a:bodyPr wrap="square" rtlCol="0">
            <a:spAutoFit/>
          </a:bodyPr>
          <a:lstStyle/>
          <a:p>
            <a:pPr algn="ctr"/>
            <a:r>
              <a:rPr lang="en-US" sz="1800" b="1" dirty="0">
                <a:solidFill>
                  <a:srgbClr val="000000"/>
                </a:solidFill>
              </a:rPr>
              <a:t>Next step: coat a cavity that has </a:t>
            </a:r>
            <a:r>
              <a:rPr lang="en-US" sz="1800" b="1" dirty="0" err="1">
                <a:solidFill>
                  <a:srgbClr val="000000"/>
                </a:solidFill>
              </a:rPr>
              <a:t>Ti</a:t>
            </a:r>
            <a:r>
              <a:rPr lang="en-US" sz="1800" b="1" dirty="0">
                <a:solidFill>
                  <a:srgbClr val="000000"/>
                </a:solidFill>
              </a:rPr>
              <a:t> transition rings so that it can be dressed and tested in HTS</a:t>
            </a:r>
          </a:p>
        </p:txBody>
      </p:sp>
      <p:pic>
        <p:nvPicPr>
          <p:cNvPr id="9" name="Picture 8">
            <a:extLst>
              <a:ext uri="{FF2B5EF4-FFF2-40B4-BE49-F238E27FC236}">
                <a16:creationId xmlns:a16="http://schemas.microsoft.com/office/drawing/2014/main" id="{9E1B8B82-7B3C-DE47-896A-BCA38624486D}"/>
              </a:ext>
            </a:extLst>
          </p:cNvPr>
          <p:cNvPicPr>
            <a:picLocks noChangeAspect="1"/>
          </p:cNvPicPr>
          <p:nvPr/>
        </p:nvPicPr>
        <p:blipFill>
          <a:blip r:embed="rId5"/>
          <a:stretch>
            <a:fillRect/>
          </a:stretch>
        </p:blipFill>
        <p:spPr>
          <a:xfrm>
            <a:off x="5116452" y="34943"/>
            <a:ext cx="4027548" cy="986921"/>
          </a:xfrm>
          <a:prstGeom prst="rect">
            <a:avLst/>
          </a:prstGeom>
        </p:spPr>
      </p:pic>
      <p:sp>
        <p:nvSpPr>
          <p:cNvPr id="13" name="TextBox 12">
            <a:extLst>
              <a:ext uri="{FF2B5EF4-FFF2-40B4-BE49-F238E27FC236}">
                <a16:creationId xmlns:a16="http://schemas.microsoft.com/office/drawing/2014/main" id="{91CAAEEC-6797-5C46-B53B-03EF6D574781}"/>
              </a:ext>
            </a:extLst>
          </p:cNvPr>
          <p:cNvSpPr txBox="1"/>
          <p:nvPr/>
        </p:nvSpPr>
        <p:spPr>
          <a:xfrm>
            <a:off x="8136675" y="1249303"/>
            <a:ext cx="877869" cy="338554"/>
          </a:xfrm>
          <a:prstGeom prst="rect">
            <a:avLst/>
          </a:prstGeom>
          <a:solidFill>
            <a:srgbClr val="FFFF00"/>
          </a:solidFill>
        </p:spPr>
        <p:txBody>
          <a:bodyPr wrap="none" rtlCol="0">
            <a:spAutoFit/>
          </a:bodyPr>
          <a:lstStyle/>
          <a:p>
            <a:r>
              <a:rPr lang="en-US" sz="1600" dirty="0"/>
              <a:t>S. Posen</a:t>
            </a:r>
          </a:p>
        </p:txBody>
      </p:sp>
    </p:spTree>
    <p:extLst>
      <p:ext uri="{BB962C8B-B14F-4D97-AF65-F5344CB8AC3E}">
        <p14:creationId xmlns:p14="http://schemas.microsoft.com/office/powerpoint/2010/main" val="3767295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FA040D6-28A4-432E-8DA9-082334E03670}"/>
              </a:ext>
            </a:extLst>
          </p:cNvPr>
          <p:cNvSpPr>
            <a:spLocks noGrp="1"/>
          </p:cNvSpPr>
          <p:nvPr>
            <p:ph type="dt" sz="half" idx="2"/>
          </p:nvPr>
        </p:nvSpPr>
        <p:spPr/>
        <p:txBody>
          <a:bodyPr/>
          <a:lstStyle/>
          <a:p>
            <a:pPr>
              <a:defRPr/>
            </a:pPr>
            <a:r>
              <a:rPr lang="en-US"/>
              <a:t>12/9/20</a:t>
            </a:r>
            <a:endParaRPr lang="en-US" dirty="0"/>
          </a:p>
        </p:txBody>
      </p:sp>
      <p:sp>
        <p:nvSpPr>
          <p:cNvPr id="5" name="Footer Placeholder 4">
            <a:extLst>
              <a:ext uri="{FF2B5EF4-FFF2-40B4-BE49-F238E27FC236}">
                <a16:creationId xmlns:a16="http://schemas.microsoft.com/office/drawing/2014/main" id="{3CF3A36A-DCC3-4C0E-A9F9-3CDCD96211E4}"/>
              </a:ext>
            </a:extLst>
          </p:cNvPr>
          <p:cNvSpPr>
            <a:spLocks noGrp="1"/>
          </p:cNvSpPr>
          <p:nvPr>
            <p:ph type="ftr" sz="quarter" idx="3"/>
          </p:nvPr>
        </p:nvSpPr>
        <p:spPr/>
        <p:txBody>
          <a:bodyPr/>
          <a:lstStyle/>
          <a:p>
            <a:pPr>
              <a:defRPr/>
            </a:pPr>
            <a:r>
              <a:rPr lang="en-US"/>
              <a:t>A. Romanenko | AAC'2020</a:t>
            </a:r>
            <a:endParaRPr lang="en-US" b="1" dirty="0"/>
          </a:p>
        </p:txBody>
      </p:sp>
      <p:sp>
        <p:nvSpPr>
          <p:cNvPr id="6" name="Slide Number Placeholder 5">
            <a:extLst>
              <a:ext uri="{FF2B5EF4-FFF2-40B4-BE49-F238E27FC236}">
                <a16:creationId xmlns:a16="http://schemas.microsoft.com/office/drawing/2014/main" id="{056A70C0-C1BD-4DD7-8B36-6BBCE3D0E93D}"/>
              </a:ext>
            </a:extLst>
          </p:cNvPr>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pic>
        <p:nvPicPr>
          <p:cNvPr id="10" name="Picture 9">
            <a:extLst>
              <a:ext uri="{FF2B5EF4-FFF2-40B4-BE49-F238E27FC236}">
                <a16:creationId xmlns:a16="http://schemas.microsoft.com/office/drawing/2014/main" id="{F90EE010-22F1-40EA-8090-0FE05ACE1725}"/>
              </a:ext>
            </a:extLst>
          </p:cNvPr>
          <p:cNvPicPr>
            <a:picLocks noChangeAspect="1"/>
          </p:cNvPicPr>
          <p:nvPr/>
        </p:nvPicPr>
        <p:blipFill>
          <a:blip r:embed="rId3"/>
          <a:stretch>
            <a:fillRect/>
          </a:stretch>
        </p:blipFill>
        <p:spPr>
          <a:xfrm>
            <a:off x="4229385" y="860158"/>
            <a:ext cx="2524244" cy="3463780"/>
          </a:xfrm>
          <a:prstGeom prst="rect">
            <a:avLst/>
          </a:prstGeom>
        </p:spPr>
      </p:pic>
      <p:pic>
        <p:nvPicPr>
          <p:cNvPr id="8" name="Content Placeholder 7">
            <a:extLst>
              <a:ext uri="{FF2B5EF4-FFF2-40B4-BE49-F238E27FC236}">
                <a16:creationId xmlns:a16="http://schemas.microsoft.com/office/drawing/2014/main" id="{0CFF22BD-C35A-4B2C-B636-135FDB2C1AF9}"/>
              </a:ext>
            </a:extLst>
          </p:cNvPr>
          <p:cNvPicPr>
            <a:picLocks noGrp="1" noChangeAspect="1"/>
          </p:cNvPicPr>
          <p:nvPr>
            <p:ph idx="1"/>
          </p:nvPr>
        </p:nvPicPr>
        <p:blipFill>
          <a:blip r:embed="rId4"/>
          <a:stretch>
            <a:fillRect/>
          </a:stretch>
        </p:blipFill>
        <p:spPr>
          <a:xfrm>
            <a:off x="1475597" y="860158"/>
            <a:ext cx="2234058" cy="3463780"/>
          </a:xfrm>
        </p:spPr>
      </p:pic>
      <p:sp>
        <p:nvSpPr>
          <p:cNvPr id="2" name="TextBox 1">
            <a:extLst>
              <a:ext uri="{FF2B5EF4-FFF2-40B4-BE49-F238E27FC236}">
                <a16:creationId xmlns:a16="http://schemas.microsoft.com/office/drawing/2014/main" id="{198E7A6D-58F4-F74A-9CED-1967E69E0BAC}"/>
              </a:ext>
            </a:extLst>
          </p:cNvPr>
          <p:cNvSpPr txBox="1"/>
          <p:nvPr/>
        </p:nvSpPr>
        <p:spPr>
          <a:xfrm>
            <a:off x="3397469" y="4816366"/>
            <a:ext cx="4607406" cy="369332"/>
          </a:xfrm>
          <a:prstGeom prst="rect">
            <a:avLst/>
          </a:prstGeom>
          <a:noFill/>
        </p:spPr>
        <p:txBody>
          <a:bodyPr wrap="square" rtlCol="0">
            <a:spAutoFit/>
          </a:bodyPr>
          <a:lstStyle/>
          <a:p>
            <a:r>
              <a:rPr lang="en-US" sz="1800" dirty="0"/>
              <a:t>Special thanks to Y. </a:t>
            </a:r>
            <a:r>
              <a:rPr lang="en-US" sz="1800" dirty="0" err="1"/>
              <a:t>Pischalnikov</a:t>
            </a:r>
            <a:r>
              <a:rPr lang="en-US" sz="1800" dirty="0"/>
              <a:t> and J.-C. Yun</a:t>
            </a:r>
          </a:p>
        </p:txBody>
      </p:sp>
      <p:sp>
        <p:nvSpPr>
          <p:cNvPr id="9" name="Title 8">
            <a:extLst>
              <a:ext uri="{FF2B5EF4-FFF2-40B4-BE49-F238E27FC236}">
                <a16:creationId xmlns:a16="http://schemas.microsoft.com/office/drawing/2014/main" id="{C6DD1C6C-8476-644A-BEB9-556E3140DCFC}"/>
              </a:ext>
            </a:extLst>
          </p:cNvPr>
          <p:cNvSpPr>
            <a:spLocks noGrp="1"/>
          </p:cNvSpPr>
          <p:nvPr>
            <p:ph type="title"/>
          </p:nvPr>
        </p:nvSpPr>
        <p:spPr/>
        <p:txBody>
          <a:bodyPr/>
          <a:lstStyle/>
          <a:p>
            <a:r>
              <a:rPr lang="en-US" dirty="0"/>
              <a:t>Frequency Tuner Test</a:t>
            </a:r>
          </a:p>
        </p:txBody>
      </p:sp>
      <p:sp>
        <p:nvSpPr>
          <p:cNvPr id="11" name="TextBox 10">
            <a:extLst>
              <a:ext uri="{FF2B5EF4-FFF2-40B4-BE49-F238E27FC236}">
                <a16:creationId xmlns:a16="http://schemas.microsoft.com/office/drawing/2014/main" id="{BEFEF211-68F1-D24B-90E5-1296E907D1A1}"/>
              </a:ext>
            </a:extLst>
          </p:cNvPr>
          <p:cNvSpPr txBox="1"/>
          <p:nvPr/>
        </p:nvSpPr>
        <p:spPr>
          <a:xfrm>
            <a:off x="7958445" y="171168"/>
            <a:ext cx="877869" cy="338554"/>
          </a:xfrm>
          <a:prstGeom prst="rect">
            <a:avLst/>
          </a:prstGeom>
          <a:solidFill>
            <a:srgbClr val="FFFF00"/>
          </a:solidFill>
        </p:spPr>
        <p:txBody>
          <a:bodyPr wrap="none" rtlCol="0">
            <a:spAutoFit/>
          </a:bodyPr>
          <a:lstStyle/>
          <a:p>
            <a:r>
              <a:rPr lang="en-US" sz="1600" dirty="0"/>
              <a:t>S. Posen</a:t>
            </a:r>
          </a:p>
        </p:txBody>
      </p:sp>
    </p:spTree>
    <p:extLst>
      <p:ext uri="{BB962C8B-B14F-4D97-AF65-F5344CB8AC3E}">
        <p14:creationId xmlns:p14="http://schemas.microsoft.com/office/powerpoint/2010/main" val="462528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6DEA02-366B-6C4F-AD4C-EDF0F2E91E9D}"/>
              </a:ext>
            </a:extLst>
          </p:cNvPr>
          <p:cNvSpPr>
            <a:spLocks noGrp="1"/>
          </p:cNvSpPr>
          <p:nvPr>
            <p:ph idx="1"/>
          </p:nvPr>
        </p:nvSpPr>
        <p:spPr>
          <a:xfrm>
            <a:off x="228603" y="728664"/>
            <a:ext cx="5026415" cy="3794522"/>
          </a:xfrm>
        </p:spPr>
        <p:txBody>
          <a:bodyPr/>
          <a:lstStyle/>
          <a:p>
            <a:r>
              <a:rPr lang="en-US" dirty="0"/>
              <a:t>New SRF departments with sharpened focus</a:t>
            </a:r>
          </a:p>
          <a:p>
            <a:pPr lvl="1"/>
            <a:r>
              <a:rPr lang="en-US" dirty="0"/>
              <a:t>SRF Materials &amp; Research</a:t>
            </a:r>
          </a:p>
          <a:p>
            <a:pPr lvl="1"/>
            <a:r>
              <a:rPr lang="en-US" dirty="0"/>
              <a:t>SRF Systems</a:t>
            </a:r>
          </a:p>
          <a:p>
            <a:pPr marL="282575" lvl="1" indent="0">
              <a:buNone/>
            </a:pPr>
            <a:endParaRPr lang="en-US" dirty="0"/>
          </a:p>
          <a:p>
            <a:r>
              <a:rPr lang="en-US" dirty="0"/>
              <a:t>New leadership in both of SRF departments</a:t>
            </a:r>
          </a:p>
          <a:p>
            <a:endParaRPr lang="en-US" dirty="0"/>
          </a:p>
          <a:p>
            <a:r>
              <a:rPr lang="en-US" dirty="0"/>
              <a:t>OPEN position – Deputy Division Head for Magnet Technology</a:t>
            </a:r>
          </a:p>
          <a:p>
            <a:pPr lvl="1"/>
            <a:r>
              <a:rPr lang="en-US" dirty="0"/>
              <a:t>To be posted in the next few days</a:t>
            </a:r>
          </a:p>
          <a:p>
            <a:pPr lvl="1"/>
            <a:r>
              <a:rPr lang="en-US" dirty="0"/>
              <a:t>Further strengthening magnet R&amp;D and production excellence</a:t>
            </a:r>
          </a:p>
          <a:p>
            <a:pPr marL="0" indent="0">
              <a:buNone/>
            </a:pPr>
            <a:endParaRPr lang="en-US" dirty="0"/>
          </a:p>
        </p:txBody>
      </p:sp>
      <p:sp>
        <p:nvSpPr>
          <p:cNvPr id="3" name="Title 2">
            <a:extLst>
              <a:ext uri="{FF2B5EF4-FFF2-40B4-BE49-F238E27FC236}">
                <a16:creationId xmlns:a16="http://schemas.microsoft.com/office/drawing/2014/main" id="{566538C8-59BB-A24F-8618-D5710E4A0FF6}"/>
              </a:ext>
            </a:extLst>
          </p:cNvPr>
          <p:cNvSpPr>
            <a:spLocks noGrp="1"/>
          </p:cNvSpPr>
          <p:nvPr>
            <p:ph type="title"/>
          </p:nvPr>
        </p:nvSpPr>
        <p:spPr/>
        <p:txBody>
          <a:bodyPr/>
          <a:lstStyle/>
          <a:p>
            <a:r>
              <a:rPr lang="en-US" dirty="0"/>
              <a:t>APS-TD organizational changes</a:t>
            </a:r>
          </a:p>
        </p:txBody>
      </p:sp>
      <p:sp>
        <p:nvSpPr>
          <p:cNvPr id="4" name="Date Placeholder 3">
            <a:extLst>
              <a:ext uri="{FF2B5EF4-FFF2-40B4-BE49-F238E27FC236}">
                <a16:creationId xmlns:a16="http://schemas.microsoft.com/office/drawing/2014/main" id="{2F28FC2B-477A-3140-BE1E-2A89D018A90B}"/>
              </a:ext>
            </a:extLst>
          </p:cNvPr>
          <p:cNvSpPr>
            <a:spLocks noGrp="1"/>
          </p:cNvSpPr>
          <p:nvPr>
            <p:ph type="dt" sz="half" idx="2"/>
          </p:nvPr>
        </p:nvSpPr>
        <p:spPr/>
        <p:txBody>
          <a:bodyPr/>
          <a:lstStyle/>
          <a:p>
            <a:pPr>
              <a:defRPr/>
            </a:pPr>
            <a:r>
              <a:rPr lang="en-US"/>
              <a:t>12/9/20</a:t>
            </a:r>
            <a:endParaRPr lang="en-US" dirty="0"/>
          </a:p>
        </p:txBody>
      </p:sp>
      <p:sp>
        <p:nvSpPr>
          <p:cNvPr id="5" name="Footer Placeholder 4">
            <a:extLst>
              <a:ext uri="{FF2B5EF4-FFF2-40B4-BE49-F238E27FC236}">
                <a16:creationId xmlns:a16="http://schemas.microsoft.com/office/drawing/2014/main" id="{1FB77073-144C-D74A-BFCD-B6E66F0ECE58}"/>
              </a:ext>
            </a:extLst>
          </p:cNvPr>
          <p:cNvSpPr>
            <a:spLocks noGrp="1"/>
          </p:cNvSpPr>
          <p:nvPr>
            <p:ph type="ftr" sz="quarter" idx="3"/>
          </p:nvPr>
        </p:nvSpPr>
        <p:spPr/>
        <p:txBody>
          <a:bodyPr/>
          <a:lstStyle/>
          <a:p>
            <a:pPr>
              <a:defRPr/>
            </a:pPr>
            <a:r>
              <a:rPr lang="en-US"/>
              <a:t>A. Romanenko | AAC'2020</a:t>
            </a:r>
            <a:endParaRPr lang="en-US" b="1" dirty="0"/>
          </a:p>
        </p:txBody>
      </p:sp>
      <p:sp>
        <p:nvSpPr>
          <p:cNvPr id="6" name="Slide Number Placeholder 5">
            <a:extLst>
              <a:ext uri="{FF2B5EF4-FFF2-40B4-BE49-F238E27FC236}">
                <a16:creationId xmlns:a16="http://schemas.microsoft.com/office/drawing/2014/main" id="{96770C89-AA4E-244B-823B-A63C4C0952BA}"/>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pic>
        <p:nvPicPr>
          <p:cNvPr id="7" name="Picture 6">
            <a:extLst>
              <a:ext uri="{FF2B5EF4-FFF2-40B4-BE49-F238E27FC236}">
                <a16:creationId xmlns:a16="http://schemas.microsoft.com/office/drawing/2014/main" id="{6FC12604-FAD4-9448-A1C2-F263E8851BD5}"/>
              </a:ext>
            </a:extLst>
          </p:cNvPr>
          <p:cNvPicPr>
            <a:picLocks noChangeAspect="1"/>
          </p:cNvPicPr>
          <p:nvPr/>
        </p:nvPicPr>
        <p:blipFill>
          <a:blip r:embed="rId2"/>
          <a:stretch>
            <a:fillRect/>
          </a:stretch>
        </p:blipFill>
        <p:spPr>
          <a:xfrm>
            <a:off x="5297092" y="349268"/>
            <a:ext cx="2694925" cy="5143500"/>
          </a:xfrm>
          <a:prstGeom prst="rect">
            <a:avLst/>
          </a:prstGeom>
        </p:spPr>
      </p:pic>
      <p:sp>
        <p:nvSpPr>
          <p:cNvPr id="8" name="Oval 7">
            <a:extLst>
              <a:ext uri="{FF2B5EF4-FFF2-40B4-BE49-F238E27FC236}">
                <a16:creationId xmlns:a16="http://schemas.microsoft.com/office/drawing/2014/main" id="{0AB85F2B-1169-7E46-BBF5-4DFD459AD8F4}"/>
              </a:ext>
            </a:extLst>
          </p:cNvPr>
          <p:cNvSpPr/>
          <p:nvPr/>
        </p:nvSpPr>
        <p:spPr>
          <a:xfrm>
            <a:off x="6129579" y="477986"/>
            <a:ext cx="1317356" cy="1187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4C8F14F-7F51-2344-806C-0638A80D4290}"/>
              </a:ext>
            </a:extLst>
          </p:cNvPr>
          <p:cNvSpPr/>
          <p:nvPr/>
        </p:nvSpPr>
        <p:spPr>
          <a:xfrm>
            <a:off x="5408908" y="2381694"/>
            <a:ext cx="844658" cy="19005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E6C029D-2E75-0A4C-A121-004E958D69D4}"/>
              </a:ext>
            </a:extLst>
          </p:cNvPr>
          <p:cNvSpPr/>
          <p:nvPr/>
        </p:nvSpPr>
        <p:spPr>
          <a:xfrm>
            <a:off x="6407456" y="2302285"/>
            <a:ext cx="844658" cy="19005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6BE9F4C-C771-954F-9DD3-459903072B03}"/>
              </a:ext>
            </a:extLst>
          </p:cNvPr>
          <p:cNvSpPr/>
          <p:nvPr/>
        </p:nvSpPr>
        <p:spPr>
          <a:xfrm>
            <a:off x="5320035" y="3990935"/>
            <a:ext cx="809544" cy="18215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0028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55D0D2-4678-9341-BEEB-DF6076636150}"/>
              </a:ext>
            </a:extLst>
          </p:cNvPr>
          <p:cNvSpPr>
            <a:spLocks noGrp="1"/>
          </p:cNvSpPr>
          <p:nvPr>
            <p:ph idx="1"/>
          </p:nvPr>
        </p:nvSpPr>
        <p:spPr/>
        <p:txBody>
          <a:bodyPr/>
          <a:lstStyle/>
          <a:p>
            <a:r>
              <a:rPr lang="en-US" dirty="0"/>
              <a:t>Why worry about frequency tuning with Nb</a:t>
            </a:r>
            <a:r>
              <a:rPr lang="en-US" baseline="-25000" dirty="0"/>
              <a:t>3</a:t>
            </a:r>
            <a:r>
              <a:rPr lang="en-US" dirty="0"/>
              <a:t>Sn?</a:t>
            </a:r>
          </a:p>
          <a:p>
            <a:r>
              <a:rPr lang="en-US" dirty="0"/>
              <a:t>Nb</a:t>
            </a:r>
            <a:r>
              <a:rPr lang="en-US" baseline="-25000" dirty="0"/>
              <a:t>3</a:t>
            </a:r>
            <a:r>
              <a:rPr lang="en-US" dirty="0"/>
              <a:t>Sn wires show degradation under strain</a:t>
            </a:r>
          </a:p>
          <a:p>
            <a:r>
              <a:rPr lang="en-US" dirty="0"/>
              <a:t>Is tuning enough strain to degrade cavity performance?</a:t>
            </a:r>
          </a:p>
        </p:txBody>
      </p:sp>
      <p:sp>
        <p:nvSpPr>
          <p:cNvPr id="3" name="Title 2">
            <a:extLst>
              <a:ext uri="{FF2B5EF4-FFF2-40B4-BE49-F238E27FC236}">
                <a16:creationId xmlns:a16="http://schemas.microsoft.com/office/drawing/2014/main" id="{559E5AD4-37CA-1248-B462-19037236069E}"/>
              </a:ext>
            </a:extLst>
          </p:cNvPr>
          <p:cNvSpPr>
            <a:spLocks noGrp="1"/>
          </p:cNvSpPr>
          <p:nvPr>
            <p:ph type="title"/>
          </p:nvPr>
        </p:nvSpPr>
        <p:spPr/>
        <p:txBody>
          <a:bodyPr/>
          <a:lstStyle/>
          <a:p>
            <a:r>
              <a:rPr lang="en-US" dirty="0"/>
              <a:t>Frequency Tuner Test</a:t>
            </a:r>
          </a:p>
        </p:txBody>
      </p:sp>
      <p:sp>
        <p:nvSpPr>
          <p:cNvPr id="4" name="Date Placeholder 3">
            <a:extLst>
              <a:ext uri="{FF2B5EF4-FFF2-40B4-BE49-F238E27FC236}">
                <a16:creationId xmlns:a16="http://schemas.microsoft.com/office/drawing/2014/main" id="{B90774AD-F7F7-8C40-B301-859FD9FE2A9D}"/>
              </a:ext>
            </a:extLst>
          </p:cNvPr>
          <p:cNvSpPr>
            <a:spLocks noGrp="1"/>
          </p:cNvSpPr>
          <p:nvPr>
            <p:ph type="dt" sz="half" idx="2"/>
          </p:nvPr>
        </p:nvSpPr>
        <p:spPr/>
        <p:txBody>
          <a:bodyPr/>
          <a:lstStyle/>
          <a:p>
            <a:pPr>
              <a:defRPr/>
            </a:pPr>
            <a:r>
              <a:rPr lang="en-US"/>
              <a:t>12/9/20</a:t>
            </a:r>
            <a:endParaRPr lang="en-US" dirty="0"/>
          </a:p>
        </p:txBody>
      </p:sp>
      <p:sp>
        <p:nvSpPr>
          <p:cNvPr id="5" name="Footer Placeholder 4">
            <a:extLst>
              <a:ext uri="{FF2B5EF4-FFF2-40B4-BE49-F238E27FC236}">
                <a16:creationId xmlns:a16="http://schemas.microsoft.com/office/drawing/2014/main" id="{34C9BF7C-1251-1F45-8740-8FFE0A6A4D46}"/>
              </a:ext>
            </a:extLst>
          </p:cNvPr>
          <p:cNvSpPr>
            <a:spLocks noGrp="1"/>
          </p:cNvSpPr>
          <p:nvPr>
            <p:ph type="ftr" sz="quarter" idx="3"/>
          </p:nvPr>
        </p:nvSpPr>
        <p:spPr/>
        <p:txBody>
          <a:bodyPr/>
          <a:lstStyle/>
          <a:p>
            <a:pPr>
              <a:defRPr/>
            </a:pPr>
            <a:r>
              <a:rPr lang="en-US"/>
              <a:t>A. Romanenko | AAC'2020</a:t>
            </a:r>
            <a:endParaRPr lang="en-US" b="1" dirty="0"/>
          </a:p>
        </p:txBody>
      </p:sp>
      <p:sp>
        <p:nvSpPr>
          <p:cNvPr id="6" name="Slide Number Placeholder 5">
            <a:extLst>
              <a:ext uri="{FF2B5EF4-FFF2-40B4-BE49-F238E27FC236}">
                <a16:creationId xmlns:a16="http://schemas.microsoft.com/office/drawing/2014/main" id="{315852F3-6FE3-294F-B243-D1CFD7D26746}"/>
              </a:ext>
            </a:extLst>
          </p:cNvPr>
          <p:cNvSpPr>
            <a:spLocks noGrp="1"/>
          </p:cNvSpPr>
          <p:nvPr>
            <p:ph type="sldNum" sz="quarter" idx="4"/>
          </p:nvPr>
        </p:nvSpPr>
        <p:spPr/>
        <p:txBody>
          <a:bodyPr/>
          <a:lstStyle/>
          <a:p>
            <a:pPr>
              <a:defRPr/>
            </a:pPr>
            <a:fld id="{148C009B-CB69-E04A-B9B3-34B26D69E9CF}" type="slidenum">
              <a:rPr lang="en-US" smtClean="0"/>
              <a:pPr>
                <a:defRPr/>
              </a:pPr>
              <a:t>30</a:t>
            </a:fld>
            <a:endParaRPr lang="en-US" dirty="0"/>
          </a:p>
        </p:txBody>
      </p:sp>
      <p:grpSp>
        <p:nvGrpSpPr>
          <p:cNvPr id="12" name="Group 11">
            <a:extLst>
              <a:ext uri="{FF2B5EF4-FFF2-40B4-BE49-F238E27FC236}">
                <a16:creationId xmlns:a16="http://schemas.microsoft.com/office/drawing/2014/main" id="{89D6FB6C-AB3E-8F4A-8487-9CD57C46375C}"/>
              </a:ext>
            </a:extLst>
          </p:cNvPr>
          <p:cNvGrpSpPr>
            <a:grpSpLocks noChangeAspect="1"/>
          </p:cNvGrpSpPr>
          <p:nvPr/>
        </p:nvGrpSpPr>
        <p:grpSpPr>
          <a:xfrm>
            <a:off x="222250" y="1776836"/>
            <a:ext cx="3255465" cy="2976262"/>
            <a:chOff x="222250" y="1776836"/>
            <a:chExt cx="3965647" cy="3625533"/>
          </a:xfrm>
        </p:grpSpPr>
        <p:pic>
          <p:nvPicPr>
            <p:cNvPr id="7" name="Picture 6">
              <a:extLst>
                <a:ext uri="{FF2B5EF4-FFF2-40B4-BE49-F238E27FC236}">
                  <a16:creationId xmlns:a16="http://schemas.microsoft.com/office/drawing/2014/main" id="{6A4167EB-9B79-0041-A7A8-096363EBF0D0}"/>
                </a:ext>
              </a:extLst>
            </p:cNvPr>
            <p:cNvPicPr>
              <a:picLocks noChangeAspect="1"/>
            </p:cNvPicPr>
            <p:nvPr/>
          </p:nvPicPr>
          <p:blipFill>
            <a:blip r:embed="rId3"/>
            <a:stretch>
              <a:fillRect/>
            </a:stretch>
          </p:blipFill>
          <p:spPr>
            <a:xfrm>
              <a:off x="222250" y="1776836"/>
              <a:ext cx="3965647" cy="3366664"/>
            </a:xfrm>
            <a:prstGeom prst="rect">
              <a:avLst/>
            </a:prstGeom>
          </p:spPr>
        </p:pic>
        <p:sp>
          <p:nvSpPr>
            <p:cNvPr id="10" name="Rectangle 9">
              <a:extLst>
                <a:ext uri="{FF2B5EF4-FFF2-40B4-BE49-F238E27FC236}">
                  <a16:creationId xmlns:a16="http://schemas.microsoft.com/office/drawing/2014/main" id="{71590DF9-9454-EF47-ADD4-CA66617E41EB}"/>
                </a:ext>
              </a:extLst>
            </p:cNvPr>
            <p:cNvSpPr/>
            <p:nvPr/>
          </p:nvSpPr>
          <p:spPr>
            <a:xfrm>
              <a:off x="2296886" y="3554370"/>
              <a:ext cx="784714" cy="191233"/>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3ADEB2DB-E5C4-7A48-8E4B-883976DC5E8A}"/>
                </a:ext>
              </a:extLst>
            </p:cNvPr>
            <p:cNvSpPr txBox="1"/>
            <p:nvPr/>
          </p:nvSpPr>
          <p:spPr>
            <a:xfrm>
              <a:off x="285319" y="5083689"/>
              <a:ext cx="3563620" cy="318680"/>
            </a:xfrm>
            <a:prstGeom prst="rect">
              <a:avLst/>
            </a:prstGeom>
            <a:noFill/>
          </p:spPr>
          <p:txBody>
            <a:bodyPr wrap="square" rtlCol="0">
              <a:spAutoFit/>
            </a:bodyPr>
            <a:lstStyle/>
            <a:p>
              <a:pPr algn="ctr"/>
              <a:r>
                <a:rPr lang="en-US" sz="1100" dirty="0"/>
                <a:t>A </a:t>
              </a:r>
              <a:r>
                <a:rPr lang="en-US" sz="1100" dirty="0" err="1"/>
                <a:t>Godeke</a:t>
              </a:r>
              <a:r>
                <a:rPr lang="en-US" sz="1100" dirty="0"/>
                <a:t> 2006 </a:t>
              </a:r>
              <a:r>
                <a:rPr lang="en-US" sz="1100" i="1" dirty="0" err="1"/>
                <a:t>Supercond</a:t>
              </a:r>
              <a:r>
                <a:rPr lang="en-US" sz="1100" i="1" dirty="0"/>
                <a:t>. Sci. Technol.</a:t>
              </a:r>
              <a:r>
                <a:rPr lang="en-US" sz="1100" dirty="0"/>
                <a:t> </a:t>
              </a:r>
              <a:r>
                <a:rPr lang="en-US" sz="1100" b="1" dirty="0"/>
                <a:t>19</a:t>
              </a:r>
              <a:r>
                <a:rPr lang="en-US" sz="1100" dirty="0"/>
                <a:t> R68</a:t>
              </a:r>
            </a:p>
          </p:txBody>
        </p:sp>
      </p:grpSp>
      <p:pic>
        <p:nvPicPr>
          <p:cNvPr id="13" name="Picture 12">
            <a:extLst>
              <a:ext uri="{FF2B5EF4-FFF2-40B4-BE49-F238E27FC236}">
                <a16:creationId xmlns:a16="http://schemas.microsoft.com/office/drawing/2014/main" id="{A98E122C-4A85-C848-954B-B07C0B4A3AC3}"/>
              </a:ext>
            </a:extLst>
          </p:cNvPr>
          <p:cNvPicPr>
            <a:picLocks noChangeAspect="1"/>
          </p:cNvPicPr>
          <p:nvPr/>
        </p:nvPicPr>
        <p:blipFill>
          <a:blip r:embed="rId4"/>
          <a:stretch>
            <a:fillRect/>
          </a:stretch>
        </p:blipFill>
        <p:spPr>
          <a:xfrm>
            <a:off x="5028180" y="2047425"/>
            <a:ext cx="577490" cy="2291686"/>
          </a:xfrm>
          <a:prstGeom prst="rect">
            <a:avLst/>
          </a:prstGeom>
        </p:spPr>
      </p:pic>
      <p:cxnSp>
        <p:nvCxnSpPr>
          <p:cNvPr id="14" name="Straight Arrow Connector 13">
            <a:extLst>
              <a:ext uri="{FF2B5EF4-FFF2-40B4-BE49-F238E27FC236}">
                <a16:creationId xmlns:a16="http://schemas.microsoft.com/office/drawing/2014/main" id="{1C832A14-1F36-954B-828C-AC7194380EC2}"/>
              </a:ext>
            </a:extLst>
          </p:cNvPr>
          <p:cNvCxnSpPr>
            <a:cxnSpLocks/>
          </p:cNvCxnSpPr>
          <p:nvPr/>
        </p:nvCxnSpPr>
        <p:spPr>
          <a:xfrm flipV="1">
            <a:off x="5171919" y="4299709"/>
            <a:ext cx="0" cy="334284"/>
          </a:xfrm>
          <a:prstGeom prst="straightConnector1">
            <a:avLst/>
          </a:prstGeom>
          <a:ln>
            <a:solidFill>
              <a:srgbClr val="000000"/>
            </a:solidFill>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394A80D-9254-B94A-B1A0-38B1B9923D0C}"/>
                  </a:ext>
                </a:extLst>
              </p:cNvPr>
              <p:cNvSpPr txBox="1"/>
              <p:nvPr/>
            </p:nvSpPr>
            <p:spPr>
              <a:xfrm>
                <a:off x="5248438" y="4324155"/>
                <a:ext cx="1571187" cy="369332"/>
              </a:xfrm>
              <a:prstGeom prst="rect">
                <a:avLst/>
              </a:prstGeom>
              <a:noFill/>
            </p:spPr>
            <p:txBody>
              <a:bodyPr wrap="square" rtlCol="0">
                <a:spAutoFit/>
              </a:bodyPr>
              <a:lstStyle/>
              <a:p>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𝑈</m:t>
                        </m:r>
                      </m:e>
                      <m:sub>
                        <m:r>
                          <a:rPr lang="en-US" sz="1800" i="1">
                            <a:latin typeface="Cambria Math" panose="02040503050406030204" pitchFamily="18" charset="0"/>
                          </a:rPr>
                          <m:t>𝑧</m:t>
                        </m:r>
                      </m:sub>
                    </m:sSub>
                  </m:oMath>
                </a14:m>
                <a:r>
                  <a:rPr lang="en-US" sz="1800" dirty="0"/>
                  <a:t>=100 µm</a:t>
                </a:r>
              </a:p>
            </p:txBody>
          </p:sp>
        </mc:Choice>
        <mc:Fallback xmlns="">
          <p:sp>
            <p:nvSpPr>
              <p:cNvPr id="15" name="TextBox 14">
                <a:extLst>
                  <a:ext uri="{FF2B5EF4-FFF2-40B4-BE49-F238E27FC236}">
                    <a16:creationId xmlns:a16="http://schemas.microsoft.com/office/drawing/2014/main" id="{4394A80D-9254-B94A-B1A0-38B1B9923D0C}"/>
                  </a:ext>
                </a:extLst>
              </p:cNvPr>
              <p:cNvSpPr txBox="1">
                <a:spLocks noRot="1" noChangeAspect="1" noMove="1" noResize="1" noEditPoints="1" noAdjustHandles="1" noChangeArrowheads="1" noChangeShapeType="1" noTextEdit="1"/>
              </p:cNvSpPr>
              <p:nvPr/>
            </p:nvSpPr>
            <p:spPr>
              <a:xfrm>
                <a:off x="5248438" y="4324155"/>
                <a:ext cx="1571187" cy="369332"/>
              </a:xfrm>
              <a:prstGeom prst="rect">
                <a:avLst/>
              </a:prstGeom>
              <a:blipFill>
                <a:blip r:embed="rId5"/>
                <a:stretch>
                  <a:fillRect t="-6897" b="-275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83CC8AC-A609-3945-B476-2CECB27B9383}"/>
                  </a:ext>
                </a:extLst>
              </p:cNvPr>
              <p:cNvSpPr txBox="1"/>
              <p:nvPr/>
            </p:nvSpPr>
            <p:spPr>
              <a:xfrm>
                <a:off x="5387867" y="1918824"/>
                <a:ext cx="1431758" cy="369332"/>
              </a:xfrm>
              <a:prstGeom prst="rect">
                <a:avLst/>
              </a:prstGeom>
              <a:noFill/>
            </p:spPr>
            <p:txBody>
              <a:bodyPr wrap="square" rtlCol="0">
                <a:spAutoFit/>
              </a:bodyPr>
              <a:lstStyle/>
              <a:p>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𝑈</m:t>
                        </m:r>
                      </m:e>
                      <m:sub>
                        <m:r>
                          <a:rPr lang="en-US" sz="1800" i="1">
                            <a:latin typeface="Cambria Math" panose="02040503050406030204" pitchFamily="18" charset="0"/>
                          </a:rPr>
                          <m:t>𝑧</m:t>
                        </m:r>
                      </m:sub>
                    </m:sSub>
                  </m:oMath>
                </a14:m>
                <a:r>
                  <a:rPr lang="en-US" sz="1800" dirty="0"/>
                  <a:t>=fixed</a:t>
                </a:r>
              </a:p>
            </p:txBody>
          </p:sp>
        </mc:Choice>
        <mc:Fallback xmlns="">
          <p:sp>
            <p:nvSpPr>
              <p:cNvPr id="16" name="TextBox 15">
                <a:extLst>
                  <a:ext uri="{FF2B5EF4-FFF2-40B4-BE49-F238E27FC236}">
                    <a16:creationId xmlns:a16="http://schemas.microsoft.com/office/drawing/2014/main" id="{D83CC8AC-A609-3945-B476-2CECB27B9383}"/>
                  </a:ext>
                </a:extLst>
              </p:cNvPr>
              <p:cNvSpPr txBox="1">
                <a:spLocks noRot="1" noChangeAspect="1" noMove="1" noResize="1" noEditPoints="1" noAdjustHandles="1" noChangeArrowheads="1" noChangeShapeType="1" noTextEdit="1"/>
              </p:cNvSpPr>
              <p:nvPr/>
            </p:nvSpPr>
            <p:spPr>
              <a:xfrm>
                <a:off x="5387867" y="1918824"/>
                <a:ext cx="1431758" cy="369332"/>
              </a:xfrm>
              <a:prstGeom prst="rect">
                <a:avLst/>
              </a:prstGeom>
              <a:blipFill>
                <a:blip r:embed="rId6"/>
                <a:stretch>
                  <a:fillRect t="-10345" b="-27586"/>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B9553FF4-C3E6-CC47-A502-D7860B1B9939}"/>
              </a:ext>
            </a:extLst>
          </p:cNvPr>
          <p:cNvPicPr>
            <a:picLocks noChangeAspect="1"/>
          </p:cNvPicPr>
          <p:nvPr/>
        </p:nvPicPr>
        <p:blipFill>
          <a:blip r:embed="rId7"/>
          <a:stretch>
            <a:fillRect/>
          </a:stretch>
        </p:blipFill>
        <p:spPr>
          <a:xfrm>
            <a:off x="7126651" y="2277105"/>
            <a:ext cx="1269584" cy="1690205"/>
          </a:xfrm>
          <a:prstGeom prst="rect">
            <a:avLst/>
          </a:prstGeom>
        </p:spPr>
      </p:pic>
      <p:cxnSp>
        <p:nvCxnSpPr>
          <p:cNvPr id="18" name="Straight Arrow Connector 17">
            <a:extLst>
              <a:ext uri="{FF2B5EF4-FFF2-40B4-BE49-F238E27FC236}">
                <a16:creationId xmlns:a16="http://schemas.microsoft.com/office/drawing/2014/main" id="{87F02ACE-89AD-DE4B-93E5-8BFB3B698B69}"/>
              </a:ext>
            </a:extLst>
          </p:cNvPr>
          <p:cNvCxnSpPr>
            <a:cxnSpLocks/>
          </p:cNvCxnSpPr>
          <p:nvPr/>
        </p:nvCxnSpPr>
        <p:spPr>
          <a:xfrm flipV="1">
            <a:off x="5301997" y="3258031"/>
            <a:ext cx="1943804" cy="203435"/>
          </a:xfrm>
          <a:prstGeom prst="straightConnector1">
            <a:avLst/>
          </a:prstGeom>
          <a:ln>
            <a:solidFill>
              <a:schemeClr val="accent6"/>
            </a:solidFill>
            <a:tailEnd type="stealt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C552B3F-27A7-AA43-BDF1-543B75222736}"/>
              </a:ext>
            </a:extLst>
          </p:cNvPr>
          <p:cNvSpPr txBox="1"/>
          <p:nvPr/>
        </p:nvSpPr>
        <p:spPr>
          <a:xfrm>
            <a:off x="5931219" y="3314537"/>
            <a:ext cx="778147" cy="369332"/>
          </a:xfrm>
          <a:prstGeom prst="rect">
            <a:avLst/>
          </a:prstGeom>
          <a:noFill/>
        </p:spPr>
        <p:txBody>
          <a:bodyPr wrap="square" rtlCol="0">
            <a:spAutoFit/>
          </a:bodyPr>
          <a:lstStyle/>
          <a:p>
            <a:r>
              <a:rPr lang="en-US" sz="1800" dirty="0"/>
              <a:t>zoom</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E3AA057-F9CE-DD4D-A5CE-B4548E41FF96}"/>
                  </a:ext>
                </a:extLst>
              </p:cNvPr>
              <p:cNvSpPr txBox="1"/>
              <p:nvPr/>
            </p:nvSpPr>
            <p:spPr>
              <a:xfrm>
                <a:off x="6910744" y="2637106"/>
                <a:ext cx="404846"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200" i="1" dirty="0">
                              <a:latin typeface="Cambria Math" panose="02040503050406030204" pitchFamily="18" charset="0"/>
                            </a:rPr>
                          </m:ctrlPr>
                        </m:sSubPr>
                        <m:e>
                          <m:r>
                            <m:rPr>
                              <m:sty m:val="p"/>
                            </m:rPr>
                            <a:rPr lang="el-GR" sz="1200" i="1" dirty="0">
                              <a:latin typeface="Cambria Math" panose="02040503050406030204" pitchFamily="18" charset="0"/>
                            </a:rPr>
                            <m:t>σ</m:t>
                          </m:r>
                        </m:e>
                        <m:sub>
                          <m:r>
                            <a:rPr lang="en-US" sz="1200" i="1" dirty="0">
                              <a:latin typeface="Cambria Math" panose="02040503050406030204" pitchFamily="18" charset="0"/>
                            </a:rPr>
                            <m:t>𝑚𝑎𝑥</m:t>
                          </m:r>
                        </m:sub>
                      </m:sSub>
                      <m:r>
                        <a:rPr lang="en-US" sz="1200" i="1" dirty="0">
                          <a:latin typeface="Cambria Math" panose="02040503050406030204" pitchFamily="18" charset="0"/>
                        </a:rPr>
                        <m:t> ~ 37.5 </m:t>
                      </m:r>
                      <m:r>
                        <a:rPr lang="en-US" sz="1200" i="1" dirty="0">
                          <a:latin typeface="Cambria Math" panose="02040503050406030204" pitchFamily="18" charset="0"/>
                        </a:rPr>
                        <m:t>𝑀𝑃𝑎</m:t>
                      </m:r>
                    </m:oMath>
                  </m:oMathPara>
                </a14:m>
                <a:endParaRPr lang="en-US" sz="1800" dirty="0"/>
              </a:p>
            </p:txBody>
          </p:sp>
        </mc:Choice>
        <mc:Fallback xmlns="">
          <p:sp>
            <p:nvSpPr>
              <p:cNvPr id="20" name="TextBox 19">
                <a:extLst>
                  <a:ext uri="{FF2B5EF4-FFF2-40B4-BE49-F238E27FC236}">
                    <a16:creationId xmlns:a16="http://schemas.microsoft.com/office/drawing/2014/main" id="{2E3AA057-F9CE-DD4D-A5CE-B4548E41FF96}"/>
                  </a:ext>
                </a:extLst>
              </p:cNvPr>
              <p:cNvSpPr txBox="1">
                <a:spLocks noRot="1" noChangeAspect="1" noMove="1" noResize="1" noEditPoints="1" noAdjustHandles="1" noChangeArrowheads="1" noChangeShapeType="1" noTextEdit="1"/>
              </p:cNvSpPr>
              <p:nvPr/>
            </p:nvSpPr>
            <p:spPr>
              <a:xfrm>
                <a:off x="6910744" y="2637106"/>
                <a:ext cx="404846" cy="276999"/>
              </a:xfrm>
              <a:prstGeom prst="rect">
                <a:avLst/>
              </a:prstGeom>
              <a:blipFill>
                <a:blip r:embed="rId8"/>
                <a:stretch>
                  <a:fillRect r="-215625" b="-9091"/>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E1F2AA90-97B3-7D4D-AABB-5EA1F61C7B5B}"/>
              </a:ext>
            </a:extLst>
          </p:cNvPr>
          <p:cNvSpPr txBox="1"/>
          <p:nvPr/>
        </p:nvSpPr>
        <p:spPr>
          <a:xfrm>
            <a:off x="6910743" y="2321728"/>
            <a:ext cx="1349853" cy="369332"/>
          </a:xfrm>
          <a:prstGeom prst="rect">
            <a:avLst/>
          </a:prstGeom>
          <a:noFill/>
        </p:spPr>
        <p:txBody>
          <a:bodyPr wrap="square" rtlCol="0">
            <a:spAutoFit/>
          </a:bodyPr>
          <a:lstStyle/>
          <a:p>
            <a:r>
              <a:rPr lang="el-GR" sz="1800" dirty="0"/>
              <a:t>ε</a:t>
            </a:r>
            <a:r>
              <a:rPr lang="en-US" sz="1800" baseline="-25000" dirty="0"/>
              <a:t>max</a:t>
            </a:r>
            <a:r>
              <a:rPr lang="en-US" sz="1200" dirty="0"/>
              <a:t> ~ 0.029 %</a:t>
            </a:r>
          </a:p>
        </p:txBody>
      </p:sp>
      <p:sp>
        <p:nvSpPr>
          <p:cNvPr id="21" name="TextBox 20">
            <a:extLst>
              <a:ext uri="{FF2B5EF4-FFF2-40B4-BE49-F238E27FC236}">
                <a16:creationId xmlns:a16="http://schemas.microsoft.com/office/drawing/2014/main" id="{E9C96E8C-10AA-434E-A26A-5C32FCF74BD4}"/>
              </a:ext>
            </a:extLst>
          </p:cNvPr>
          <p:cNvSpPr txBox="1"/>
          <p:nvPr/>
        </p:nvSpPr>
        <p:spPr>
          <a:xfrm>
            <a:off x="7958445" y="171168"/>
            <a:ext cx="877869" cy="338554"/>
          </a:xfrm>
          <a:prstGeom prst="rect">
            <a:avLst/>
          </a:prstGeom>
          <a:solidFill>
            <a:srgbClr val="FFFF00"/>
          </a:solidFill>
        </p:spPr>
        <p:txBody>
          <a:bodyPr wrap="none" rtlCol="0">
            <a:spAutoFit/>
          </a:bodyPr>
          <a:lstStyle/>
          <a:p>
            <a:r>
              <a:rPr lang="en-US" sz="1600" dirty="0"/>
              <a:t>S. Posen</a:t>
            </a:r>
          </a:p>
        </p:txBody>
      </p:sp>
    </p:spTree>
    <p:extLst>
      <p:ext uri="{BB962C8B-B14F-4D97-AF65-F5344CB8AC3E}">
        <p14:creationId xmlns:p14="http://schemas.microsoft.com/office/powerpoint/2010/main" val="428120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09E90B-E0DC-B54D-8541-750E5490D47C}"/>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11CE38BD-47BC-6C40-99F1-A34F77774438}"/>
              </a:ext>
            </a:extLst>
          </p:cNvPr>
          <p:cNvSpPr>
            <a:spLocks noGrp="1"/>
          </p:cNvSpPr>
          <p:nvPr>
            <p:ph type="dt" sz="half" idx="2"/>
          </p:nvPr>
        </p:nvSpPr>
        <p:spPr/>
        <p:txBody>
          <a:bodyPr/>
          <a:lstStyle/>
          <a:p>
            <a:pPr>
              <a:defRPr/>
            </a:pPr>
            <a:r>
              <a:rPr lang="en-US"/>
              <a:t>12/9/20</a:t>
            </a:r>
            <a:endParaRPr lang="en-US" dirty="0"/>
          </a:p>
        </p:txBody>
      </p:sp>
      <p:sp>
        <p:nvSpPr>
          <p:cNvPr id="5" name="Footer Placeholder 4">
            <a:extLst>
              <a:ext uri="{FF2B5EF4-FFF2-40B4-BE49-F238E27FC236}">
                <a16:creationId xmlns:a16="http://schemas.microsoft.com/office/drawing/2014/main" id="{CB21ECDB-5B8A-9C45-9AA4-B519C60E18F1}"/>
              </a:ext>
            </a:extLst>
          </p:cNvPr>
          <p:cNvSpPr>
            <a:spLocks noGrp="1"/>
          </p:cNvSpPr>
          <p:nvPr>
            <p:ph type="ftr" sz="quarter" idx="3"/>
          </p:nvPr>
        </p:nvSpPr>
        <p:spPr/>
        <p:txBody>
          <a:bodyPr/>
          <a:lstStyle/>
          <a:p>
            <a:pPr>
              <a:defRPr/>
            </a:pPr>
            <a:r>
              <a:rPr lang="en-US"/>
              <a:t>A. Romanenko | AAC'2020</a:t>
            </a:r>
            <a:endParaRPr lang="en-US" b="1" dirty="0"/>
          </a:p>
        </p:txBody>
      </p:sp>
      <p:sp>
        <p:nvSpPr>
          <p:cNvPr id="6" name="Slide Number Placeholder 5">
            <a:extLst>
              <a:ext uri="{FF2B5EF4-FFF2-40B4-BE49-F238E27FC236}">
                <a16:creationId xmlns:a16="http://schemas.microsoft.com/office/drawing/2014/main" id="{73E0E5FF-90DB-4544-A220-59D5109BF5CB}"/>
              </a:ext>
            </a:extLst>
          </p:cNvPr>
          <p:cNvSpPr>
            <a:spLocks noGrp="1"/>
          </p:cNvSpPr>
          <p:nvPr>
            <p:ph type="sldNum" sz="quarter" idx="4"/>
          </p:nvPr>
        </p:nvSpPr>
        <p:spPr/>
        <p:txBody>
          <a:bodyPr/>
          <a:lstStyle/>
          <a:p>
            <a:pPr>
              <a:defRPr/>
            </a:pPr>
            <a:fld id="{148C009B-CB69-E04A-B9B3-34B26D69E9CF}" type="slidenum">
              <a:rPr lang="en-US" smtClean="0"/>
              <a:pPr>
                <a:defRPr/>
              </a:pPr>
              <a:t>31</a:t>
            </a:fld>
            <a:endParaRPr lang="en-US" dirty="0"/>
          </a:p>
        </p:txBody>
      </p:sp>
      <p:pic>
        <p:nvPicPr>
          <p:cNvPr id="7" name="Picture 2" descr="1011 &#10;1010 &#10;Κ, LXf=O kHz &#10;Τ=2.Ο Κ, Μ=-46 kHz &#10;Τ=2.Ο Κ, Μ=-222 kHz &#10;Τ=2.Ο Κ, Μ=-44Ο kHz &#10;Τ=2.Ο Κ, Μ=-657 kHz &#10;Τ=2.Ο Κ, Μ=-1228 kHz &#10;—Δ-τ=2.ο Κ, Μ=-1411 kHz &#10;Τ=4.4 Κ, Μ=-152Ο kHz &#10;Τ=4.4 Κ, Μ=-1Ο5 kHz &#10;2 &#10;4 &#10;E &#10;6 &#10;[MV/m] &#10;8 &#10;ιο &#10;12 &#10;acc ">
            <a:extLst>
              <a:ext uri="{FF2B5EF4-FFF2-40B4-BE49-F238E27FC236}">
                <a16:creationId xmlns:a16="http://schemas.microsoft.com/office/drawing/2014/main" id="{9F2BFA24-45B1-344A-AFD2-0C5A96A100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0112" y="509722"/>
            <a:ext cx="5157428" cy="39777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B52EA50-A6FB-6147-8508-4DF28A2F8153}"/>
              </a:ext>
            </a:extLst>
          </p:cNvPr>
          <p:cNvSpPr txBox="1"/>
          <p:nvPr/>
        </p:nvSpPr>
        <p:spPr>
          <a:xfrm>
            <a:off x="3694295" y="3091027"/>
            <a:ext cx="1965080" cy="369332"/>
          </a:xfrm>
          <a:prstGeom prst="rect">
            <a:avLst/>
          </a:prstGeom>
          <a:noFill/>
        </p:spPr>
        <p:txBody>
          <a:bodyPr wrap="square" rtlCol="0">
            <a:spAutoFit/>
          </a:bodyPr>
          <a:lstStyle/>
          <a:p>
            <a:pPr algn="ctr"/>
            <a:r>
              <a:rPr lang="en-US" sz="1800" dirty="0">
                <a:solidFill>
                  <a:srgbClr val="000000"/>
                </a:solidFill>
                <a:latin typeface="Times New Roman" panose="02020603050405020304" pitchFamily="18" charset="0"/>
                <a:cs typeface="Times New Roman" panose="02020603050405020304" pitchFamily="18" charset="0"/>
              </a:rPr>
              <a:t>T = 4.4 K</a:t>
            </a:r>
          </a:p>
        </p:txBody>
      </p:sp>
      <p:sp>
        <p:nvSpPr>
          <p:cNvPr id="9" name="TextBox 8">
            <a:extLst>
              <a:ext uri="{FF2B5EF4-FFF2-40B4-BE49-F238E27FC236}">
                <a16:creationId xmlns:a16="http://schemas.microsoft.com/office/drawing/2014/main" id="{44F3CE41-C645-AF40-882E-F5F407AF841A}"/>
              </a:ext>
            </a:extLst>
          </p:cNvPr>
          <p:cNvSpPr txBox="1"/>
          <p:nvPr/>
        </p:nvSpPr>
        <p:spPr>
          <a:xfrm>
            <a:off x="4572000" y="1452929"/>
            <a:ext cx="1965080" cy="369332"/>
          </a:xfrm>
          <a:prstGeom prst="rect">
            <a:avLst/>
          </a:prstGeom>
          <a:noFill/>
        </p:spPr>
        <p:txBody>
          <a:bodyPr wrap="square" rtlCol="0">
            <a:spAutoFit/>
          </a:bodyPr>
          <a:lstStyle/>
          <a:p>
            <a:pPr algn="ctr"/>
            <a:r>
              <a:rPr lang="en-US" sz="1800" dirty="0">
                <a:solidFill>
                  <a:srgbClr val="000000"/>
                </a:solidFill>
                <a:latin typeface="Times New Roman" panose="02020603050405020304" pitchFamily="18" charset="0"/>
                <a:cs typeface="Times New Roman" panose="02020603050405020304" pitchFamily="18" charset="0"/>
              </a:rPr>
              <a:t>T = 2.0 K</a:t>
            </a:r>
          </a:p>
        </p:txBody>
      </p:sp>
      <p:pic>
        <p:nvPicPr>
          <p:cNvPr id="11" name="Content Placeholder 7">
            <a:extLst>
              <a:ext uri="{FF2B5EF4-FFF2-40B4-BE49-F238E27FC236}">
                <a16:creationId xmlns:a16="http://schemas.microsoft.com/office/drawing/2014/main" id="{2E5ECF15-7E15-074D-9600-D04E2A36559D}"/>
              </a:ext>
            </a:extLst>
          </p:cNvPr>
          <p:cNvPicPr>
            <a:picLocks noChangeAspect="1"/>
          </p:cNvPicPr>
          <p:nvPr/>
        </p:nvPicPr>
        <p:blipFill>
          <a:blip r:embed="rId4"/>
          <a:stretch>
            <a:fillRect/>
          </a:stretch>
        </p:blipFill>
        <p:spPr>
          <a:xfrm>
            <a:off x="166597" y="1491894"/>
            <a:ext cx="1415032" cy="2193926"/>
          </a:xfrm>
          <a:prstGeom prst="rect">
            <a:avLst/>
          </a:prstGeom>
        </p:spPr>
      </p:pic>
      <p:sp>
        <p:nvSpPr>
          <p:cNvPr id="13" name="TextBox 12">
            <a:extLst>
              <a:ext uri="{FF2B5EF4-FFF2-40B4-BE49-F238E27FC236}">
                <a16:creationId xmlns:a16="http://schemas.microsoft.com/office/drawing/2014/main" id="{17146BF4-3E63-5442-9C19-CD74EA40A744}"/>
              </a:ext>
            </a:extLst>
          </p:cNvPr>
          <p:cNvSpPr txBox="1"/>
          <p:nvPr/>
        </p:nvSpPr>
        <p:spPr>
          <a:xfrm>
            <a:off x="4771995" y="1931493"/>
            <a:ext cx="1965080" cy="954107"/>
          </a:xfrm>
          <a:prstGeom prst="rect">
            <a:avLst/>
          </a:prstGeom>
          <a:noFill/>
        </p:spPr>
        <p:txBody>
          <a:bodyPr wrap="square" rtlCol="0">
            <a:spAutoFit/>
          </a:bodyPr>
          <a:lstStyle/>
          <a:p>
            <a:pPr algn="ctr"/>
            <a:r>
              <a:rPr lang="en-US" sz="1400" dirty="0">
                <a:solidFill>
                  <a:srgbClr val="000000"/>
                </a:solidFill>
              </a:rPr>
              <a:t>Tuned by ~1.4 </a:t>
            </a:r>
            <a:r>
              <a:rPr lang="en-US" sz="1400" b="1" dirty="0">
                <a:solidFill>
                  <a:srgbClr val="000000"/>
                </a:solidFill>
              </a:rPr>
              <a:t>MHz</a:t>
            </a:r>
            <a:r>
              <a:rPr lang="en-US" sz="1400" dirty="0">
                <a:solidFill>
                  <a:srgbClr val="000000"/>
                </a:solidFill>
              </a:rPr>
              <a:t> – required tuning range for cryomodule is only several hundred </a:t>
            </a:r>
            <a:r>
              <a:rPr lang="en-US" sz="1400" b="1" dirty="0">
                <a:solidFill>
                  <a:srgbClr val="000000"/>
                </a:solidFill>
              </a:rPr>
              <a:t>kHz</a:t>
            </a:r>
          </a:p>
        </p:txBody>
      </p:sp>
      <p:sp>
        <p:nvSpPr>
          <p:cNvPr id="15" name="Title 14">
            <a:extLst>
              <a:ext uri="{FF2B5EF4-FFF2-40B4-BE49-F238E27FC236}">
                <a16:creationId xmlns:a16="http://schemas.microsoft.com/office/drawing/2014/main" id="{925DCE95-DD6A-DB47-8A4A-5968AEA3A09F}"/>
              </a:ext>
            </a:extLst>
          </p:cNvPr>
          <p:cNvSpPr>
            <a:spLocks noGrp="1"/>
          </p:cNvSpPr>
          <p:nvPr>
            <p:ph type="title"/>
          </p:nvPr>
        </p:nvSpPr>
        <p:spPr/>
        <p:txBody>
          <a:bodyPr/>
          <a:lstStyle/>
          <a:p>
            <a:r>
              <a:rPr lang="en-US" dirty="0"/>
              <a:t>Frequency Tuner Test</a:t>
            </a:r>
          </a:p>
        </p:txBody>
      </p:sp>
      <p:sp>
        <p:nvSpPr>
          <p:cNvPr id="12" name="TextBox 11">
            <a:extLst>
              <a:ext uri="{FF2B5EF4-FFF2-40B4-BE49-F238E27FC236}">
                <a16:creationId xmlns:a16="http://schemas.microsoft.com/office/drawing/2014/main" id="{5E885728-35D8-9047-9622-B9121EAB96B1}"/>
              </a:ext>
            </a:extLst>
          </p:cNvPr>
          <p:cNvSpPr txBox="1"/>
          <p:nvPr/>
        </p:nvSpPr>
        <p:spPr>
          <a:xfrm>
            <a:off x="7958445" y="171168"/>
            <a:ext cx="877869" cy="338554"/>
          </a:xfrm>
          <a:prstGeom prst="rect">
            <a:avLst/>
          </a:prstGeom>
          <a:solidFill>
            <a:srgbClr val="FFFF00"/>
          </a:solidFill>
        </p:spPr>
        <p:txBody>
          <a:bodyPr wrap="none" rtlCol="0">
            <a:spAutoFit/>
          </a:bodyPr>
          <a:lstStyle/>
          <a:p>
            <a:r>
              <a:rPr lang="en-US" sz="1600" dirty="0"/>
              <a:t>S. Posen</a:t>
            </a:r>
          </a:p>
        </p:txBody>
      </p:sp>
    </p:spTree>
    <p:extLst>
      <p:ext uri="{BB962C8B-B14F-4D97-AF65-F5344CB8AC3E}">
        <p14:creationId xmlns:p14="http://schemas.microsoft.com/office/powerpoint/2010/main" val="25484421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47F3D347-B555-4D6E-9523-4FEB9C030C65}"/>
              </a:ext>
            </a:extLst>
          </p:cNvPr>
          <p:cNvPicPr>
            <a:picLocks noChangeAspect="1"/>
          </p:cNvPicPr>
          <p:nvPr/>
        </p:nvPicPr>
        <p:blipFill>
          <a:blip r:embed="rId2"/>
          <a:stretch>
            <a:fillRect/>
          </a:stretch>
        </p:blipFill>
        <p:spPr>
          <a:xfrm>
            <a:off x="1203774" y="367262"/>
            <a:ext cx="3458251" cy="2850720"/>
          </a:xfrm>
          <a:prstGeom prst="rect">
            <a:avLst/>
          </a:prstGeom>
        </p:spPr>
      </p:pic>
      <p:sp>
        <p:nvSpPr>
          <p:cNvPr id="32" name="Date Placeholder 3">
            <a:extLst>
              <a:ext uri="{FF2B5EF4-FFF2-40B4-BE49-F238E27FC236}">
                <a16:creationId xmlns:a16="http://schemas.microsoft.com/office/drawing/2014/main" id="{BF30946E-1A3E-4BA6-BC68-2B0131C81C67}"/>
              </a:ext>
            </a:extLst>
          </p:cNvPr>
          <p:cNvSpPr txBox="1">
            <a:spLocks/>
          </p:cNvSpPr>
          <p:nvPr/>
        </p:nvSpPr>
        <p:spPr>
          <a:xfrm>
            <a:off x="1502229" y="4878160"/>
            <a:ext cx="699918"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C8C67EE9-579A-1249-A98B-870AEB2A1569}" type="datetime1">
              <a:rPr lang="en-US" sz="900">
                <a:latin typeface="Helvetica" panose="020B0604020202020204" pitchFamily="34" charset="0"/>
                <a:cs typeface="Helvetica" panose="020B0604020202020204" pitchFamily="34" charset="0"/>
              </a:rPr>
              <a:pPr>
                <a:defRPr/>
              </a:pPr>
              <a:t>12/9/20</a:t>
            </a:fld>
            <a:endParaRPr lang="en-US" sz="900" dirty="0">
              <a:latin typeface="Helvetica" panose="020B0604020202020204" pitchFamily="34" charset="0"/>
              <a:cs typeface="Helvetica" panose="020B0604020202020204" pitchFamily="34" charset="0"/>
            </a:endParaRPr>
          </a:p>
        </p:txBody>
      </p:sp>
      <p:sp>
        <p:nvSpPr>
          <p:cNvPr id="33" name="Slide Number Placeholder 5">
            <a:extLst>
              <a:ext uri="{FF2B5EF4-FFF2-40B4-BE49-F238E27FC236}">
                <a16:creationId xmlns:a16="http://schemas.microsoft.com/office/drawing/2014/main" id="{B30F9728-CFDE-4892-9550-8CA9A01A3DF5}"/>
              </a:ext>
            </a:extLst>
          </p:cNvPr>
          <p:cNvSpPr txBox="1">
            <a:spLocks/>
          </p:cNvSpPr>
          <p:nvPr/>
        </p:nvSpPr>
        <p:spPr>
          <a:xfrm>
            <a:off x="1309687" y="4878160"/>
            <a:ext cx="310754" cy="177964"/>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z="900">
                <a:latin typeface="Helvetica" panose="020B0604020202020204" pitchFamily="34" charset="0"/>
                <a:cs typeface="Helvetica" panose="020B0604020202020204" pitchFamily="34" charset="0"/>
              </a:rPr>
              <a:pPr>
                <a:defRPr/>
              </a:pPr>
              <a:t>32</a:t>
            </a:fld>
            <a:endParaRPr lang="en-US" sz="900" dirty="0">
              <a:latin typeface="Helvetica" panose="020B0604020202020204" pitchFamily="34" charset="0"/>
              <a:cs typeface="Helvetica" panose="020B0604020202020204" pitchFamily="34" charset="0"/>
            </a:endParaRPr>
          </a:p>
        </p:txBody>
      </p:sp>
      <p:sp>
        <p:nvSpPr>
          <p:cNvPr id="34" name="Footer Placeholder 4">
            <a:extLst>
              <a:ext uri="{FF2B5EF4-FFF2-40B4-BE49-F238E27FC236}">
                <a16:creationId xmlns:a16="http://schemas.microsoft.com/office/drawing/2014/main" id="{832E344E-AFCB-4A34-9897-ECDD1E0DCF5B}"/>
              </a:ext>
            </a:extLst>
          </p:cNvPr>
          <p:cNvSpPr txBox="1">
            <a:spLocks/>
          </p:cNvSpPr>
          <p:nvPr/>
        </p:nvSpPr>
        <p:spPr>
          <a:xfrm>
            <a:off x="2290953" y="4878160"/>
            <a:ext cx="2534794" cy="18215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900" dirty="0">
                <a:latin typeface="Helvetica" panose="020B0604020202020204" pitchFamily="34" charset="0"/>
                <a:cs typeface="Helvetica" panose="020B0604020202020204" pitchFamily="34" charset="0"/>
              </a:rPr>
              <a:t>G. Eremeev | 1</a:t>
            </a:r>
            <a:r>
              <a:rPr lang="en-US" sz="900" baseline="30000" dirty="0">
                <a:latin typeface="Helvetica" panose="020B0604020202020204" pitchFamily="34" charset="0"/>
                <a:cs typeface="Helvetica" panose="020B0604020202020204" pitchFamily="34" charset="0"/>
              </a:rPr>
              <a:t>st</a:t>
            </a:r>
            <a:r>
              <a:rPr lang="en-US" sz="900" dirty="0">
                <a:latin typeface="Helvetica" panose="020B0604020202020204" pitchFamily="34" charset="0"/>
                <a:cs typeface="Helvetica" panose="020B0604020202020204" pitchFamily="34" charset="0"/>
              </a:rPr>
              <a:t> Nb</a:t>
            </a:r>
            <a:r>
              <a:rPr lang="en-US" sz="900" baseline="-25000" dirty="0">
                <a:latin typeface="Helvetica" panose="020B0604020202020204" pitchFamily="34" charset="0"/>
                <a:cs typeface="Helvetica" panose="020B0604020202020204" pitchFamily="34" charset="0"/>
              </a:rPr>
              <a:t>3</a:t>
            </a:r>
            <a:r>
              <a:rPr lang="en-US" sz="900" dirty="0">
                <a:latin typeface="Helvetica" panose="020B0604020202020204" pitchFamily="34" charset="0"/>
                <a:cs typeface="Helvetica" panose="020B0604020202020204" pitchFamily="34" charset="0"/>
              </a:rPr>
              <a:t>Sn SRF Workshop’2020</a:t>
            </a:r>
            <a:endParaRPr lang="en-US" sz="900" b="1" dirty="0">
              <a:latin typeface="Helvetica" panose="020B0604020202020204" pitchFamily="34" charset="0"/>
              <a:cs typeface="Helvetica" panose="020B0604020202020204" pitchFamily="34" charset="0"/>
            </a:endParaRPr>
          </a:p>
        </p:txBody>
      </p:sp>
      <p:sp>
        <p:nvSpPr>
          <p:cNvPr id="35" name="Title 6">
            <a:extLst>
              <a:ext uri="{FF2B5EF4-FFF2-40B4-BE49-F238E27FC236}">
                <a16:creationId xmlns:a16="http://schemas.microsoft.com/office/drawing/2014/main" id="{70A8AEE3-7F79-4CC1-987C-3266F3A0D150}"/>
              </a:ext>
            </a:extLst>
          </p:cNvPr>
          <p:cNvSpPr>
            <a:spLocks noGrp="1"/>
          </p:cNvSpPr>
          <p:nvPr>
            <p:ph type="title"/>
          </p:nvPr>
        </p:nvSpPr>
        <p:spPr>
          <a:xfrm>
            <a:off x="1143000" y="72288"/>
            <a:ext cx="6858000" cy="243320"/>
          </a:xfrm>
        </p:spPr>
        <p:txBody>
          <a:bodyPr/>
          <a:lstStyle/>
          <a:p>
            <a:pPr algn="ctr"/>
            <a:r>
              <a:rPr lang="en-US" dirty="0"/>
              <a:t>Push towards Nb</a:t>
            </a:r>
            <a:r>
              <a:rPr lang="en-US" baseline="-25000" dirty="0"/>
              <a:t>3</a:t>
            </a:r>
            <a:r>
              <a:rPr lang="en-US" dirty="0"/>
              <a:t>Sn cryomodule </a:t>
            </a:r>
          </a:p>
        </p:txBody>
      </p:sp>
      <p:sp>
        <p:nvSpPr>
          <p:cNvPr id="29" name="TextBox 28">
            <a:extLst>
              <a:ext uri="{FF2B5EF4-FFF2-40B4-BE49-F238E27FC236}">
                <a16:creationId xmlns:a16="http://schemas.microsoft.com/office/drawing/2014/main" id="{017EAAED-913C-4B1A-AD08-D3432FCA081A}"/>
              </a:ext>
            </a:extLst>
          </p:cNvPr>
          <p:cNvSpPr txBox="1"/>
          <p:nvPr/>
        </p:nvSpPr>
        <p:spPr>
          <a:xfrm>
            <a:off x="4662025" y="573416"/>
            <a:ext cx="3278202" cy="2169825"/>
          </a:xfrm>
          <a:prstGeom prst="rect">
            <a:avLst/>
          </a:prstGeom>
          <a:noFill/>
        </p:spPr>
        <p:txBody>
          <a:bodyPr wrap="square" rtlCol="0">
            <a:spAutoFit/>
          </a:bodyPr>
          <a:lstStyle/>
          <a:p>
            <a:pPr algn="just"/>
            <a:r>
              <a:rPr lang="en-US" sz="1500" dirty="0"/>
              <a:t>Record-high field gradients in practical multicell accelerating cavities</a:t>
            </a:r>
          </a:p>
          <a:p>
            <a:pPr marL="257175" indent="-257175" algn="just">
              <a:buFont typeface="Arial" panose="020B0604020202020204" pitchFamily="34" charset="0"/>
              <a:buChar char="•"/>
            </a:pPr>
            <a:endParaRPr lang="en-US" sz="1500" dirty="0"/>
          </a:p>
          <a:p>
            <a:pPr algn="just"/>
            <a:r>
              <a:rPr lang="en-US" sz="1500" dirty="0"/>
              <a:t>Progress in the development of practical cryomodules with novel SRF cavities</a:t>
            </a:r>
          </a:p>
          <a:p>
            <a:pPr marL="257175" indent="-257175" algn="just">
              <a:buFont typeface="Arial" panose="020B0604020202020204" pitchFamily="34" charset="0"/>
              <a:buChar char="•"/>
            </a:pPr>
            <a:endParaRPr lang="en-US" sz="1500" dirty="0"/>
          </a:p>
          <a:p>
            <a:pPr marL="257175" indent="-257175" algn="just">
              <a:buFont typeface="Arial" panose="020B0604020202020204" pitchFamily="34" charset="0"/>
              <a:buChar char="•"/>
            </a:pPr>
            <a:endParaRPr lang="en-US" sz="1500" dirty="0"/>
          </a:p>
          <a:p>
            <a:pPr marL="257175" indent="-257175" algn="just">
              <a:buFont typeface="Arial" panose="020B0604020202020204" pitchFamily="34" charset="0"/>
              <a:buChar char="•"/>
            </a:pPr>
            <a:endParaRPr lang="en-US" sz="1500" dirty="0"/>
          </a:p>
        </p:txBody>
      </p:sp>
      <p:sp>
        <p:nvSpPr>
          <p:cNvPr id="36" name="TextBox 35">
            <a:extLst>
              <a:ext uri="{FF2B5EF4-FFF2-40B4-BE49-F238E27FC236}">
                <a16:creationId xmlns:a16="http://schemas.microsoft.com/office/drawing/2014/main" id="{6FBEC885-E788-4A17-9842-B3ECFFBD55A2}"/>
              </a:ext>
            </a:extLst>
          </p:cNvPr>
          <p:cNvSpPr txBox="1"/>
          <p:nvPr/>
        </p:nvSpPr>
        <p:spPr>
          <a:xfrm>
            <a:off x="1360230" y="3171233"/>
            <a:ext cx="3520757" cy="1546577"/>
          </a:xfrm>
          <a:prstGeom prst="rect">
            <a:avLst/>
          </a:prstGeom>
          <a:noFill/>
        </p:spPr>
        <p:txBody>
          <a:bodyPr wrap="square" rtlCol="0">
            <a:spAutoFit/>
          </a:bodyPr>
          <a:lstStyle/>
          <a:p>
            <a:pPr algn="just"/>
            <a:r>
              <a:rPr lang="en-US" sz="1350" dirty="0"/>
              <a:t>High quality SRF cavities coated with novel material are used to study the fundamental material limitations</a:t>
            </a:r>
          </a:p>
          <a:p>
            <a:pPr algn="just"/>
            <a:endParaRPr lang="en-US" sz="1350" dirty="0"/>
          </a:p>
          <a:p>
            <a:pPr algn="just"/>
            <a:r>
              <a:rPr lang="en-US" sz="1350" dirty="0"/>
              <a:t>These studies indicate that cavity reach is limited by the thermal impedance and not by the critical magnetic field</a:t>
            </a:r>
          </a:p>
        </p:txBody>
      </p:sp>
      <p:grpSp>
        <p:nvGrpSpPr>
          <p:cNvPr id="8" name="Group 7">
            <a:extLst>
              <a:ext uri="{FF2B5EF4-FFF2-40B4-BE49-F238E27FC236}">
                <a16:creationId xmlns:a16="http://schemas.microsoft.com/office/drawing/2014/main" id="{6B7951C6-71F0-45FA-AFE7-1D754711F47B}"/>
              </a:ext>
            </a:extLst>
          </p:cNvPr>
          <p:cNvGrpSpPr/>
          <p:nvPr/>
        </p:nvGrpSpPr>
        <p:grpSpPr>
          <a:xfrm>
            <a:off x="4825746" y="1936822"/>
            <a:ext cx="3156189" cy="2689418"/>
            <a:chOff x="4910328" y="2582429"/>
            <a:chExt cx="4208252" cy="3585890"/>
          </a:xfrm>
        </p:grpSpPr>
        <p:pic>
          <p:nvPicPr>
            <p:cNvPr id="24" name="Picture 23" descr="Chart&#10;&#10;Description automatically generated">
              <a:extLst>
                <a:ext uri="{FF2B5EF4-FFF2-40B4-BE49-F238E27FC236}">
                  <a16:creationId xmlns:a16="http://schemas.microsoft.com/office/drawing/2014/main" id="{365309C9-90B3-4EFB-BB74-68FCE5803BE2}"/>
                </a:ext>
              </a:extLst>
            </p:cNvPr>
            <p:cNvPicPr>
              <a:picLocks noChangeAspect="1"/>
            </p:cNvPicPr>
            <p:nvPr/>
          </p:nvPicPr>
          <p:blipFill rotWithShape="1">
            <a:blip r:embed="rId3"/>
            <a:srcRect l="6641" t="9073" r="10948" b="2762"/>
            <a:stretch/>
          </p:blipFill>
          <p:spPr>
            <a:xfrm>
              <a:off x="4910328" y="2723101"/>
              <a:ext cx="4208252" cy="3445218"/>
            </a:xfrm>
            <a:prstGeom prst="rect">
              <a:avLst/>
            </a:prstGeom>
          </p:spPr>
        </p:pic>
        <p:sp>
          <p:nvSpPr>
            <p:cNvPr id="25" name="TextBox 24">
              <a:extLst>
                <a:ext uri="{FF2B5EF4-FFF2-40B4-BE49-F238E27FC236}">
                  <a16:creationId xmlns:a16="http://schemas.microsoft.com/office/drawing/2014/main" id="{183A6A44-A0AA-44CC-B9A2-BFF7FB77DF81}"/>
                </a:ext>
              </a:extLst>
            </p:cNvPr>
            <p:cNvSpPr txBox="1"/>
            <p:nvPr/>
          </p:nvSpPr>
          <p:spPr>
            <a:xfrm>
              <a:off x="5499215" y="4634901"/>
              <a:ext cx="2152727" cy="861775"/>
            </a:xfrm>
            <a:prstGeom prst="rect">
              <a:avLst/>
            </a:prstGeom>
            <a:solidFill>
              <a:schemeClr val="bg1"/>
            </a:solidFill>
          </p:spPr>
          <p:txBody>
            <a:bodyPr wrap="none" rtlCol="0">
              <a:spAutoFit/>
            </a:bodyPr>
            <a:lstStyle/>
            <a:p>
              <a:r>
                <a:rPr lang="en-US" sz="1800" dirty="0"/>
                <a:t>@ 2.0 K</a:t>
              </a:r>
            </a:p>
            <a:p>
              <a:r>
                <a:rPr lang="en-US" sz="1800" dirty="0"/>
                <a:t>α = 0.00 ± 0.05</a:t>
              </a:r>
            </a:p>
          </p:txBody>
        </p:sp>
        <p:sp>
          <p:nvSpPr>
            <p:cNvPr id="26" name="TextBox 25">
              <a:extLst>
                <a:ext uri="{FF2B5EF4-FFF2-40B4-BE49-F238E27FC236}">
                  <a16:creationId xmlns:a16="http://schemas.microsoft.com/office/drawing/2014/main" id="{5DCC5EBD-68E3-498F-85CF-79307BB22994}"/>
                </a:ext>
              </a:extLst>
            </p:cNvPr>
            <p:cNvSpPr txBox="1"/>
            <p:nvPr/>
          </p:nvSpPr>
          <p:spPr>
            <a:xfrm>
              <a:off x="5499215" y="3804306"/>
              <a:ext cx="2152727" cy="861775"/>
            </a:xfrm>
            <a:prstGeom prst="rect">
              <a:avLst/>
            </a:prstGeom>
            <a:solidFill>
              <a:schemeClr val="bg1"/>
            </a:solidFill>
          </p:spPr>
          <p:txBody>
            <a:bodyPr wrap="none" rtlCol="0">
              <a:spAutoFit/>
            </a:bodyPr>
            <a:lstStyle/>
            <a:p>
              <a:r>
                <a:rPr lang="en-US" sz="1800" dirty="0"/>
                <a:t>@ 4.4 K</a:t>
              </a:r>
            </a:p>
            <a:p>
              <a:r>
                <a:rPr lang="en-US" sz="1800" dirty="0"/>
                <a:t>α = 0.24 ± 0.02</a:t>
              </a:r>
            </a:p>
          </p:txBody>
        </p:sp>
        <p:sp>
          <p:nvSpPr>
            <p:cNvPr id="5" name="Rectangle 4">
              <a:extLst>
                <a:ext uri="{FF2B5EF4-FFF2-40B4-BE49-F238E27FC236}">
                  <a16:creationId xmlns:a16="http://schemas.microsoft.com/office/drawing/2014/main" id="{0CDAED74-4D4E-4290-BB77-8903585E3DAF}"/>
                </a:ext>
              </a:extLst>
            </p:cNvPr>
            <p:cNvSpPr/>
            <p:nvPr/>
          </p:nvSpPr>
          <p:spPr>
            <a:xfrm>
              <a:off x="7938196" y="2582429"/>
              <a:ext cx="1164965" cy="79633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14" name="TextBox 13">
            <a:extLst>
              <a:ext uri="{FF2B5EF4-FFF2-40B4-BE49-F238E27FC236}">
                <a16:creationId xmlns:a16="http://schemas.microsoft.com/office/drawing/2014/main" id="{FE8178F3-E7B0-1344-A566-11772F06D392}"/>
              </a:ext>
            </a:extLst>
          </p:cNvPr>
          <p:cNvSpPr txBox="1"/>
          <p:nvPr/>
        </p:nvSpPr>
        <p:spPr>
          <a:xfrm>
            <a:off x="7958445" y="171168"/>
            <a:ext cx="1145955" cy="338554"/>
          </a:xfrm>
          <a:prstGeom prst="rect">
            <a:avLst/>
          </a:prstGeom>
          <a:solidFill>
            <a:srgbClr val="FFFF00"/>
          </a:solidFill>
        </p:spPr>
        <p:txBody>
          <a:bodyPr wrap="none" rtlCol="0">
            <a:spAutoFit/>
          </a:bodyPr>
          <a:lstStyle/>
          <a:p>
            <a:r>
              <a:rPr lang="en-US" sz="1600" dirty="0"/>
              <a:t>G. </a:t>
            </a:r>
            <a:r>
              <a:rPr lang="en-US" sz="1600" dirty="0" err="1"/>
              <a:t>Eremeev</a:t>
            </a:r>
            <a:endParaRPr lang="en-US" sz="1600" dirty="0"/>
          </a:p>
        </p:txBody>
      </p:sp>
      <p:sp>
        <p:nvSpPr>
          <p:cNvPr id="2" name="Date Placeholder 1">
            <a:extLst>
              <a:ext uri="{FF2B5EF4-FFF2-40B4-BE49-F238E27FC236}">
                <a16:creationId xmlns:a16="http://schemas.microsoft.com/office/drawing/2014/main" id="{C04A27C6-58FF-6647-A72F-3FEDA6838567}"/>
              </a:ext>
            </a:extLst>
          </p:cNvPr>
          <p:cNvSpPr>
            <a:spLocks noGrp="1"/>
          </p:cNvSpPr>
          <p:nvPr>
            <p:ph type="dt" sz="half" idx="14"/>
          </p:nvPr>
        </p:nvSpPr>
        <p:spPr/>
        <p:txBody>
          <a:bodyPr/>
          <a:lstStyle/>
          <a:p>
            <a:pPr>
              <a:defRPr/>
            </a:pPr>
            <a:r>
              <a:rPr lang="en-US"/>
              <a:t>12/9/20</a:t>
            </a:r>
            <a:endParaRPr lang="en-US" dirty="0"/>
          </a:p>
        </p:txBody>
      </p:sp>
      <p:sp>
        <p:nvSpPr>
          <p:cNvPr id="4" name="Footer Placeholder 3">
            <a:extLst>
              <a:ext uri="{FF2B5EF4-FFF2-40B4-BE49-F238E27FC236}">
                <a16:creationId xmlns:a16="http://schemas.microsoft.com/office/drawing/2014/main" id="{C1AE52D0-1A80-A14D-97E0-18AAFBB16AA4}"/>
              </a:ext>
            </a:extLst>
          </p:cNvPr>
          <p:cNvSpPr>
            <a:spLocks noGrp="1"/>
          </p:cNvSpPr>
          <p:nvPr>
            <p:ph type="ftr" sz="quarter" idx="3"/>
          </p:nvPr>
        </p:nvSpPr>
        <p:spPr/>
        <p:txBody>
          <a:bodyPr/>
          <a:lstStyle/>
          <a:p>
            <a:pPr>
              <a:defRPr/>
            </a:pPr>
            <a:r>
              <a:rPr lang="en-US"/>
              <a:t>A. Romanenko | AAC'2020</a:t>
            </a:r>
            <a:endParaRPr lang="en-US" b="1" dirty="0"/>
          </a:p>
        </p:txBody>
      </p:sp>
      <p:sp>
        <p:nvSpPr>
          <p:cNvPr id="6" name="Slide Number Placeholder 5">
            <a:extLst>
              <a:ext uri="{FF2B5EF4-FFF2-40B4-BE49-F238E27FC236}">
                <a16:creationId xmlns:a16="http://schemas.microsoft.com/office/drawing/2014/main" id="{518211B3-4EE1-5D43-B861-F6C71658A9BD}"/>
              </a:ext>
            </a:extLst>
          </p:cNvPr>
          <p:cNvSpPr>
            <a:spLocks noGrp="1"/>
          </p:cNvSpPr>
          <p:nvPr>
            <p:ph type="sldNum" sz="quarter" idx="4"/>
          </p:nvPr>
        </p:nvSpPr>
        <p:spPr/>
        <p:txBody>
          <a:bodyPr/>
          <a:lstStyle/>
          <a:p>
            <a:pPr>
              <a:defRPr/>
            </a:pPr>
            <a:fld id="{148C009B-CB69-E04A-B9B3-34B26D69E9CF}" type="slidenum">
              <a:rPr lang="en-US" smtClean="0"/>
              <a:pPr>
                <a:defRPr/>
              </a:pPr>
              <a:t>32</a:t>
            </a:fld>
            <a:endParaRPr lang="en-US" dirty="0"/>
          </a:p>
        </p:txBody>
      </p:sp>
    </p:spTree>
    <p:extLst>
      <p:ext uri="{BB962C8B-B14F-4D97-AF65-F5344CB8AC3E}">
        <p14:creationId xmlns:p14="http://schemas.microsoft.com/office/powerpoint/2010/main" val="2389283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5237DD-8331-E84F-BDD5-890C5349265E}"/>
              </a:ext>
            </a:extLst>
          </p:cNvPr>
          <p:cNvSpPr>
            <a:spLocks noGrp="1"/>
          </p:cNvSpPr>
          <p:nvPr>
            <p:ph idx="1"/>
          </p:nvPr>
        </p:nvSpPr>
        <p:spPr/>
        <p:txBody>
          <a:bodyPr/>
          <a:lstStyle/>
          <a:p>
            <a:endParaRPr lang="en-US" dirty="0"/>
          </a:p>
          <a:p>
            <a:endParaRPr lang="en-US" dirty="0"/>
          </a:p>
          <a:p>
            <a:endParaRPr lang="en-US" dirty="0"/>
          </a:p>
          <a:p>
            <a:endParaRPr lang="en-US" dirty="0"/>
          </a:p>
          <a:p>
            <a:r>
              <a:rPr lang="en-US" dirty="0"/>
              <a:t>Plasma processing to suppress field emission</a:t>
            </a:r>
          </a:p>
        </p:txBody>
      </p:sp>
      <p:sp>
        <p:nvSpPr>
          <p:cNvPr id="3" name="Title 2">
            <a:extLst>
              <a:ext uri="{FF2B5EF4-FFF2-40B4-BE49-F238E27FC236}">
                <a16:creationId xmlns:a16="http://schemas.microsoft.com/office/drawing/2014/main" id="{A67778C9-C6F4-9D4B-9071-A2DA00FC550E}"/>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7E488A69-A710-8B42-B1A9-6C50D5AACB82}"/>
              </a:ext>
            </a:extLst>
          </p:cNvPr>
          <p:cNvSpPr>
            <a:spLocks noGrp="1"/>
          </p:cNvSpPr>
          <p:nvPr>
            <p:ph type="dt" sz="half" idx="2"/>
          </p:nvPr>
        </p:nvSpPr>
        <p:spPr/>
        <p:txBody>
          <a:bodyPr/>
          <a:lstStyle/>
          <a:p>
            <a:pPr>
              <a:defRPr/>
            </a:pPr>
            <a:r>
              <a:rPr lang="en-US"/>
              <a:t>12/9/20</a:t>
            </a:r>
            <a:endParaRPr lang="en-US" dirty="0"/>
          </a:p>
        </p:txBody>
      </p:sp>
      <p:sp>
        <p:nvSpPr>
          <p:cNvPr id="5" name="Footer Placeholder 4">
            <a:extLst>
              <a:ext uri="{FF2B5EF4-FFF2-40B4-BE49-F238E27FC236}">
                <a16:creationId xmlns:a16="http://schemas.microsoft.com/office/drawing/2014/main" id="{A30A7915-03F8-6A40-AD95-33959C38D1A0}"/>
              </a:ext>
            </a:extLst>
          </p:cNvPr>
          <p:cNvSpPr>
            <a:spLocks noGrp="1"/>
          </p:cNvSpPr>
          <p:nvPr>
            <p:ph type="ftr" sz="quarter" idx="3"/>
          </p:nvPr>
        </p:nvSpPr>
        <p:spPr/>
        <p:txBody>
          <a:bodyPr/>
          <a:lstStyle/>
          <a:p>
            <a:pPr>
              <a:defRPr/>
            </a:pPr>
            <a:r>
              <a:rPr lang="en-US"/>
              <a:t>A. Romanenko | AAC'2020</a:t>
            </a:r>
            <a:endParaRPr lang="en-US" b="1" dirty="0"/>
          </a:p>
        </p:txBody>
      </p:sp>
      <p:sp>
        <p:nvSpPr>
          <p:cNvPr id="6" name="Slide Number Placeholder 5">
            <a:extLst>
              <a:ext uri="{FF2B5EF4-FFF2-40B4-BE49-F238E27FC236}">
                <a16:creationId xmlns:a16="http://schemas.microsoft.com/office/drawing/2014/main" id="{FA919CDC-44D6-C045-892C-EF2FCD24062C}"/>
              </a:ext>
            </a:extLst>
          </p:cNvPr>
          <p:cNvSpPr>
            <a:spLocks noGrp="1"/>
          </p:cNvSpPr>
          <p:nvPr>
            <p:ph type="sldNum" sz="quarter" idx="4"/>
          </p:nvPr>
        </p:nvSpPr>
        <p:spPr/>
        <p:txBody>
          <a:bodyPr/>
          <a:lstStyle/>
          <a:p>
            <a:pPr>
              <a:defRPr/>
            </a:pPr>
            <a:fld id="{148C009B-CB69-E04A-B9B3-34B26D69E9CF}" type="slidenum">
              <a:rPr lang="en-US" smtClean="0"/>
              <a:pPr>
                <a:defRPr/>
              </a:pPr>
              <a:t>33</a:t>
            </a:fld>
            <a:endParaRPr lang="en-US" dirty="0"/>
          </a:p>
        </p:txBody>
      </p:sp>
    </p:spTree>
    <p:extLst>
      <p:ext uri="{BB962C8B-B14F-4D97-AF65-F5344CB8AC3E}">
        <p14:creationId xmlns:p14="http://schemas.microsoft.com/office/powerpoint/2010/main" val="1950601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F6CECE-4A5B-4E3E-AB6C-0746788C2628}"/>
              </a:ext>
            </a:extLst>
          </p:cNvPr>
          <p:cNvSpPr>
            <a:spLocks noGrp="1"/>
          </p:cNvSpPr>
          <p:nvPr>
            <p:ph type="title"/>
          </p:nvPr>
        </p:nvSpPr>
        <p:spPr/>
        <p:txBody>
          <a:bodyPr/>
          <a:lstStyle/>
          <a:p>
            <a:r>
              <a:rPr lang="en-US" dirty="0"/>
              <a:t>Plasma processing for LCLS-II 1.3GHz cavities (1)</a:t>
            </a:r>
          </a:p>
        </p:txBody>
      </p:sp>
      <p:sp>
        <p:nvSpPr>
          <p:cNvPr id="4" name="Date Placeholder 3">
            <a:extLst>
              <a:ext uri="{FF2B5EF4-FFF2-40B4-BE49-F238E27FC236}">
                <a16:creationId xmlns:a16="http://schemas.microsoft.com/office/drawing/2014/main" id="{4F3C1852-BEF8-4862-96F4-A9D720B814C9}"/>
              </a:ext>
            </a:extLst>
          </p:cNvPr>
          <p:cNvSpPr>
            <a:spLocks noGrp="1"/>
          </p:cNvSpPr>
          <p:nvPr>
            <p:ph type="dt" sz="half" idx="2"/>
          </p:nvPr>
        </p:nvSpPr>
        <p:spPr/>
        <p:txBody>
          <a:bodyPr/>
          <a:lstStyle/>
          <a:p>
            <a:pPr>
              <a:defRPr/>
            </a:pPr>
            <a:r>
              <a:rPr lang="en-US"/>
              <a:t>12/9/20</a:t>
            </a:r>
            <a:endParaRPr lang="en-US" dirty="0"/>
          </a:p>
        </p:txBody>
      </p:sp>
      <p:sp>
        <p:nvSpPr>
          <p:cNvPr id="5" name="Footer Placeholder 4">
            <a:extLst>
              <a:ext uri="{FF2B5EF4-FFF2-40B4-BE49-F238E27FC236}">
                <a16:creationId xmlns:a16="http://schemas.microsoft.com/office/drawing/2014/main" id="{B16E0707-2DD3-4189-B5BA-71C214C011D6}"/>
              </a:ext>
            </a:extLst>
          </p:cNvPr>
          <p:cNvSpPr>
            <a:spLocks noGrp="1"/>
          </p:cNvSpPr>
          <p:nvPr>
            <p:ph type="ftr" sz="quarter" idx="3"/>
          </p:nvPr>
        </p:nvSpPr>
        <p:spPr/>
        <p:txBody>
          <a:bodyPr/>
          <a:lstStyle/>
          <a:p>
            <a:pPr>
              <a:defRPr/>
            </a:pPr>
            <a:r>
              <a:rPr lang="en-US"/>
              <a:t>A. Romanenko | AAC'2020</a:t>
            </a:r>
            <a:endParaRPr lang="en-US" b="1" dirty="0"/>
          </a:p>
        </p:txBody>
      </p:sp>
      <p:sp>
        <p:nvSpPr>
          <p:cNvPr id="6" name="Slide Number Placeholder 5">
            <a:extLst>
              <a:ext uri="{FF2B5EF4-FFF2-40B4-BE49-F238E27FC236}">
                <a16:creationId xmlns:a16="http://schemas.microsoft.com/office/drawing/2014/main" id="{7678BF25-8B5D-4465-84ED-3E9ED6050BC1}"/>
              </a:ext>
            </a:extLst>
          </p:cNvPr>
          <p:cNvSpPr>
            <a:spLocks noGrp="1"/>
          </p:cNvSpPr>
          <p:nvPr>
            <p:ph type="sldNum" sz="quarter" idx="4"/>
          </p:nvPr>
        </p:nvSpPr>
        <p:spPr/>
        <p:txBody>
          <a:bodyPr/>
          <a:lstStyle/>
          <a:p>
            <a:pPr>
              <a:defRPr/>
            </a:pPr>
            <a:fld id="{148C009B-CB69-E04A-B9B3-34B26D69E9CF}" type="slidenum">
              <a:rPr lang="en-US" smtClean="0"/>
              <a:pPr>
                <a:defRPr/>
              </a:pPr>
              <a:t>34</a:t>
            </a:fld>
            <a:endParaRPr lang="en-US" dirty="0"/>
          </a:p>
        </p:txBody>
      </p:sp>
      <p:sp>
        <p:nvSpPr>
          <p:cNvPr id="7" name="Rectangle 6">
            <a:extLst>
              <a:ext uri="{FF2B5EF4-FFF2-40B4-BE49-F238E27FC236}">
                <a16:creationId xmlns:a16="http://schemas.microsoft.com/office/drawing/2014/main" id="{EFA22860-9C88-4C7F-B32E-011A500EC1F2}"/>
              </a:ext>
            </a:extLst>
          </p:cNvPr>
          <p:cNvSpPr/>
          <p:nvPr/>
        </p:nvSpPr>
        <p:spPr>
          <a:xfrm>
            <a:off x="1263015" y="548608"/>
            <a:ext cx="6515100" cy="646331"/>
          </a:xfrm>
          <a:prstGeom prst="rect">
            <a:avLst/>
          </a:prstGeom>
        </p:spPr>
        <p:txBody>
          <a:bodyPr wrap="square">
            <a:spAutoFit/>
          </a:bodyPr>
          <a:lstStyle/>
          <a:p>
            <a:r>
              <a:rPr lang="en-US" sz="1800" dirty="0">
                <a:solidFill>
                  <a:schemeClr val="accent6">
                    <a:lumMod val="50000"/>
                  </a:schemeClr>
                </a:solidFill>
                <a:latin typeface="Helvetica" panose="020B0604020202020204" pitchFamily="34" charset="0"/>
                <a:cs typeface="Helvetica" panose="020B0604020202020204" pitchFamily="34" charset="0"/>
              </a:rPr>
              <a:t>Plasma processing can mitigate hydrocarbon-related field emission (FE) and can be applied </a:t>
            </a:r>
            <a:r>
              <a:rPr lang="en-US" sz="1800" i="1" dirty="0">
                <a:solidFill>
                  <a:schemeClr val="accent6">
                    <a:lumMod val="50000"/>
                  </a:schemeClr>
                </a:solidFill>
                <a:latin typeface="Helvetica" panose="020B0604020202020204" pitchFamily="34" charset="0"/>
                <a:cs typeface="Helvetica" panose="020B0604020202020204" pitchFamily="34" charset="0"/>
              </a:rPr>
              <a:t>in situ</a:t>
            </a:r>
            <a:r>
              <a:rPr lang="en-US" sz="1800" dirty="0">
                <a:solidFill>
                  <a:schemeClr val="accent6">
                    <a:lumMod val="50000"/>
                  </a:schemeClr>
                </a:solidFill>
                <a:latin typeface="Helvetica" panose="020B0604020202020204" pitchFamily="34" charset="0"/>
                <a:cs typeface="Helvetica" panose="020B0604020202020204" pitchFamily="34" charset="0"/>
              </a:rPr>
              <a:t> in the cryomodule.</a:t>
            </a:r>
          </a:p>
        </p:txBody>
      </p:sp>
      <p:pic>
        <p:nvPicPr>
          <p:cNvPr id="8" name="Picture 2" descr="Image result for plasma cleaning">
            <a:extLst>
              <a:ext uri="{FF2B5EF4-FFF2-40B4-BE49-F238E27FC236}">
                <a16:creationId xmlns:a16="http://schemas.microsoft.com/office/drawing/2014/main" id="{8D193EBE-FC3A-43B9-907A-B0419A1F1B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6686" y="2676965"/>
            <a:ext cx="1858229" cy="141213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5207131A-5B81-4E06-B06C-8D8B8D848DFA}"/>
              </a:ext>
            </a:extLst>
          </p:cNvPr>
          <p:cNvGrpSpPr/>
          <p:nvPr/>
        </p:nvGrpSpPr>
        <p:grpSpPr>
          <a:xfrm>
            <a:off x="3372367" y="1298794"/>
            <a:ext cx="4673998" cy="826350"/>
            <a:chOff x="2720112" y="1812588"/>
            <a:chExt cx="6231998" cy="1356491"/>
          </a:xfrm>
        </p:grpSpPr>
        <p:sp>
          <p:nvSpPr>
            <p:cNvPr id="13" name="TextBox 12">
              <a:extLst>
                <a:ext uri="{FF2B5EF4-FFF2-40B4-BE49-F238E27FC236}">
                  <a16:creationId xmlns:a16="http://schemas.microsoft.com/office/drawing/2014/main" id="{E5BC0506-829F-4666-BAA8-6F529D05E0F3}"/>
                </a:ext>
              </a:extLst>
            </p:cNvPr>
            <p:cNvSpPr txBox="1"/>
            <p:nvPr/>
          </p:nvSpPr>
          <p:spPr>
            <a:xfrm>
              <a:off x="2720112" y="2057200"/>
              <a:ext cx="851088" cy="454706"/>
            </a:xfrm>
            <a:prstGeom prst="rect">
              <a:avLst/>
            </a:prstGeom>
            <a:noFill/>
          </p:spPr>
          <p:txBody>
            <a:bodyPr wrap="none" rtlCol="0">
              <a:spAutoFit/>
            </a:bodyPr>
            <a:lstStyle/>
            <a:p>
              <a:r>
                <a:rPr lang="en-US" sz="1200" dirty="0">
                  <a:solidFill>
                    <a:schemeClr val="accent6">
                      <a:lumMod val="50000"/>
                    </a:schemeClr>
                  </a:solidFill>
                  <a:latin typeface="Helvetica" panose="020B0604020202020204" pitchFamily="34" charset="0"/>
                  <a:cs typeface="Helvetica" panose="020B0604020202020204" pitchFamily="34" charset="0"/>
                </a:rPr>
                <a:t>Gas In</a:t>
              </a:r>
            </a:p>
          </p:txBody>
        </p:sp>
        <p:grpSp>
          <p:nvGrpSpPr>
            <p:cNvPr id="27" name="Group 26">
              <a:extLst>
                <a:ext uri="{FF2B5EF4-FFF2-40B4-BE49-F238E27FC236}">
                  <a16:creationId xmlns:a16="http://schemas.microsoft.com/office/drawing/2014/main" id="{F654123C-D3A1-40CC-89D0-C219B896FB85}"/>
                </a:ext>
              </a:extLst>
            </p:cNvPr>
            <p:cNvGrpSpPr/>
            <p:nvPr/>
          </p:nvGrpSpPr>
          <p:grpSpPr>
            <a:xfrm>
              <a:off x="3233807" y="1812588"/>
              <a:ext cx="5718303" cy="1356491"/>
              <a:chOff x="3233807" y="1812588"/>
              <a:chExt cx="5718303" cy="1356491"/>
            </a:xfrm>
          </p:grpSpPr>
          <p:pic>
            <p:nvPicPr>
              <p:cNvPr id="10" name="Immagine 8">
                <a:extLst>
                  <a:ext uri="{FF2B5EF4-FFF2-40B4-BE49-F238E27FC236}">
                    <a16:creationId xmlns:a16="http://schemas.microsoft.com/office/drawing/2014/main" id="{5560197D-D55F-45DB-BF0D-A61046E58DD0}"/>
                  </a:ext>
                </a:extLst>
              </p:cNvPr>
              <p:cNvPicPr>
                <a:picLocks noChangeAspect="1"/>
              </p:cNvPicPr>
              <p:nvPr/>
            </p:nvPicPr>
            <p:blipFill rotWithShape="1">
              <a:blip r:embed="rId3"/>
              <a:srcRect t="22459" b="18572"/>
              <a:stretch/>
            </p:blipFill>
            <p:spPr>
              <a:xfrm>
                <a:off x="3580764" y="1812588"/>
                <a:ext cx="4329806" cy="717374"/>
              </a:xfrm>
              <a:prstGeom prst="rect">
                <a:avLst/>
              </a:prstGeom>
            </p:spPr>
          </p:pic>
          <p:sp>
            <p:nvSpPr>
              <p:cNvPr id="14" name="TextBox 13">
                <a:extLst>
                  <a:ext uri="{FF2B5EF4-FFF2-40B4-BE49-F238E27FC236}">
                    <a16:creationId xmlns:a16="http://schemas.microsoft.com/office/drawing/2014/main" id="{156D06DC-1004-49C4-920D-34B5D5128AF2}"/>
                  </a:ext>
                </a:extLst>
              </p:cNvPr>
              <p:cNvSpPr txBox="1"/>
              <p:nvPr/>
            </p:nvSpPr>
            <p:spPr>
              <a:xfrm>
                <a:off x="7940722" y="2032064"/>
                <a:ext cx="1011388" cy="454706"/>
              </a:xfrm>
              <a:prstGeom prst="rect">
                <a:avLst/>
              </a:prstGeom>
              <a:noFill/>
            </p:spPr>
            <p:txBody>
              <a:bodyPr wrap="none" rtlCol="0">
                <a:spAutoFit/>
              </a:bodyPr>
              <a:lstStyle/>
              <a:p>
                <a:r>
                  <a:rPr lang="en-US" sz="1200" dirty="0">
                    <a:solidFill>
                      <a:schemeClr val="accent6">
                        <a:lumMod val="50000"/>
                      </a:schemeClr>
                    </a:solidFill>
                    <a:latin typeface="Helvetica" panose="020B0604020202020204" pitchFamily="34" charset="0"/>
                    <a:cs typeface="Helvetica" panose="020B0604020202020204" pitchFamily="34" charset="0"/>
                  </a:rPr>
                  <a:t>Gas Out</a:t>
                </a:r>
              </a:p>
            </p:txBody>
          </p:sp>
          <p:sp>
            <p:nvSpPr>
              <p:cNvPr id="15" name="TextBox 14">
                <a:extLst>
                  <a:ext uri="{FF2B5EF4-FFF2-40B4-BE49-F238E27FC236}">
                    <a16:creationId xmlns:a16="http://schemas.microsoft.com/office/drawing/2014/main" id="{22FB86DC-CC4E-48E9-B5B3-5A413816F119}"/>
                  </a:ext>
                </a:extLst>
              </p:cNvPr>
              <p:cNvSpPr txBox="1"/>
              <p:nvPr/>
            </p:nvSpPr>
            <p:spPr>
              <a:xfrm>
                <a:off x="3233807" y="2714373"/>
                <a:ext cx="2419857" cy="454706"/>
              </a:xfrm>
              <a:prstGeom prst="rect">
                <a:avLst/>
              </a:prstGeom>
              <a:noFill/>
            </p:spPr>
            <p:txBody>
              <a:bodyPr wrap="square" rtlCol="0">
                <a:spAutoFit/>
              </a:bodyPr>
              <a:lstStyle/>
              <a:p>
                <a:r>
                  <a:rPr lang="en-US" sz="1200" dirty="0">
                    <a:solidFill>
                      <a:schemeClr val="accent6">
                        <a:lumMod val="50000"/>
                      </a:schemeClr>
                    </a:solidFill>
                    <a:latin typeface="Helvetica" panose="020B0604020202020204" pitchFamily="34" charset="0"/>
                    <a:cs typeface="Helvetica" panose="020B0604020202020204" pitchFamily="34" charset="0"/>
                  </a:rPr>
                  <a:t>RF driving frequency </a:t>
                </a:r>
              </a:p>
            </p:txBody>
          </p:sp>
          <p:pic>
            <p:nvPicPr>
              <p:cNvPr id="18" name="Immagine 14">
                <a:extLst>
                  <a:ext uri="{FF2B5EF4-FFF2-40B4-BE49-F238E27FC236}">
                    <a16:creationId xmlns:a16="http://schemas.microsoft.com/office/drawing/2014/main" id="{31C508D8-D72F-4756-9F2B-B00DA58FABCB}"/>
                  </a:ext>
                </a:extLst>
              </p:cNvPr>
              <p:cNvPicPr>
                <a:picLocks noChangeAspect="1"/>
              </p:cNvPicPr>
              <p:nvPr/>
            </p:nvPicPr>
            <p:blipFill>
              <a:blip r:embed="rId4"/>
              <a:stretch>
                <a:fillRect/>
              </a:stretch>
            </p:blipFill>
            <p:spPr>
              <a:xfrm>
                <a:off x="5631365" y="2049586"/>
                <a:ext cx="243680" cy="358327"/>
              </a:xfrm>
              <a:prstGeom prst="ellipse">
                <a:avLst/>
              </a:prstGeom>
              <a:effectLst/>
            </p:spPr>
          </p:pic>
          <p:sp>
            <p:nvSpPr>
              <p:cNvPr id="19" name="Rectangle 18">
                <a:extLst>
                  <a:ext uri="{FF2B5EF4-FFF2-40B4-BE49-F238E27FC236}">
                    <a16:creationId xmlns:a16="http://schemas.microsoft.com/office/drawing/2014/main" id="{E658A0AA-3115-44D8-8CBF-A3B0D8412F1F}"/>
                  </a:ext>
                </a:extLst>
              </p:cNvPr>
              <p:cNvSpPr/>
              <p:nvPr/>
            </p:nvSpPr>
            <p:spPr>
              <a:xfrm>
                <a:off x="3610916" y="1990018"/>
                <a:ext cx="389420" cy="4308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FD4B3868-6B38-4FF0-85AD-66078B437B09}"/>
                  </a:ext>
                </a:extLst>
              </p:cNvPr>
              <p:cNvSpPr/>
              <p:nvPr/>
            </p:nvSpPr>
            <p:spPr>
              <a:xfrm>
                <a:off x="7521150" y="2032064"/>
                <a:ext cx="389420" cy="4308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22" name="Straight Arrow Connector 21">
                <a:extLst>
                  <a:ext uri="{FF2B5EF4-FFF2-40B4-BE49-F238E27FC236}">
                    <a16:creationId xmlns:a16="http://schemas.microsoft.com/office/drawing/2014/main" id="{65F3E4D3-BFE2-4BA0-B0A2-047360E9C5A0}"/>
                  </a:ext>
                </a:extLst>
              </p:cNvPr>
              <p:cNvCxnSpPr>
                <a:cxnSpLocks/>
              </p:cNvCxnSpPr>
              <p:nvPr/>
            </p:nvCxnSpPr>
            <p:spPr>
              <a:xfrm>
                <a:off x="3519874" y="2231016"/>
                <a:ext cx="400052" cy="0"/>
              </a:xfrm>
              <a:prstGeom prst="straightConnector1">
                <a:avLst/>
              </a:prstGeom>
              <a:ln w="571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9911B790-A14A-48BD-BB05-A3EDCE357800}"/>
                  </a:ext>
                </a:extLst>
              </p:cNvPr>
              <p:cNvCxnSpPr>
                <a:cxnSpLocks/>
              </p:cNvCxnSpPr>
              <p:nvPr/>
            </p:nvCxnSpPr>
            <p:spPr>
              <a:xfrm>
                <a:off x="7592695" y="2217212"/>
                <a:ext cx="400052" cy="0"/>
              </a:xfrm>
              <a:prstGeom prst="straightConnector1">
                <a:avLst/>
              </a:prstGeom>
              <a:ln w="5715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608CEF46-28E2-426B-BACB-97E9A084E986}"/>
                  </a:ext>
                </a:extLst>
              </p:cNvPr>
              <p:cNvCxnSpPr>
                <a:cxnSpLocks/>
              </p:cNvCxnSpPr>
              <p:nvPr/>
            </p:nvCxnSpPr>
            <p:spPr>
              <a:xfrm flipV="1">
                <a:off x="4221480" y="2529961"/>
                <a:ext cx="0" cy="266774"/>
              </a:xfrm>
              <a:prstGeom prst="straightConnector1">
                <a:avLst/>
              </a:prstGeom>
              <a:ln w="38100">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grpSp>
      </p:grpSp>
      <p:sp>
        <p:nvSpPr>
          <p:cNvPr id="30" name="TextBox 29">
            <a:extLst>
              <a:ext uri="{FF2B5EF4-FFF2-40B4-BE49-F238E27FC236}">
                <a16:creationId xmlns:a16="http://schemas.microsoft.com/office/drawing/2014/main" id="{6CF834E6-4653-46D8-94C3-A9D089035A9D}"/>
              </a:ext>
            </a:extLst>
          </p:cNvPr>
          <p:cNvSpPr txBox="1"/>
          <p:nvPr/>
        </p:nvSpPr>
        <p:spPr>
          <a:xfrm>
            <a:off x="1263015" y="1298794"/>
            <a:ext cx="2102478" cy="1015663"/>
          </a:xfrm>
          <a:prstGeom prst="rect">
            <a:avLst/>
          </a:prstGeom>
          <a:noFill/>
        </p:spPr>
        <p:txBody>
          <a:bodyPr wrap="square" rtlCol="0">
            <a:spAutoFit/>
          </a:bodyPr>
          <a:lstStyle/>
          <a:p>
            <a:pPr marL="257175" indent="-257175">
              <a:buFont typeface="Arial" panose="020B0604020202020204" pitchFamily="34" charset="0"/>
              <a:buChar char="•"/>
            </a:pPr>
            <a:r>
              <a:rPr lang="en-US" sz="1500" dirty="0">
                <a:solidFill>
                  <a:schemeClr val="accent6">
                    <a:lumMod val="50000"/>
                  </a:schemeClr>
                </a:solidFill>
                <a:latin typeface="Helvetica" panose="020B0604020202020204" pitchFamily="34" charset="0"/>
                <a:cs typeface="Helvetica" panose="020B0604020202020204" pitchFamily="34" charset="0"/>
              </a:rPr>
              <a:t>Ne-O2 mixture injected in the cavity at pressure ≈ 50-100 </a:t>
            </a:r>
            <a:r>
              <a:rPr lang="en-US" sz="1500" dirty="0" err="1">
                <a:solidFill>
                  <a:schemeClr val="accent6">
                    <a:lumMod val="50000"/>
                  </a:schemeClr>
                </a:solidFill>
                <a:latin typeface="Helvetica" panose="020B0604020202020204" pitchFamily="34" charset="0"/>
                <a:cs typeface="Helvetica" panose="020B0604020202020204" pitchFamily="34" charset="0"/>
              </a:rPr>
              <a:t>mTorr</a:t>
            </a:r>
            <a:endParaRPr lang="en-US" sz="1500" dirty="0">
              <a:solidFill>
                <a:schemeClr val="accent6">
                  <a:lumMod val="50000"/>
                </a:schemeClr>
              </a:solidFill>
              <a:latin typeface="Helvetica" panose="020B0604020202020204" pitchFamily="34" charset="0"/>
              <a:cs typeface="Helvetica" panose="020B0604020202020204" pitchFamily="34" charset="0"/>
            </a:endParaRPr>
          </a:p>
        </p:txBody>
      </p:sp>
      <p:sp>
        <p:nvSpPr>
          <p:cNvPr id="33" name="TextBox 32">
            <a:extLst>
              <a:ext uri="{FF2B5EF4-FFF2-40B4-BE49-F238E27FC236}">
                <a16:creationId xmlns:a16="http://schemas.microsoft.com/office/drawing/2014/main" id="{84A9760D-2448-4EA2-B787-E2E397FB4D68}"/>
              </a:ext>
            </a:extLst>
          </p:cNvPr>
          <p:cNvSpPr txBox="1"/>
          <p:nvPr/>
        </p:nvSpPr>
        <p:spPr>
          <a:xfrm>
            <a:off x="1251039" y="2449719"/>
            <a:ext cx="4538251" cy="2169825"/>
          </a:xfrm>
          <a:prstGeom prst="rect">
            <a:avLst/>
          </a:prstGeom>
          <a:noFill/>
        </p:spPr>
        <p:txBody>
          <a:bodyPr wrap="square" rtlCol="0">
            <a:spAutoFit/>
          </a:bodyPr>
          <a:lstStyle/>
          <a:p>
            <a:pPr marL="257175" indent="-257175">
              <a:buFont typeface="Arial" panose="020B0604020202020204" pitchFamily="34" charset="0"/>
              <a:buChar char="•"/>
            </a:pPr>
            <a:r>
              <a:rPr lang="en-US" sz="1500" dirty="0">
                <a:solidFill>
                  <a:schemeClr val="accent6">
                    <a:lumMod val="50000"/>
                  </a:schemeClr>
                </a:solidFill>
                <a:latin typeface="Helvetica" panose="020B0604020202020204" pitchFamily="34" charset="0"/>
                <a:cs typeface="Helvetica" panose="020B0604020202020204" pitchFamily="34" charset="0"/>
              </a:rPr>
              <a:t>O</a:t>
            </a:r>
            <a:r>
              <a:rPr lang="en-US" sz="1500" baseline="-25000" dirty="0">
                <a:solidFill>
                  <a:schemeClr val="accent6">
                    <a:lumMod val="50000"/>
                  </a:schemeClr>
                </a:solidFill>
                <a:latin typeface="Helvetica" panose="020B0604020202020204" pitchFamily="34" charset="0"/>
                <a:cs typeface="Helvetica" panose="020B0604020202020204" pitchFamily="34" charset="0"/>
              </a:rPr>
              <a:t>2</a:t>
            </a:r>
            <a:r>
              <a:rPr lang="en-US" sz="1500" dirty="0">
                <a:solidFill>
                  <a:schemeClr val="accent6">
                    <a:lumMod val="50000"/>
                  </a:schemeClr>
                </a:solidFill>
                <a:latin typeface="Helvetica" panose="020B0604020202020204" pitchFamily="34" charset="0"/>
                <a:cs typeface="Helvetica" panose="020B0604020202020204" pitchFamily="34" charset="0"/>
              </a:rPr>
              <a:t> is dissociated in the plasma and can react with hydrocarbons on cavity surface</a:t>
            </a:r>
          </a:p>
          <a:p>
            <a:pPr marL="257175" indent="-257175">
              <a:buFont typeface="Arial" panose="020B0604020202020204" pitchFamily="34" charset="0"/>
              <a:buChar char="•"/>
            </a:pPr>
            <a:r>
              <a:rPr lang="en-US" sz="1500" dirty="0">
                <a:solidFill>
                  <a:schemeClr val="accent6">
                    <a:lumMod val="50000"/>
                  </a:schemeClr>
                </a:solidFill>
                <a:latin typeface="Helvetica" panose="020B0604020202020204" pitchFamily="34" charset="0"/>
                <a:cs typeface="Helvetica" panose="020B0604020202020204" pitchFamily="34" charset="0"/>
              </a:rPr>
              <a:t>Volatile byproducts are pumped out of the cavity</a:t>
            </a:r>
          </a:p>
          <a:p>
            <a:pPr marL="257175" indent="-257175">
              <a:buFont typeface="Arial" panose="020B0604020202020204" pitchFamily="34" charset="0"/>
              <a:buChar char="•"/>
            </a:pPr>
            <a:r>
              <a:rPr lang="en-US" sz="1500" dirty="0" err="1">
                <a:solidFill>
                  <a:schemeClr val="accent6">
                    <a:lumMod val="50000"/>
                  </a:schemeClr>
                </a:solidFill>
                <a:latin typeface="Helvetica" panose="020B0604020202020204" pitchFamily="34" charset="0"/>
                <a:cs typeface="Helvetica" panose="020B0604020202020204" pitchFamily="34" charset="0"/>
              </a:rPr>
              <a:t>H</a:t>
            </a:r>
            <a:r>
              <a:rPr lang="en-US" sz="1500" baseline="-25000" dirty="0" err="1">
                <a:solidFill>
                  <a:schemeClr val="accent6">
                    <a:lumMod val="50000"/>
                  </a:schemeClr>
                </a:solidFill>
                <a:latin typeface="Helvetica" panose="020B0604020202020204" pitchFamily="34" charset="0"/>
                <a:cs typeface="Helvetica" panose="020B0604020202020204" pitchFamily="34" charset="0"/>
              </a:rPr>
              <a:t>x</a:t>
            </a:r>
            <a:r>
              <a:rPr lang="en-US" sz="1500" dirty="0" err="1">
                <a:solidFill>
                  <a:schemeClr val="accent6">
                    <a:lumMod val="50000"/>
                  </a:schemeClr>
                </a:solidFill>
                <a:latin typeface="Helvetica" panose="020B0604020202020204" pitchFamily="34" charset="0"/>
                <a:cs typeface="Helvetica" panose="020B0604020202020204" pitchFamily="34" charset="0"/>
              </a:rPr>
              <a:t>C</a:t>
            </a:r>
            <a:r>
              <a:rPr lang="en-US" sz="1500" baseline="-25000" dirty="0" err="1">
                <a:solidFill>
                  <a:schemeClr val="accent6">
                    <a:lumMod val="50000"/>
                  </a:schemeClr>
                </a:solidFill>
                <a:latin typeface="Helvetica" panose="020B0604020202020204" pitchFamily="34" charset="0"/>
                <a:cs typeface="Helvetica" panose="020B0604020202020204" pitchFamily="34" charset="0"/>
              </a:rPr>
              <a:t>y</a:t>
            </a:r>
            <a:r>
              <a:rPr lang="en-US" sz="1500" dirty="0">
                <a:solidFill>
                  <a:schemeClr val="accent6">
                    <a:lumMod val="50000"/>
                  </a:schemeClr>
                </a:solidFill>
                <a:latin typeface="Helvetica" panose="020B0604020202020204" pitchFamily="34" charset="0"/>
                <a:cs typeface="Helvetica" panose="020B0604020202020204" pitchFamily="34" charset="0"/>
              </a:rPr>
              <a:t> removal results in work function increase </a:t>
            </a:r>
          </a:p>
          <a:p>
            <a:pPr marL="257175" indent="-257175">
              <a:lnSpc>
                <a:spcPct val="150000"/>
              </a:lnSpc>
              <a:buFont typeface="Arial" panose="020B0604020202020204" pitchFamily="34" charset="0"/>
              <a:buChar char="•"/>
            </a:pPr>
            <a:endParaRPr lang="en-US" sz="1500" dirty="0">
              <a:solidFill>
                <a:schemeClr val="accent6">
                  <a:lumMod val="50000"/>
                </a:schemeClr>
              </a:solidFill>
              <a:latin typeface="Helvetica" panose="020B0604020202020204" pitchFamily="34" charset="0"/>
              <a:cs typeface="Helvetica" panose="020B0604020202020204" pitchFamily="34" charset="0"/>
            </a:endParaRPr>
          </a:p>
          <a:p>
            <a:pPr algn="ctr"/>
            <a:r>
              <a:rPr lang="en-US" sz="1500" dirty="0">
                <a:solidFill>
                  <a:schemeClr val="accent6">
                    <a:lumMod val="50000"/>
                  </a:schemeClr>
                </a:solidFill>
                <a:latin typeface="Helvetica" panose="020B0604020202020204" pitchFamily="34" charset="0"/>
                <a:cs typeface="Helvetica" panose="020B0604020202020204" pitchFamily="34" charset="0"/>
              </a:rPr>
              <a:t>Increase in FE threshold</a:t>
            </a:r>
          </a:p>
          <a:p>
            <a:pPr algn="ctr">
              <a:lnSpc>
                <a:spcPct val="150000"/>
              </a:lnSpc>
            </a:pPr>
            <a:endParaRPr lang="en-US" sz="1500" dirty="0">
              <a:solidFill>
                <a:schemeClr val="accent6">
                  <a:lumMod val="50000"/>
                </a:schemeClr>
              </a:solidFill>
              <a:latin typeface="Helvetica" panose="020B0604020202020204" pitchFamily="34" charset="0"/>
              <a:cs typeface="Helvetica" panose="020B0604020202020204" pitchFamily="34" charset="0"/>
            </a:endParaRPr>
          </a:p>
          <a:p>
            <a:pPr algn="ctr"/>
            <a:r>
              <a:rPr lang="en-US" sz="1500" dirty="0">
                <a:solidFill>
                  <a:schemeClr val="accent6">
                    <a:lumMod val="50000"/>
                  </a:schemeClr>
                </a:solidFill>
                <a:latin typeface="Helvetica" panose="020B0604020202020204" pitchFamily="34" charset="0"/>
                <a:cs typeface="Helvetica" panose="020B0604020202020204" pitchFamily="34" charset="0"/>
              </a:rPr>
              <a:t>Enables operations at higher accelerating field</a:t>
            </a:r>
          </a:p>
        </p:txBody>
      </p:sp>
      <p:sp>
        <p:nvSpPr>
          <p:cNvPr id="35" name="Arrow: Down 34">
            <a:extLst>
              <a:ext uri="{FF2B5EF4-FFF2-40B4-BE49-F238E27FC236}">
                <a16:creationId xmlns:a16="http://schemas.microsoft.com/office/drawing/2014/main" id="{6D8EE362-7ADF-4503-8A37-1FD77E200DB6}"/>
              </a:ext>
            </a:extLst>
          </p:cNvPr>
          <p:cNvSpPr/>
          <p:nvPr/>
        </p:nvSpPr>
        <p:spPr>
          <a:xfrm>
            <a:off x="3372367" y="3446145"/>
            <a:ext cx="228083" cy="240030"/>
          </a:xfrm>
          <a:prstGeom prst="downArrow">
            <a:avLst>
              <a:gd name="adj1" fmla="val 44989"/>
              <a:gd name="adj2" fmla="val 50000"/>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6" name="Arrow: Down 35">
            <a:extLst>
              <a:ext uri="{FF2B5EF4-FFF2-40B4-BE49-F238E27FC236}">
                <a16:creationId xmlns:a16="http://schemas.microsoft.com/office/drawing/2014/main" id="{50C6F10F-2C6A-42DC-9705-EDEFEC6F3BBE}"/>
              </a:ext>
            </a:extLst>
          </p:cNvPr>
          <p:cNvSpPr/>
          <p:nvPr/>
        </p:nvSpPr>
        <p:spPr>
          <a:xfrm>
            <a:off x="3365494" y="4004428"/>
            <a:ext cx="228083" cy="240030"/>
          </a:xfrm>
          <a:prstGeom prst="downArrow">
            <a:avLst>
              <a:gd name="adj1" fmla="val 44989"/>
              <a:gd name="adj2" fmla="val 50000"/>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40" name="Straight Arrow Connector 39">
            <a:extLst>
              <a:ext uri="{FF2B5EF4-FFF2-40B4-BE49-F238E27FC236}">
                <a16:creationId xmlns:a16="http://schemas.microsoft.com/office/drawing/2014/main" id="{445788C8-3478-4AAD-9225-ACF688EC7BD5}"/>
              </a:ext>
            </a:extLst>
          </p:cNvPr>
          <p:cNvCxnSpPr>
            <a:cxnSpLocks/>
          </p:cNvCxnSpPr>
          <p:nvPr/>
        </p:nvCxnSpPr>
        <p:spPr>
          <a:xfrm flipH="1" flipV="1">
            <a:off x="5691062" y="1669337"/>
            <a:ext cx="256469" cy="222058"/>
          </a:xfrm>
          <a:prstGeom prst="straightConnector1">
            <a:avLst/>
          </a:prstGeom>
          <a:ln>
            <a:solidFill>
              <a:srgbClr val="B99AF5"/>
            </a:solidFill>
            <a:tailEnd type="triangle"/>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6210318B-319F-452D-9995-FE1B36A74F7B}"/>
              </a:ext>
            </a:extLst>
          </p:cNvPr>
          <p:cNvSpPr txBox="1"/>
          <p:nvPr/>
        </p:nvSpPr>
        <p:spPr>
          <a:xfrm>
            <a:off x="5902441" y="1827595"/>
            <a:ext cx="1464824" cy="276999"/>
          </a:xfrm>
          <a:prstGeom prst="rect">
            <a:avLst/>
          </a:prstGeom>
          <a:noFill/>
        </p:spPr>
        <p:txBody>
          <a:bodyPr wrap="square" rtlCol="0">
            <a:spAutoFit/>
          </a:bodyPr>
          <a:lstStyle/>
          <a:p>
            <a:r>
              <a:rPr lang="en-US" sz="1200" dirty="0">
                <a:solidFill>
                  <a:schemeClr val="accent6">
                    <a:lumMod val="50000"/>
                  </a:schemeClr>
                </a:solidFill>
                <a:latin typeface="Helvetica" panose="020B0604020202020204" pitchFamily="34" charset="0"/>
                <a:cs typeface="Helvetica" panose="020B0604020202020204" pitchFamily="34" charset="0"/>
              </a:rPr>
              <a:t>Glow discharge</a:t>
            </a:r>
          </a:p>
        </p:txBody>
      </p:sp>
      <p:sp>
        <p:nvSpPr>
          <p:cNvPr id="26" name="TextBox 25">
            <a:extLst>
              <a:ext uri="{FF2B5EF4-FFF2-40B4-BE49-F238E27FC236}">
                <a16:creationId xmlns:a16="http://schemas.microsoft.com/office/drawing/2014/main" id="{A046FAF8-0632-0747-9913-8525F9F2CAA9}"/>
              </a:ext>
            </a:extLst>
          </p:cNvPr>
          <p:cNvSpPr txBox="1"/>
          <p:nvPr/>
        </p:nvSpPr>
        <p:spPr>
          <a:xfrm>
            <a:off x="6804501" y="151004"/>
            <a:ext cx="2401491" cy="338554"/>
          </a:xfrm>
          <a:prstGeom prst="rect">
            <a:avLst/>
          </a:prstGeom>
          <a:solidFill>
            <a:srgbClr val="FFFF00"/>
          </a:solidFill>
        </p:spPr>
        <p:txBody>
          <a:bodyPr wrap="none" rtlCol="0">
            <a:spAutoFit/>
          </a:bodyPr>
          <a:lstStyle/>
          <a:p>
            <a:r>
              <a:rPr lang="en-US" sz="1600" dirty="0"/>
              <a:t>B. </a:t>
            </a:r>
            <a:r>
              <a:rPr lang="en-US" sz="1600" dirty="0" err="1"/>
              <a:t>Giaccone</a:t>
            </a:r>
            <a:r>
              <a:rPr lang="en-US" sz="1600" dirty="0"/>
              <a:t>, M. </a:t>
            </a:r>
            <a:r>
              <a:rPr lang="en-US" sz="1600" dirty="0" err="1"/>
              <a:t>Martinello</a:t>
            </a:r>
            <a:endParaRPr lang="en-US" sz="1600" dirty="0"/>
          </a:p>
        </p:txBody>
      </p:sp>
    </p:spTree>
    <p:extLst>
      <p:ext uri="{BB962C8B-B14F-4D97-AF65-F5344CB8AC3E}">
        <p14:creationId xmlns:p14="http://schemas.microsoft.com/office/powerpoint/2010/main" val="25431955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F8858-8659-4FB2-AC53-E5B570319267}"/>
              </a:ext>
            </a:extLst>
          </p:cNvPr>
          <p:cNvSpPr>
            <a:spLocks noGrp="1"/>
          </p:cNvSpPr>
          <p:nvPr>
            <p:ph type="title"/>
          </p:nvPr>
        </p:nvSpPr>
        <p:spPr/>
        <p:txBody>
          <a:bodyPr/>
          <a:lstStyle/>
          <a:p>
            <a:r>
              <a:rPr lang="en-US" dirty="0"/>
              <a:t>Plasma processing for LCLS-II 1.3GHz cavities (2)</a:t>
            </a:r>
          </a:p>
        </p:txBody>
      </p:sp>
      <p:sp>
        <p:nvSpPr>
          <p:cNvPr id="4" name="Date Placeholder 3">
            <a:extLst>
              <a:ext uri="{FF2B5EF4-FFF2-40B4-BE49-F238E27FC236}">
                <a16:creationId xmlns:a16="http://schemas.microsoft.com/office/drawing/2014/main" id="{FC894C1A-0BAB-46DF-B4D6-51E494BF7316}"/>
              </a:ext>
            </a:extLst>
          </p:cNvPr>
          <p:cNvSpPr>
            <a:spLocks noGrp="1"/>
          </p:cNvSpPr>
          <p:nvPr>
            <p:ph type="dt" sz="half" idx="2"/>
          </p:nvPr>
        </p:nvSpPr>
        <p:spPr/>
        <p:txBody>
          <a:bodyPr/>
          <a:lstStyle/>
          <a:p>
            <a:pPr>
              <a:defRPr/>
            </a:pPr>
            <a:r>
              <a:rPr lang="en-US"/>
              <a:t>12/9/20</a:t>
            </a:r>
            <a:endParaRPr lang="en-US" dirty="0"/>
          </a:p>
        </p:txBody>
      </p:sp>
      <p:sp>
        <p:nvSpPr>
          <p:cNvPr id="5" name="Footer Placeholder 4">
            <a:extLst>
              <a:ext uri="{FF2B5EF4-FFF2-40B4-BE49-F238E27FC236}">
                <a16:creationId xmlns:a16="http://schemas.microsoft.com/office/drawing/2014/main" id="{358686CD-60D9-425A-A3F1-10D2EBFE3FA7}"/>
              </a:ext>
            </a:extLst>
          </p:cNvPr>
          <p:cNvSpPr>
            <a:spLocks noGrp="1"/>
          </p:cNvSpPr>
          <p:nvPr>
            <p:ph type="ftr" sz="quarter" idx="3"/>
          </p:nvPr>
        </p:nvSpPr>
        <p:spPr/>
        <p:txBody>
          <a:bodyPr/>
          <a:lstStyle/>
          <a:p>
            <a:pPr>
              <a:defRPr/>
            </a:pPr>
            <a:r>
              <a:rPr lang="en-US"/>
              <a:t>A. Romanenko | AAC'2020</a:t>
            </a:r>
            <a:endParaRPr lang="en-US" b="1" dirty="0"/>
          </a:p>
        </p:txBody>
      </p:sp>
      <p:sp>
        <p:nvSpPr>
          <p:cNvPr id="6" name="Slide Number Placeholder 5">
            <a:extLst>
              <a:ext uri="{FF2B5EF4-FFF2-40B4-BE49-F238E27FC236}">
                <a16:creationId xmlns:a16="http://schemas.microsoft.com/office/drawing/2014/main" id="{1DA882ED-C725-4F7A-B2E0-B7831F81482F}"/>
              </a:ext>
            </a:extLst>
          </p:cNvPr>
          <p:cNvSpPr>
            <a:spLocks noGrp="1"/>
          </p:cNvSpPr>
          <p:nvPr>
            <p:ph type="sldNum" sz="quarter" idx="4"/>
          </p:nvPr>
        </p:nvSpPr>
        <p:spPr/>
        <p:txBody>
          <a:bodyPr/>
          <a:lstStyle/>
          <a:p>
            <a:pPr>
              <a:defRPr/>
            </a:pPr>
            <a:fld id="{148C009B-CB69-E04A-B9B3-34B26D69E9CF}" type="slidenum">
              <a:rPr lang="en-US" smtClean="0"/>
              <a:pPr>
                <a:defRPr/>
              </a:pPr>
              <a:t>35</a:t>
            </a:fld>
            <a:endParaRPr lang="en-US" dirty="0"/>
          </a:p>
        </p:txBody>
      </p:sp>
      <p:grpSp>
        <p:nvGrpSpPr>
          <p:cNvPr id="16" name="Group 15">
            <a:extLst>
              <a:ext uri="{FF2B5EF4-FFF2-40B4-BE49-F238E27FC236}">
                <a16:creationId xmlns:a16="http://schemas.microsoft.com/office/drawing/2014/main" id="{AE4641A7-D072-485B-9E0F-CF02005DF287}"/>
              </a:ext>
            </a:extLst>
          </p:cNvPr>
          <p:cNvGrpSpPr/>
          <p:nvPr/>
        </p:nvGrpSpPr>
        <p:grpSpPr>
          <a:xfrm>
            <a:off x="1188720" y="1182676"/>
            <a:ext cx="3694488" cy="2160209"/>
            <a:chOff x="34925" y="1919159"/>
            <a:chExt cx="4925984" cy="2880278"/>
          </a:xfrm>
        </p:grpSpPr>
        <p:grpSp>
          <p:nvGrpSpPr>
            <p:cNvPr id="10" name="Group 9">
              <a:extLst>
                <a:ext uri="{FF2B5EF4-FFF2-40B4-BE49-F238E27FC236}">
                  <a16:creationId xmlns:a16="http://schemas.microsoft.com/office/drawing/2014/main" id="{95C1F2EB-1E83-4A94-B7B6-691E66DF7E13}"/>
                </a:ext>
              </a:extLst>
            </p:cNvPr>
            <p:cNvGrpSpPr>
              <a:grpSpLocks noChangeAspect="1"/>
            </p:cNvGrpSpPr>
            <p:nvPr/>
          </p:nvGrpSpPr>
          <p:grpSpPr>
            <a:xfrm>
              <a:off x="34925" y="1928814"/>
              <a:ext cx="4925984" cy="2870623"/>
              <a:chOff x="-415866" y="261558"/>
              <a:chExt cx="11559385" cy="6736247"/>
            </a:xfrm>
          </p:grpSpPr>
          <p:graphicFrame>
            <p:nvGraphicFramePr>
              <p:cNvPr id="7" name="Object 6">
                <a:extLst>
                  <a:ext uri="{FF2B5EF4-FFF2-40B4-BE49-F238E27FC236}">
                    <a16:creationId xmlns:a16="http://schemas.microsoft.com/office/drawing/2014/main" id="{A6670823-5096-4B6A-8AEE-FDD05FEC91DE}"/>
                  </a:ext>
                </a:extLst>
              </p:cNvPr>
              <p:cNvGraphicFramePr>
                <a:graphicFrameLocks noChangeAspect="1"/>
              </p:cNvGraphicFramePr>
              <p:nvPr/>
            </p:nvGraphicFramePr>
            <p:xfrm>
              <a:off x="-415866" y="261558"/>
              <a:ext cx="8797551" cy="6736247"/>
            </p:xfrm>
            <a:graphic>
              <a:graphicData uri="http://schemas.openxmlformats.org/presentationml/2006/ole">
                <mc:AlternateContent xmlns:mc="http://schemas.openxmlformats.org/markup-compatibility/2006">
                  <mc:Choice xmlns:v="urn:schemas-microsoft-com:vml" Requires="v">
                    <p:oleObj spid="_x0000_s1089" name="Acrobat Document" r:id="rId3" imgW="4902052" imgH="3752587" progId="AcroExch.Document.DC">
                      <p:embed/>
                    </p:oleObj>
                  </mc:Choice>
                  <mc:Fallback>
                    <p:oleObj name="Acrobat Document" r:id="rId3" imgW="4902052" imgH="3752587" progId="AcroExch.Document.DC">
                      <p:embed/>
                      <p:pic>
                        <p:nvPicPr>
                          <p:cNvPr id="7" name="Object 6">
                            <a:extLst>
                              <a:ext uri="{FF2B5EF4-FFF2-40B4-BE49-F238E27FC236}">
                                <a16:creationId xmlns:a16="http://schemas.microsoft.com/office/drawing/2014/main" id="{A6670823-5096-4B6A-8AEE-FDD05FEC91DE}"/>
                              </a:ext>
                            </a:extLst>
                          </p:cNvPr>
                          <p:cNvPicPr/>
                          <p:nvPr/>
                        </p:nvPicPr>
                        <p:blipFill>
                          <a:blip r:embed="rId4"/>
                          <a:stretch>
                            <a:fillRect/>
                          </a:stretch>
                        </p:blipFill>
                        <p:spPr>
                          <a:xfrm>
                            <a:off x="-415866" y="261558"/>
                            <a:ext cx="8797551" cy="6736247"/>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8ACBBF10-035D-4E55-A8F8-B8449E08935F}"/>
                  </a:ext>
                </a:extLst>
              </p:cNvPr>
              <p:cNvSpPr txBox="1"/>
              <p:nvPr/>
            </p:nvSpPr>
            <p:spPr>
              <a:xfrm>
                <a:off x="7644345" y="956697"/>
                <a:ext cx="3499174" cy="1588911"/>
              </a:xfrm>
              <a:prstGeom prst="rect">
                <a:avLst/>
              </a:prstGeom>
              <a:noFill/>
            </p:spPr>
            <p:txBody>
              <a:bodyPr wrap="square" rtlCol="0">
                <a:spAutoFit/>
              </a:bodyPr>
              <a:lstStyle/>
              <a:p>
                <a:r>
                  <a:rPr lang="en-US" sz="900" dirty="0">
                    <a:solidFill>
                      <a:srgbClr val="00BA00"/>
                    </a:solidFill>
                  </a:rPr>
                  <a:t>Quench value registered during 1.4K baseline test</a:t>
                </a:r>
              </a:p>
            </p:txBody>
          </p:sp>
          <p:cxnSp>
            <p:nvCxnSpPr>
              <p:cNvPr id="9" name="Straight Arrow Connector 8">
                <a:extLst>
                  <a:ext uri="{FF2B5EF4-FFF2-40B4-BE49-F238E27FC236}">
                    <a16:creationId xmlns:a16="http://schemas.microsoft.com/office/drawing/2014/main" id="{8B80AD2D-E7E2-4F5B-A756-1B6C5F208875}"/>
                  </a:ext>
                </a:extLst>
              </p:cNvPr>
              <p:cNvCxnSpPr>
                <a:cxnSpLocks/>
              </p:cNvCxnSpPr>
              <p:nvPr/>
            </p:nvCxnSpPr>
            <p:spPr>
              <a:xfrm flipH="1">
                <a:off x="7155706" y="1760711"/>
                <a:ext cx="596324" cy="203808"/>
              </a:xfrm>
              <a:prstGeom prst="straightConnector1">
                <a:avLst/>
              </a:prstGeom>
              <a:ln w="12700">
                <a:solidFill>
                  <a:srgbClr val="00BA00"/>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E5E5717C-A85A-4517-9338-E6CA2C12F326}"/>
                </a:ext>
              </a:extLst>
            </p:cNvPr>
            <p:cNvGrpSpPr/>
            <p:nvPr/>
          </p:nvGrpSpPr>
          <p:grpSpPr>
            <a:xfrm>
              <a:off x="318843" y="1919159"/>
              <a:ext cx="3465122" cy="370170"/>
              <a:chOff x="318843" y="1919159"/>
              <a:chExt cx="3465122" cy="370170"/>
            </a:xfrm>
          </p:grpSpPr>
          <p:sp>
            <p:nvSpPr>
              <p:cNvPr id="14" name="Rectangle 13">
                <a:extLst>
                  <a:ext uri="{FF2B5EF4-FFF2-40B4-BE49-F238E27FC236}">
                    <a16:creationId xmlns:a16="http://schemas.microsoft.com/office/drawing/2014/main" id="{260C9D31-DEF7-40F6-A157-8905A45EF7A1}"/>
                  </a:ext>
                </a:extLst>
              </p:cNvPr>
              <p:cNvSpPr/>
              <p:nvPr/>
            </p:nvSpPr>
            <p:spPr>
              <a:xfrm>
                <a:off x="934562" y="1919159"/>
                <a:ext cx="2127903" cy="3349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TextBox 12">
                <a:extLst>
                  <a:ext uri="{FF2B5EF4-FFF2-40B4-BE49-F238E27FC236}">
                    <a16:creationId xmlns:a16="http://schemas.microsoft.com/office/drawing/2014/main" id="{BDDD653B-DB43-49D9-BDB2-15F4C8564804}"/>
                  </a:ext>
                </a:extLst>
              </p:cNvPr>
              <p:cNvSpPr txBox="1"/>
              <p:nvPr/>
            </p:nvSpPr>
            <p:spPr>
              <a:xfrm>
                <a:off x="318843" y="1950774"/>
                <a:ext cx="3465122" cy="338555"/>
              </a:xfrm>
              <a:prstGeom prst="rect">
                <a:avLst/>
              </a:prstGeom>
              <a:noFill/>
            </p:spPr>
            <p:txBody>
              <a:bodyPr wrap="square" rtlCol="0">
                <a:spAutoFit/>
              </a:bodyPr>
              <a:lstStyle/>
              <a:p>
                <a:r>
                  <a:rPr lang="en-US" sz="1050" dirty="0">
                    <a:solidFill>
                      <a:schemeClr val="accent6">
                        <a:lumMod val="50000"/>
                      </a:schemeClr>
                    </a:solidFill>
                    <a:latin typeface="Helvetica" panose="020B0604020202020204" pitchFamily="34" charset="0"/>
                    <a:cs typeface="Helvetica" panose="020B0604020202020204" pitchFamily="34" charset="0"/>
                  </a:rPr>
                  <a:t>Test on clean N-doped single cell cavity</a:t>
                </a:r>
              </a:p>
            </p:txBody>
          </p:sp>
        </p:grpSp>
      </p:grpSp>
      <p:sp>
        <p:nvSpPr>
          <p:cNvPr id="17" name="Rectangle: Rounded Corners 16">
            <a:extLst>
              <a:ext uri="{FF2B5EF4-FFF2-40B4-BE49-F238E27FC236}">
                <a16:creationId xmlns:a16="http://schemas.microsoft.com/office/drawing/2014/main" id="{4BC55C68-2BAE-44C7-ACBC-3A647ADE9D59}"/>
              </a:ext>
            </a:extLst>
          </p:cNvPr>
          <p:cNvSpPr/>
          <p:nvPr/>
        </p:nvSpPr>
        <p:spPr>
          <a:xfrm>
            <a:off x="1188721" y="3284961"/>
            <a:ext cx="3151457" cy="397215"/>
          </a:xfrm>
          <a:prstGeom prst="round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C00000"/>
                </a:solidFill>
              </a:rPr>
              <a:t>Plasma processing preserves the high Q factor and quench field typical of N-doped cavities!</a:t>
            </a:r>
          </a:p>
        </p:txBody>
      </p:sp>
      <p:grpSp>
        <p:nvGrpSpPr>
          <p:cNvPr id="22" name="Group 21">
            <a:extLst>
              <a:ext uri="{FF2B5EF4-FFF2-40B4-BE49-F238E27FC236}">
                <a16:creationId xmlns:a16="http://schemas.microsoft.com/office/drawing/2014/main" id="{31F57583-1EFD-4165-8025-20175D9B357A}"/>
              </a:ext>
            </a:extLst>
          </p:cNvPr>
          <p:cNvGrpSpPr/>
          <p:nvPr/>
        </p:nvGrpSpPr>
        <p:grpSpPr>
          <a:xfrm>
            <a:off x="4969310" y="1189731"/>
            <a:ext cx="2811780" cy="2220793"/>
            <a:chOff x="5037342" y="2050004"/>
            <a:chExt cx="3867912" cy="2961057"/>
          </a:xfrm>
        </p:grpSpPr>
        <p:grpSp>
          <p:nvGrpSpPr>
            <p:cNvPr id="20" name="Group 19">
              <a:extLst>
                <a:ext uri="{FF2B5EF4-FFF2-40B4-BE49-F238E27FC236}">
                  <a16:creationId xmlns:a16="http://schemas.microsoft.com/office/drawing/2014/main" id="{AA46E900-DC6B-4EAB-89D2-8B911D58BF66}"/>
                </a:ext>
              </a:extLst>
            </p:cNvPr>
            <p:cNvGrpSpPr/>
            <p:nvPr/>
          </p:nvGrpSpPr>
          <p:grpSpPr>
            <a:xfrm>
              <a:off x="5037342" y="2050004"/>
              <a:ext cx="3867912" cy="2961057"/>
              <a:chOff x="5037342" y="2050004"/>
              <a:chExt cx="3867912" cy="2961057"/>
            </a:xfrm>
          </p:grpSpPr>
          <p:graphicFrame>
            <p:nvGraphicFramePr>
              <p:cNvPr id="18" name="Object 17">
                <a:extLst>
                  <a:ext uri="{FF2B5EF4-FFF2-40B4-BE49-F238E27FC236}">
                    <a16:creationId xmlns:a16="http://schemas.microsoft.com/office/drawing/2014/main" id="{EF3E47C8-4A42-486C-B4AA-543CCCE9C47A}"/>
                  </a:ext>
                </a:extLst>
              </p:cNvPr>
              <p:cNvGraphicFramePr>
                <a:graphicFrameLocks noChangeAspect="1"/>
              </p:cNvGraphicFramePr>
              <p:nvPr/>
            </p:nvGraphicFramePr>
            <p:xfrm>
              <a:off x="5037342" y="2050004"/>
              <a:ext cx="3867912" cy="2961057"/>
            </p:xfrm>
            <a:graphic>
              <a:graphicData uri="http://schemas.openxmlformats.org/presentationml/2006/ole">
                <mc:AlternateContent xmlns:mc="http://schemas.openxmlformats.org/markup-compatibility/2006">
                  <mc:Choice xmlns:v="urn:schemas-microsoft-com:vml" Requires="v">
                    <p:oleObj spid="_x0000_s1090" name="Acrobat Document" r:id="rId5" imgW="4902052" imgH="3752587" progId="AcroExch.Document.DC">
                      <p:embed/>
                    </p:oleObj>
                  </mc:Choice>
                  <mc:Fallback>
                    <p:oleObj name="Acrobat Document" r:id="rId5" imgW="4902052" imgH="3752587" progId="AcroExch.Document.DC">
                      <p:embed/>
                      <p:pic>
                        <p:nvPicPr>
                          <p:cNvPr id="18" name="Object 17">
                            <a:extLst>
                              <a:ext uri="{FF2B5EF4-FFF2-40B4-BE49-F238E27FC236}">
                                <a16:creationId xmlns:a16="http://schemas.microsoft.com/office/drawing/2014/main" id="{EF3E47C8-4A42-486C-B4AA-543CCCE9C47A}"/>
                              </a:ext>
                            </a:extLst>
                          </p:cNvPr>
                          <p:cNvPicPr/>
                          <p:nvPr/>
                        </p:nvPicPr>
                        <p:blipFill>
                          <a:blip r:embed="rId6"/>
                          <a:stretch>
                            <a:fillRect/>
                          </a:stretch>
                        </p:blipFill>
                        <p:spPr>
                          <a:xfrm>
                            <a:off x="5037342" y="2050004"/>
                            <a:ext cx="3867912" cy="2961057"/>
                          </a:xfrm>
                          <a:prstGeom prst="rect">
                            <a:avLst/>
                          </a:prstGeom>
                        </p:spPr>
                      </p:pic>
                    </p:oleObj>
                  </mc:Fallback>
                </mc:AlternateContent>
              </a:graphicData>
            </a:graphic>
          </p:graphicFrame>
          <p:sp>
            <p:nvSpPr>
              <p:cNvPr id="19" name="Rectangle 18">
                <a:extLst>
                  <a:ext uri="{FF2B5EF4-FFF2-40B4-BE49-F238E27FC236}">
                    <a16:creationId xmlns:a16="http://schemas.microsoft.com/office/drawing/2014/main" id="{ED5485A0-F153-4D5D-BC28-DB1AD29DBFDB}"/>
                  </a:ext>
                </a:extLst>
              </p:cNvPr>
              <p:cNvSpPr/>
              <p:nvPr/>
            </p:nvSpPr>
            <p:spPr>
              <a:xfrm>
                <a:off x="6178609" y="2182271"/>
                <a:ext cx="1854438" cy="1972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21" name="TextBox 20">
              <a:extLst>
                <a:ext uri="{FF2B5EF4-FFF2-40B4-BE49-F238E27FC236}">
                  <a16:creationId xmlns:a16="http://schemas.microsoft.com/office/drawing/2014/main" id="{A0133B03-66F0-4DED-8C85-53B1ED486A2C}"/>
                </a:ext>
              </a:extLst>
            </p:cNvPr>
            <p:cNvSpPr txBox="1"/>
            <p:nvPr/>
          </p:nvSpPr>
          <p:spPr>
            <a:xfrm>
              <a:off x="5727773" y="2074099"/>
              <a:ext cx="2605698" cy="553997"/>
            </a:xfrm>
            <a:prstGeom prst="rect">
              <a:avLst/>
            </a:prstGeom>
            <a:noFill/>
          </p:spPr>
          <p:txBody>
            <a:bodyPr wrap="square" rtlCol="0">
              <a:spAutoFit/>
            </a:bodyPr>
            <a:lstStyle/>
            <a:p>
              <a:r>
                <a:rPr lang="en-US" sz="1050" dirty="0">
                  <a:solidFill>
                    <a:schemeClr val="accent6">
                      <a:lumMod val="50000"/>
                    </a:schemeClr>
                  </a:solidFill>
                  <a:latin typeface="Helvetica" panose="020B0604020202020204" pitchFamily="34" charset="0"/>
                  <a:cs typeface="Helvetica" panose="020B0604020202020204" pitchFamily="34" charset="0"/>
                </a:rPr>
                <a:t>Test on cavity with Natural FE</a:t>
              </a:r>
            </a:p>
          </p:txBody>
        </p:sp>
      </p:grpSp>
      <p:sp>
        <p:nvSpPr>
          <p:cNvPr id="23" name="Rectangle: Rounded Corners 22">
            <a:extLst>
              <a:ext uri="{FF2B5EF4-FFF2-40B4-BE49-F238E27FC236}">
                <a16:creationId xmlns:a16="http://schemas.microsoft.com/office/drawing/2014/main" id="{4671E547-DF6E-4CAF-A73E-10B3BC06D85C}"/>
              </a:ext>
            </a:extLst>
          </p:cNvPr>
          <p:cNvSpPr/>
          <p:nvPr/>
        </p:nvSpPr>
        <p:spPr>
          <a:xfrm>
            <a:off x="5659539" y="3317654"/>
            <a:ext cx="1725591" cy="331829"/>
          </a:xfrm>
          <a:prstGeom prst="roundRect">
            <a:avLst/>
          </a:prstGeom>
          <a:no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rgbClr val="C00000"/>
                </a:solidFill>
              </a:rPr>
              <a:t>Plasma processing completely removed FE!</a:t>
            </a:r>
          </a:p>
        </p:txBody>
      </p:sp>
      <p:sp>
        <p:nvSpPr>
          <p:cNvPr id="24" name="Oval 23">
            <a:extLst>
              <a:ext uri="{FF2B5EF4-FFF2-40B4-BE49-F238E27FC236}">
                <a16:creationId xmlns:a16="http://schemas.microsoft.com/office/drawing/2014/main" id="{88A9E2DD-2176-4828-8F8A-354D03F535CC}"/>
              </a:ext>
            </a:extLst>
          </p:cNvPr>
          <p:cNvSpPr/>
          <p:nvPr/>
        </p:nvSpPr>
        <p:spPr>
          <a:xfrm>
            <a:off x="6990993" y="2114256"/>
            <a:ext cx="380548" cy="859761"/>
          </a:xfrm>
          <a:prstGeom prst="ellipse">
            <a:avLst/>
          </a:prstGeom>
          <a:noFill/>
          <a:ln w="19050">
            <a:solidFill>
              <a:srgbClr val="C0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4" name="TextBox 33">
            <a:extLst>
              <a:ext uri="{FF2B5EF4-FFF2-40B4-BE49-F238E27FC236}">
                <a16:creationId xmlns:a16="http://schemas.microsoft.com/office/drawing/2014/main" id="{034BCDDE-27B6-4A61-BABF-A40A08B657E1}"/>
              </a:ext>
            </a:extLst>
          </p:cNvPr>
          <p:cNvSpPr txBox="1"/>
          <p:nvPr/>
        </p:nvSpPr>
        <p:spPr>
          <a:xfrm>
            <a:off x="1200287" y="3756169"/>
            <a:ext cx="6629264" cy="101566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160735" indent="-160735" defTabSz="514350">
              <a:buFont typeface="Arial" panose="020B0604020202020204" pitchFamily="34" charset="0"/>
              <a:buChar char="•"/>
              <a:defRPr/>
            </a:pPr>
            <a:r>
              <a:rPr lang="en-US" sz="1500" dirty="0">
                <a:solidFill>
                  <a:schemeClr val="accent6">
                    <a:lumMod val="50000"/>
                  </a:schemeClr>
                </a:solidFill>
                <a:latin typeface="Helvetica" panose="020B0604020202020204" pitchFamily="34" charset="0"/>
                <a:cs typeface="Helvetica" panose="020B0604020202020204" pitchFamily="34" charset="0"/>
              </a:rPr>
              <a:t>After plasma processing, no radiation was detected in naturally FE cavity (1/2) and in cavity with artificial vacuum failure in cleanroom (1/1).</a:t>
            </a:r>
          </a:p>
          <a:p>
            <a:pPr marL="160735" indent="-160735" defTabSz="514350">
              <a:buFont typeface="Arial" panose="020B0604020202020204" pitchFamily="34" charset="0"/>
              <a:buChar char="•"/>
              <a:defRPr/>
            </a:pPr>
            <a:r>
              <a:rPr lang="en-US" sz="1500" dirty="0">
                <a:solidFill>
                  <a:schemeClr val="accent6">
                    <a:lumMod val="50000"/>
                  </a:schemeClr>
                </a:solidFill>
                <a:latin typeface="Helvetica" panose="020B0604020202020204" pitchFamily="34" charset="0"/>
                <a:cs typeface="Helvetica" panose="020B0604020202020204" pitchFamily="34" charset="0"/>
              </a:rPr>
              <a:t>No significant improvement observed in cavities w artificial vacuum failure outside cleanroom (3/3). Particle analysis shows presence of metal flakes.</a:t>
            </a:r>
          </a:p>
        </p:txBody>
      </p:sp>
      <p:sp>
        <p:nvSpPr>
          <p:cNvPr id="2" name="Content Placeholder 1">
            <a:extLst>
              <a:ext uri="{FF2B5EF4-FFF2-40B4-BE49-F238E27FC236}">
                <a16:creationId xmlns:a16="http://schemas.microsoft.com/office/drawing/2014/main" id="{6B94A843-FDD5-4182-B402-2094866771A7}"/>
              </a:ext>
            </a:extLst>
          </p:cNvPr>
          <p:cNvSpPr>
            <a:spLocks noGrp="1"/>
          </p:cNvSpPr>
          <p:nvPr>
            <p:ph idx="1"/>
          </p:nvPr>
        </p:nvSpPr>
        <p:spPr>
          <a:xfrm>
            <a:off x="240655" y="642799"/>
            <a:ext cx="8399650" cy="755732"/>
          </a:xfrm>
        </p:spPr>
        <p:txBody>
          <a:bodyPr/>
          <a:lstStyle/>
          <a:p>
            <a:pPr marL="0" indent="0">
              <a:buNone/>
            </a:pPr>
            <a:r>
              <a:rPr lang="en-US" sz="1400" dirty="0">
                <a:solidFill>
                  <a:schemeClr val="accent6">
                    <a:lumMod val="50000"/>
                  </a:schemeClr>
                </a:solidFill>
              </a:rPr>
              <a:t>The technique has been applied to single cell and 9-cell cavities with natural FE (</a:t>
            </a:r>
            <a:r>
              <a:rPr lang="en-US" sz="1400" dirty="0">
                <a:solidFill>
                  <a:schemeClr val="accent6">
                    <a:lumMod val="50000"/>
                  </a:schemeClr>
                </a:solidFill>
                <a:latin typeface="Helvetica" panose="020B0604020202020204" pitchFamily="34" charset="0"/>
                <a:cs typeface="Helvetica" panose="020B0604020202020204" pitchFamily="34" charset="0"/>
              </a:rPr>
              <a:t>FE of unknown source, not introduced artificially</a:t>
            </a:r>
            <a:r>
              <a:rPr lang="en-US" sz="1400" dirty="0">
                <a:solidFill>
                  <a:schemeClr val="accent6">
                    <a:lumMod val="50000"/>
                  </a:schemeClr>
                </a:solidFill>
              </a:rPr>
              <a:t>) or contaminated with different sources, showing promising results.</a:t>
            </a:r>
          </a:p>
        </p:txBody>
      </p:sp>
      <p:sp>
        <p:nvSpPr>
          <p:cNvPr id="25" name="TextBox 24">
            <a:extLst>
              <a:ext uri="{FF2B5EF4-FFF2-40B4-BE49-F238E27FC236}">
                <a16:creationId xmlns:a16="http://schemas.microsoft.com/office/drawing/2014/main" id="{FEFD09DA-A56F-B44B-8C63-88419FAC5399}"/>
              </a:ext>
            </a:extLst>
          </p:cNvPr>
          <p:cNvSpPr txBox="1"/>
          <p:nvPr/>
        </p:nvSpPr>
        <p:spPr>
          <a:xfrm>
            <a:off x="6807035" y="187242"/>
            <a:ext cx="2401491" cy="338554"/>
          </a:xfrm>
          <a:prstGeom prst="rect">
            <a:avLst/>
          </a:prstGeom>
          <a:solidFill>
            <a:srgbClr val="FFFF00"/>
          </a:solidFill>
        </p:spPr>
        <p:txBody>
          <a:bodyPr wrap="none" rtlCol="0">
            <a:spAutoFit/>
          </a:bodyPr>
          <a:lstStyle/>
          <a:p>
            <a:r>
              <a:rPr lang="en-US" sz="1600" dirty="0"/>
              <a:t>B. </a:t>
            </a:r>
            <a:r>
              <a:rPr lang="en-US" sz="1600" dirty="0" err="1"/>
              <a:t>Giaccone</a:t>
            </a:r>
            <a:r>
              <a:rPr lang="en-US" sz="1600" dirty="0"/>
              <a:t>, M. </a:t>
            </a:r>
            <a:r>
              <a:rPr lang="en-US" sz="1600" dirty="0" err="1"/>
              <a:t>Martinello</a:t>
            </a:r>
            <a:endParaRPr lang="en-US" sz="1600" dirty="0"/>
          </a:p>
        </p:txBody>
      </p:sp>
    </p:spTree>
    <p:extLst>
      <p:ext uri="{BB962C8B-B14F-4D97-AF65-F5344CB8AC3E}">
        <p14:creationId xmlns:p14="http://schemas.microsoft.com/office/powerpoint/2010/main" val="2798459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5B7425-3DCB-DC48-A0CC-9161DE5EA750}"/>
              </a:ext>
            </a:extLst>
          </p:cNvPr>
          <p:cNvSpPr>
            <a:spLocks noGrp="1"/>
          </p:cNvSpPr>
          <p:nvPr>
            <p:ph idx="1"/>
          </p:nvPr>
        </p:nvSpPr>
        <p:spPr/>
        <p:txBody>
          <a:bodyPr/>
          <a:lstStyle/>
          <a:p>
            <a:endParaRPr lang="en-US" dirty="0"/>
          </a:p>
          <a:p>
            <a:endParaRPr lang="en-US" dirty="0"/>
          </a:p>
          <a:p>
            <a:endParaRPr lang="en-US" dirty="0"/>
          </a:p>
          <a:p>
            <a:endParaRPr lang="en-US" dirty="0"/>
          </a:p>
          <a:p>
            <a:r>
              <a:rPr lang="en-US" dirty="0"/>
              <a:t>Targeted infrastructure upgrades</a:t>
            </a:r>
          </a:p>
        </p:txBody>
      </p:sp>
      <p:sp>
        <p:nvSpPr>
          <p:cNvPr id="3" name="Title 2">
            <a:extLst>
              <a:ext uri="{FF2B5EF4-FFF2-40B4-BE49-F238E27FC236}">
                <a16:creationId xmlns:a16="http://schemas.microsoft.com/office/drawing/2014/main" id="{1B2F3400-3075-BE44-87F4-F53D2F6EC2EE}"/>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30DCAB96-DC38-944E-ADBA-EAA8048F1746}"/>
              </a:ext>
            </a:extLst>
          </p:cNvPr>
          <p:cNvSpPr>
            <a:spLocks noGrp="1"/>
          </p:cNvSpPr>
          <p:nvPr>
            <p:ph type="dt" sz="half" idx="2"/>
          </p:nvPr>
        </p:nvSpPr>
        <p:spPr/>
        <p:txBody>
          <a:bodyPr/>
          <a:lstStyle/>
          <a:p>
            <a:pPr>
              <a:defRPr/>
            </a:pPr>
            <a:r>
              <a:rPr lang="en-US"/>
              <a:t>12/9/20</a:t>
            </a:r>
            <a:endParaRPr lang="en-US" dirty="0"/>
          </a:p>
        </p:txBody>
      </p:sp>
      <p:sp>
        <p:nvSpPr>
          <p:cNvPr id="5" name="Footer Placeholder 4">
            <a:extLst>
              <a:ext uri="{FF2B5EF4-FFF2-40B4-BE49-F238E27FC236}">
                <a16:creationId xmlns:a16="http://schemas.microsoft.com/office/drawing/2014/main" id="{AF4D1A31-7BB6-7947-A1F5-99541D72933E}"/>
              </a:ext>
            </a:extLst>
          </p:cNvPr>
          <p:cNvSpPr>
            <a:spLocks noGrp="1"/>
          </p:cNvSpPr>
          <p:nvPr>
            <p:ph type="ftr" sz="quarter" idx="3"/>
          </p:nvPr>
        </p:nvSpPr>
        <p:spPr/>
        <p:txBody>
          <a:bodyPr/>
          <a:lstStyle/>
          <a:p>
            <a:pPr>
              <a:defRPr/>
            </a:pPr>
            <a:r>
              <a:rPr lang="en-US"/>
              <a:t>A. Romanenko | AAC'2020</a:t>
            </a:r>
            <a:endParaRPr lang="en-US" b="1" dirty="0"/>
          </a:p>
        </p:txBody>
      </p:sp>
      <p:sp>
        <p:nvSpPr>
          <p:cNvPr id="6" name="Slide Number Placeholder 5">
            <a:extLst>
              <a:ext uri="{FF2B5EF4-FFF2-40B4-BE49-F238E27FC236}">
                <a16:creationId xmlns:a16="http://schemas.microsoft.com/office/drawing/2014/main" id="{65DED1BE-8C04-4C40-9F88-B7DE83716B22}"/>
              </a:ext>
            </a:extLst>
          </p:cNvPr>
          <p:cNvSpPr>
            <a:spLocks noGrp="1"/>
          </p:cNvSpPr>
          <p:nvPr>
            <p:ph type="sldNum" sz="quarter" idx="4"/>
          </p:nvPr>
        </p:nvSpPr>
        <p:spPr/>
        <p:txBody>
          <a:bodyPr/>
          <a:lstStyle/>
          <a:p>
            <a:pPr>
              <a:defRPr/>
            </a:pPr>
            <a:fld id="{148C009B-CB69-E04A-B9B3-34B26D69E9CF}" type="slidenum">
              <a:rPr lang="en-US" smtClean="0"/>
              <a:pPr>
                <a:defRPr/>
              </a:pPr>
              <a:t>36</a:t>
            </a:fld>
            <a:endParaRPr lang="en-US" dirty="0"/>
          </a:p>
        </p:txBody>
      </p:sp>
    </p:spTree>
    <p:extLst>
      <p:ext uri="{BB962C8B-B14F-4D97-AF65-F5344CB8AC3E}">
        <p14:creationId xmlns:p14="http://schemas.microsoft.com/office/powerpoint/2010/main" val="41277207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8AD536-D927-2348-8D5E-A5B68D200DB4}"/>
              </a:ext>
            </a:extLst>
          </p:cNvPr>
          <p:cNvSpPr>
            <a:spLocks noGrp="1"/>
          </p:cNvSpPr>
          <p:nvPr>
            <p:ph idx="1"/>
          </p:nvPr>
        </p:nvSpPr>
        <p:spPr>
          <a:xfrm>
            <a:off x="228604" y="728664"/>
            <a:ext cx="3878448" cy="3794522"/>
          </a:xfrm>
        </p:spPr>
        <p:txBody>
          <a:bodyPr/>
          <a:lstStyle/>
          <a:p>
            <a:r>
              <a:rPr lang="en-US" dirty="0"/>
              <a:t>State-of-the-art electron microscope with the focused ion beam for TEM sample preparation and cross-sectional studies</a:t>
            </a:r>
          </a:p>
          <a:p>
            <a:endParaRPr lang="en-US" dirty="0"/>
          </a:p>
          <a:p>
            <a:r>
              <a:rPr lang="en-US" dirty="0"/>
              <a:t>Includes also STEM, EBSD, EDS, </a:t>
            </a:r>
            <a:r>
              <a:rPr lang="en-US" dirty="0" err="1"/>
              <a:t>cryo</a:t>
            </a:r>
            <a:r>
              <a:rPr lang="en-US" dirty="0"/>
              <a:t> stage, heating stage </a:t>
            </a:r>
          </a:p>
        </p:txBody>
      </p:sp>
      <p:sp>
        <p:nvSpPr>
          <p:cNvPr id="3" name="Title 2">
            <a:extLst>
              <a:ext uri="{FF2B5EF4-FFF2-40B4-BE49-F238E27FC236}">
                <a16:creationId xmlns:a16="http://schemas.microsoft.com/office/drawing/2014/main" id="{9EDB177A-3F68-CF44-AB83-CFBDA758F8CA}"/>
              </a:ext>
            </a:extLst>
          </p:cNvPr>
          <p:cNvSpPr>
            <a:spLocks noGrp="1"/>
          </p:cNvSpPr>
          <p:nvPr>
            <p:ph type="title"/>
          </p:nvPr>
        </p:nvSpPr>
        <p:spPr/>
        <p:txBody>
          <a:bodyPr/>
          <a:lstStyle/>
          <a:p>
            <a:r>
              <a:rPr lang="en-US" dirty="0"/>
              <a:t>New FIB/SEM/STEM system with </a:t>
            </a:r>
            <a:r>
              <a:rPr lang="en-US" dirty="0" err="1"/>
              <a:t>cryo</a:t>
            </a:r>
            <a:r>
              <a:rPr lang="en-US" dirty="0"/>
              <a:t> </a:t>
            </a:r>
          </a:p>
        </p:txBody>
      </p:sp>
      <p:sp>
        <p:nvSpPr>
          <p:cNvPr id="4" name="Date Placeholder 3">
            <a:extLst>
              <a:ext uri="{FF2B5EF4-FFF2-40B4-BE49-F238E27FC236}">
                <a16:creationId xmlns:a16="http://schemas.microsoft.com/office/drawing/2014/main" id="{5EE31E1C-4BC6-B64D-97C2-8F811D69FF45}"/>
              </a:ext>
            </a:extLst>
          </p:cNvPr>
          <p:cNvSpPr>
            <a:spLocks noGrp="1"/>
          </p:cNvSpPr>
          <p:nvPr>
            <p:ph type="dt" sz="half" idx="2"/>
          </p:nvPr>
        </p:nvSpPr>
        <p:spPr/>
        <p:txBody>
          <a:bodyPr/>
          <a:lstStyle/>
          <a:p>
            <a:pPr>
              <a:defRPr/>
            </a:pPr>
            <a:r>
              <a:rPr lang="en-US"/>
              <a:t>12/9/20</a:t>
            </a:r>
            <a:endParaRPr lang="en-US" dirty="0"/>
          </a:p>
        </p:txBody>
      </p:sp>
      <p:sp>
        <p:nvSpPr>
          <p:cNvPr id="5" name="Footer Placeholder 4">
            <a:extLst>
              <a:ext uri="{FF2B5EF4-FFF2-40B4-BE49-F238E27FC236}">
                <a16:creationId xmlns:a16="http://schemas.microsoft.com/office/drawing/2014/main" id="{779FD8F5-1E21-3547-B861-F6520547D821}"/>
              </a:ext>
            </a:extLst>
          </p:cNvPr>
          <p:cNvSpPr>
            <a:spLocks noGrp="1"/>
          </p:cNvSpPr>
          <p:nvPr>
            <p:ph type="ftr" sz="quarter" idx="3"/>
          </p:nvPr>
        </p:nvSpPr>
        <p:spPr/>
        <p:txBody>
          <a:bodyPr/>
          <a:lstStyle/>
          <a:p>
            <a:pPr>
              <a:defRPr/>
            </a:pPr>
            <a:r>
              <a:rPr lang="en-US"/>
              <a:t>A. Romanenko | AAC'2020</a:t>
            </a:r>
            <a:endParaRPr lang="en-US" b="1" dirty="0"/>
          </a:p>
        </p:txBody>
      </p:sp>
      <p:sp>
        <p:nvSpPr>
          <p:cNvPr id="6" name="Slide Number Placeholder 5">
            <a:extLst>
              <a:ext uri="{FF2B5EF4-FFF2-40B4-BE49-F238E27FC236}">
                <a16:creationId xmlns:a16="http://schemas.microsoft.com/office/drawing/2014/main" id="{C317529A-2D1A-474A-B09F-0FBEA5941608}"/>
              </a:ext>
            </a:extLst>
          </p:cNvPr>
          <p:cNvSpPr>
            <a:spLocks noGrp="1"/>
          </p:cNvSpPr>
          <p:nvPr>
            <p:ph type="sldNum" sz="quarter" idx="4"/>
          </p:nvPr>
        </p:nvSpPr>
        <p:spPr/>
        <p:txBody>
          <a:bodyPr/>
          <a:lstStyle/>
          <a:p>
            <a:pPr>
              <a:defRPr/>
            </a:pPr>
            <a:fld id="{148C009B-CB69-E04A-B9B3-34B26D69E9CF}" type="slidenum">
              <a:rPr lang="en-US" smtClean="0"/>
              <a:pPr>
                <a:defRPr/>
              </a:pPr>
              <a:t>37</a:t>
            </a:fld>
            <a:endParaRPr lang="en-US" dirty="0"/>
          </a:p>
        </p:txBody>
      </p:sp>
      <p:pic>
        <p:nvPicPr>
          <p:cNvPr id="8" name="Picture 7" descr="A picture containing indoor, table, motorcycle, office&#10;&#10;Description automatically generated">
            <a:extLst>
              <a:ext uri="{FF2B5EF4-FFF2-40B4-BE49-F238E27FC236}">
                <a16:creationId xmlns:a16="http://schemas.microsoft.com/office/drawing/2014/main" id="{1E505C5C-0A3D-DB45-924E-96821D3C84CE}"/>
              </a:ext>
            </a:extLst>
          </p:cNvPr>
          <p:cNvPicPr>
            <a:picLocks noChangeAspect="1"/>
          </p:cNvPicPr>
          <p:nvPr/>
        </p:nvPicPr>
        <p:blipFill>
          <a:blip r:embed="rId2"/>
          <a:stretch>
            <a:fillRect/>
          </a:stretch>
        </p:blipFill>
        <p:spPr>
          <a:xfrm>
            <a:off x="1761564" y="2912331"/>
            <a:ext cx="2147807" cy="1610855"/>
          </a:xfrm>
          <a:prstGeom prst="rect">
            <a:avLst/>
          </a:prstGeom>
        </p:spPr>
      </p:pic>
      <p:pic>
        <p:nvPicPr>
          <p:cNvPr id="10" name="Picture 9" descr="A person standing in front of a computer&#10;&#10;Description automatically generated">
            <a:extLst>
              <a:ext uri="{FF2B5EF4-FFF2-40B4-BE49-F238E27FC236}">
                <a16:creationId xmlns:a16="http://schemas.microsoft.com/office/drawing/2014/main" id="{28AB61F7-5D3B-F847-9B4A-F6729F67201D}"/>
              </a:ext>
            </a:extLst>
          </p:cNvPr>
          <p:cNvPicPr>
            <a:picLocks noChangeAspect="1"/>
          </p:cNvPicPr>
          <p:nvPr/>
        </p:nvPicPr>
        <p:blipFill>
          <a:blip r:embed="rId3"/>
          <a:stretch>
            <a:fillRect/>
          </a:stretch>
        </p:blipFill>
        <p:spPr>
          <a:xfrm>
            <a:off x="4287787" y="864697"/>
            <a:ext cx="4690821" cy="3518116"/>
          </a:xfrm>
          <a:prstGeom prst="rect">
            <a:avLst/>
          </a:prstGeom>
        </p:spPr>
      </p:pic>
    </p:spTree>
    <p:extLst>
      <p:ext uri="{BB962C8B-B14F-4D97-AF65-F5344CB8AC3E}">
        <p14:creationId xmlns:p14="http://schemas.microsoft.com/office/powerpoint/2010/main" val="41870366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67BADC-B5C0-A34F-8997-D21200E09BFC}"/>
              </a:ext>
            </a:extLst>
          </p:cNvPr>
          <p:cNvSpPr>
            <a:spLocks noGrp="1"/>
          </p:cNvSpPr>
          <p:nvPr>
            <p:ph type="title"/>
          </p:nvPr>
        </p:nvSpPr>
        <p:spPr/>
        <p:txBody>
          <a:bodyPr/>
          <a:lstStyle/>
          <a:p>
            <a:r>
              <a:rPr lang="en-US" dirty="0"/>
              <a:t>New </a:t>
            </a:r>
            <a:r>
              <a:rPr lang="en-US" dirty="0" err="1"/>
              <a:t>Nanomagnetics</a:t>
            </a:r>
            <a:r>
              <a:rPr lang="en-US" dirty="0"/>
              <a:t> AFM/MFM system with </a:t>
            </a:r>
            <a:r>
              <a:rPr lang="en-US" dirty="0" err="1"/>
              <a:t>cryo</a:t>
            </a:r>
            <a:endParaRPr lang="en-US" dirty="0"/>
          </a:p>
        </p:txBody>
      </p:sp>
      <p:sp>
        <p:nvSpPr>
          <p:cNvPr id="4" name="Date Placeholder 3">
            <a:extLst>
              <a:ext uri="{FF2B5EF4-FFF2-40B4-BE49-F238E27FC236}">
                <a16:creationId xmlns:a16="http://schemas.microsoft.com/office/drawing/2014/main" id="{AB7AC173-A7D6-FE41-BB75-BF93EBD66AB6}"/>
              </a:ext>
            </a:extLst>
          </p:cNvPr>
          <p:cNvSpPr>
            <a:spLocks noGrp="1"/>
          </p:cNvSpPr>
          <p:nvPr>
            <p:ph type="dt" sz="half" idx="2"/>
          </p:nvPr>
        </p:nvSpPr>
        <p:spPr/>
        <p:txBody>
          <a:bodyPr/>
          <a:lstStyle/>
          <a:p>
            <a:pPr>
              <a:defRPr/>
            </a:pPr>
            <a:r>
              <a:rPr lang="en-US"/>
              <a:t>12/9/20</a:t>
            </a:r>
            <a:endParaRPr lang="en-US" dirty="0"/>
          </a:p>
        </p:txBody>
      </p:sp>
      <p:sp>
        <p:nvSpPr>
          <p:cNvPr id="5" name="Footer Placeholder 4">
            <a:extLst>
              <a:ext uri="{FF2B5EF4-FFF2-40B4-BE49-F238E27FC236}">
                <a16:creationId xmlns:a16="http://schemas.microsoft.com/office/drawing/2014/main" id="{C32C464F-9897-E04A-8BFA-F02D52009D94}"/>
              </a:ext>
            </a:extLst>
          </p:cNvPr>
          <p:cNvSpPr>
            <a:spLocks noGrp="1"/>
          </p:cNvSpPr>
          <p:nvPr>
            <p:ph type="ftr" sz="quarter" idx="3"/>
          </p:nvPr>
        </p:nvSpPr>
        <p:spPr/>
        <p:txBody>
          <a:bodyPr/>
          <a:lstStyle/>
          <a:p>
            <a:pPr>
              <a:defRPr/>
            </a:pPr>
            <a:r>
              <a:rPr lang="en-US"/>
              <a:t>A. Romanenko | AAC'2020</a:t>
            </a:r>
            <a:endParaRPr lang="en-US" b="1" dirty="0"/>
          </a:p>
        </p:txBody>
      </p:sp>
      <p:sp>
        <p:nvSpPr>
          <p:cNvPr id="6" name="Slide Number Placeholder 5">
            <a:extLst>
              <a:ext uri="{FF2B5EF4-FFF2-40B4-BE49-F238E27FC236}">
                <a16:creationId xmlns:a16="http://schemas.microsoft.com/office/drawing/2014/main" id="{BA2773AD-27D4-6D46-81EE-DB4A9D0B818B}"/>
              </a:ext>
            </a:extLst>
          </p:cNvPr>
          <p:cNvSpPr>
            <a:spLocks noGrp="1"/>
          </p:cNvSpPr>
          <p:nvPr>
            <p:ph type="sldNum" sz="quarter" idx="4"/>
          </p:nvPr>
        </p:nvSpPr>
        <p:spPr/>
        <p:txBody>
          <a:bodyPr/>
          <a:lstStyle/>
          <a:p>
            <a:pPr>
              <a:defRPr/>
            </a:pPr>
            <a:fld id="{148C009B-CB69-E04A-B9B3-34B26D69E9CF}" type="slidenum">
              <a:rPr lang="en-US" smtClean="0"/>
              <a:pPr>
                <a:defRPr/>
              </a:pPr>
              <a:t>38</a:t>
            </a:fld>
            <a:endParaRPr lang="en-US" dirty="0"/>
          </a:p>
        </p:txBody>
      </p:sp>
      <p:pic>
        <p:nvPicPr>
          <p:cNvPr id="7" name="Picture 6">
            <a:extLst>
              <a:ext uri="{FF2B5EF4-FFF2-40B4-BE49-F238E27FC236}">
                <a16:creationId xmlns:a16="http://schemas.microsoft.com/office/drawing/2014/main" id="{DF4BA0DD-4B31-624B-B4C7-533FFCFD18A7}"/>
              </a:ext>
            </a:extLst>
          </p:cNvPr>
          <p:cNvPicPr>
            <a:picLocks noChangeAspect="1"/>
          </p:cNvPicPr>
          <p:nvPr/>
        </p:nvPicPr>
        <p:blipFill>
          <a:blip r:embed="rId2"/>
          <a:stretch>
            <a:fillRect/>
          </a:stretch>
        </p:blipFill>
        <p:spPr>
          <a:xfrm>
            <a:off x="406172" y="587814"/>
            <a:ext cx="4417174" cy="4212254"/>
          </a:xfrm>
          <a:prstGeom prst="rect">
            <a:avLst/>
          </a:prstGeom>
        </p:spPr>
      </p:pic>
      <p:sp>
        <p:nvSpPr>
          <p:cNvPr id="8" name="TextBox 7">
            <a:extLst>
              <a:ext uri="{FF2B5EF4-FFF2-40B4-BE49-F238E27FC236}">
                <a16:creationId xmlns:a16="http://schemas.microsoft.com/office/drawing/2014/main" id="{657508E0-71CD-E145-9494-99DE6A84632F}"/>
              </a:ext>
            </a:extLst>
          </p:cNvPr>
          <p:cNvSpPr txBox="1"/>
          <p:nvPr/>
        </p:nvSpPr>
        <p:spPr>
          <a:xfrm>
            <a:off x="5122190" y="1022888"/>
            <a:ext cx="3456122" cy="3046988"/>
          </a:xfrm>
          <a:prstGeom prst="rect">
            <a:avLst/>
          </a:prstGeom>
          <a:noFill/>
        </p:spPr>
        <p:txBody>
          <a:bodyPr wrap="square" rtlCol="0">
            <a:spAutoFit/>
          </a:bodyPr>
          <a:lstStyle/>
          <a:p>
            <a:pPr marL="342900" indent="-342900">
              <a:buFont typeface="Arial" panose="020B0604020202020204" pitchFamily="34" charset="0"/>
              <a:buChar char="•"/>
            </a:pPr>
            <a:r>
              <a:rPr lang="en-US" dirty="0"/>
              <a:t>Dedicated system procured, installation by Aug 2021</a:t>
            </a:r>
          </a:p>
          <a:p>
            <a:pPr marL="342900" indent="-342900">
              <a:buFont typeface="Arial" panose="020B0604020202020204" pitchFamily="34" charset="0"/>
              <a:buChar char="•"/>
            </a:pPr>
            <a:r>
              <a:rPr lang="en-US" dirty="0"/>
              <a:t>Detailed surface studies of hydride formation </a:t>
            </a:r>
            <a:r>
              <a:rPr lang="en-US" dirty="0" err="1"/>
              <a:t>etc</a:t>
            </a:r>
            <a:endParaRPr lang="en-US" dirty="0"/>
          </a:p>
          <a:p>
            <a:pPr marL="342900" indent="-342900">
              <a:buFont typeface="Arial" panose="020B0604020202020204" pitchFamily="34" charset="0"/>
              <a:buChar char="•"/>
            </a:pPr>
            <a:r>
              <a:rPr lang="en-US" dirty="0"/>
              <a:t>Magnetic flux trapping and expulsion</a:t>
            </a:r>
          </a:p>
        </p:txBody>
      </p:sp>
    </p:spTree>
    <p:extLst>
      <p:ext uri="{BB962C8B-B14F-4D97-AF65-F5344CB8AC3E}">
        <p14:creationId xmlns:p14="http://schemas.microsoft.com/office/powerpoint/2010/main" val="662568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CEEE7E-D28A-4B4F-928D-D30BBC5A0444}"/>
              </a:ext>
            </a:extLst>
          </p:cNvPr>
          <p:cNvSpPr>
            <a:spLocks noGrp="1"/>
          </p:cNvSpPr>
          <p:nvPr>
            <p:ph type="title"/>
          </p:nvPr>
        </p:nvSpPr>
        <p:spPr/>
        <p:txBody>
          <a:bodyPr/>
          <a:lstStyle/>
          <a:p>
            <a:r>
              <a:rPr lang="en-US" dirty="0"/>
              <a:t>Multicell cavity CVD/ALD furnace – 50% production milestone</a:t>
            </a:r>
          </a:p>
        </p:txBody>
      </p:sp>
      <p:sp>
        <p:nvSpPr>
          <p:cNvPr id="4" name="Date Placeholder 3">
            <a:extLst>
              <a:ext uri="{FF2B5EF4-FFF2-40B4-BE49-F238E27FC236}">
                <a16:creationId xmlns:a16="http://schemas.microsoft.com/office/drawing/2014/main" id="{C9A98332-5744-3B47-B809-725617C1774B}"/>
              </a:ext>
            </a:extLst>
          </p:cNvPr>
          <p:cNvSpPr>
            <a:spLocks noGrp="1"/>
          </p:cNvSpPr>
          <p:nvPr>
            <p:ph type="dt" sz="half" idx="2"/>
          </p:nvPr>
        </p:nvSpPr>
        <p:spPr/>
        <p:txBody>
          <a:bodyPr/>
          <a:lstStyle/>
          <a:p>
            <a:pPr>
              <a:defRPr/>
            </a:pPr>
            <a:r>
              <a:rPr lang="en-US"/>
              <a:t>12/9/20</a:t>
            </a:r>
            <a:endParaRPr lang="en-US" dirty="0"/>
          </a:p>
        </p:txBody>
      </p:sp>
      <p:sp>
        <p:nvSpPr>
          <p:cNvPr id="5" name="Footer Placeholder 4">
            <a:extLst>
              <a:ext uri="{FF2B5EF4-FFF2-40B4-BE49-F238E27FC236}">
                <a16:creationId xmlns:a16="http://schemas.microsoft.com/office/drawing/2014/main" id="{0AC8FE66-FD15-344B-AF21-A236D41DAF9E}"/>
              </a:ext>
            </a:extLst>
          </p:cNvPr>
          <p:cNvSpPr>
            <a:spLocks noGrp="1"/>
          </p:cNvSpPr>
          <p:nvPr>
            <p:ph type="ftr" sz="quarter" idx="3"/>
          </p:nvPr>
        </p:nvSpPr>
        <p:spPr/>
        <p:txBody>
          <a:bodyPr/>
          <a:lstStyle/>
          <a:p>
            <a:pPr>
              <a:defRPr/>
            </a:pPr>
            <a:r>
              <a:rPr lang="en-US"/>
              <a:t>A. Romanenko | AAC'2020</a:t>
            </a:r>
            <a:endParaRPr lang="en-US" b="1" dirty="0"/>
          </a:p>
        </p:txBody>
      </p:sp>
      <p:sp>
        <p:nvSpPr>
          <p:cNvPr id="6" name="Slide Number Placeholder 5">
            <a:extLst>
              <a:ext uri="{FF2B5EF4-FFF2-40B4-BE49-F238E27FC236}">
                <a16:creationId xmlns:a16="http://schemas.microsoft.com/office/drawing/2014/main" id="{B9C53AE2-E152-D54A-834E-1800E9547A7F}"/>
              </a:ext>
            </a:extLst>
          </p:cNvPr>
          <p:cNvSpPr>
            <a:spLocks noGrp="1"/>
          </p:cNvSpPr>
          <p:nvPr>
            <p:ph type="sldNum" sz="quarter" idx="4"/>
          </p:nvPr>
        </p:nvSpPr>
        <p:spPr/>
        <p:txBody>
          <a:bodyPr/>
          <a:lstStyle/>
          <a:p>
            <a:pPr>
              <a:defRPr/>
            </a:pPr>
            <a:fld id="{148C009B-CB69-E04A-B9B3-34B26D69E9CF}" type="slidenum">
              <a:rPr lang="en-US" smtClean="0"/>
              <a:pPr>
                <a:defRPr/>
              </a:pPr>
              <a:t>39</a:t>
            </a:fld>
            <a:endParaRPr lang="en-US" dirty="0"/>
          </a:p>
        </p:txBody>
      </p:sp>
      <p:pic>
        <p:nvPicPr>
          <p:cNvPr id="7" name="Picture 5" descr="U:\45XXX_Commercial\45472_Fermi Lab\Photos\2020-1016-SystemStatus\20201016_145146.jpg">
            <a:extLst>
              <a:ext uri="{FF2B5EF4-FFF2-40B4-BE49-F238E27FC236}">
                <a16:creationId xmlns:a16="http://schemas.microsoft.com/office/drawing/2014/main" id="{DC56E5C0-9DF2-5B48-B957-828D9496AFB7}"/>
              </a:ext>
            </a:extLst>
          </p:cNvPr>
          <p:cNvPicPr>
            <a:picLocks noChangeAspect="1" noChangeArrowheads="1"/>
          </p:cNvPicPr>
          <p:nvPr/>
        </p:nvPicPr>
        <p:blipFill rotWithShape="1">
          <a:blip r:embed="rId2" cstate="print"/>
          <a:srcRect l="15680" r="12297"/>
          <a:stretch/>
        </p:blipFill>
        <p:spPr bwMode="auto">
          <a:xfrm rot="5400000">
            <a:off x="-248736" y="917670"/>
            <a:ext cx="2728216" cy="2130706"/>
          </a:xfrm>
          <a:prstGeom prst="rect">
            <a:avLst/>
          </a:prstGeom>
          <a:noFill/>
        </p:spPr>
      </p:pic>
      <p:sp>
        <p:nvSpPr>
          <p:cNvPr id="8" name="TextBox 7">
            <a:extLst>
              <a:ext uri="{FF2B5EF4-FFF2-40B4-BE49-F238E27FC236}">
                <a16:creationId xmlns:a16="http://schemas.microsoft.com/office/drawing/2014/main" id="{2B408964-AD27-934B-B1BB-4168740A9DAD}"/>
              </a:ext>
            </a:extLst>
          </p:cNvPr>
          <p:cNvSpPr txBox="1"/>
          <p:nvPr/>
        </p:nvSpPr>
        <p:spPr>
          <a:xfrm>
            <a:off x="50019" y="3493809"/>
            <a:ext cx="1591300" cy="1015663"/>
          </a:xfrm>
          <a:prstGeom prst="rect">
            <a:avLst/>
          </a:prstGeom>
          <a:noFill/>
        </p:spPr>
        <p:txBody>
          <a:bodyPr wrap="square" rtlCol="0">
            <a:spAutoFit/>
          </a:bodyPr>
          <a:lstStyle/>
          <a:p>
            <a:r>
              <a:rPr lang="en-US" sz="1200" dirty="0"/>
              <a:t>Back Lower Deck- high temperature  bubblers installed  and wired with insulating blankets and heaters</a:t>
            </a:r>
          </a:p>
        </p:txBody>
      </p:sp>
      <p:pic>
        <p:nvPicPr>
          <p:cNvPr id="9" name="Picture 2" descr="U:\45XXX_Commercial\45472_Fermi Lab\Photos\2020-1016-SystemStatus\20201016_145057.jpg">
            <a:extLst>
              <a:ext uri="{FF2B5EF4-FFF2-40B4-BE49-F238E27FC236}">
                <a16:creationId xmlns:a16="http://schemas.microsoft.com/office/drawing/2014/main" id="{0541B6CA-2511-C542-BAF3-1617E7F6CA96}"/>
              </a:ext>
            </a:extLst>
          </p:cNvPr>
          <p:cNvPicPr>
            <a:picLocks noChangeAspect="1" noChangeArrowheads="1"/>
          </p:cNvPicPr>
          <p:nvPr/>
        </p:nvPicPr>
        <p:blipFill>
          <a:blip r:embed="rId3" cstate="print"/>
          <a:srcRect/>
          <a:stretch>
            <a:fillRect/>
          </a:stretch>
        </p:blipFill>
        <p:spPr bwMode="auto">
          <a:xfrm>
            <a:off x="1983824" y="605612"/>
            <a:ext cx="3496616" cy="2113369"/>
          </a:xfrm>
          <a:prstGeom prst="rect">
            <a:avLst/>
          </a:prstGeom>
          <a:noFill/>
        </p:spPr>
      </p:pic>
      <p:sp>
        <p:nvSpPr>
          <p:cNvPr id="10" name="TextBox 9">
            <a:extLst>
              <a:ext uri="{FF2B5EF4-FFF2-40B4-BE49-F238E27FC236}">
                <a16:creationId xmlns:a16="http://schemas.microsoft.com/office/drawing/2014/main" id="{F1FE15CF-C254-7E46-8A25-E762912E56FD}"/>
              </a:ext>
            </a:extLst>
          </p:cNvPr>
          <p:cNvSpPr txBox="1"/>
          <p:nvPr/>
        </p:nvSpPr>
        <p:spPr>
          <a:xfrm>
            <a:off x="1983824" y="2121232"/>
            <a:ext cx="1591300" cy="646331"/>
          </a:xfrm>
          <a:prstGeom prst="rect">
            <a:avLst/>
          </a:prstGeom>
          <a:solidFill>
            <a:schemeClr val="bg1"/>
          </a:solidFill>
        </p:spPr>
        <p:txBody>
          <a:bodyPr wrap="square" rtlCol="0">
            <a:spAutoFit/>
          </a:bodyPr>
          <a:lstStyle/>
          <a:p>
            <a:r>
              <a:rPr lang="en-US" sz="1200" dirty="0"/>
              <a:t>Front chloride furnace mounted with inlet flanges</a:t>
            </a:r>
          </a:p>
        </p:txBody>
      </p:sp>
      <p:pic>
        <p:nvPicPr>
          <p:cNvPr id="11" name="Picture 4" descr="U:\45XXX_Commercial\45472_Fermi Lab\Photos\2020-1016-SystemStatus\20201016_145435.jpg">
            <a:extLst>
              <a:ext uri="{FF2B5EF4-FFF2-40B4-BE49-F238E27FC236}">
                <a16:creationId xmlns:a16="http://schemas.microsoft.com/office/drawing/2014/main" id="{66F39C49-4EB8-944A-BFB3-D185B7F1E00E}"/>
              </a:ext>
            </a:extLst>
          </p:cNvPr>
          <p:cNvPicPr>
            <a:picLocks noChangeAspect="1" noChangeArrowheads="1"/>
          </p:cNvPicPr>
          <p:nvPr/>
        </p:nvPicPr>
        <p:blipFill>
          <a:blip r:embed="rId4" cstate="print"/>
          <a:srcRect/>
          <a:stretch>
            <a:fillRect/>
          </a:stretch>
        </p:blipFill>
        <p:spPr bwMode="auto">
          <a:xfrm>
            <a:off x="1916125" y="2718983"/>
            <a:ext cx="3515618" cy="2113368"/>
          </a:xfrm>
          <a:prstGeom prst="rect">
            <a:avLst/>
          </a:prstGeom>
          <a:noFill/>
        </p:spPr>
      </p:pic>
      <p:sp>
        <p:nvSpPr>
          <p:cNvPr id="12" name="TextBox 11">
            <a:extLst>
              <a:ext uri="{FF2B5EF4-FFF2-40B4-BE49-F238E27FC236}">
                <a16:creationId xmlns:a16="http://schemas.microsoft.com/office/drawing/2014/main" id="{3DB882B5-985B-934B-BF60-0E7EB77B8D51}"/>
              </a:ext>
            </a:extLst>
          </p:cNvPr>
          <p:cNvSpPr txBox="1"/>
          <p:nvPr/>
        </p:nvSpPr>
        <p:spPr>
          <a:xfrm>
            <a:off x="1886748" y="4540448"/>
            <a:ext cx="1858383" cy="461665"/>
          </a:xfrm>
          <a:prstGeom prst="rect">
            <a:avLst/>
          </a:prstGeom>
          <a:solidFill>
            <a:schemeClr val="bg1"/>
          </a:solidFill>
        </p:spPr>
        <p:txBody>
          <a:bodyPr wrap="square" rtlCol="0">
            <a:spAutoFit/>
          </a:bodyPr>
          <a:lstStyle/>
          <a:p>
            <a:r>
              <a:rPr lang="en-US" sz="1200" dirty="0"/>
              <a:t>Rear chloride furnace mounted with inlet flanges</a:t>
            </a:r>
          </a:p>
        </p:txBody>
      </p:sp>
      <p:pic>
        <p:nvPicPr>
          <p:cNvPr id="13" name="Picture 12" descr="U:\45XXX_Commercial\45472_Fermi Lab\Photos\2020-1016-SystemStatus\20201023_085536.jpg">
            <a:extLst>
              <a:ext uri="{FF2B5EF4-FFF2-40B4-BE49-F238E27FC236}">
                <a16:creationId xmlns:a16="http://schemas.microsoft.com/office/drawing/2014/main" id="{721178BE-0938-6D47-8FD7-2550EA26724A}"/>
              </a:ext>
            </a:extLst>
          </p:cNvPr>
          <p:cNvPicPr>
            <a:picLocks noChangeAspect="1" noChangeArrowheads="1"/>
          </p:cNvPicPr>
          <p:nvPr/>
        </p:nvPicPr>
        <p:blipFill>
          <a:blip r:embed="rId5" cstate="print"/>
          <a:srcRect l="20841"/>
          <a:stretch>
            <a:fillRect/>
          </a:stretch>
        </p:blipFill>
        <p:spPr bwMode="auto">
          <a:xfrm>
            <a:off x="5411869" y="557433"/>
            <a:ext cx="3496616" cy="2484679"/>
          </a:xfrm>
          <a:prstGeom prst="rect">
            <a:avLst/>
          </a:prstGeom>
          <a:noFill/>
        </p:spPr>
      </p:pic>
      <p:sp>
        <p:nvSpPr>
          <p:cNvPr id="14" name="TextBox 13">
            <a:extLst>
              <a:ext uri="{FF2B5EF4-FFF2-40B4-BE49-F238E27FC236}">
                <a16:creationId xmlns:a16="http://schemas.microsoft.com/office/drawing/2014/main" id="{FD04D3E0-522D-C845-B7B8-C28057811D46}"/>
              </a:ext>
            </a:extLst>
          </p:cNvPr>
          <p:cNvSpPr txBox="1"/>
          <p:nvPr/>
        </p:nvSpPr>
        <p:spPr>
          <a:xfrm>
            <a:off x="5411869" y="557434"/>
            <a:ext cx="1465728" cy="276999"/>
          </a:xfrm>
          <a:prstGeom prst="rect">
            <a:avLst/>
          </a:prstGeom>
          <a:solidFill>
            <a:schemeClr val="bg1"/>
          </a:solidFill>
        </p:spPr>
        <p:txBody>
          <a:bodyPr wrap="square" rtlCol="0">
            <a:spAutoFit/>
          </a:bodyPr>
          <a:lstStyle/>
          <a:p>
            <a:r>
              <a:rPr lang="en-US" sz="1200" dirty="0"/>
              <a:t>Front view of frame</a:t>
            </a:r>
          </a:p>
        </p:txBody>
      </p:sp>
      <p:pic>
        <p:nvPicPr>
          <p:cNvPr id="15" name="Picture 6" descr="U:\45XXX_Commercial\45472_Fermi Lab\Photos\2020-1016-SystemStatus\20201016_145127.jpg">
            <a:extLst>
              <a:ext uri="{FF2B5EF4-FFF2-40B4-BE49-F238E27FC236}">
                <a16:creationId xmlns:a16="http://schemas.microsoft.com/office/drawing/2014/main" id="{060C8585-4161-2E47-9F05-2578105378E2}"/>
              </a:ext>
            </a:extLst>
          </p:cNvPr>
          <p:cNvPicPr>
            <a:picLocks noChangeAspect="1" noChangeArrowheads="1"/>
          </p:cNvPicPr>
          <p:nvPr/>
        </p:nvPicPr>
        <p:blipFill>
          <a:blip r:embed="rId6" cstate="print"/>
          <a:srcRect/>
          <a:stretch>
            <a:fillRect/>
          </a:stretch>
        </p:blipFill>
        <p:spPr bwMode="auto">
          <a:xfrm>
            <a:off x="5421369" y="3042112"/>
            <a:ext cx="3506118" cy="2037542"/>
          </a:xfrm>
          <a:prstGeom prst="rect">
            <a:avLst/>
          </a:prstGeom>
          <a:noFill/>
        </p:spPr>
      </p:pic>
      <p:sp>
        <p:nvSpPr>
          <p:cNvPr id="16" name="TextBox 15">
            <a:extLst>
              <a:ext uri="{FF2B5EF4-FFF2-40B4-BE49-F238E27FC236}">
                <a16:creationId xmlns:a16="http://schemas.microsoft.com/office/drawing/2014/main" id="{041DE975-16F7-274F-9D8A-31DA7FB81EBD}"/>
              </a:ext>
            </a:extLst>
          </p:cNvPr>
          <p:cNvSpPr txBox="1"/>
          <p:nvPr/>
        </p:nvSpPr>
        <p:spPr>
          <a:xfrm>
            <a:off x="7471259" y="4825739"/>
            <a:ext cx="1465728" cy="276999"/>
          </a:xfrm>
          <a:prstGeom prst="rect">
            <a:avLst/>
          </a:prstGeom>
          <a:solidFill>
            <a:schemeClr val="bg1"/>
          </a:solidFill>
        </p:spPr>
        <p:txBody>
          <a:bodyPr wrap="square" rtlCol="0">
            <a:spAutoFit/>
          </a:bodyPr>
          <a:lstStyle/>
          <a:p>
            <a:r>
              <a:rPr lang="en-US" sz="1200" dirty="0"/>
              <a:t>Back view of frame</a:t>
            </a:r>
          </a:p>
        </p:txBody>
      </p:sp>
    </p:spTree>
    <p:extLst>
      <p:ext uri="{BB962C8B-B14F-4D97-AF65-F5344CB8AC3E}">
        <p14:creationId xmlns:p14="http://schemas.microsoft.com/office/powerpoint/2010/main" val="747814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FFCBD0-B25E-F840-A47B-AFBCD161973D}"/>
              </a:ext>
            </a:extLst>
          </p:cNvPr>
          <p:cNvSpPr>
            <a:spLocks noGrp="1"/>
          </p:cNvSpPr>
          <p:nvPr>
            <p:ph type="title"/>
          </p:nvPr>
        </p:nvSpPr>
        <p:spPr/>
        <p:txBody>
          <a:bodyPr/>
          <a:lstStyle/>
          <a:p>
            <a:r>
              <a:rPr lang="en-US" dirty="0"/>
              <a:t>SRF Awards since last review period</a:t>
            </a:r>
          </a:p>
        </p:txBody>
      </p:sp>
      <p:sp>
        <p:nvSpPr>
          <p:cNvPr id="4" name="Date Placeholder 3">
            <a:extLst>
              <a:ext uri="{FF2B5EF4-FFF2-40B4-BE49-F238E27FC236}">
                <a16:creationId xmlns:a16="http://schemas.microsoft.com/office/drawing/2014/main" id="{872B8BC5-221E-F947-898E-5B6690656D76}"/>
              </a:ext>
            </a:extLst>
          </p:cNvPr>
          <p:cNvSpPr>
            <a:spLocks noGrp="1"/>
          </p:cNvSpPr>
          <p:nvPr>
            <p:ph type="dt" sz="half" idx="2"/>
          </p:nvPr>
        </p:nvSpPr>
        <p:spPr/>
        <p:txBody>
          <a:bodyPr/>
          <a:lstStyle/>
          <a:p>
            <a:pPr>
              <a:defRPr/>
            </a:pPr>
            <a:r>
              <a:rPr lang="en-US"/>
              <a:t>12/9/20</a:t>
            </a:r>
            <a:endParaRPr lang="en-US" dirty="0"/>
          </a:p>
        </p:txBody>
      </p:sp>
      <p:sp>
        <p:nvSpPr>
          <p:cNvPr id="5" name="Footer Placeholder 4">
            <a:extLst>
              <a:ext uri="{FF2B5EF4-FFF2-40B4-BE49-F238E27FC236}">
                <a16:creationId xmlns:a16="http://schemas.microsoft.com/office/drawing/2014/main" id="{5E9CA191-7136-0045-B56D-2B2A2C8A73C6}"/>
              </a:ext>
            </a:extLst>
          </p:cNvPr>
          <p:cNvSpPr>
            <a:spLocks noGrp="1"/>
          </p:cNvSpPr>
          <p:nvPr>
            <p:ph type="ftr" sz="quarter" idx="3"/>
          </p:nvPr>
        </p:nvSpPr>
        <p:spPr/>
        <p:txBody>
          <a:bodyPr/>
          <a:lstStyle/>
          <a:p>
            <a:pPr>
              <a:defRPr/>
            </a:pPr>
            <a:r>
              <a:rPr lang="en-US"/>
              <a:t>A. Romanenko | AAC'2020</a:t>
            </a:r>
            <a:endParaRPr lang="en-US" b="1" dirty="0"/>
          </a:p>
        </p:txBody>
      </p:sp>
      <p:sp>
        <p:nvSpPr>
          <p:cNvPr id="6" name="Slide Number Placeholder 5">
            <a:extLst>
              <a:ext uri="{FF2B5EF4-FFF2-40B4-BE49-F238E27FC236}">
                <a16:creationId xmlns:a16="http://schemas.microsoft.com/office/drawing/2014/main" id="{F34D1CFC-3FF4-5042-AFF8-1509967C73E0}"/>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pic>
        <p:nvPicPr>
          <p:cNvPr id="2050" name="Picture 2" descr="thumb">
            <a:extLst>
              <a:ext uri="{FF2B5EF4-FFF2-40B4-BE49-F238E27FC236}">
                <a16:creationId xmlns:a16="http://schemas.microsoft.com/office/drawing/2014/main" id="{356DD61B-4435-A341-A20B-5383CEB9BF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338" y="730216"/>
            <a:ext cx="1345265" cy="201789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D1019F9-542C-6847-93BB-751C09BFB517}"/>
              </a:ext>
            </a:extLst>
          </p:cNvPr>
          <p:cNvSpPr txBox="1"/>
          <p:nvPr/>
        </p:nvSpPr>
        <p:spPr>
          <a:xfrm>
            <a:off x="1627323" y="966766"/>
            <a:ext cx="7222209" cy="1477328"/>
          </a:xfrm>
          <a:prstGeom prst="rect">
            <a:avLst/>
          </a:prstGeom>
          <a:noFill/>
        </p:spPr>
        <p:txBody>
          <a:bodyPr wrap="square" rtlCol="0">
            <a:spAutoFit/>
          </a:bodyPr>
          <a:lstStyle/>
          <a:p>
            <a:r>
              <a:rPr lang="en-US" sz="1800" dirty="0"/>
              <a:t>Dr. Anna </a:t>
            </a:r>
            <a:r>
              <a:rPr lang="en-US" sz="1800" dirty="0" err="1"/>
              <a:t>Grassellino</a:t>
            </a:r>
            <a:r>
              <a:rPr lang="en-US" sz="1800" dirty="0"/>
              <a:t> (now NQI SQMS Center Director) named an APS fellow by the Division of Physics of Beams “</a:t>
            </a:r>
            <a:r>
              <a:rPr lang="en-US" sz="1800" i="1" dirty="0"/>
              <a:t>for groundbreaking discoveries in nitrogen doping to increase the quality factor of superconducting radio-frequency cavities and in nitrogen infusion to increase the accelerating gradient</a:t>
            </a:r>
            <a:r>
              <a:rPr lang="en-US" sz="1800" dirty="0"/>
              <a:t>”. </a:t>
            </a:r>
          </a:p>
        </p:txBody>
      </p:sp>
      <p:pic>
        <p:nvPicPr>
          <p:cNvPr id="9" name="Picture 2">
            <a:extLst>
              <a:ext uri="{FF2B5EF4-FFF2-40B4-BE49-F238E27FC236}">
                <a16:creationId xmlns:a16="http://schemas.microsoft.com/office/drawing/2014/main" id="{B10D1F3D-619D-0B48-A3A4-A6E277F801C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2250" y="3028794"/>
            <a:ext cx="1954580" cy="14659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679180E-02D4-A34E-B347-67B9F18868B1}"/>
              </a:ext>
            </a:extLst>
          </p:cNvPr>
          <p:cNvSpPr txBox="1"/>
          <p:nvPr/>
        </p:nvSpPr>
        <p:spPr>
          <a:xfrm>
            <a:off x="2286000" y="3409087"/>
            <a:ext cx="6021091" cy="923330"/>
          </a:xfrm>
          <a:prstGeom prst="rect">
            <a:avLst/>
          </a:prstGeom>
          <a:noFill/>
        </p:spPr>
        <p:txBody>
          <a:bodyPr wrap="square" rtlCol="0">
            <a:spAutoFit/>
          </a:bodyPr>
          <a:lstStyle/>
          <a:p>
            <a:r>
              <a:rPr lang="en-US" sz="1800" dirty="0"/>
              <a:t>Dr. Daniel </a:t>
            </a:r>
            <a:r>
              <a:rPr lang="en-US" sz="1800" dirty="0" err="1"/>
              <a:t>Bafia</a:t>
            </a:r>
            <a:r>
              <a:rPr lang="en-US" sz="1800" dirty="0"/>
              <a:t> - APS Prairie Section meeting’2020 – best poster award </a:t>
            </a:r>
          </a:p>
          <a:p>
            <a:r>
              <a:rPr lang="en-US" sz="1800" dirty="0"/>
              <a:t>(just graduated from IIT based on research at FNAL)</a:t>
            </a:r>
          </a:p>
        </p:txBody>
      </p:sp>
    </p:spTree>
    <p:extLst>
      <p:ext uri="{BB962C8B-B14F-4D97-AF65-F5344CB8AC3E}">
        <p14:creationId xmlns:p14="http://schemas.microsoft.com/office/powerpoint/2010/main" val="21027326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A30A1F-4D26-CC44-85CB-76C12DA85C4B}"/>
              </a:ext>
            </a:extLst>
          </p:cNvPr>
          <p:cNvSpPr>
            <a:spLocks noGrp="1"/>
          </p:cNvSpPr>
          <p:nvPr>
            <p:ph idx="1"/>
          </p:nvPr>
        </p:nvSpPr>
        <p:spPr/>
        <p:txBody>
          <a:bodyPr/>
          <a:lstStyle/>
          <a:p>
            <a:r>
              <a:rPr lang="en-US" sz="2000" dirty="0"/>
              <a:t>Vibrant SRF R&amp;D program with continuous stream of exciting results</a:t>
            </a:r>
          </a:p>
          <a:p>
            <a:endParaRPr lang="en-US" sz="2000" dirty="0"/>
          </a:p>
          <a:p>
            <a:r>
              <a:rPr lang="en-US" sz="2000" dirty="0"/>
              <a:t>Targeted research infrastructure improvements to stay at the leading edge</a:t>
            </a:r>
          </a:p>
          <a:p>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r>
              <a:rPr lang="en-US" sz="3200" dirty="0"/>
              <a:t>						THANK YOU</a:t>
            </a:r>
          </a:p>
          <a:p>
            <a:pPr marL="0" indent="0">
              <a:buNone/>
            </a:pPr>
            <a:endParaRPr lang="en-US" dirty="0"/>
          </a:p>
        </p:txBody>
      </p:sp>
      <p:sp>
        <p:nvSpPr>
          <p:cNvPr id="3" name="Title 2">
            <a:extLst>
              <a:ext uri="{FF2B5EF4-FFF2-40B4-BE49-F238E27FC236}">
                <a16:creationId xmlns:a16="http://schemas.microsoft.com/office/drawing/2014/main" id="{CE60F692-B34A-DE45-A76F-6BEAFF36F9AD}"/>
              </a:ext>
            </a:extLst>
          </p:cNvPr>
          <p:cNvSpPr>
            <a:spLocks noGrp="1"/>
          </p:cNvSpPr>
          <p:nvPr>
            <p:ph type="title"/>
          </p:nvPr>
        </p:nvSpPr>
        <p:spPr/>
        <p:txBody>
          <a:bodyPr/>
          <a:lstStyle/>
          <a:p>
            <a:r>
              <a:rPr lang="en-US" dirty="0"/>
              <a:t>Summary</a:t>
            </a:r>
          </a:p>
        </p:txBody>
      </p:sp>
      <p:sp>
        <p:nvSpPr>
          <p:cNvPr id="4" name="Date Placeholder 3">
            <a:extLst>
              <a:ext uri="{FF2B5EF4-FFF2-40B4-BE49-F238E27FC236}">
                <a16:creationId xmlns:a16="http://schemas.microsoft.com/office/drawing/2014/main" id="{89ABC3CB-5809-AD4D-9130-F8F047E7B244}"/>
              </a:ext>
            </a:extLst>
          </p:cNvPr>
          <p:cNvSpPr>
            <a:spLocks noGrp="1"/>
          </p:cNvSpPr>
          <p:nvPr>
            <p:ph type="dt" sz="half" idx="2"/>
          </p:nvPr>
        </p:nvSpPr>
        <p:spPr/>
        <p:txBody>
          <a:bodyPr/>
          <a:lstStyle/>
          <a:p>
            <a:pPr>
              <a:defRPr/>
            </a:pPr>
            <a:r>
              <a:rPr lang="en-US"/>
              <a:t>12/9/20</a:t>
            </a:r>
            <a:endParaRPr lang="en-US" dirty="0"/>
          </a:p>
        </p:txBody>
      </p:sp>
      <p:sp>
        <p:nvSpPr>
          <p:cNvPr id="5" name="Footer Placeholder 4">
            <a:extLst>
              <a:ext uri="{FF2B5EF4-FFF2-40B4-BE49-F238E27FC236}">
                <a16:creationId xmlns:a16="http://schemas.microsoft.com/office/drawing/2014/main" id="{5561C737-B17D-6546-8B3A-2501B356A2C1}"/>
              </a:ext>
            </a:extLst>
          </p:cNvPr>
          <p:cNvSpPr>
            <a:spLocks noGrp="1"/>
          </p:cNvSpPr>
          <p:nvPr>
            <p:ph type="ftr" sz="quarter" idx="3"/>
          </p:nvPr>
        </p:nvSpPr>
        <p:spPr/>
        <p:txBody>
          <a:bodyPr/>
          <a:lstStyle/>
          <a:p>
            <a:pPr>
              <a:defRPr/>
            </a:pPr>
            <a:r>
              <a:rPr lang="en-US"/>
              <a:t>A. Romanenko | AAC'2020</a:t>
            </a:r>
            <a:endParaRPr lang="en-US" b="1" dirty="0"/>
          </a:p>
        </p:txBody>
      </p:sp>
      <p:sp>
        <p:nvSpPr>
          <p:cNvPr id="6" name="Slide Number Placeholder 5">
            <a:extLst>
              <a:ext uri="{FF2B5EF4-FFF2-40B4-BE49-F238E27FC236}">
                <a16:creationId xmlns:a16="http://schemas.microsoft.com/office/drawing/2014/main" id="{C0F5E35B-B725-DC44-86A8-5BE0EDED6FC0}"/>
              </a:ext>
            </a:extLst>
          </p:cNvPr>
          <p:cNvSpPr>
            <a:spLocks noGrp="1"/>
          </p:cNvSpPr>
          <p:nvPr>
            <p:ph type="sldNum" sz="quarter" idx="4"/>
          </p:nvPr>
        </p:nvSpPr>
        <p:spPr/>
        <p:txBody>
          <a:bodyPr/>
          <a:lstStyle/>
          <a:p>
            <a:pPr>
              <a:defRPr/>
            </a:pPr>
            <a:fld id="{148C009B-CB69-E04A-B9B3-34B26D69E9CF}" type="slidenum">
              <a:rPr lang="en-US" smtClean="0"/>
              <a:pPr>
                <a:defRPr/>
              </a:pPr>
              <a:t>40</a:t>
            </a:fld>
            <a:endParaRPr lang="en-US" dirty="0"/>
          </a:p>
        </p:txBody>
      </p:sp>
    </p:spTree>
    <p:extLst>
      <p:ext uri="{BB962C8B-B14F-4D97-AF65-F5344CB8AC3E}">
        <p14:creationId xmlns:p14="http://schemas.microsoft.com/office/powerpoint/2010/main" val="3347813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74E20E-E966-584D-ACED-C4D34F03B708}"/>
              </a:ext>
            </a:extLst>
          </p:cNvPr>
          <p:cNvSpPr>
            <a:spLocks noGrp="1"/>
          </p:cNvSpPr>
          <p:nvPr>
            <p:ph idx="1"/>
          </p:nvPr>
        </p:nvSpPr>
        <p:spPr/>
        <p:txBody>
          <a:bodyPr/>
          <a:lstStyle/>
          <a:p>
            <a:r>
              <a:rPr lang="en-US" dirty="0"/>
              <a:t>There appears to be a large phase space of parameters for producing high quality cavities, and a strong theoretical understanding can help to guide the optimum parameter selection. Continue to strengthen ties with universities to enhance efforts on SRF theory and SRF material science, and present results at the next AAC</a:t>
            </a:r>
          </a:p>
          <a:p>
            <a:endParaRPr lang="en-US" dirty="0"/>
          </a:p>
          <a:p>
            <a:r>
              <a:rPr lang="en-US" dirty="0"/>
              <a:t>Response: </a:t>
            </a:r>
            <a:r>
              <a:rPr lang="en-US" sz="1400" b="1" dirty="0"/>
              <a:t>APS-TD and Fermilab-Northwestern CAPST continued and expanded the theoretical work at Northwestern and other universities. In addition to improved understanding of the gradient-limiting factors for SRF accelerators, the expanded theoretical efforts allowed to come up with several SRF-cavity based fundamental physics experiments targeted on understanding the possible origins of the dark matter, hidden fundamental forces of nature, explore possible existence of millicharged particles, as well as to put the best lab-based bound on the photon rest mass. Furthermore, this collaborative multi-institutional theoretical effort is an important part of two of the focus areas of the new Fermilab-based National Quantum Initiative Quantum Center – SQMS, which has Fermilab-led SRF technology in the quantum regime as its primary foundation.</a:t>
            </a:r>
            <a:endParaRPr lang="en-US" dirty="0"/>
          </a:p>
        </p:txBody>
      </p:sp>
      <p:sp>
        <p:nvSpPr>
          <p:cNvPr id="3" name="Title 2">
            <a:extLst>
              <a:ext uri="{FF2B5EF4-FFF2-40B4-BE49-F238E27FC236}">
                <a16:creationId xmlns:a16="http://schemas.microsoft.com/office/drawing/2014/main" id="{63B36FFB-2190-824E-8D62-4A2D0445E25E}"/>
              </a:ext>
            </a:extLst>
          </p:cNvPr>
          <p:cNvSpPr>
            <a:spLocks noGrp="1"/>
          </p:cNvSpPr>
          <p:nvPr>
            <p:ph type="title"/>
          </p:nvPr>
        </p:nvSpPr>
        <p:spPr/>
        <p:txBody>
          <a:bodyPr/>
          <a:lstStyle/>
          <a:p>
            <a:r>
              <a:rPr lang="en-US" dirty="0"/>
              <a:t>AAC’2019 recommendation response</a:t>
            </a:r>
          </a:p>
        </p:txBody>
      </p:sp>
      <p:sp>
        <p:nvSpPr>
          <p:cNvPr id="4" name="Date Placeholder 3">
            <a:extLst>
              <a:ext uri="{FF2B5EF4-FFF2-40B4-BE49-F238E27FC236}">
                <a16:creationId xmlns:a16="http://schemas.microsoft.com/office/drawing/2014/main" id="{7FB840D9-5ED3-D244-A90A-D0D40726263F}"/>
              </a:ext>
            </a:extLst>
          </p:cNvPr>
          <p:cNvSpPr>
            <a:spLocks noGrp="1"/>
          </p:cNvSpPr>
          <p:nvPr>
            <p:ph type="dt" sz="half" idx="2"/>
          </p:nvPr>
        </p:nvSpPr>
        <p:spPr/>
        <p:txBody>
          <a:bodyPr/>
          <a:lstStyle/>
          <a:p>
            <a:pPr>
              <a:defRPr/>
            </a:pPr>
            <a:r>
              <a:rPr lang="en-US"/>
              <a:t>12/9/20</a:t>
            </a:r>
            <a:endParaRPr lang="en-US" dirty="0"/>
          </a:p>
        </p:txBody>
      </p:sp>
      <p:sp>
        <p:nvSpPr>
          <p:cNvPr id="5" name="Footer Placeholder 4">
            <a:extLst>
              <a:ext uri="{FF2B5EF4-FFF2-40B4-BE49-F238E27FC236}">
                <a16:creationId xmlns:a16="http://schemas.microsoft.com/office/drawing/2014/main" id="{544DD57A-22A3-0D4A-9CC5-74FCBBBCEEDC}"/>
              </a:ext>
            </a:extLst>
          </p:cNvPr>
          <p:cNvSpPr>
            <a:spLocks noGrp="1"/>
          </p:cNvSpPr>
          <p:nvPr>
            <p:ph type="ftr" sz="quarter" idx="3"/>
          </p:nvPr>
        </p:nvSpPr>
        <p:spPr/>
        <p:txBody>
          <a:bodyPr/>
          <a:lstStyle/>
          <a:p>
            <a:pPr>
              <a:defRPr/>
            </a:pPr>
            <a:r>
              <a:rPr lang="en-US"/>
              <a:t>A. Romanenko | AAC'2020</a:t>
            </a:r>
            <a:endParaRPr lang="en-US" b="1" dirty="0"/>
          </a:p>
        </p:txBody>
      </p:sp>
      <p:sp>
        <p:nvSpPr>
          <p:cNvPr id="6" name="Slide Number Placeholder 5">
            <a:extLst>
              <a:ext uri="{FF2B5EF4-FFF2-40B4-BE49-F238E27FC236}">
                <a16:creationId xmlns:a16="http://schemas.microsoft.com/office/drawing/2014/main" id="{72551407-F3A6-F14E-87AA-A0633F79A7C0}"/>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Tree>
    <p:extLst>
      <p:ext uri="{BB962C8B-B14F-4D97-AF65-F5344CB8AC3E}">
        <p14:creationId xmlns:p14="http://schemas.microsoft.com/office/powerpoint/2010/main" val="1714209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18F574-D808-5C47-A89C-59AC75827DA3}"/>
              </a:ext>
            </a:extLst>
          </p:cNvPr>
          <p:cNvSpPr>
            <a:spLocks noGrp="1"/>
          </p:cNvSpPr>
          <p:nvPr>
            <p:ph idx="1"/>
          </p:nvPr>
        </p:nvSpPr>
        <p:spPr/>
        <p:txBody>
          <a:bodyPr/>
          <a:lstStyle/>
          <a:p>
            <a:endParaRPr lang="en-US" dirty="0"/>
          </a:p>
          <a:p>
            <a:endParaRPr lang="en-US" dirty="0"/>
          </a:p>
          <a:p>
            <a:endParaRPr lang="en-US" dirty="0"/>
          </a:p>
          <a:p>
            <a:endParaRPr lang="en-US" dirty="0"/>
          </a:p>
          <a:p>
            <a:r>
              <a:rPr lang="en-US" dirty="0"/>
              <a:t>Bulk Nb general R&amp;D progress</a:t>
            </a:r>
          </a:p>
        </p:txBody>
      </p:sp>
      <p:sp>
        <p:nvSpPr>
          <p:cNvPr id="3" name="Title 2">
            <a:extLst>
              <a:ext uri="{FF2B5EF4-FFF2-40B4-BE49-F238E27FC236}">
                <a16:creationId xmlns:a16="http://schemas.microsoft.com/office/drawing/2014/main" id="{62A7AD90-1842-9B4F-8E1E-8247DF8EA20F}"/>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C7249177-407C-CF4E-BD00-D1DA87BF823D}"/>
              </a:ext>
            </a:extLst>
          </p:cNvPr>
          <p:cNvSpPr>
            <a:spLocks noGrp="1"/>
          </p:cNvSpPr>
          <p:nvPr>
            <p:ph type="dt" sz="half" idx="2"/>
          </p:nvPr>
        </p:nvSpPr>
        <p:spPr/>
        <p:txBody>
          <a:bodyPr/>
          <a:lstStyle/>
          <a:p>
            <a:pPr>
              <a:defRPr/>
            </a:pPr>
            <a:r>
              <a:rPr lang="en-US"/>
              <a:t>12/9/20</a:t>
            </a:r>
            <a:endParaRPr lang="en-US" dirty="0"/>
          </a:p>
        </p:txBody>
      </p:sp>
      <p:sp>
        <p:nvSpPr>
          <p:cNvPr id="5" name="Footer Placeholder 4">
            <a:extLst>
              <a:ext uri="{FF2B5EF4-FFF2-40B4-BE49-F238E27FC236}">
                <a16:creationId xmlns:a16="http://schemas.microsoft.com/office/drawing/2014/main" id="{9B4F8F40-E3A9-7A4A-8C6F-05C6AD1EDF4A}"/>
              </a:ext>
            </a:extLst>
          </p:cNvPr>
          <p:cNvSpPr>
            <a:spLocks noGrp="1"/>
          </p:cNvSpPr>
          <p:nvPr>
            <p:ph type="ftr" sz="quarter" idx="3"/>
          </p:nvPr>
        </p:nvSpPr>
        <p:spPr/>
        <p:txBody>
          <a:bodyPr/>
          <a:lstStyle/>
          <a:p>
            <a:pPr>
              <a:defRPr/>
            </a:pPr>
            <a:r>
              <a:rPr lang="en-US"/>
              <a:t>A. Romanenko | AAC'2020</a:t>
            </a:r>
            <a:endParaRPr lang="en-US" b="1" dirty="0"/>
          </a:p>
        </p:txBody>
      </p:sp>
      <p:sp>
        <p:nvSpPr>
          <p:cNvPr id="6" name="Slide Number Placeholder 5">
            <a:extLst>
              <a:ext uri="{FF2B5EF4-FFF2-40B4-BE49-F238E27FC236}">
                <a16:creationId xmlns:a16="http://schemas.microsoft.com/office/drawing/2014/main" id="{C70B4D42-B37B-3C4F-A3AE-2217AF0CC1E6}"/>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Tree>
    <p:extLst>
      <p:ext uri="{BB962C8B-B14F-4D97-AF65-F5344CB8AC3E}">
        <p14:creationId xmlns:p14="http://schemas.microsoft.com/office/powerpoint/2010/main" val="1482787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8486255-C5F5-4B73-8C14-99C3CA68942F}"/>
              </a:ext>
            </a:extLst>
          </p:cNvPr>
          <p:cNvPicPr>
            <a:picLocks noChangeAspect="1"/>
          </p:cNvPicPr>
          <p:nvPr/>
        </p:nvPicPr>
        <p:blipFill>
          <a:blip r:embed="rId3"/>
          <a:stretch>
            <a:fillRect/>
          </a:stretch>
        </p:blipFill>
        <p:spPr>
          <a:xfrm>
            <a:off x="6396959" y="1342327"/>
            <a:ext cx="2314684" cy="1894298"/>
          </a:xfrm>
          <a:prstGeom prst="rect">
            <a:avLst/>
          </a:prstGeom>
        </p:spPr>
      </p:pic>
      <p:sp>
        <p:nvSpPr>
          <p:cNvPr id="2" name="Content Placeholder 1">
            <a:extLst>
              <a:ext uri="{FF2B5EF4-FFF2-40B4-BE49-F238E27FC236}">
                <a16:creationId xmlns:a16="http://schemas.microsoft.com/office/drawing/2014/main" id="{EAA3FAD2-49E6-423C-B88E-03934F71632F}"/>
              </a:ext>
            </a:extLst>
          </p:cNvPr>
          <p:cNvSpPr>
            <a:spLocks noGrp="1"/>
          </p:cNvSpPr>
          <p:nvPr>
            <p:ph idx="1"/>
          </p:nvPr>
        </p:nvSpPr>
        <p:spPr>
          <a:xfrm>
            <a:off x="228600" y="640885"/>
            <a:ext cx="8483043" cy="416744"/>
          </a:xfrm>
          <a:solidFill>
            <a:srgbClr val="FFFF00"/>
          </a:solidFill>
        </p:spPr>
        <p:txBody>
          <a:bodyPr/>
          <a:lstStyle/>
          <a:p>
            <a:pPr marL="0" indent="0">
              <a:buNone/>
            </a:pPr>
            <a:r>
              <a:rPr lang="en-US" sz="1350" dirty="0"/>
              <a:t>Recently observed </a:t>
            </a:r>
            <a:r>
              <a:rPr lang="en-US" sz="1350" dirty="0">
                <a:solidFill>
                  <a:srgbClr val="0070C0"/>
                </a:solidFill>
              </a:rPr>
              <a:t>dip in the resonant frequency </a:t>
            </a:r>
            <a:r>
              <a:rPr lang="en-US" sz="1350" dirty="0"/>
              <a:t>of SRF cavities near T</a:t>
            </a:r>
            <a:r>
              <a:rPr lang="en-US" sz="1350" baseline="-25000" dirty="0"/>
              <a:t>c</a:t>
            </a:r>
            <a:r>
              <a:rPr lang="en-US" sz="1350" dirty="0"/>
              <a:t> found to be a </a:t>
            </a:r>
            <a:r>
              <a:rPr lang="en-US" sz="1350" dirty="0">
                <a:solidFill>
                  <a:srgbClr val="0070C0"/>
                </a:solidFill>
              </a:rPr>
              <a:t>signature of ultra-high Q</a:t>
            </a:r>
            <a:r>
              <a:rPr lang="en-US" sz="1350" baseline="-25000" dirty="0">
                <a:solidFill>
                  <a:srgbClr val="0070C0"/>
                </a:solidFill>
              </a:rPr>
              <a:t>0 </a:t>
            </a:r>
            <a:r>
              <a:rPr lang="en-US" sz="1350" dirty="0"/>
              <a:t>and </a:t>
            </a:r>
            <a:r>
              <a:rPr lang="en-US" sz="1350" dirty="0">
                <a:solidFill>
                  <a:srgbClr val="0070C0"/>
                </a:solidFill>
              </a:rPr>
              <a:t>dilute concentrations of impurities </a:t>
            </a:r>
            <a:r>
              <a:rPr lang="en-US" sz="1350" dirty="0"/>
              <a:t>within the RF layer</a:t>
            </a:r>
          </a:p>
        </p:txBody>
      </p:sp>
      <p:sp>
        <p:nvSpPr>
          <p:cNvPr id="3" name="Title 2">
            <a:extLst>
              <a:ext uri="{FF2B5EF4-FFF2-40B4-BE49-F238E27FC236}">
                <a16:creationId xmlns:a16="http://schemas.microsoft.com/office/drawing/2014/main" id="{F35834F9-D89C-41FD-9F42-9C4447DE7D7B}"/>
              </a:ext>
            </a:extLst>
          </p:cNvPr>
          <p:cNvSpPr>
            <a:spLocks noGrp="1"/>
          </p:cNvSpPr>
          <p:nvPr>
            <p:ph type="title"/>
          </p:nvPr>
        </p:nvSpPr>
        <p:spPr/>
        <p:txBody>
          <a:bodyPr/>
          <a:lstStyle/>
          <a:p>
            <a:r>
              <a:rPr lang="en-US" dirty="0"/>
              <a:t>New Features in Cavities Linked to Ultra – High Q</a:t>
            </a:r>
            <a:r>
              <a:rPr lang="en-US" baseline="-25000" dirty="0"/>
              <a:t>0</a:t>
            </a:r>
            <a:endParaRPr lang="en-US" dirty="0"/>
          </a:p>
        </p:txBody>
      </p:sp>
      <p:sp>
        <p:nvSpPr>
          <p:cNvPr id="4" name="Date Placeholder 3">
            <a:extLst>
              <a:ext uri="{FF2B5EF4-FFF2-40B4-BE49-F238E27FC236}">
                <a16:creationId xmlns:a16="http://schemas.microsoft.com/office/drawing/2014/main" id="{5E95187E-C816-43AC-A195-C65F486C1517}"/>
              </a:ext>
            </a:extLst>
          </p:cNvPr>
          <p:cNvSpPr>
            <a:spLocks noGrp="1"/>
          </p:cNvSpPr>
          <p:nvPr>
            <p:ph type="dt" sz="half" idx="2"/>
          </p:nvPr>
        </p:nvSpPr>
        <p:spPr/>
        <p:txBody>
          <a:bodyPr/>
          <a:lstStyle/>
          <a:p>
            <a:pPr>
              <a:defRPr/>
            </a:pPr>
            <a:r>
              <a:rPr lang="en-US"/>
              <a:t>12/9/20</a:t>
            </a:r>
            <a:endParaRPr lang="en-US" dirty="0"/>
          </a:p>
        </p:txBody>
      </p:sp>
      <p:sp>
        <p:nvSpPr>
          <p:cNvPr id="5" name="Footer Placeholder 4">
            <a:extLst>
              <a:ext uri="{FF2B5EF4-FFF2-40B4-BE49-F238E27FC236}">
                <a16:creationId xmlns:a16="http://schemas.microsoft.com/office/drawing/2014/main" id="{B5AFF165-40A3-4048-896A-98AB71F71A34}"/>
              </a:ext>
            </a:extLst>
          </p:cNvPr>
          <p:cNvSpPr>
            <a:spLocks noGrp="1"/>
          </p:cNvSpPr>
          <p:nvPr>
            <p:ph type="ftr" sz="quarter" idx="3"/>
          </p:nvPr>
        </p:nvSpPr>
        <p:spPr/>
        <p:txBody>
          <a:bodyPr/>
          <a:lstStyle/>
          <a:p>
            <a:pPr>
              <a:defRPr/>
            </a:pPr>
            <a:r>
              <a:rPr lang="en-US"/>
              <a:t>A. Romanenko | AAC'2020</a:t>
            </a:r>
            <a:endParaRPr lang="en-US" b="1" dirty="0"/>
          </a:p>
        </p:txBody>
      </p:sp>
      <p:sp>
        <p:nvSpPr>
          <p:cNvPr id="6" name="Slide Number Placeholder 5">
            <a:extLst>
              <a:ext uri="{FF2B5EF4-FFF2-40B4-BE49-F238E27FC236}">
                <a16:creationId xmlns:a16="http://schemas.microsoft.com/office/drawing/2014/main" id="{2A450939-FEB5-43A8-8648-A7764FA0D1F9}"/>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pic>
        <p:nvPicPr>
          <p:cNvPr id="8" name="Picture 7">
            <a:extLst>
              <a:ext uri="{FF2B5EF4-FFF2-40B4-BE49-F238E27FC236}">
                <a16:creationId xmlns:a16="http://schemas.microsoft.com/office/drawing/2014/main" id="{B97E6ADE-6520-482B-8FA4-20E8244FD490}"/>
              </a:ext>
            </a:extLst>
          </p:cNvPr>
          <p:cNvPicPr>
            <a:picLocks noChangeAspect="1"/>
          </p:cNvPicPr>
          <p:nvPr/>
        </p:nvPicPr>
        <p:blipFill>
          <a:blip r:embed="rId4"/>
          <a:stretch>
            <a:fillRect/>
          </a:stretch>
        </p:blipFill>
        <p:spPr>
          <a:xfrm>
            <a:off x="2991191" y="1342994"/>
            <a:ext cx="2235746" cy="1911086"/>
          </a:xfrm>
          <a:prstGeom prst="rect">
            <a:avLst/>
          </a:prstGeom>
        </p:spPr>
      </p:pic>
      <p:pic>
        <p:nvPicPr>
          <p:cNvPr id="9" name="Picture 8">
            <a:extLst>
              <a:ext uri="{FF2B5EF4-FFF2-40B4-BE49-F238E27FC236}">
                <a16:creationId xmlns:a16="http://schemas.microsoft.com/office/drawing/2014/main" id="{4E63D54E-3D21-450E-8BC6-705152B32B02}"/>
              </a:ext>
            </a:extLst>
          </p:cNvPr>
          <p:cNvPicPr>
            <a:picLocks noChangeAspect="1"/>
          </p:cNvPicPr>
          <p:nvPr/>
        </p:nvPicPr>
        <p:blipFill>
          <a:blip r:embed="rId5"/>
          <a:stretch>
            <a:fillRect/>
          </a:stretch>
        </p:blipFill>
        <p:spPr>
          <a:xfrm>
            <a:off x="228600" y="2766698"/>
            <a:ext cx="2387581" cy="2021284"/>
          </a:xfrm>
          <a:prstGeom prst="rect">
            <a:avLst/>
          </a:prstGeom>
        </p:spPr>
      </p:pic>
      <p:pic>
        <p:nvPicPr>
          <p:cNvPr id="12" name="Picture 11">
            <a:extLst>
              <a:ext uri="{FF2B5EF4-FFF2-40B4-BE49-F238E27FC236}">
                <a16:creationId xmlns:a16="http://schemas.microsoft.com/office/drawing/2014/main" id="{9D8A1B2B-E914-484F-BED4-48ED7A9D2B87}"/>
              </a:ext>
            </a:extLst>
          </p:cNvPr>
          <p:cNvPicPr>
            <a:picLocks noChangeAspect="1"/>
          </p:cNvPicPr>
          <p:nvPr>
            <p:custDataLst>
              <p:tags r:id="rId1"/>
            </p:custDataLst>
          </p:nvPr>
        </p:nvPicPr>
        <p:blipFill>
          <a:blip r:embed="rId6"/>
          <a:stretch>
            <a:fillRect/>
          </a:stretch>
        </p:blipFill>
        <p:spPr>
          <a:xfrm>
            <a:off x="5403816" y="2473519"/>
            <a:ext cx="361475" cy="153604"/>
          </a:xfrm>
          <a:prstGeom prst="rect">
            <a:avLst/>
          </a:prstGeom>
        </p:spPr>
      </p:pic>
      <p:sp>
        <p:nvSpPr>
          <p:cNvPr id="17" name="Content Placeholder 1">
            <a:extLst>
              <a:ext uri="{FF2B5EF4-FFF2-40B4-BE49-F238E27FC236}">
                <a16:creationId xmlns:a16="http://schemas.microsoft.com/office/drawing/2014/main" id="{47EDA546-D1C5-405A-B551-4FE85FBD9859}"/>
              </a:ext>
            </a:extLst>
          </p:cNvPr>
          <p:cNvSpPr txBox="1">
            <a:spLocks/>
          </p:cNvSpPr>
          <p:nvPr/>
        </p:nvSpPr>
        <p:spPr>
          <a:xfrm>
            <a:off x="2804958" y="3308368"/>
            <a:ext cx="6067586" cy="1403501"/>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350" dirty="0">
                <a:solidFill>
                  <a:srgbClr val="0070C0"/>
                </a:solidFill>
              </a:rPr>
              <a:t>Q</a:t>
            </a:r>
            <a:r>
              <a:rPr lang="en-US" sz="1350" baseline="-25000" dirty="0">
                <a:solidFill>
                  <a:srgbClr val="0070C0"/>
                </a:solidFill>
              </a:rPr>
              <a:t>0</a:t>
            </a:r>
            <a:r>
              <a:rPr lang="en-US" sz="1350" dirty="0">
                <a:solidFill>
                  <a:srgbClr val="0070C0"/>
                </a:solidFill>
              </a:rPr>
              <a:t> varies linearly with ∆</a:t>
            </a:r>
            <a:r>
              <a:rPr lang="en-US" sz="1350" dirty="0" err="1">
                <a:solidFill>
                  <a:srgbClr val="0070C0"/>
                </a:solidFill>
              </a:rPr>
              <a:t>f</a:t>
            </a:r>
            <a:r>
              <a:rPr lang="en-US" sz="1350" baseline="-25000" dirty="0" err="1">
                <a:solidFill>
                  <a:srgbClr val="0070C0"/>
                </a:solidFill>
              </a:rPr>
              <a:t>dip</a:t>
            </a:r>
            <a:r>
              <a:rPr lang="en-US" sz="1350" baseline="-25000" dirty="0">
                <a:solidFill>
                  <a:srgbClr val="0070C0"/>
                </a:solidFill>
              </a:rPr>
              <a:t> </a:t>
            </a:r>
            <a:endParaRPr lang="en-US" sz="1350" dirty="0">
              <a:solidFill>
                <a:srgbClr val="0070C0"/>
              </a:solidFill>
            </a:endParaRPr>
          </a:p>
          <a:p>
            <a:pPr lvl="1"/>
            <a:r>
              <a:rPr lang="en-US" sz="1350" dirty="0"/>
              <a:t>Complete model would give insight on how to tailor </a:t>
            </a:r>
            <a:r>
              <a:rPr lang="en-US" sz="1350" dirty="0">
                <a:solidFill>
                  <a:srgbClr val="0070C0"/>
                </a:solidFill>
              </a:rPr>
              <a:t>surface treatments that further push Q</a:t>
            </a:r>
            <a:r>
              <a:rPr lang="en-US" sz="1350" baseline="-25000" dirty="0">
                <a:solidFill>
                  <a:srgbClr val="0070C0"/>
                </a:solidFill>
              </a:rPr>
              <a:t>0</a:t>
            </a:r>
            <a:endParaRPr lang="en-US" sz="1350" dirty="0">
              <a:solidFill>
                <a:srgbClr val="0070C0"/>
              </a:solidFill>
            </a:endParaRPr>
          </a:p>
          <a:p>
            <a:r>
              <a:rPr lang="en-US" sz="1350" dirty="0"/>
              <a:t>Theoretical work </a:t>
            </a:r>
            <a:r>
              <a:rPr lang="en-US" sz="1350" b="1" dirty="0"/>
              <a:t>at Northwestern via CAPST</a:t>
            </a:r>
            <a:r>
              <a:rPr lang="en-US" sz="1350" dirty="0"/>
              <a:t> suggests that the </a:t>
            </a:r>
            <a:r>
              <a:rPr lang="en-US" sz="1350" dirty="0">
                <a:solidFill>
                  <a:srgbClr val="0070C0"/>
                </a:solidFill>
              </a:rPr>
              <a:t>origins</a:t>
            </a:r>
            <a:r>
              <a:rPr lang="en-US" sz="1350" dirty="0"/>
              <a:t> of the dip </a:t>
            </a:r>
            <a:r>
              <a:rPr lang="en-US" sz="1350" dirty="0">
                <a:solidFill>
                  <a:srgbClr val="0070C0"/>
                </a:solidFill>
              </a:rPr>
              <a:t>lie in BCS theory </a:t>
            </a:r>
            <a:r>
              <a:rPr lang="en-US" sz="1200" dirty="0">
                <a:solidFill>
                  <a:srgbClr val="0070C0"/>
                </a:solidFill>
              </a:rPr>
              <a:t> </a:t>
            </a:r>
          </a:p>
          <a:p>
            <a:r>
              <a:rPr lang="en-US" sz="1350" dirty="0"/>
              <a:t>Findings to be submitted by D. Bafia </a:t>
            </a:r>
            <a:r>
              <a:rPr lang="en-US" sz="1350" i="1" dirty="0"/>
              <a:t>et al. </a:t>
            </a:r>
            <a:r>
              <a:rPr lang="en-US" sz="1350" dirty="0"/>
              <a:t>to PRL</a:t>
            </a:r>
          </a:p>
        </p:txBody>
      </p:sp>
      <p:sp>
        <p:nvSpPr>
          <p:cNvPr id="20" name="TextBox 19">
            <a:extLst>
              <a:ext uri="{FF2B5EF4-FFF2-40B4-BE49-F238E27FC236}">
                <a16:creationId xmlns:a16="http://schemas.microsoft.com/office/drawing/2014/main" id="{6F1AB354-4540-4532-9A91-2657F3726320}"/>
              </a:ext>
            </a:extLst>
          </p:cNvPr>
          <p:cNvSpPr txBox="1"/>
          <p:nvPr/>
        </p:nvSpPr>
        <p:spPr>
          <a:xfrm>
            <a:off x="6439264" y="1052467"/>
            <a:ext cx="2230074" cy="276999"/>
          </a:xfrm>
          <a:prstGeom prst="rect">
            <a:avLst/>
          </a:prstGeom>
          <a:noFill/>
        </p:spPr>
        <p:txBody>
          <a:bodyPr wrap="square" rtlCol="0">
            <a:spAutoFit/>
          </a:bodyPr>
          <a:lstStyle/>
          <a:p>
            <a:pPr algn="ctr"/>
            <a:r>
              <a:rPr lang="en-US" sz="1200" dirty="0">
                <a:solidFill>
                  <a:schemeClr val="accent6">
                    <a:lumMod val="50000"/>
                  </a:schemeClr>
                </a:solidFill>
              </a:rPr>
              <a:t>Effect of N Concentration on Dip</a:t>
            </a:r>
            <a:endParaRPr lang="en-US" sz="1500" dirty="0">
              <a:solidFill>
                <a:schemeClr val="accent6">
                  <a:lumMod val="50000"/>
                </a:schemeClr>
              </a:solidFill>
            </a:endParaRPr>
          </a:p>
        </p:txBody>
      </p:sp>
      <p:sp>
        <p:nvSpPr>
          <p:cNvPr id="21" name="TextBox 20">
            <a:extLst>
              <a:ext uri="{FF2B5EF4-FFF2-40B4-BE49-F238E27FC236}">
                <a16:creationId xmlns:a16="http://schemas.microsoft.com/office/drawing/2014/main" id="{703F6119-0380-4337-8F07-A697318A1D2E}"/>
              </a:ext>
            </a:extLst>
          </p:cNvPr>
          <p:cNvSpPr txBox="1"/>
          <p:nvPr/>
        </p:nvSpPr>
        <p:spPr>
          <a:xfrm>
            <a:off x="3197237" y="1057629"/>
            <a:ext cx="2314684" cy="276999"/>
          </a:xfrm>
          <a:prstGeom prst="rect">
            <a:avLst/>
          </a:prstGeom>
          <a:noFill/>
        </p:spPr>
        <p:txBody>
          <a:bodyPr wrap="square" rtlCol="0">
            <a:spAutoFit/>
          </a:bodyPr>
          <a:lstStyle/>
          <a:p>
            <a:pPr algn="ctr"/>
            <a:r>
              <a:rPr lang="en-US" sz="1200" dirty="0">
                <a:solidFill>
                  <a:schemeClr val="accent6">
                    <a:lumMod val="50000"/>
                  </a:schemeClr>
                </a:solidFill>
              </a:rPr>
              <a:t>Effect of Design Frequency on Dip</a:t>
            </a:r>
            <a:endParaRPr lang="en-US" sz="1500" dirty="0">
              <a:solidFill>
                <a:schemeClr val="accent6">
                  <a:lumMod val="50000"/>
                </a:schemeClr>
              </a:solidFill>
            </a:endParaRPr>
          </a:p>
        </p:txBody>
      </p:sp>
      <p:sp>
        <p:nvSpPr>
          <p:cNvPr id="24" name="Content Placeholder 1">
            <a:extLst>
              <a:ext uri="{FF2B5EF4-FFF2-40B4-BE49-F238E27FC236}">
                <a16:creationId xmlns:a16="http://schemas.microsoft.com/office/drawing/2014/main" id="{A0397311-5A3C-4923-B78E-9C1A8FC023FA}"/>
              </a:ext>
            </a:extLst>
          </p:cNvPr>
          <p:cNvSpPr txBox="1">
            <a:spLocks/>
          </p:cNvSpPr>
          <p:nvPr/>
        </p:nvSpPr>
        <p:spPr>
          <a:xfrm>
            <a:off x="430847" y="1181165"/>
            <a:ext cx="2467031" cy="810265"/>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350" dirty="0"/>
              <a:t>Dip magnitude (∆</a:t>
            </a:r>
            <a:r>
              <a:rPr lang="en-US" sz="1350" dirty="0" err="1"/>
              <a:t>f</a:t>
            </a:r>
            <a:r>
              <a:rPr lang="en-US" sz="1350" baseline="-25000" dirty="0" err="1"/>
              <a:t>dip</a:t>
            </a:r>
            <a:r>
              <a:rPr lang="en-US" sz="1350" dirty="0"/>
              <a:t>) depends on </a:t>
            </a:r>
            <a:r>
              <a:rPr lang="en-US" sz="1350" dirty="0">
                <a:solidFill>
                  <a:srgbClr val="0070C0"/>
                </a:solidFill>
              </a:rPr>
              <a:t>design frequency</a:t>
            </a:r>
            <a:r>
              <a:rPr lang="en-US" sz="1350" dirty="0"/>
              <a:t> and </a:t>
            </a:r>
            <a:r>
              <a:rPr lang="en-US" sz="1350" dirty="0">
                <a:solidFill>
                  <a:srgbClr val="0070C0"/>
                </a:solidFill>
              </a:rPr>
              <a:t>impurity concentration</a:t>
            </a:r>
          </a:p>
        </p:txBody>
      </p:sp>
      <p:sp>
        <p:nvSpPr>
          <p:cNvPr id="27" name="Left Brace 26">
            <a:extLst>
              <a:ext uri="{FF2B5EF4-FFF2-40B4-BE49-F238E27FC236}">
                <a16:creationId xmlns:a16="http://schemas.microsoft.com/office/drawing/2014/main" id="{F4FFDD44-6EC8-4B6D-9BB0-C5D74BFB22DB}"/>
              </a:ext>
            </a:extLst>
          </p:cNvPr>
          <p:cNvSpPr/>
          <p:nvPr/>
        </p:nvSpPr>
        <p:spPr>
          <a:xfrm rot="10800000">
            <a:off x="5201697" y="2377709"/>
            <a:ext cx="118553" cy="374680"/>
          </a:xfrm>
          <a:prstGeom prst="leftBrace">
            <a:avLst/>
          </a:prstGeom>
          <a:ln>
            <a:solidFill>
              <a:schemeClr val="accent6">
                <a:lumMod val="50000"/>
              </a:schemeClr>
            </a:solidFill>
          </a:ln>
          <a:effectLst>
            <a:outerShdw blurRad="40000" dist="20000" dir="5400000" rotWithShape="0">
              <a:srgbClr val="000000">
                <a:alpha val="0"/>
              </a:srgbClr>
            </a:outerShdw>
          </a:effectLst>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sz="1800"/>
          </a:p>
        </p:txBody>
      </p:sp>
      <p:sp>
        <p:nvSpPr>
          <p:cNvPr id="28" name="TextBox 27">
            <a:extLst>
              <a:ext uri="{FF2B5EF4-FFF2-40B4-BE49-F238E27FC236}">
                <a16:creationId xmlns:a16="http://schemas.microsoft.com/office/drawing/2014/main" id="{4A71556B-3B3A-4F56-850A-11ED18DD95D9}"/>
              </a:ext>
            </a:extLst>
          </p:cNvPr>
          <p:cNvSpPr txBox="1"/>
          <p:nvPr/>
        </p:nvSpPr>
        <p:spPr>
          <a:xfrm>
            <a:off x="131488" y="1958589"/>
            <a:ext cx="2467031" cy="461665"/>
          </a:xfrm>
          <a:prstGeom prst="rect">
            <a:avLst/>
          </a:prstGeom>
          <a:noFill/>
        </p:spPr>
        <p:txBody>
          <a:bodyPr wrap="square" rtlCol="0">
            <a:spAutoFit/>
          </a:bodyPr>
          <a:lstStyle/>
          <a:p>
            <a:r>
              <a:rPr lang="en-US" sz="1200" dirty="0">
                <a:solidFill>
                  <a:srgbClr val="FF0000"/>
                </a:solidFill>
              </a:rPr>
              <a:t>D. Bafia </a:t>
            </a:r>
            <a:r>
              <a:rPr lang="en-US" sz="1200" i="1" dirty="0">
                <a:solidFill>
                  <a:srgbClr val="FF0000"/>
                </a:solidFill>
              </a:rPr>
              <a:t>et al.</a:t>
            </a:r>
            <a:r>
              <a:rPr lang="en-US" sz="1200" dirty="0">
                <a:solidFill>
                  <a:srgbClr val="FF0000"/>
                </a:solidFill>
              </a:rPr>
              <a:t>, Proc. of SRF’19</a:t>
            </a:r>
          </a:p>
          <a:p>
            <a:r>
              <a:rPr lang="en-US" sz="1200" dirty="0">
                <a:solidFill>
                  <a:srgbClr val="FF0000"/>
                </a:solidFill>
              </a:rPr>
              <a:t>D. Bafia, PhD Thesis, IIT, 2020</a:t>
            </a:r>
          </a:p>
        </p:txBody>
      </p:sp>
      <p:sp>
        <p:nvSpPr>
          <p:cNvPr id="29" name="TextBox 28">
            <a:extLst>
              <a:ext uri="{FF2B5EF4-FFF2-40B4-BE49-F238E27FC236}">
                <a16:creationId xmlns:a16="http://schemas.microsoft.com/office/drawing/2014/main" id="{4EBB4C2E-5400-4872-8D14-0521C2877642}"/>
              </a:ext>
            </a:extLst>
          </p:cNvPr>
          <p:cNvSpPr txBox="1"/>
          <p:nvPr/>
        </p:nvSpPr>
        <p:spPr>
          <a:xfrm>
            <a:off x="315096" y="2550321"/>
            <a:ext cx="1950763" cy="276999"/>
          </a:xfrm>
          <a:prstGeom prst="rect">
            <a:avLst/>
          </a:prstGeom>
          <a:noFill/>
        </p:spPr>
        <p:txBody>
          <a:bodyPr wrap="square" rtlCol="0">
            <a:spAutoFit/>
          </a:bodyPr>
          <a:lstStyle/>
          <a:p>
            <a:pPr algn="ctr"/>
            <a:r>
              <a:rPr lang="en-US" sz="1200" dirty="0">
                <a:solidFill>
                  <a:schemeClr val="accent6">
                    <a:lumMod val="50000"/>
                  </a:schemeClr>
                </a:solidFill>
              </a:rPr>
              <a:t>Q</a:t>
            </a:r>
            <a:r>
              <a:rPr lang="en-US" sz="1200" baseline="-25000" dirty="0">
                <a:solidFill>
                  <a:schemeClr val="accent6">
                    <a:lumMod val="50000"/>
                  </a:schemeClr>
                </a:solidFill>
              </a:rPr>
              <a:t>0</a:t>
            </a:r>
            <a:r>
              <a:rPr lang="en-US" sz="1200" dirty="0">
                <a:solidFill>
                  <a:schemeClr val="accent6">
                    <a:lumMod val="50000"/>
                  </a:schemeClr>
                </a:solidFill>
              </a:rPr>
              <a:t> (16 MV/m) vs ∆</a:t>
            </a:r>
            <a:r>
              <a:rPr lang="en-US" sz="1200" dirty="0" err="1">
                <a:solidFill>
                  <a:schemeClr val="accent6">
                    <a:lumMod val="50000"/>
                  </a:schemeClr>
                </a:solidFill>
              </a:rPr>
              <a:t>f</a:t>
            </a:r>
            <a:r>
              <a:rPr lang="en-US" sz="1200" baseline="-25000" dirty="0" err="1">
                <a:solidFill>
                  <a:schemeClr val="accent6">
                    <a:lumMod val="50000"/>
                  </a:schemeClr>
                </a:solidFill>
              </a:rPr>
              <a:t>dip</a:t>
            </a:r>
            <a:endParaRPr lang="en-US" sz="1500" dirty="0">
              <a:solidFill>
                <a:schemeClr val="accent6">
                  <a:lumMod val="50000"/>
                </a:schemeClr>
              </a:solidFill>
            </a:endParaRPr>
          </a:p>
        </p:txBody>
      </p:sp>
    </p:spTree>
    <p:extLst>
      <p:ext uri="{BB962C8B-B14F-4D97-AF65-F5344CB8AC3E}">
        <p14:creationId xmlns:p14="http://schemas.microsoft.com/office/powerpoint/2010/main" val="4193839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314450" y="728663"/>
            <a:ext cx="3928277" cy="3801995"/>
          </a:xfrm>
        </p:spPr>
        <p:txBody>
          <a:bodyPr/>
          <a:lstStyle/>
          <a:p>
            <a:r>
              <a:rPr lang="en-US" sz="1650" kern="0" dirty="0">
                <a:solidFill>
                  <a:schemeClr val="accent6"/>
                </a:solidFill>
              </a:rPr>
              <a:t>First treatments of cavities of this shape and frequency!</a:t>
            </a:r>
          </a:p>
          <a:p>
            <a:r>
              <a:rPr lang="en-US" sz="1650" kern="0" dirty="0">
                <a:solidFill>
                  <a:schemeClr val="accent6"/>
                </a:solidFill>
              </a:rPr>
              <a:t>EP: </a:t>
            </a:r>
            <a:r>
              <a:rPr lang="en-US" sz="1500" kern="0" dirty="0"/>
              <a:t>Both cavities meet or exceed FRIB upgrade and PIP-II Q</a:t>
            </a:r>
            <a:r>
              <a:rPr lang="en-US" sz="1500" kern="0" baseline="-25000" dirty="0"/>
              <a:t>0</a:t>
            </a:r>
            <a:r>
              <a:rPr lang="en-US" sz="1500" kern="0" dirty="0"/>
              <a:t> minimum requirements at respective operating gradients </a:t>
            </a:r>
          </a:p>
          <a:p>
            <a:r>
              <a:rPr lang="en-US" sz="1650" kern="0" dirty="0"/>
              <a:t>1</a:t>
            </a:r>
            <a:r>
              <a:rPr lang="en-US" sz="1650" kern="0" baseline="30000" dirty="0"/>
              <a:t>st</a:t>
            </a:r>
            <a:r>
              <a:rPr lang="en-US" sz="1650" kern="0" dirty="0"/>
              <a:t> N-doping (2/0)</a:t>
            </a:r>
          </a:p>
          <a:p>
            <a:pPr lvl="1"/>
            <a:r>
              <a:rPr lang="en-US" sz="1500" kern="0" dirty="0"/>
              <a:t>Q</a:t>
            </a:r>
            <a:r>
              <a:rPr lang="en-US" sz="1500" kern="0" baseline="-25000" dirty="0"/>
              <a:t>0 </a:t>
            </a:r>
            <a:r>
              <a:rPr lang="en-US" sz="1500" kern="0" dirty="0"/>
              <a:t>comparable to EP performance</a:t>
            </a:r>
          </a:p>
          <a:p>
            <a:pPr lvl="1"/>
            <a:r>
              <a:rPr lang="en-US" sz="1500" kern="0" dirty="0"/>
              <a:t>Both cavities benefit from reduced </a:t>
            </a:r>
            <a:r>
              <a:rPr lang="en-US" sz="1500" dirty="0"/>
              <a:t>R</a:t>
            </a:r>
            <a:r>
              <a:rPr lang="en-US" sz="1500" baseline="-25000" dirty="0"/>
              <a:t>BCS</a:t>
            </a:r>
            <a:endParaRPr lang="en-US" sz="1500" dirty="0"/>
          </a:p>
          <a:p>
            <a:pPr lvl="1"/>
            <a:r>
              <a:rPr lang="en-US" sz="1500" kern="0" dirty="0"/>
              <a:t>R</a:t>
            </a:r>
            <a:r>
              <a:rPr lang="en-US" sz="1500" kern="0" baseline="-25000" dirty="0"/>
              <a:t>0</a:t>
            </a:r>
            <a:r>
              <a:rPr lang="en-US" sz="1500" kern="0" dirty="0"/>
              <a:t> somewhat high; likely increased flux trapping/sensitivity to trapping</a:t>
            </a:r>
          </a:p>
          <a:p>
            <a:r>
              <a:rPr lang="en-US" kern="0" dirty="0"/>
              <a:t>Working to optimize new doping recipes &amp; post-doping EP parameters for ~ 644-650 MHz  </a:t>
            </a:r>
          </a:p>
        </p:txBody>
      </p:sp>
      <p:sp>
        <p:nvSpPr>
          <p:cNvPr id="7" name="Title 6"/>
          <p:cNvSpPr>
            <a:spLocks noGrp="1"/>
          </p:cNvSpPr>
          <p:nvPr>
            <p:ph type="title"/>
          </p:nvPr>
        </p:nvSpPr>
        <p:spPr/>
        <p:txBody>
          <a:bodyPr/>
          <a:lstStyle/>
          <a:p>
            <a:r>
              <a:rPr lang="en-US" dirty="0"/>
              <a:t>650 MHz doping recipe development for FRIB and PIP-II</a:t>
            </a:r>
          </a:p>
        </p:txBody>
      </p:sp>
      <p:sp>
        <p:nvSpPr>
          <p:cNvPr id="3" name="Date Placeholder 2"/>
          <p:cNvSpPr>
            <a:spLocks noGrp="1"/>
          </p:cNvSpPr>
          <p:nvPr>
            <p:ph type="dt" sz="half" idx="2"/>
          </p:nvPr>
        </p:nvSpPr>
        <p:spPr/>
        <p:txBody>
          <a:bodyPr/>
          <a:lstStyle/>
          <a:p>
            <a:pPr>
              <a:defRPr/>
            </a:pPr>
            <a:r>
              <a:rPr lang="en-US"/>
              <a:t>12/9/20</a:t>
            </a:r>
            <a:endParaRPr lang="en-US" dirty="0"/>
          </a:p>
        </p:txBody>
      </p:sp>
      <p:sp>
        <p:nvSpPr>
          <p:cNvPr id="4" name="Footer Placeholder 3"/>
          <p:cNvSpPr>
            <a:spLocks noGrp="1"/>
          </p:cNvSpPr>
          <p:nvPr>
            <p:ph type="ftr" sz="quarter" idx="3"/>
          </p:nvPr>
        </p:nvSpPr>
        <p:spPr/>
        <p:txBody>
          <a:bodyPr/>
          <a:lstStyle/>
          <a:p>
            <a:pPr>
              <a:defRPr/>
            </a:pPr>
            <a:r>
              <a:rPr lang="en-US"/>
              <a:t>A. Romanenko | AAC'2020</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pic>
        <p:nvPicPr>
          <p:cNvPr id="11" name="Picture 10">
            <a:extLst>
              <a:ext uri="{FF2B5EF4-FFF2-40B4-BE49-F238E27FC236}">
                <a16:creationId xmlns:a16="http://schemas.microsoft.com/office/drawing/2014/main" id="{666A7C3B-CC2B-B349-91EF-224B7BF8E4CF}"/>
              </a:ext>
            </a:extLst>
          </p:cNvPr>
          <p:cNvPicPr>
            <a:picLocks noChangeAspect="1"/>
          </p:cNvPicPr>
          <p:nvPr/>
        </p:nvPicPr>
        <p:blipFill rotWithShape="1">
          <a:blip r:embed="rId2"/>
          <a:srcRect l="4901" t="6816" r="13522" b="4698"/>
          <a:stretch/>
        </p:blipFill>
        <p:spPr>
          <a:xfrm>
            <a:off x="5178414" y="659168"/>
            <a:ext cx="2550294" cy="2116678"/>
          </a:xfrm>
          <a:prstGeom prst="rect">
            <a:avLst/>
          </a:prstGeom>
        </p:spPr>
      </p:pic>
      <p:pic>
        <p:nvPicPr>
          <p:cNvPr id="13" name="Picture 12">
            <a:extLst>
              <a:ext uri="{FF2B5EF4-FFF2-40B4-BE49-F238E27FC236}">
                <a16:creationId xmlns:a16="http://schemas.microsoft.com/office/drawing/2014/main" id="{1AFE454C-D86F-E846-87F5-0D4C2171EE41}"/>
              </a:ext>
            </a:extLst>
          </p:cNvPr>
          <p:cNvPicPr>
            <a:picLocks noChangeAspect="1"/>
          </p:cNvPicPr>
          <p:nvPr/>
        </p:nvPicPr>
        <p:blipFill rotWithShape="1">
          <a:blip r:embed="rId3"/>
          <a:srcRect l="4753" t="9764" r="8317" b="3543"/>
          <a:stretch/>
        </p:blipFill>
        <p:spPr>
          <a:xfrm>
            <a:off x="5178414" y="2967815"/>
            <a:ext cx="2801519" cy="2137826"/>
          </a:xfrm>
          <a:prstGeom prst="rect">
            <a:avLst/>
          </a:prstGeom>
        </p:spPr>
      </p:pic>
      <p:sp>
        <p:nvSpPr>
          <p:cNvPr id="14" name="TextBox 13">
            <a:extLst>
              <a:ext uri="{FF2B5EF4-FFF2-40B4-BE49-F238E27FC236}">
                <a16:creationId xmlns:a16="http://schemas.microsoft.com/office/drawing/2014/main" id="{61FE4E4E-F914-9949-84D7-76A601453627}"/>
              </a:ext>
            </a:extLst>
          </p:cNvPr>
          <p:cNvSpPr txBox="1"/>
          <p:nvPr/>
        </p:nvSpPr>
        <p:spPr>
          <a:xfrm>
            <a:off x="5759599" y="658243"/>
            <a:ext cx="1570193" cy="300082"/>
          </a:xfrm>
          <a:prstGeom prst="rect">
            <a:avLst/>
          </a:prstGeom>
          <a:noFill/>
          <a:ln>
            <a:solidFill>
              <a:schemeClr val="accent1"/>
            </a:solidFill>
          </a:ln>
        </p:spPr>
        <p:txBody>
          <a:bodyPr wrap="square" rtlCol="0">
            <a:spAutoFit/>
          </a:bodyPr>
          <a:lstStyle/>
          <a:p>
            <a:r>
              <a:rPr lang="en-US" sz="1350" dirty="0"/>
              <a:t>Q vs. </a:t>
            </a:r>
            <a:r>
              <a:rPr lang="en-US" sz="1350" dirty="0" err="1"/>
              <a:t>Eacc</a:t>
            </a:r>
            <a:r>
              <a:rPr lang="en-US" sz="1350" dirty="0"/>
              <a:t>: S65-001</a:t>
            </a:r>
          </a:p>
        </p:txBody>
      </p:sp>
      <p:sp>
        <p:nvSpPr>
          <p:cNvPr id="15" name="TextBox 14">
            <a:extLst>
              <a:ext uri="{FF2B5EF4-FFF2-40B4-BE49-F238E27FC236}">
                <a16:creationId xmlns:a16="http://schemas.microsoft.com/office/drawing/2014/main" id="{DFE92BB6-9F11-ED4C-B4C2-9F0F881865C3}"/>
              </a:ext>
            </a:extLst>
          </p:cNvPr>
          <p:cNvSpPr txBox="1"/>
          <p:nvPr/>
        </p:nvSpPr>
        <p:spPr>
          <a:xfrm>
            <a:off x="5759599" y="2829316"/>
            <a:ext cx="1570193" cy="300082"/>
          </a:xfrm>
          <a:prstGeom prst="rect">
            <a:avLst/>
          </a:prstGeom>
          <a:noFill/>
          <a:ln>
            <a:solidFill>
              <a:schemeClr val="accent1"/>
            </a:solidFill>
          </a:ln>
        </p:spPr>
        <p:txBody>
          <a:bodyPr wrap="square" rtlCol="0">
            <a:spAutoFit/>
          </a:bodyPr>
          <a:lstStyle/>
          <a:p>
            <a:r>
              <a:rPr lang="en-US" sz="1350" dirty="0"/>
              <a:t>Q vs. </a:t>
            </a:r>
            <a:r>
              <a:rPr lang="en-US" sz="1350" dirty="0" err="1"/>
              <a:t>Eacc</a:t>
            </a:r>
            <a:r>
              <a:rPr lang="en-US" sz="1350" dirty="0"/>
              <a:t>: S65-002</a:t>
            </a:r>
          </a:p>
        </p:txBody>
      </p:sp>
      <p:sp>
        <p:nvSpPr>
          <p:cNvPr id="16" name="5-Point Star 15">
            <a:extLst>
              <a:ext uri="{FF2B5EF4-FFF2-40B4-BE49-F238E27FC236}">
                <a16:creationId xmlns:a16="http://schemas.microsoft.com/office/drawing/2014/main" id="{D1EA920C-8AB1-3944-9407-A7C902567C9B}"/>
              </a:ext>
            </a:extLst>
          </p:cNvPr>
          <p:cNvSpPr/>
          <p:nvPr/>
        </p:nvSpPr>
        <p:spPr>
          <a:xfrm>
            <a:off x="6885881" y="3654151"/>
            <a:ext cx="116732" cy="124028"/>
          </a:xfrm>
          <a:prstGeom prst="star5">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6" name="5-Point Star 25">
            <a:extLst>
              <a:ext uri="{FF2B5EF4-FFF2-40B4-BE49-F238E27FC236}">
                <a16:creationId xmlns:a16="http://schemas.microsoft.com/office/drawing/2014/main" id="{047E9CFB-88D8-4748-A9F0-D657A9200764}"/>
              </a:ext>
            </a:extLst>
          </p:cNvPr>
          <p:cNvSpPr/>
          <p:nvPr/>
        </p:nvSpPr>
        <p:spPr>
          <a:xfrm>
            <a:off x="6818659" y="1290923"/>
            <a:ext cx="116732" cy="124028"/>
          </a:xfrm>
          <a:prstGeom prst="star5">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7" name="5-Point Star 26">
            <a:extLst>
              <a:ext uri="{FF2B5EF4-FFF2-40B4-BE49-F238E27FC236}">
                <a16:creationId xmlns:a16="http://schemas.microsoft.com/office/drawing/2014/main" id="{B61BB60C-480E-2A4C-8A59-08D22C0844C5}"/>
              </a:ext>
            </a:extLst>
          </p:cNvPr>
          <p:cNvSpPr/>
          <p:nvPr/>
        </p:nvSpPr>
        <p:spPr>
          <a:xfrm>
            <a:off x="6776681" y="1266493"/>
            <a:ext cx="116732" cy="124028"/>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8" name="5-Point Star 27">
            <a:extLst>
              <a:ext uri="{FF2B5EF4-FFF2-40B4-BE49-F238E27FC236}">
                <a16:creationId xmlns:a16="http://schemas.microsoft.com/office/drawing/2014/main" id="{87E30AFE-3590-F04D-8791-8CB26173B41E}"/>
              </a:ext>
            </a:extLst>
          </p:cNvPr>
          <p:cNvSpPr/>
          <p:nvPr/>
        </p:nvSpPr>
        <p:spPr>
          <a:xfrm>
            <a:off x="6850728" y="3613800"/>
            <a:ext cx="116732" cy="124028"/>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9" name="TextBox 28">
            <a:extLst>
              <a:ext uri="{FF2B5EF4-FFF2-40B4-BE49-F238E27FC236}">
                <a16:creationId xmlns:a16="http://schemas.microsoft.com/office/drawing/2014/main" id="{9F24182B-F371-9846-8D33-1A5A10D518FE}"/>
              </a:ext>
            </a:extLst>
          </p:cNvPr>
          <p:cNvSpPr txBox="1"/>
          <p:nvPr/>
        </p:nvSpPr>
        <p:spPr>
          <a:xfrm>
            <a:off x="6703441" y="1604061"/>
            <a:ext cx="3434009" cy="461665"/>
          </a:xfrm>
          <a:prstGeom prst="rect">
            <a:avLst/>
          </a:prstGeom>
          <a:noFill/>
        </p:spPr>
        <p:txBody>
          <a:bodyPr wrap="square" rtlCol="0">
            <a:spAutoFit/>
          </a:bodyPr>
          <a:lstStyle/>
          <a:p>
            <a:r>
              <a:rPr lang="en-US" sz="1200" dirty="0"/>
              <a:t>= PIP-II LB 650 req.</a:t>
            </a:r>
          </a:p>
          <a:p>
            <a:r>
              <a:rPr lang="en-US" sz="1200" dirty="0"/>
              <a:t>= FRIB MB 644 req.</a:t>
            </a:r>
          </a:p>
        </p:txBody>
      </p:sp>
      <p:sp>
        <p:nvSpPr>
          <p:cNvPr id="30" name="5-Point Star 29">
            <a:extLst>
              <a:ext uri="{FF2B5EF4-FFF2-40B4-BE49-F238E27FC236}">
                <a16:creationId xmlns:a16="http://schemas.microsoft.com/office/drawing/2014/main" id="{394FA4AE-2A10-6E43-BB15-DA6C2208C18E}"/>
              </a:ext>
            </a:extLst>
          </p:cNvPr>
          <p:cNvSpPr/>
          <p:nvPr/>
        </p:nvSpPr>
        <p:spPr>
          <a:xfrm>
            <a:off x="6606073" y="1656631"/>
            <a:ext cx="116732" cy="124028"/>
          </a:xfrm>
          <a:prstGeom prst="star5">
            <a:avLst/>
          </a:prstGeom>
          <a:solidFill>
            <a:srgbClr val="FFC0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1" name="5-Point Star 30">
            <a:extLst>
              <a:ext uri="{FF2B5EF4-FFF2-40B4-BE49-F238E27FC236}">
                <a16:creationId xmlns:a16="http://schemas.microsoft.com/office/drawing/2014/main" id="{CB390972-E779-F84B-9D02-11E753A1C834}"/>
              </a:ext>
            </a:extLst>
          </p:cNvPr>
          <p:cNvSpPr/>
          <p:nvPr/>
        </p:nvSpPr>
        <p:spPr>
          <a:xfrm>
            <a:off x="6606676" y="1841784"/>
            <a:ext cx="116732" cy="124028"/>
          </a:xfrm>
          <a:prstGeom prst="star5">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TextBox 17">
            <a:extLst>
              <a:ext uri="{FF2B5EF4-FFF2-40B4-BE49-F238E27FC236}">
                <a16:creationId xmlns:a16="http://schemas.microsoft.com/office/drawing/2014/main" id="{5CA57419-24A6-8C4C-835D-487DB0DC0DD4}"/>
              </a:ext>
            </a:extLst>
          </p:cNvPr>
          <p:cNvSpPr txBox="1"/>
          <p:nvPr/>
        </p:nvSpPr>
        <p:spPr>
          <a:xfrm>
            <a:off x="7064183" y="4196579"/>
            <a:ext cx="1944763" cy="338554"/>
          </a:xfrm>
          <a:prstGeom prst="rect">
            <a:avLst/>
          </a:prstGeom>
          <a:solidFill>
            <a:srgbClr val="FFFF00"/>
          </a:solidFill>
        </p:spPr>
        <p:txBody>
          <a:bodyPr wrap="none" rtlCol="0">
            <a:spAutoFit/>
          </a:bodyPr>
          <a:lstStyle/>
          <a:p>
            <a:r>
              <a:rPr lang="en-US" sz="1600" dirty="0"/>
              <a:t>K. McGee FNAL/MSU</a:t>
            </a:r>
          </a:p>
        </p:txBody>
      </p:sp>
    </p:spTree>
    <p:extLst>
      <p:ext uri="{BB962C8B-B14F-4D97-AF65-F5344CB8AC3E}">
        <p14:creationId xmlns:p14="http://schemas.microsoft.com/office/powerpoint/2010/main" val="3616636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44A0831-78BA-4346-A936-DFE934CBBF8A}"/>
              </a:ext>
            </a:extLst>
          </p:cNvPr>
          <p:cNvPicPr>
            <a:picLocks noChangeAspect="1"/>
          </p:cNvPicPr>
          <p:nvPr/>
        </p:nvPicPr>
        <p:blipFill>
          <a:blip r:embed="rId2"/>
          <a:stretch>
            <a:fillRect/>
          </a:stretch>
        </p:blipFill>
        <p:spPr>
          <a:xfrm>
            <a:off x="4745334" y="600156"/>
            <a:ext cx="3255666" cy="2491115"/>
          </a:xfrm>
          <a:prstGeom prst="rect">
            <a:avLst/>
          </a:prstGeom>
        </p:spPr>
      </p:pic>
      <p:sp>
        <p:nvSpPr>
          <p:cNvPr id="6" name="Content Placeholder 5"/>
          <p:cNvSpPr>
            <a:spLocks noGrp="1"/>
          </p:cNvSpPr>
          <p:nvPr>
            <p:ph idx="1"/>
          </p:nvPr>
        </p:nvSpPr>
        <p:spPr>
          <a:xfrm>
            <a:off x="1314450" y="728663"/>
            <a:ext cx="3664508" cy="3801995"/>
          </a:xfrm>
        </p:spPr>
        <p:txBody>
          <a:bodyPr/>
          <a:lstStyle/>
          <a:p>
            <a:r>
              <a:rPr lang="en-US" sz="1650" kern="0" dirty="0"/>
              <a:t>Increased sensitivity to trapped flux</a:t>
            </a:r>
          </a:p>
          <a:p>
            <a:pPr lvl="1"/>
            <a:r>
              <a:rPr lang="en-US" kern="0" dirty="0"/>
              <a:t>Performance improved by electrically isolating the cavity from the test fixture </a:t>
            </a:r>
          </a:p>
          <a:p>
            <a:r>
              <a:rPr lang="en-US" kern="0" dirty="0"/>
              <a:t>R</a:t>
            </a:r>
            <a:r>
              <a:rPr lang="en-US" kern="0" baseline="-25000" dirty="0"/>
              <a:t>BCS</a:t>
            </a:r>
            <a:r>
              <a:rPr lang="en-US" kern="0" dirty="0"/>
              <a:t> decreased w/ N-doping</a:t>
            </a:r>
          </a:p>
          <a:p>
            <a:r>
              <a:rPr lang="en-US" kern="0" dirty="0"/>
              <a:t>R</a:t>
            </a:r>
            <a:r>
              <a:rPr lang="en-US" kern="0" baseline="-25000" dirty="0"/>
              <a:t>0 </a:t>
            </a:r>
            <a:r>
              <a:rPr lang="en-US" kern="0" dirty="0"/>
              <a:t>must be further reduced</a:t>
            </a:r>
            <a:r>
              <a:rPr lang="en-US" kern="0" baseline="-25000" dirty="0"/>
              <a:t> </a:t>
            </a:r>
          </a:p>
          <a:p>
            <a:pPr lvl="1"/>
            <a:endParaRPr lang="en-US" kern="0" dirty="0"/>
          </a:p>
          <a:p>
            <a:r>
              <a:rPr lang="en-US" kern="0" dirty="0"/>
              <a:t>Deeper investigation into optimal N-doping/EP as a function of cavity operating frequency to be continued in single-cell cavities</a:t>
            </a:r>
          </a:p>
          <a:p>
            <a:pPr lvl="1"/>
            <a:r>
              <a:rPr lang="en-US" kern="0" dirty="0"/>
              <a:t>Expect optimal recipe for ~ 650 MHz to differ from that developed in 1.3 GHz cavities</a:t>
            </a:r>
          </a:p>
        </p:txBody>
      </p:sp>
      <p:sp>
        <p:nvSpPr>
          <p:cNvPr id="7" name="Title 6"/>
          <p:cNvSpPr>
            <a:spLocks noGrp="1"/>
          </p:cNvSpPr>
          <p:nvPr>
            <p:ph type="title"/>
          </p:nvPr>
        </p:nvSpPr>
        <p:spPr/>
        <p:txBody>
          <a:bodyPr/>
          <a:lstStyle/>
          <a:p>
            <a:r>
              <a:rPr lang="en-US" dirty="0"/>
              <a:t>650 MHz doping recipe development for FRIB and PIP-II</a:t>
            </a:r>
          </a:p>
        </p:txBody>
      </p:sp>
      <p:sp>
        <p:nvSpPr>
          <p:cNvPr id="3" name="Date Placeholder 2"/>
          <p:cNvSpPr>
            <a:spLocks noGrp="1"/>
          </p:cNvSpPr>
          <p:nvPr>
            <p:ph type="dt" sz="half" idx="2"/>
          </p:nvPr>
        </p:nvSpPr>
        <p:spPr/>
        <p:txBody>
          <a:bodyPr/>
          <a:lstStyle/>
          <a:p>
            <a:pPr>
              <a:defRPr/>
            </a:pPr>
            <a:r>
              <a:rPr lang="en-US"/>
              <a:t>12/9/20</a:t>
            </a:r>
            <a:endParaRPr lang="en-US" dirty="0"/>
          </a:p>
        </p:txBody>
      </p:sp>
      <p:sp>
        <p:nvSpPr>
          <p:cNvPr id="4" name="Footer Placeholder 3"/>
          <p:cNvSpPr>
            <a:spLocks noGrp="1"/>
          </p:cNvSpPr>
          <p:nvPr>
            <p:ph type="ftr" sz="quarter" idx="3"/>
          </p:nvPr>
        </p:nvSpPr>
        <p:spPr/>
        <p:txBody>
          <a:bodyPr/>
          <a:lstStyle/>
          <a:p>
            <a:pPr>
              <a:defRPr/>
            </a:pPr>
            <a:r>
              <a:rPr lang="en-US"/>
              <a:t>A. Romanenko | AAC'2020</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pic>
        <p:nvPicPr>
          <p:cNvPr id="11" name="Picture 10">
            <a:extLst>
              <a:ext uri="{FF2B5EF4-FFF2-40B4-BE49-F238E27FC236}">
                <a16:creationId xmlns:a16="http://schemas.microsoft.com/office/drawing/2014/main" id="{8987B56A-E13D-4646-A1AD-C770500A0F45}"/>
              </a:ext>
            </a:extLst>
          </p:cNvPr>
          <p:cNvPicPr>
            <a:picLocks noChangeAspect="1"/>
          </p:cNvPicPr>
          <p:nvPr/>
        </p:nvPicPr>
        <p:blipFill>
          <a:blip r:embed="rId3"/>
          <a:stretch>
            <a:fillRect/>
          </a:stretch>
        </p:blipFill>
        <p:spPr>
          <a:xfrm>
            <a:off x="5915971" y="3889846"/>
            <a:ext cx="1071122" cy="841318"/>
          </a:xfrm>
          <a:prstGeom prst="rect">
            <a:avLst/>
          </a:prstGeom>
        </p:spPr>
      </p:pic>
      <p:pic>
        <p:nvPicPr>
          <p:cNvPr id="12" name="Picture 11">
            <a:extLst>
              <a:ext uri="{FF2B5EF4-FFF2-40B4-BE49-F238E27FC236}">
                <a16:creationId xmlns:a16="http://schemas.microsoft.com/office/drawing/2014/main" id="{C60A5C81-B7C6-7A49-BE95-ED97D647ACF3}"/>
              </a:ext>
            </a:extLst>
          </p:cNvPr>
          <p:cNvPicPr>
            <a:picLocks noChangeAspect="1"/>
          </p:cNvPicPr>
          <p:nvPr/>
        </p:nvPicPr>
        <p:blipFill>
          <a:blip r:embed="rId4"/>
          <a:stretch>
            <a:fillRect/>
          </a:stretch>
        </p:blipFill>
        <p:spPr>
          <a:xfrm>
            <a:off x="5219150" y="3040445"/>
            <a:ext cx="1143000" cy="915501"/>
          </a:xfrm>
          <a:prstGeom prst="rect">
            <a:avLst/>
          </a:prstGeom>
        </p:spPr>
      </p:pic>
      <p:pic>
        <p:nvPicPr>
          <p:cNvPr id="13" name="Picture 12">
            <a:extLst>
              <a:ext uri="{FF2B5EF4-FFF2-40B4-BE49-F238E27FC236}">
                <a16:creationId xmlns:a16="http://schemas.microsoft.com/office/drawing/2014/main" id="{308C14F7-FD69-4948-9305-D69DEA8DADAB}"/>
              </a:ext>
            </a:extLst>
          </p:cNvPr>
          <p:cNvPicPr>
            <a:picLocks noChangeAspect="1"/>
          </p:cNvPicPr>
          <p:nvPr/>
        </p:nvPicPr>
        <p:blipFill>
          <a:blip r:embed="rId5"/>
          <a:stretch>
            <a:fillRect/>
          </a:stretch>
        </p:blipFill>
        <p:spPr>
          <a:xfrm>
            <a:off x="6562608" y="3164769"/>
            <a:ext cx="1182162" cy="757711"/>
          </a:xfrm>
          <a:prstGeom prst="rect">
            <a:avLst/>
          </a:prstGeom>
        </p:spPr>
      </p:pic>
      <p:sp>
        <p:nvSpPr>
          <p:cNvPr id="14" name="TextBox 13">
            <a:extLst>
              <a:ext uri="{FF2B5EF4-FFF2-40B4-BE49-F238E27FC236}">
                <a16:creationId xmlns:a16="http://schemas.microsoft.com/office/drawing/2014/main" id="{D7D99216-7962-3245-9E18-80FBED3E6512}"/>
              </a:ext>
            </a:extLst>
          </p:cNvPr>
          <p:cNvSpPr txBox="1"/>
          <p:nvPr/>
        </p:nvSpPr>
        <p:spPr>
          <a:xfrm>
            <a:off x="7028618" y="4231043"/>
            <a:ext cx="1944763" cy="338554"/>
          </a:xfrm>
          <a:prstGeom prst="rect">
            <a:avLst/>
          </a:prstGeom>
          <a:solidFill>
            <a:srgbClr val="FFFF00"/>
          </a:solidFill>
        </p:spPr>
        <p:txBody>
          <a:bodyPr wrap="none" rtlCol="0">
            <a:spAutoFit/>
          </a:bodyPr>
          <a:lstStyle/>
          <a:p>
            <a:r>
              <a:rPr lang="en-US" sz="1600" dirty="0"/>
              <a:t>K. McGee FNAL/MSU</a:t>
            </a:r>
          </a:p>
        </p:txBody>
      </p:sp>
    </p:spTree>
    <p:extLst>
      <p:ext uri="{BB962C8B-B14F-4D97-AF65-F5344CB8AC3E}">
        <p14:creationId xmlns:p14="http://schemas.microsoft.com/office/powerpoint/2010/main" val="31821399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94.7131"/>
  <p:tag name="LATEXADDIN" val="\documentclass{article}&#10;\usepackage{amsmath}&#10;\pagestyle{empty}&#10;\begin{document}&#10;&#10;$$&#10;\Delta f_{dip}&#10;$$&#10;&#10;&#10;\end{document}"/>
  <p:tag name="IGUANATEXSIZE" val="20"/>
  <p:tag name="IGUANATEXCURSOR" val="97"/>
  <p:tag name="TRANSPARENCY" val="True"/>
  <p:tag name="FILENAME" val=""/>
  <p:tag name="LATEXENGINEID" val="0"/>
  <p:tag name="TEMPFOLDER" val="c:\temp\"/>
  <p:tag name="LATEXFORMHEIGHT" val="312"/>
  <p:tag name="LATEXFORMWIDTH" val="384"/>
  <p:tag name="LATEXFORMWRAP" val="True"/>
  <p:tag name="BITMAPVECTOR" val="0"/>
</p:tagLst>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9573A5FB-5557-8C48-9CB5-6328C0B4C541}" vid="{ED4BEDF9-C765-194C-BDE5-2412E78B4C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Fermilab_PPT_090915</Template>
  <TotalTime>161</TotalTime>
  <Words>2804</Words>
  <Application>Microsoft Macintosh PowerPoint</Application>
  <PresentationFormat>On-screen Show (16:9)</PresentationFormat>
  <Paragraphs>412</Paragraphs>
  <Slides>40</Slides>
  <Notes>7</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9" baseType="lpstr">
      <vt:lpstr>Arial</vt:lpstr>
      <vt:lpstr>Calibri</vt:lpstr>
      <vt:lpstr>Cambria Math</vt:lpstr>
      <vt:lpstr>Helvetica</vt:lpstr>
      <vt:lpstr>Helvetica Light</vt:lpstr>
      <vt:lpstr>Times New Roman</vt:lpstr>
      <vt:lpstr>Wingdings</vt:lpstr>
      <vt:lpstr>Fermilab_PPT_090915</vt:lpstr>
      <vt:lpstr>Acrobat Document</vt:lpstr>
      <vt:lpstr>PowerPoint Presentation</vt:lpstr>
      <vt:lpstr>Superconducting RF research program</vt:lpstr>
      <vt:lpstr>APS-TD organizational changes</vt:lpstr>
      <vt:lpstr>SRF Awards since last review period</vt:lpstr>
      <vt:lpstr>AAC’2019 recommendation response</vt:lpstr>
      <vt:lpstr>PowerPoint Presentation</vt:lpstr>
      <vt:lpstr>New Features in Cavities Linked to Ultra – High Q0</vt:lpstr>
      <vt:lpstr>650 MHz doping recipe development for FRIB and PIP-II</vt:lpstr>
      <vt:lpstr>650 MHz doping recipe development for FRIB and PIP-II</vt:lpstr>
      <vt:lpstr>Electropolishing Understanding</vt:lpstr>
      <vt:lpstr>First Analyses on Samples</vt:lpstr>
      <vt:lpstr>Irradiation studies on bulk Nb samples</vt:lpstr>
      <vt:lpstr>Irradiation studies on 1.3GHz Nb cavity</vt:lpstr>
      <vt:lpstr>New irradiation set-up for cavity</vt:lpstr>
      <vt:lpstr>Internal friction measures on Nb bulk samples </vt:lpstr>
      <vt:lpstr>PowerPoint Presentation</vt:lpstr>
      <vt:lpstr>PowerPoint Presentation</vt:lpstr>
      <vt:lpstr>ILC Cost Reduction Demonstration</vt:lpstr>
      <vt:lpstr>New Life for CM1</vt:lpstr>
      <vt:lpstr>Assembly</vt:lpstr>
      <vt:lpstr>4 Candidates so far for HGC – all had Cold EP, 75/120 C bake</vt:lpstr>
      <vt:lpstr>PowerPoint Presentation</vt:lpstr>
      <vt:lpstr>Electropolishing Understanding</vt:lpstr>
      <vt:lpstr>First Analyses on Samples</vt:lpstr>
      <vt:lpstr>PowerPoint Presentation</vt:lpstr>
      <vt:lpstr>First Nb3Sn 9-cell Cavities</vt:lpstr>
      <vt:lpstr>First Nb3Sn 9-cell Cavities</vt:lpstr>
      <vt:lpstr>First Nb3Sn 9-cell Cavities</vt:lpstr>
      <vt:lpstr>Frequency Tuner Test</vt:lpstr>
      <vt:lpstr>Frequency Tuner Test</vt:lpstr>
      <vt:lpstr>Frequency Tuner Test</vt:lpstr>
      <vt:lpstr>Push towards Nb3Sn cryomodule </vt:lpstr>
      <vt:lpstr>PowerPoint Presentation</vt:lpstr>
      <vt:lpstr>Plasma processing for LCLS-II 1.3GHz cavities (1)</vt:lpstr>
      <vt:lpstr>Plasma processing for LCLS-II 1.3GHz cavities (2)</vt:lpstr>
      <vt:lpstr>PowerPoint Presentation</vt:lpstr>
      <vt:lpstr>New FIB/SEM/STEM system with cryo </vt:lpstr>
      <vt:lpstr>New Nanomagnetics AFM/MFM system with cryo</vt:lpstr>
      <vt:lpstr>Multicell cavity CVD/ALD furnace – 50% production milestone</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Alexander Romanenko</dc:creator>
  <cp:lastModifiedBy>Alexander Romanenko</cp:lastModifiedBy>
  <cp:revision>34</cp:revision>
  <cp:lastPrinted>2014-01-20T19:40:21Z</cp:lastPrinted>
  <dcterms:created xsi:type="dcterms:W3CDTF">2020-12-09T04:44:04Z</dcterms:created>
  <dcterms:modified xsi:type="dcterms:W3CDTF">2020-12-09T15:47:29Z</dcterms:modified>
</cp:coreProperties>
</file>