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9018-C89D-489B-A31B-361A922A0C51}" type="datetimeFigureOut">
              <a:rPr lang="en-US" smtClean="0"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0120-B56F-4910-810C-B0594C592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11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9018-C89D-489B-A31B-361A922A0C51}" type="datetimeFigureOut">
              <a:rPr lang="en-US" smtClean="0"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0120-B56F-4910-810C-B0594C592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1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9018-C89D-489B-A31B-361A922A0C51}" type="datetimeFigureOut">
              <a:rPr lang="en-US" smtClean="0"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0120-B56F-4910-810C-B0594C592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09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9018-C89D-489B-A31B-361A922A0C51}" type="datetimeFigureOut">
              <a:rPr lang="en-US" smtClean="0"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0120-B56F-4910-810C-B0594C592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5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9018-C89D-489B-A31B-361A922A0C51}" type="datetimeFigureOut">
              <a:rPr lang="en-US" smtClean="0"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0120-B56F-4910-810C-B0594C592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0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9018-C89D-489B-A31B-361A922A0C51}" type="datetimeFigureOut">
              <a:rPr lang="en-US" smtClean="0"/>
              <a:t>7/20/2011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0120-B56F-4910-810C-B0594C592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00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9018-C89D-489B-A31B-361A922A0C51}" type="datetimeFigureOut">
              <a:rPr lang="en-US" smtClean="0"/>
              <a:t>7/20/2011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0120-B56F-4910-810C-B0594C592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0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9018-C89D-489B-A31B-361A922A0C51}" type="datetimeFigureOut">
              <a:rPr lang="en-US" smtClean="0"/>
              <a:t>7/20/2011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0120-B56F-4910-810C-B0594C592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9018-C89D-489B-A31B-361A922A0C51}" type="datetimeFigureOut">
              <a:rPr lang="en-US" smtClean="0"/>
              <a:t>7/20/2011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0120-B56F-4910-810C-B0594C592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92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9018-C89D-489B-A31B-361A922A0C51}" type="datetimeFigureOut">
              <a:rPr lang="en-US" smtClean="0"/>
              <a:t>7/20/2011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0120-B56F-4910-810C-B0594C592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8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9018-C89D-489B-A31B-361A922A0C51}" type="datetimeFigureOut">
              <a:rPr lang="en-US" smtClean="0"/>
              <a:t>7/20/2011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0120-B56F-4910-810C-B0594C592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5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A9018-C89D-489B-A31B-361A922A0C51}" type="datetimeFigureOut">
              <a:rPr lang="en-US" smtClean="0"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10120-B56F-4910-810C-B0594C592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5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Cogging in the </a:t>
            </a:r>
            <a:r>
              <a:rPr lang="en-US" dirty="0" err="1" smtClean="0"/>
              <a:t>Fermilab</a:t>
            </a:r>
            <a:r>
              <a:rPr lang="en-US" dirty="0" smtClean="0"/>
              <a:t> Booster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Evgeniy</a:t>
            </a:r>
            <a:r>
              <a:rPr lang="en-US" dirty="0" smtClean="0"/>
              <a:t> </a:t>
            </a:r>
            <a:r>
              <a:rPr lang="en-US" dirty="0" err="1" smtClean="0"/>
              <a:t>Koval</a:t>
            </a:r>
            <a:r>
              <a:rPr lang="en-US" dirty="0" smtClean="0"/>
              <a:t>, NSU</a:t>
            </a:r>
          </a:p>
          <a:p>
            <a:r>
              <a:rPr lang="en-US" dirty="0" smtClean="0"/>
              <a:t>Supervisor: </a:t>
            </a:r>
            <a:r>
              <a:rPr lang="en-US" dirty="0" err="1" smtClean="0"/>
              <a:t>Kiyomi</a:t>
            </a:r>
            <a:r>
              <a:rPr lang="en-US" dirty="0" smtClean="0"/>
              <a:t> </a:t>
            </a:r>
            <a:r>
              <a:rPr lang="en-US" dirty="0" err="1" smtClean="0"/>
              <a:t>Seiya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22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Booster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Booster parameters</a:t>
            </a:r>
          </a:p>
          <a:p>
            <a:endParaRPr lang="en-US" sz="1200" dirty="0" smtClean="0"/>
          </a:p>
          <a:p>
            <a:r>
              <a:rPr lang="en-US" sz="1200" dirty="0" smtClean="0"/>
              <a:t>Diameter...............................150 meters</a:t>
            </a:r>
          </a:p>
          <a:p>
            <a:r>
              <a:rPr lang="en-US" sz="1200" dirty="0" smtClean="0"/>
              <a:t>Injection </a:t>
            </a:r>
            <a:r>
              <a:rPr lang="en-US" sz="1200" dirty="0"/>
              <a:t>energy.............................400 </a:t>
            </a:r>
            <a:r>
              <a:rPr lang="en-US" sz="1200" dirty="0" err="1"/>
              <a:t>Mev</a:t>
            </a:r>
            <a:r>
              <a:rPr lang="en-US" sz="1200" dirty="0"/>
              <a:t> (kinetic)</a:t>
            </a:r>
          </a:p>
          <a:p>
            <a:r>
              <a:rPr lang="en-US" sz="1200" dirty="0"/>
              <a:t>Extraction energy...........................8 </a:t>
            </a:r>
            <a:r>
              <a:rPr lang="en-US" sz="1200" dirty="0" err="1"/>
              <a:t>Gev</a:t>
            </a:r>
            <a:r>
              <a:rPr lang="en-US" sz="1200" dirty="0"/>
              <a:t> (kinetic)</a:t>
            </a:r>
          </a:p>
          <a:p>
            <a:r>
              <a:rPr lang="en-US" sz="1200" dirty="0"/>
              <a:t>Cycle time</a:t>
            </a:r>
            <a:r>
              <a:rPr lang="en-US" sz="1200" dirty="0" smtClean="0"/>
              <a:t>....................................33 </a:t>
            </a:r>
            <a:r>
              <a:rPr lang="en-US" sz="1200" dirty="0" err="1" smtClean="0"/>
              <a:t>msec</a:t>
            </a:r>
            <a:endParaRPr lang="en-US" sz="1200" dirty="0" smtClean="0"/>
          </a:p>
          <a:p>
            <a:r>
              <a:rPr lang="en-US" sz="1200" dirty="0" smtClean="0"/>
              <a:t>Harmonic </a:t>
            </a:r>
            <a:r>
              <a:rPr lang="en-US" sz="1200" dirty="0"/>
              <a:t>number, h........................84</a:t>
            </a:r>
          </a:p>
          <a:p>
            <a:r>
              <a:rPr lang="en-US" sz="1200" dirty="0" smtClean="0"/>
              <a:t>Injection </a:t>
            </a:r>
            <a:r>
              <a:rPr lang="en-US" sz="1200" dirty="0"/>
              <a:t>Frequency.........................37.77 </a:t>
            </a:r>
            <a:r>
              <a:rPr lang="en-US" sz="1200" dirty="0" err="1"/>
              <a:t>Mhz</a:t>
            </a:r>
            <a:endParaRPr lang="en-US" sz="1200" dirty="0"/>
          </a:p>
          <a:p>
            <a:r>
              <a:rPr lang="en-US" sz="1200" dirty="0"/>
              <a:t>Extraction Frequency.......................52.81 </a:t>
            </a:r>
            <a:r>
              <a:rPr lang="en-US" sz="1200" dirty="0" err="1"/>
              <a:t>Mhz</a:t>
            </a:r>
            <a:endParaRPr lang="en-US" sz="1200" dirty="0"/>
          </a:p>
          <a:p>
            <a:r>
              <a:rPr lang="en-US" sz="1200" dirty="0" smtClean="0"/>
              <a:t>Typical </a:t>
            </a:r>
            <a:r>
              <a:rPr lang="en-US" sz="1200" dirty="0"/>
              <a:t>bunch intensity...................3 x </a:t>
            </a:r>
            <a:r>
              <a:rPr lang="en-US" sz="1200" dirty="0" smtClean="0"/>
              <a:t>10e10</a:t>
            </a:r>
            <a:endParaRPr lang="en-US" sz="1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905000"/>
            <a:ext cx="4533671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3327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924800" cy="1112838"/>
          </a:xfrm>
        </p:spPr>
        <p:txBody>
          <a:bodyPr/>
          <a:lstStyle/>
          <a:p>
            <a:r>
              <a:rPr lang="en-US" dirty="0" smtClean="0"/>
              <a:t>What is Notch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5029200" cy="4830763"/>
          </a:xfrm>
        </p:spPr>
        <p:txBody>
          <a:bodyPr/>
          <a:lstStyle/>
          <a:p>
            <a:r>
              <a:rPr lang="en-US" sz="2200" dirty="0" smtClean="0"/>
              <a:t>Extraction kicker </a:t>
            </a:r>
            <a:r>
              <a:rPr lang="en-US" sz="2200" dirty="0" err="1" smtClean="0"/>
              <a:t>risetime</a:t>
            </a:r>
            <a:r>
              <a:rPr lang="en-US" sz="2200" dirty="0"/>
              <a:t> </a:t>
            </a:r>
            <a:r>
              <a:rPr lang="en-US" sz="2200" dirty="0" smtClean="0"/>
              <a:t>≈ 40 ns.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Bunch-to-bunch space at the extraction ≈ 20 ns</a:t>
            </a:r>
          </a:p>
          <a:p>
            <a:pPr marL="514350" indent="-457200"/>
            <a:endParaRPr lang="en-US" sz="2200" dirty="0" smtClean="0"/>
          </a:p>
          <a:p>
            <a:pPr marL="514350" indent="-457200"/>
            <a:r>
              <a:rPr lang="en-US" sz="2200" dirty="0" smtClean="0"/>
              <a:t>Instead of loosing beam at 8 </a:t>
            </a:r>
            <a:r>
              <a:rPr lang="en-US" sz="2200" dirty="0" err="1" smtClean="0"/>
              <a:t>GeV</a:t>
            </a:r>
            <a:r>
              <a:rPr lang="en-US" sz="2200" dirty="0" smtClean="0"/>
              <a:t> during extraction beam is removed at 400 MeV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1800" dirty="0" smtClean="0"/>
              <a:t>Reduces energy loss 20x times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295400"/>
            <a:ext cx="3351151" cy="35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152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5120641" cy="5486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                </a:t>
            </a:r>
            <a:r>
              <a:rPr lang="en-US" sz="3600" dirty="0" smtClean="0"/>
              <a:t>Booster Cogging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600200"/>
            <a:ext cx="4800600" cy="46783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Extraction: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Notch should be synchronized with kicker pulse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Batch in booster should be aligned with the Main Injector beam</a:t>
            </a:r>
          </a:p>
          <a:p>
            <a:endParaRPr lang="en-US" sz="2400" dirty="0" smtClean="0"/>
          </a:p>
          <a:p>
            <a:r>
              <a:rPr lang="en-US" sz="2400" dirty="0" smtClean="0"/>
              <a:t> Since the accelerators are not synchronized procedure to align notch and beam in MI – cogging –is needed.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91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state of “Notching” in Booster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97831"/>
            <a:ext cx="4215997" cy="35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ekoval\Downloads\GxSA_Snapshot_Plo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752600"/>
            <a:ext cx="4238625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716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goals: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 simulations of booster cogging considering noise from the supply system</a:t>
            </a:r>
          </a:p>
          <a:p>
            <a:r>
              <a:rPr lang="en-US" dirty="0" smtClean="0"/>
              <a:t>Compare real data with simulations </a:t>
            </a:r>
          </a:p>
          <a:p>
            <a:r>
              <a:rPr lang="en-US" dirty="0" smtClean="0"/>
              <a:t>Calculation and measurement for possible solutions using corrector magnets</a:t>
            </a:r>
          </a:p>
        </p:txBody>
      </p:sp>
    </p:spTree>
    <p:extLst>
      <p:ext uri="{BB962C8B-B14F-4D97-AF65-F5344CB8AC3E}">
        <p14:creationId xmlns:p14="http://schemas.microsoft.com/office/powerpoint/2010/main" val="2837464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181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Cogging in the Fermilab Booster</vt:lpstr>
      <vt:lpstr>Booster </vt:lpstr>
      <vt:lpstr>What is Notch for?</vt:lpstr>
      <vt:lpstr>                   Booster Cogging</vt:lpstr>
      <vt:lpstr>Current state of “Notching” in Booster</vt:lpstr>
      <vt:lpstr>Main goals: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Cogging in the Fermilab Booster</dc:title>
  <dc:creator>Evgeny Koval x8187 15782N</dc:creator>
  <cp:lastModifiedBy>Evgeny Koval x8187 15782N</cp:lastModifiedBy>
  <cp:revision>19</cp:revision>
  <dcterms:created xsi:type="dcterms:W3CDTF">2011-07-19T14:38:19Z</dcterms:created>
  <dcterms:modified xsi:type="dcterms:W3CDTF">2011-07-20T16:19:56Z</dcterms:modified>
</cp:coreProperties>
</file>