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3"/>
  </p:notesMasterIdLst>
  <p:handoutMasterIdLst>
    <p:handoutMasterId r:id="rId24"/>
  </p:handoutMasterIdLst>
  <p:sldIdLst>
    <p:sldId id="256" r:id="rId3"/>
    <p:sldId id="262" r:id="rId4"/>
    <p:sldId id="263" r:id="rId5"/>
    <p:sldId id="264" r:id="rId6"/>
    <p:sldId id="278" r:id="rId7"/>
    <p:sldId id="280" r:id="rId8"/>
    <p:sldId id="281" r:id="rId9"/>
    <p:sldId id="282" r:id="rId10"/>
    <p:sldId id="286" r:id="rId11"/>
    <p:sldId id="290" r:id="rId12"/>
    <p:sldId id="293" r:id="rId13"/>
    <p:sldId id="275" r:id="rId14"/>
    <p:sldId id="291" r:id="rId15"/>
    <p:sldId id="292" r:id="rId16"/>
    <p:sldId id="265" r:id="rId17"/>
    <p:sldId id="267" r:id="rId18"/>
    <p:sldId id="266" r:id="rId19"/>
    <p:sldId id="268" r:id="rId20"/>
    <p:sldId id="269" r:id="rId21"/>
    <p:sldId id="271"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125"/>
    <a:srgbClr val="F37C23"/>
    <a:srgbClr val="3C5A77"/>
    <a:srgbClr val="BC5F2B"/>
    <a:srgbClr val="32547A"/>
    <a:srgbClr val="B8561A"/>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660"/>
  </p:normalViewPr>
  <p:slideViewPr>
    <p:cSldViewPr snapToGrid="0" snapToObjects="1">
      <p:cViewPr varScale="1">
        <p:scale>
          <a:sx n="84" d="100"/>
          <a:sy n="84" d="100"/>
        </p:scale>
        <p:origin x="1314" y="84"/>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10/26/2020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10/26/2020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Edit Master text styles</a:t>
            </a:r>
          </a:p>
        </p:txBody>
      </p:sp>
      <p:pic>
        <p:nvPicPr>
          <p:cNvPr id="1028" name="Picture 4" descr="http://www.fnal.gov/faw/designstandards/filesfordownload/FNAL-Logo-NAL-Blue.png">
            <a:extLst>
              <a:ext uri="{FF2B5EF4-FFF2-40B4-BE49-F238E27FC236}">
                <a16:creationId xmlns:a16="http://schemas.microsoft.com/office/drawing/2014/main" id="{FDD80DFC-16A7-4D40-A252-2B9F20929B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17403" y="6059478"/>
            <a:ext cx="2096291" cy="396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29 Oct 2020</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M. Verzocchi |DDSS and SC for TPC Electronics</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pic>
        <p:nvPicPr>
          <p:cNvPr id="2050" name="Picture 2" descr="http://www.fnal.gov/faw/designstandards/filesfordownload/FNAL-Logo-NAL-Blue.png">
            <a:extLst>
              <a:ext uri="{FF2B5EF4-FFF2-40B4-BE49-F238E27FC236}">
                <a16:creationId xmlns:a16="http://schemas.microsoft.com/office/drawing/2014/main" id="{3E547273-4979-4377-AEE2-D06AF3637801}"/>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862482" y="6502402"/>
            <a:ext cx="1101069" cy="20811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dico.fnal.gov/event/43281/" TargetMode="External"/><Relationship Id="rId7" Type="http://schemas.openxmlformats.org/officeDocument/2006/relationships/hyperlink" Target="https://indico.fnal.gov/event/44125/" TargetMode="External"/><Relationship Id="rId2" Type="http://schemas.openxmlformats.org/officeDocument/2006/relationships/hyperlink" Target="https://indico.fnal.gov/event/23336/" TargetMode="External"/><Relationship Id="rId1" Type="http://schemas.openxmlformats.org/officeDocument/2006/relationships/slideLayout" Target="../slideLayouts/slideLayout2.xml"/><Relationship Id="rId6" Type="http://schemas.openxmlformats.org/officeDocument/2006/relationships/hyperlink" Target="https://indico.fnal.gov/event/43671/" TargetMode="External"/><Relationship Id="rId5" Type="http://schemas.openxmlformats.org/officeDocument/2006/relationships/hyperlink" Target="https://indico.fnal.gov/event/43566/" TargetMode="External"/><Relationship Id="rId4" Type="http://schemas.openxmlformats.org/officeDocument/2006/relationships/hyperlink" Target="https://indico.fnal.gov/event/4348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dms.cern.ch/document/2401090" TargetMode="External"/><Relationship Id="rId2" Type="http://schemas.openxmlformats.org/officeDocument/2006/relationships/hyperlink" Target="https://indico.fnal.gov/event/44446/" TargetMode="External"/><Relationship Id="rId1" Type="http://schemas.openxmlformats.org/officeDocument/2006/relationships/slideLayout" Target="../slideLayouts/slideLayout2.xml"/><Relationship Id="rId6" Type="http://schemas.openxmlformats.org/officeDocument/2006/relationships/hyperlink" Target="https://indico.fnal.gov/event/45791/" TargetMode="External"/><Relationship Id="rId5" Type="http://schemas.openxmlformats.org/officeDocument/2006/relationships/hyperlink" Target="https://indico.fnal.gov/event/46107/" TargetMode="External"/><Relationship Id="rId4" Type="http://schemas.openxmlformats.org/officeDocument/2006/relationships/hyperlink" Target="https://indico.fnal.gov/event/4529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Detector Safety System (DDSS) for the TPC Electronics and Connections to Slow Controls</a:t>
            </a:r>
          </a:p>
        </p:txBody>
      </p:sp>
      <p:sp>
        <p:nvSpPr>
          <p:cNvPr id="5" name="Text Placeholder 4">
            <a:extLst>
              <a:ext uri="{FF2B5EF4-FFF2-40B4-BE49-F238E27FC236}">
                <a16:creationId xmlns:a16="http://schemas.microsoft.com/office/drawing/2014/main" id="{5A1FB029-BC96-4879-B53D-2889EC053EA0}"/>
              </a:ext>
            </a:extLst>
          </p:cNvPr>
          <p:cNvSpPr>
            <a:spLocks noGrp="1"/>
          </p:cNvSpPr>
          <p:nvPr>
            <p:ph type="body" sz="quarter" idx="10"/>
          </p:nvPr>
        </p:nvSpPr>
        <p:spPr/>
        <p:txBody>
          <a:bodyPr/>
          <a:lstStyle/>
          <a:p>
            <a:r>
              <a:rPr lang="en-US" dirty="0"/>
              <a:t>Marco Verzocchi</a:t>
            </a:r>
          </a:p>
          <a:p>
            <a:r>
              <a:rPr lang="en-US" dirty="0" err="1"/>
              <a:t>Fermilab</a:t>
            </a:r>
            <a:endParaRPr lang="en-US" dirty="0"/>
          </a:p>
          <a:p>
            <a:r>
              <a:rPr lang="en-US" dirty="0"/>
              <a:t>29 October 2020</a:t>
            </a:r>
          </a:p>
        </p:txBody>
      </p:sp>
    </p:spTree>
    <p:extLst>
      <p:ext uri="{BB962C8B-B14F-4D97-AF65-F5344CB8AC3E}">
        <p14:creationId xmlns:p14="http://schemas.microsoft.com/office/powerpoint/2010/main" val="174176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Action Matrix (</a:t>
            </a:r>
            <a:r>
              <a:rPr lang="en-US" dirty="0" err="1"/>
              <a:t>i</a:t>
            </a:r>
            <a:r>
              <a:rPr lang="en-US" dirty="0"/>
              <a:t>)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lnSpcReduction="10000"/>
          </a:bodyPr>
          <a:lstStyle/>
          <a:p>
            <a:pPr marL="448056" indent="-457200">
              <a:buFont typeface="+mj-lt"/>
              <a:buAutoNum type="arabicPeriod"/>
            </a:pPr>
            <a:r>
              <a:rPr lang="en-US" dirty="0"/>
              <a:t>Power and monitor the fans on the WIECs</a:t>
            </a:r>
          </a:p>
          <a:p>
            <a:pPr marL="733362" lvl="1" indent="-457200"/>
            <a:r>
              <a:rPr lang="en-US" dirty="0"/>
              <a:t>If the fans do not provide sufficient cooling for the WIEC, turn off the bias voltage on the corresponding APA, then turn off the WIEC</a:t>
            </a:r>
          </a:p>
          <a:p>
            <a:pPr marL="1090549" lvl="2" indent="-457200"/>
            <a:r>
              <a:rPr lang="en-US" dirty="0"/>
              <a:t>Monitoring information to the Slow Controls: fans status (600 bits)</a:t>
            </a:r>
          </a:p>
          <a:p>
            <a:pPr marL="1090549" lvl="2" indent="-457200"/>
            <a:r>
              <a:rPr lang="en-US" dirty="0"/>
              <a:t>Receive from Slow Control GUI: enable/disable power to fans</a:t>
            </a:r>
          </a:p>
          <a:p>
            <a:pPr marL="448056" indent="-457200">
              <a:buFont typeface="+mj-lt"/>
              <a:buAutoNum type="arabicPeriod"/>
            </a:pPr>
            <a:r>
              <a:rPr lang="en-US" dirty="0"/>
              <a:t>Power the heaters on the CE flange</a:t>
            </a:r>
          </a:p>
          <a:p>
            <a:pPr marL="733362" lvl="1" indent="-457200"/>
            <a:r>
              <a:rPr lang="en-US" dirty="0"/>
              <a:t>Monitor the temperature on the flange, compare it with the dew point in the cavern (humidity measurement from central PLC), and decide how much power should be provided to the heaters; if the temperature is too close to the dew point, turn off the bias voltage on the corresponding APA, then turn off the WIEC</a:t>
            </a:r>
          </a:p>
          <a:p>
            <a:pPr marL="1090549" lvl="2" indent="-457200"/>
            <a:r>
              <a:rPr lang="en-US" dirty="0"/>
              <a:t>Monitoring information to the Slow Controls: heaters status (300 bits), 300 temperature measurements, 1-2 humidity measurements</a:t>
            </a:r>
          </a:p>
          <a:p>
            <a:pPr marL="1090549" lvl="2" indent="-457200"/>
            <a:r>
              <a:rPr lang="en-US" dirty="0"/>
              <a:t>Receive from Slow Control GUI: enable/disable power to heaters</a:t>
            </a:r>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|DDSS and SC for TPC Electronics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2527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Action Matrix (ii)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fontScale="92500" lnSpcReduction="20000"/>
          </a:bodyPr>
          <a:lstStyle/>
          <a:p>
            <a:pPr marL="448056" indent="-457200">
              <a:buFont typeface="+mj-lt"/>
              <a:buAutoNum type="arabicPeriod" startAt="3"/>
            </a:pPr>
            <a:r>
              <a:rPr lang="en-US" dirty="0"/>
              <a:t>Enable/disable low voltage power supply channels</a:t>
            </a:r>
          </a:p>
          <a:p>
            <a:pPr marL="733362" lvl="1" indent="-457200"/>
            <a:r>
              <a:rPr lang="en-US" dirty="0"/>
              <a:t>In addition to reasons listed on the previous slide, could decide to turn off the LV supply in case of cryogenic problems, HV discharges, other global vetoes on powering the detector</a:t>
            </a:r>
          </a:p>
          <a:p>
            <a:pPr marL="1090549" lvl="2" indent="-457200"/>
            <a:r>
              <a:rPr lang="en-US" dirty="0"/>
              <a:t>Monitoring information to the Slow Controls: interlock status (150 bits)</a:t>
            </a:r>
          </a:p>
          <a:p>
            <a:pPr marL="1090549" lvl="2" indent="-457200"/>
            <a:r>
              <a:rPr lang="en-US" dirty="0"/>
              <a:t>Slow Control responsible for turning on/off low voltage power</a:t>
            </a:r>
          </a:p>
          <a:p>
            <a:pPr marL="448056" indent="-457200">
              <a:buFont typeface="+mj-lt"/>
              <a:buAutoNum type="arabicPeriod" startAt="3"/>
            </a:pPr>
            <a:r>
              <a:rPr lang="en-US" dirty="0"/>
              <a:t>Enable/disable bias voltage supply channels</a:t>
            </a:r>
          </a:p>
          <a:p>
            <a:pPr marL="733362" lvl="1" indent="-457200"/>
            <a:r>
              <a:rPr lang="en-US" dirty="0"/>
              <a:t>In addition to reasons listed on the previous slide, could decide to turn off the LV supply if the FEMBs are not powered on, in case of cryogenic problems, HV discharges, other global vetoes on powering the detector</a:t>
            </a:r>
          </a:p>
          <a:p>
            <a:pPr marL="1090549" lvl="2" indent="-457200"/>
            <a:r>
              <a:rPr lang="en-US" dirty="0"/>
              <a:t>FEMB information sent to PLC via PTC interface, monitoring information on FEMB status sent from WIB/PTC to SC, it is worthwhile monitoring the interlock status from the FEMBs at the PLC (750 bits)</a:t>
            </a:r>
          </a:p>
          <a:p>
            <a:pPr marL="1090549" lvl="2" indent="-457200"/>
            <a:r>
              <a:rPr lang="en-US" dirty="0"/>
              <a:t>Monitoring information to the Slow Controls: interlock status (658 bits)</a:t>
            </a:r>
          </a:p>
          <a:p>
            <a:pPr marL="1090549" lvl="2" indent="-457200"/>
            <a:r>
              <a:rPr lang="en-US" dirty="0"/>
              <a:t>Slow Control responsible for turning on/off bias voltages</a:t>
            </a:r>
          </a:p>
          <a:p>
            <a:pPr marL="1090549" lvl="2" indent="-457200"/>
            <a:endParaRPr lang="en-US" dirty="0"/>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|DDSS and SC for TPC Electronics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11</a:t>
            </a:fld>
            <a:endParaRPr lang="en-US" dirty="0"/>
          </a:p>
        </p:txBody>
      </p:sp>
    </p:spTree>
    <p:extLst>
      <p:ext uri="{BB962C8B-B14F-4D97-AF65-F5344CB8AC3E}">
        <p14:creationId xmlns:p14="http://schemas.microsoft.com/office/powerpoint/2010/main" val="2663697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Interface with Slow Controls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a:xfrm>
            <a:off x="454029" y="1207770"/>
            <a:ext cx="8403531" cy="4787677"/>
          </a:xfrm>
        </p:spPr>
        <p:txBody>
          <a:bodyPr>
            <a:normAutofit/>
          </a:bodyPr>
          <a:lstStyle/>
          <a:p>
            <a:r>
              <a:rPr lang="en-US" dirty="0"/>
              <a:t>Slow control system may not be able to perform certain operations because there is an inhibit signal coming from the DDSS</a:t>
            </a:r>
          </a:p>
          <a:p>
            <a:r>
              <a:rPr lang="en-US" dirty="0"/>
              <a:t>Slow control system needs to get list of current inhibits from the central PLC via Ethernet (central PLC will be an OPC UA endpoint)</a:t>
            </a:r>
          </a:p>
          <a:p>
            <a:r>
              <a:rPr lang="en-US" dirty="0"/>
              <a:t>It would be preferable to have a single GUI for DDSS and SC</a:t>
            </a:r>
          </a:p>
          <a:p>
            <a:r>
              <a:rPr lang="en-US" dirty="0"/>
              <a:t>Following slides are from the 22 October meeting and discuss ideas for how DDSS/SC communicate / share control of devices</a:t>
            </a:r>
          </a:p>
          <a:p>
            <a:pPr lvl="2"/>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|DDSS and SC for TPC Electronics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12</a:t>
            </a:fld>
            <a:endParaRPr lang="en-US" dirty="0"/>
          </a:p>
        </p:txBody>
      </p:sp>
    </p:spTree>
    <p:extLst>
      <p:ext uri="{BB962C8B-B14F-4D97-AF65-F5344CB8AC3E}">
        <p14:creationId xmlns:p14="http://schemas.microsoft.com/office/powerpoint/2010/main" val="3918841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Low Voltage Supplies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WIENER PL506 (6 channels, 1 per APA), 25 modules</a:t>
            </a:r>
          </a:p>
          <a:p>
            <a:pPr lvl="1"/>
            <a:r>
              <a:rPr lang="en-US" dirty="0"/>
              <a:t>All settings are controlled from Slow Controls</a:t>
            </a:r>
          </a:p>
          <a:p>
            <a:pPr lvl="2"/>
            <a:r>
              <a:rPr lang="en-US" dirty="0"/>
              <a:t>Non expert menu allows users to turn on/off individual channel</a:t>
            </a:r>
          </a:p>
          <a:p>
            <a:pPr lvl="2"/>
            <a:r>
              <a:rPr lang="en-US" dirty="0"/>
              <a:t>All other settings (ramp speed, voltage settings, thresholds for warnings/alarms, action to be taken in case of interlock failures) are restricted to expert users</a:t>
            </a:r>
          </a:p>
          <a:p>
            <a:pPr lvl="2"/>
            <a:r>
              <a:rPr lang="en-US" dirty="0"/>
              <a:t>Monitored by slow controls</a:t>
            </a:r>
          </a:p>
          <a:p>
            <a:pPr lvl="1"/>
            <a:r>
              <a:rPr lang="en-US" dirty="0"/>
              <a:t>Receive interlock signal from DDSS</a:t>
            </a:r>
          </a:p>
          <a:p>
            <a:pPr lvl="2"/>
            <a:r>
              <a:rPr lang="en-US" dirty="0"/>
              <a:t>Assume that monitoring information for interlock signal is sent from DDSS to slow control via the main PLC computer</a:t>
            </a:r>
          </a:p>
          <a:p>
            <a:pPr lvl="2"/>
            <a:r>
              <a:rPr lang="en-US" dirty="0"/>
              <a:t>Not sure this can also be monitored from the PL506 as well</a:t>
            </a:r>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13</a:t>
            </a:fld>
            <a:endParaRPr lang="en-US" dirty="0"/>
          </a:p>
        </p:txBody>
      </p:sp>
    </p:spTree>
    <p:extLst>
      <p:ext uri="{BB962C8B-B14F-4D97-AF65-F5344CB8AC3E}">
        <p14:creationId xmlns:p14="http://schemas.microsoft.com/office/powerpoint/2010/main" val="35637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Bias Voltage Power Supplies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WIENER MPOD (5 crates) with 45 ISEG modules total</a:t>
            </a:r>
          </a:p>
          <a:p>
            <a:pPr lvl="1"/>
            <a:r>
              <a:rPr lang="en-US" dirty="0"/>
              <a:t>All settings are controlled from Slow Controls</a:t>
            </a:r>
          </a:p>
          <a:p>
            <a:pPr lvl="2"/>
            <a:r>
              <a:rPr lang="en-US" dirty="0"/>
              <a:t>Non expert menu allows users to turn on/off individual channel</a:t>
            </a:r>
          </a:p>
          <a:p>
            <a:pPr lvl="2"/>
            <a:r>
              <a:rPr lang="en-US" dirty="0"/>
              <a:t>All other settings (ramp speed, voltage settings, thresholds for warnings/alarms, action to be taken in case of interlock failures) are restricted to expert users</a:t>
            </a:r>
          </a:p>
          <a:p>
            <a:pPr lvl="2"/>
            <a:r>
              <a:rPr lang="en-US" dirty="0"/>
              <a:t>Monitored by slow controls</a:t>
            </a:r>
          </a:p>
          <a:p>
            <a:pPr lvl="1"/>
            <a:r>
              <a:rPr lang="en-US" dirty="0"/>
              <a:t>Receive interlock signal from DDSS</a:t>
            </a:r>
          </a:p>
          <a:p>
            <a:pPr lvl="2"/>
            <a:r>
              <a:rPr lang="en-US" dirty="0"/>
              <a:t>Assume that monitoring information for interlock signal is sent from DDSS to slow control via the main PLC computer</a:t>
            </a:r>
          </a:p>
          <a:p>
            <a:pPr lvl="2"/>
            <a:r>
              <a:rPr lang="en-US" dirty="0"/>
              <a:t>Not sure this can also be monitored from the MPOD as well</a:t>
            </a:r>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14</a:t>
            </a:fld>
            <a:endParaRPr lang="en-US" dirty="0"/>
          </a:p>
        </p:txBody>
      </p:sp>
    </p:spTree>
    <p:extLst>
      <p:ext uri="{BB962C8B-B14F-4D97-AF65-F5344CB8AC3E}">
        <p14:creationId xmlns:p14="http://schemas.microsoft.com/office/powerpoint/2010/main" val="30510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WIB / PTC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The WIBs are entirely under the control of Slow Controls and DAQ</a:t>
            </a:r>
          </a:p>
          <a:p>
            <a:r>
              <a:rPr lang="en-US" dirty="0"/>
              <a:t>The WIB can receive interlock signals (via the PTC) from the DDSS, assume that these are monitored from DDSS, but could also be monitored via the WIB-SC connection</a:t>
            </a:r>
          </a:p>
          <a:p>
            <a:r>
              <a:rPr lang="en-US" dirty="0"/>
              <a:t>The WIB sends information used to build interlock signals (via the PTC) to the DDSS. Assume that the detailed monitoring of currents, voltage, temperature on the WIB (and status of the FEMBs) is sent directly from the WIBs to SC. Assume that the DDSS will send only monitoring information at the level “WIB </a:t>
            </a:r>
            <a:r>
              <a:rPr lang="en-US" dirty="0" err="1"/>
              <a:t>xxxx</a:t>
            </a:r>
            <a:r>
              <a:rPr lang="en-US" dirty="0"/>
              <a:t> is interlocked”</a:t>
            </a:r>
          </a:p>
          <a:p>
            <a:r>
              <a:rPr lang="en-US" dirty="0"/>
              <a:t>The same applies also for the PTC</a:t>
            </a:r>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15</a:t>
            </a:fld>
            <a:endParaRPr lang="en-US" dirty="0"/>
          </a:p>
        </p:txBody>
      </p:sp>
    </p:spTree>
    <p:extLst>
      <p:ext uri="{BB962C8B-B14F-4D97-AF65-F5344CB8AC3E}">
        <p14:creationId xmlns:p14="http://schemas.microsoft.com/office/powerpoint/2010/main" val="3792919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OPC UA Endpoint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lnSpcReduction="10000"/>
          </a:bodyPr>
          <a:lstStyle/>
          <a:p>
            <a:r>
              <a:rPr lang="en-US" dirty="0"/>
              <a:t>OPC UA is the protocol used for Slow Controls</a:t>
            </a:r>
          </a:p>
          <a:p>
            <a:pPr lvl="1"/>
            <a:r>
              <a:rPr lang="en-US" dirty="0"/>
              <a:t>Endpoint is software block that runs somewhere that controls the hardware</a:t>
            </a:r>
          </a:p>
          <a:p>
            <a:pPr lvl="1"/>
            <a:r>
              <a:rPr lang="en-US" dirty="0"/>
              <a:t>Each WIENER MPOD (*5) and each WIENER PL506 (*25) is a OPC UA endpoint</a:t>
            </a:r>
          </a:p>
          <a:p>
            <a:r>
              <a:rPr lang="en-US" dirty="0"/>
              <a:t>It is not yet clear to me whether</a:t>
            </a:r>
          </a:p>
          <a:p>
            <a:pPr lvl="1"/>
            <a:r>
              <a:rPr lang="en-US" dirty="0"/>
              <a:t>We deploy 900 OPC UA endpoints (1 per WIB/PTC) on the Zynq CPUs inside the FPGAs on the WIBs/PTC</a:t>
            </a:r>
          </a:p>
          <a:p>
            <a:pPr lvl="1"/>
            <a:r>
              <a:rPr lang="en-US" dirty="0"/>
              <a:t>We deploy fewer OPC UA endpoints (1 per row of APAs ?, only 1 per far detector module) in the computer(s) that run the slow controls program(s) for the TPC electronics</a:t>
            </a:r>
          </a:p>
          <a:p>
            <a:pPr lvl="1"/>
            <a:r>
              <a:rPr lang="en-US" dirty="0"/>
              <a:t>This is an architecture decision for the DAQ/SC group</a:t>
            </a:r>
          </a:p>
          <a:p>
            <a:pPr lvl="1"/>
            <a:r>
              <a:rPr lang="en-US" u="sng" dirty="0"/>
              <a:t>Need input from the DAQ/SC group</a:t>
            </a:r>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16</a:t>
            </a:fld>
            <a:endParaRPr lang="en-US" dirty="0"/>
          </a:p>
        </p:txBody>
      </p:sp>
    </p:spTree>
    <p:extLst>
      <p:ext uri="{BB962C8B-B14F-4D97-AF65-F5344CB8AC3E}">
        <p14:creationId xmlns:p14="http://schemas.microsoft.com/office/powerpoint/2010/main" val="297515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Temperature &amp; humidity sensors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We have 4 RTDs on each of the 150 flanges, only 2 of them are actually connected to the readout modules (Beckhoff EL3202-0010)</a:t>
            </a:r>
          </a:p>
          <a:p>
            <a:pPr lvl="1"/>
            <a:r>
              <a:rPr lang="en-US" dirty="0"/>
              <a:t>Information from the RTDs is used in the PLC logic to decide whether to turn on/off the heaters</a:t>
            </a:r>
          </a:p>
          <a:p>
            <a:r>
              <a:rPr lang="en-US" dirty="0"/>
              <a:t>We have 2 dedicated humidity sensors on the top of the cryostat that are read out through the Beckhoff EL3052 connected on the central PLC panel </a:t>
            </a:r>
          </a:p>
          <a:p>
            <a:pPr lvl="1"/>
            <a:r>
              <a:rPr lang="en-US" dirty="0"/>
              <a:t>Information from the humidity sensors is used in the PLC logic to decide whether to turn on/off the heaters</a:t>
            </a:r>
          </a:p>
          <a:p>
            <a:r>
              <a:rPr lang="en-US" u="sng" dirty="0"/>
              <a:t>This information should also be transferred from the PLC to slow controls for monitoring </a:t>
            </a:r>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17</a:t>
            </a:fld>
            <a:endParaRPr lang="en-US" dirty="0"/>
          </a:p>
        </p:txBody>
      </p:sp>
    </p:spTree>
    <p:extLst>
      <p:ext uri="{BB962C8B-B14F-4D97-AF65-F5344CB8AC3E}">
        <p14:creationId xmlns:p14="http://schemas.microsoft.com/office/powerpoint/2010/main" val="2614409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Status of heaters/fans (</a:t>
            </a:r>
            <a:r>
              <a:rPr lang="en-US" dirty="0" err="1"/>
              <a:t>i</a:t>
            </a:r>
            <a:r>
              <a:rPr lang="en-US" dirty="0"/>
              <a:t>)</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Each flange has 4 heaters / fans</a:t>
            </a:r>
          </a:p>
          <a:p>
            <a:r>
              <a:rPr lang="en-US" dirty="0"/>
              <a:t>Slow control should have an overall “flange on/off” command</a:t>
            </a:r>
          </a:p>
          <a:p>
            <a:pPr lvl="1"/>
            <a:r>
              <a:rPr lang="en-US" dirty="0"/>
              <a:t>Sent from SC via PLC computer</a:t>
            </a:r>
          </a:p>
          <a:p>
            <a:pPr lvl="1"/>
            <a:r>
              <a:rPr lang="en-US" dirty="0"/>
              <a:t>Turns off all heaters and fans for that flange, which then generates interlock signal for low voltage and bias voltage supplies</a:t>
            </a:r>
          </a:p>
          <a:p>
            <a:pPr lvl="2"/>
            <a:r>
              <a:rPr lang="en-US" dirty="0"/>
              <a:t>This is essentially a “switch off the flange command”</a:t>
            </a:r>
          </a:p>
          <a:p>
            <a:pPr lvl="1"/>
            <a:r>
              <a:rPr lang="en-US" dirty="0"/>
              <a:t>Enable power to heaters and fans, at which point DDSS takes over their operation and the generation of interlock signals for the low voltage and bias voltage supplies</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18</a:t>
            </a:fld>
            <a:endParaRPr lang="en-US" dirty="0"/>
          </a:p>
        </p:txBody>
      </p:sp>
    </p:spTree>
    <p:extLst>
      <p:ext uri="{BB962C8B-B14F-4D97-AF65-F5344CB8AC3E}">
        <p14:creationId xmlns:p14="http://schemas.microsoft.com/office/powerpoint/2010/main" val="1835649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Status of heaters/fans (ii)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Information available for each heater</a:t>
            </a:r>
          </a:p>
          <a:p>
            <a:pPr lvl="1"/>
            <a:r>
              <a:rPr lang="en-US" dirty="0"/>
              <a:t>Power: ON/OFF (decided by the PLC)</a:t>
            </a:r>
          </a:p>
          <a:p>
            <a:r>
              <a:rPr lang="en-US" dirty="0"/>
              <a:t>Information available for each fan</a:t>
            </a:r>
          </a:p>
          <a:p>
            <a:pPr lvl="1"/>
            <a:r>
              <a:rPr lang="en-US" dirty="0"/>
              <a:t>Power: ON/OFF (decided by the PLC)</a:t>
            </a:r>
          </a:p>
          <a:p>
            <a:pPr lvl="1"/>
            <a:r>
              <a:rPr lang="en-US" dirty="0"/>
              <a:t>Spinning: ON/OFF (PLC readout via Beckhoff EL3202-0010)</a:t>
            </a:r>
          </a:p>
          <a:p>
            <a:r>
              <a:rPr lang="en-US" u="sng" dirty="0"/>
              <a:t>This information should be sent from the PLC to Slow Controls</a:t>
            </a:r>
          </a:p>
          <a:p>
            <a:pPr lvl="1"/>
            <a:endParaRPr lang="en-US" dirty="0"/>
          </a:p>
          <a:p>
            <a:r>
              <a:rPr lang="en-US" dirty="0"/>
              <a:t>It is not clear that we want to allow SC to turn on/off individual heaters / fans </a:t>
            </a:r>
          </a:p>
          <a:p>
            <a:pPr lvl="1"/>
            <a:r>
              <a:rPr lang="en-US" dirty="0"/>
              <a:t>This should be an expert action, may require logging into the DDSS GUI</a:t>
            </a:r>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19</a:t>
            </a:fld>
            <a:endParaRPr lang="en-US" dirty="0"/>
          </a:p>
        </p:txBody>
      </p:sp>
    </p:spTree>
    <p:extLst>
      <p:ext uri="{BB962C8B-B14F-4D97-AF65-F5344CB8AC3E}">
        <p14:creationId xmlns:p14="http://schemas.microsoft.com/office/powerpoint/2010/main" val="203486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History	&amp; References (</a:t>
            </a:r>
            <a:r>
              <a:rPr lang="en-US" dirty="0" err="1"/>
              <a:t>i</a:t>
            </a:r>
            <a:r>
              <a:rPr lang="en-US" dirty="0"/>
              <a:t>)</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TPC Electronics has been working with Terry, Linda, Trevor, and Ian on concept for DDSS since February</a:t>
            </a:r>
          </a:p>
          <a:p>
            <a:r>
              <a:rPr lang="en-US" dirty="0"/>
              <a:t>Links to meetings</a:t>
            </a:r>
          </a:p>
          <a:p>
            <a:pPr lvl="1"/>
            <a:r>
              <a:rPr lang="en-US" dirty="0"/>
              <a:t>Revisit ICEBERG, goals for DUNE (</a:t>
            </a:r>
            <a:r>
              <a:rPr lang="en-US" dirty="0">
                <a:hlinkClick r:id="rId2"/>
              </a:rPr>
              <a:t>14 February</a:t>
            </a:r>
            <a:r>
              <a:rPr lang="en-US" dirty="0"/>
              <a:t>)</a:t>
            </a:r>
          </a:p>
          <a:p>
            <a:pPr lvl="1"/>
            <a:r>
              <a:rPr lang="en-US" dirty="0"/>
              <a:t>Comparison of different options, desire for PLC system (</a:t>
            </a:r>
            <a:r>
              <a:rPr lang="en-US" dirty="0">
                <a:hlinkClick r:id="rId3"/>
              </a:rPr>
              <a:t>5 May</a:t>
            </a:r>
            <a:r>
              <a:rPr lang="en-US" dirty="0"/>
              <a:t>)</a:t>
            </a:r>
          </a:p>
          <a:p>
            <a:pPr lvl="1"/>
            <a:r>
              <a:rPr lang="en-US" dirty="0"/>
              <a:t>TPC electronics view of PLC system (</a:t>
            </a:r>
            <a:r>
              <a:rPr lang="en-US" dirty="0">
                <a:hlinkClick r:id="rId3"/>
              </a:rPr>
              <a:t>14 May</a:t>
            </a:r>
            <a:r>
              <a:rPr lang="en-US" dirty="0"/>
              <a:t>)</a:t>
            </a:r>
          </a:p>
          <a:p>
            <a:pPr lvl="1"/>
            <a:r>
              <a:rPr lang="en-US" dirty="0"/>
              <a:t>Project controls’  engineer initial ideas on PLC system (</a:t>
            </a:r>
            <a:r>
              <a:rPr lang="en-US" dirty="0">
                <a:hlinkClick r:id="rId4"/>
              </a:rPr>
              <a:t>22 May</a:t>
            </a:r>
            <a:r>
              <a:rPr lang="en-US" dirty="0"/>
              <a:t>)</a:t>
            </a:r>
          </a:p>
          <a:p>
            <a:pPr lvl="1"/>
            <a:r>
              <a:rPr lang="en-US" dirty="0"/>
              <a:t>Progress toward design (</a:t>
            </a:r>
            <a:r>
              <a:rPr lang="en-US" dirty="0">
                <a:hlinkClick r:id="rId5"/>
              </a:rPr>
              <a:t>28 May</a:t>
            </a:r>
            <a:r>
              <a:rPr lang="en-US" dirty="0"/>
              <a:t>)</a:t>
            </a:r>
          </a:p>
          <a:p>
            <a:pPr lvl="1"/>
            <a:r>
              <a:rPr lang="en-US" dirty="0"/>
              <a:t>Expanding to other systems (</a:t>
            </a:r>
            <a:r>
              <a:rPr lang="en-US" dirty="0">
                <a:hlinkClick r:id="rId6"/>
              </a:rPr>
              <a:t>4 June</a:t>
            </a:r>
            <a:r>
              <a:rPr lang="en-US" dirty="0"/>
              <a:t>)</a:t>
            </a:r>
          </a:p>
          <a:p>
            <a:pPr lvl="1"/>
            <a:r>
              <a:rPr lang="en-US" dirty="0"/>
              <a:t>Rack space needs, network connections (</a:t>
            </a:r>
            <a:r>
              <a:rPr lang="en-US" dirty="0">
                <a:hlinkClick r:id="rId6"/>
              </a:rPr>
              <a:t>11 June</a:t>
            </a:r>
            <a:r>
              <a:rPr lang="en-US" dirty="0"/>
              <a:t>)</a:t>
            </a:r>
          </a:p>
          <a:p>
            <a:pPr lvl="1"/>
            <a:r>
              <a:rPr lang="en-US" dirty="0"/>
              <a:t>How to describe the system / action matrix (</a:t>
            </a:r>
            <a:r>
              <a:rPr lang="en-US" dirty="0">
                <a:hlinkClick r:id="rId7"/>
              </a:rPr>
              <a:t>2 July</a:t>
            </a:r>
            <a:r>
              <a:rPr lang="en-US" dirty="0"/>
              <a:t>)</a:t>
            </a:r>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dirty="0"/>
              <a:t>M. Verzocchi |DDSS and SC for TPC Electronics</a:t>
            </a:r>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2</a:t>
            </a:fld>
            <a:endParaRPr lang="en-US" dirty="0"/>
          </a:p>
        </p:txBody>
      </p:sp>
    </p:spTree>
    <p:extLst>
      <p:ext uri="{BB962C8B-B14F-4D97-AF65-F5344CB8AC3E}">
        <p14:creationId xmlns:p14="http://schemas.microsoft.com/office/powerpoint/2010/main" val="1624585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Conclusion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a:bodyPr>
          <a:lstStyle/>
          <a:p>
            <a:r>
              <a:rPr lang="en-US" dirty="0"/>
              <a:t>It would be preferable to present all the slow control information in a single GUI, independent of whether this come directly from the OPC UA endpoint on the detector (WIENER MPOD and PL506, WIBs, PTCs) or whether it comes through the DDSS/Slow Control interface (OPC UA endpoint on the central PLC)</a:t>
            </a:r>
          </a:p>
          <a:p>
            <a:pPr lvl="1"/>
            <a:r>
              <a:rPr lang="en-US" dirty="0"/>
              <a:t>This should also integrate the display of the status of interlocks (and possibly expert level interface to enable / disable interlocks ?)</a:t>
            </a:r>
          </a:p>
          <a:p>
            <a:r>
              <a:rPr lang="en-US" dirty="0"/>
              <a:t>Full access to PLC should be via separate GUI </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22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 Slow Controls vs DDSS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20</a:t>
            </a:fld>
            <a:endParaRPr lang="en-US" dirty="0"/>
          </a:p>
        </p:txBody>
      </p:sp>
    </p:spTree>
    <p:extLst>
      <p:ext uri="{BB962C8B-B14F-4D97-AF65-F5344CB8AC3E}">
        <p14:creationId xmlns:p14="http://schemas.microsoft.com/office/powerpoint/2010/main" val="332421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History	&amp; References (ii)</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lnSpcReduction="10000"/>
          </a:bodyPr>
          <a:lstStyle/>
          <a:p>
            <a:r>
              <a:rPr lang="en-US" dirty="0"/>
              <a:t>TPC Electronics has been working with Terry, Linda, Trevor, and Ian on concept for DDSS since February</a:t>
            </a:r>
          </a:p>
          <a:p>
            <a:r>
              <a:rPr lang="en-US" dirty="0"/>
              <a:t>Links to meetings</a:t>
            </a:r>
          </a:p>
          <a:p>
            <a:pPr lvl="1"/>
            <a:r>
              <a:rPr lang="en-US" dirty="0"/>
              <a:t>DDSS design (low voltage supplies, interface to PTC) (</a:t>
            </a:r>
            <a:r>
              <a:rPr lang="en-US" dirty="0">
                <a:hlinkClick r:id="rId2"/>
              </a:rPr>
              <a:t>23 July</a:t>
            </a:r>
            <a:r>
              <a:rPr lang="en-US" dirty="0"/>
              <a:t>)</a:t>
            </a:r>
          </a:p>
          <a:p>
            <a:pPr lvl="1"/>
            <a:r>
              <a:rPr lang="en-US" dirty="0"/>
              <a:t>DDSS design (bias voltage supplies, </a:t>
            </a:r>
            <a:r>
              <a:rPr lang="en-US" dirty="0">
                <a:hlinkClick r:id="rId3"/>
              </a:rPr>
              <a:t>available in EDMS</a:t>
            </a:r>
            <a:r>
              <a:rPr lang="en-US" dirty="0"/>
              <a:t>)</a:t>
            </a:r>
          </a:p>
          <a:p>
            <a:pPr lvl="1"/>
            <a:r>
              <a:rPr lang="en-US" dirty="0"/>
              <a:t>Action matrix in plain English language (</a:t>
            </a:r>
            <a:r>
              <a:rPr lang="en-US" dirty="0">
                <a:hlinkClick r:id="rId4"/>
              </a:rPr>
              <a:t>10 September</a:t>
            </a:r>
            <a:r>
              <a:rPr lang="en-US" dirty="0"/>
              <a:t>)</a:t>
            </a:r>
          </a:p>
          <a:p>
            <a:pPr lvl="1"/>
            <a:r>
              <a:rPr lang="en-US" dirty="0"/>
              <a:t>Starting to write documentation of action matrix, ideas on interface with slow controls (</a:t>
            </a:r>
            <a:r>
              <a:rPr lang="en-US" dirty="0">
                <a:hlinkClick r:id="rId5"/>
              </a:rPr>
              <a:t>22 October</a:t>
            </a:r>
            <a:r>
              <a:rPr lang="en-US" dirty="0"/>
              <a:t>)</a:t>
            </a:r>
          </a:p>
          <a:p>
            <a:r>
              <a:rPr lang="en-US" dirty="0"/>
              <a:t>Summary presentation given at the </a:t>
            </a:r>
            <a:r>
              <a:rPr lang="en-US" dirty="0">
                <a:hlinkClick r:id="rId6"/>
              </a:rPr>
              <a:t>technical board meeting of 1 October</a:t>
            </a:r>
            <a:r>
              <a:rPr lang="en-US" dirty="0"/>
              <a:t> </a:t>
            </a:r>
          </a:p>
          <a:p>
            <a:pPr lvl="1"/>
            <a:r>
              <a:rPr lang="en-US" dirty="0"/>
              <a:t>Includes motivation, design, action matrix</a:t>
            </a:r>
          </a:p>
          <a:p>
            <a:pPr lvl="1"/>
            <a:r>
              <a:rPr lang="en-US" dirty="0"/>
              <a:t>Rest of this presentation includes brief summary of TB presentation with additions from 10/22 meeting</a:t>
            </a:r>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dirty="0"/>
              <a:t>M. Verzocchi |DDSS and SC for TPC Electronics</a:t>
            </a:r>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3</a:t>
            </a:fld>
            <a:endParaRPr lang="en-US" dirty="0"/>
          </a:p>
        </p:txBody>
      </p:sp>
    </p:spTree>
    <p:extLst>
      <p:ext uri="{BB962C8B-B14F-4D97-AF65-F5344CB8AC3E}">
        <p14:creationId xmlns:p14="http://schemas.microsoft.com/office/powerpoint/2010/main" val="207831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Interlocks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fontScale="85000" lnSpcReduction="20000"/>
          </a:bodyPr>
          <a:lstStyle/>
          <a:p>
            <a:r>
              <a:rPr lang="en-US" dirty="0"/>
              <a:t>Detector safety can be achieved through multiple level of protections</a:t>
            </a:r>
          </a:p>
          <a:p>
            <a:r>
              <a:rPr lang="en-US" dirty="0"/>
              <a:t>Detector safety needs to be taken into account during the design phase</a:t>
            </a:r>
          </a:p>
          <a:p>
            <a:pPr lvl="1"/>
            <a:r>
              <a:rPr lang="en-US" dirty="0"/>
              <a:t>Hard to make additions to a complete detector design</a:t>
            </a:r>
          </a:p>
          <a:p>
            <a:r>
              <a:rPr lang="en-US" dirty="0"/>
              <a:t>Multiple level of protection</a:t>
            </a:r>
          </a:p>
          <a:p>
            <a:pPr lvl="1"/>
            <a:r>
              <a:rPr lang="en-US" dirty="0"/>
              <a:t>One end: Slow controls</a:t>
            </a:r>
          </a:p>
          <a:p>
            <a:pPr lvl="2"/>
            <a:r>
              <a:rPr lang="en-US" dirty="0"/>
              <a:t>Identify trends, issue warning or alarms, response time O(1-10 s)</a:t>
            </a:r>
          </a:p>
          <a:p>
            <a:pPr lvl="3"/>
            <a:r>
              <a:rPr lang="en-US" dirty="0"/>
              <a:t>We really don’t know how well the slow control system scales with the number of components</a:t>
            </a:r>
          </a:p>
          <a:p>
            <a:pPr lvl="3"/>
            <a:r>
              <a:rPr lang="en-US" dirty="0"/>
              <a:t>SC system is active only if all the software on all nodes is operating</a:t>
            </a:r>
          </a:p>
          <a:p>
            <a:pPr lvl="1"/>
            <a:r>
              <a:rPr lang="en-US" dirty="0"/>
              <a:t>Middle: PLC based system (fast response, independent from SC, some programmability)</a:t>
            </a:r>
          </a:p>
          <a:p>
            <a:pPr lvl="1"/>
            <a:r>
              <a:rPr lang="en-US" dirty="0"/>
              <a:t>Opposite end: fuses, diodes</a:t>
            </a:r>
          </a:p>
          <a:p>
            <a:pPr lvl="2"/>
            <a:r>
              <a:rPr lang="en-US" dirty="0"/>
              <a:t>Very fast response, but in case of problems may need to replace components before resuming data taking</a:t>
            </a:r>
          </a:p>
          <a:p>
            <a:pPr lvl="3"/>
            <a:r>
              <a:rPr lang="en-US" dirty="0"/>
              <a:t>Once you’ve designed the system, you cannot modify the protection, unless you redesign components</a:t>
            </a:r>
          </a:p>
          <a:p>
            <a:pPr marL="0" indent="0">
              <a:buNone/>
            </a:pPr>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|DDSS and SC for TPC Electronics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dirty="0"/>
          </a:p>
        </p:txBody>
      </p:sp>
    </p:spTree>
    <p:extLst>
      <p:ext uri="{BB962C8B-B14F-4D97-AF65-F5344CB8AC3E}">
        <p14:creationId xmlns:p14="http://schemas.microsoft.com/office/powerpoint/2010/main" val="65774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43D8B-B0D9-4EDC-884A-368E930ED50E}"/>
              </a:ext>
            </a:extLst>
          </p:cNvPr>
          <p:cNvSpPr>
            <a:spLocks noGrp="1"/>
          </p:cNvSpPr>
          <p:nvPr>
            <p:ph type="title"/>
          </p:nvPr>
        </p:nvSpPr>
        <p:spPr/>
        <p:txBody>
          <a:bodyPr>
            <a:normAutofit/>
          </a:bodyPr>
          <a:lstStyle/>
          <a:p>
            <a:r>
              <a:rPr lang="en-US" dirty="0"/>
              <a:t>How the design was developed	</a:t>
            </a:r>
          </a:p>
        </p:txBody>
      </p:sp>
      <p:sp>
        <p:nvSpPr>
          <p:cNvPr id="3" name="Content Placeholder 2">
            <a:extLst>
              <a:ext uri="{FF2B5EF4-FFF2-40B4-BE49-F238E27FC236}">
                <a16:creationId xmlns:a16="http://schemas.microsoft.com/office/drawing/2014/main" id="{95E066A8-6987-4313-A3A1-5911D8F9F6CF}"/>
              </a:ext>
            </a:extLst>
          </p:cNvPr>
          <p:cNvSpPr>
            <a:spLocks noGrp="1"/>
          </p:cNvSpPr>
          <p:nvPr>
            <p:ph idx="11"/>
          </p:nvPr>
        </p:nvSpPr>
        <p:spPr/>
        <p:txBody>
          <a:bodyPr>
            <a:normAutofit fontScale="92500" lnSpcReduction="10000"/>
          </a:bodyPr>
          <a:lstStyle/>
          <a:p>
            <a:pPr marL="448056" indent="-457200">
              <a:buFont typeface="+mj-lt"/>
              <a:buAutoNum type="arabicPeriod"/>
            </a:pPr>
            <a:r>
              <a:rPr lang="en-US" dirty="0"/>
              <a:t>Identify the risks</a:t>
            </a:r>
          </a:p>
          <a:p>
            <a:pPr lvl="1"/>
            <a:r>
              <a:rPr lang="en-US" dirty="0"/>
              <a:t>Electrical and thermal dangers</a:t>
            </a:r>
          </a:p>
          <a:p>
            <a:pPr lvl="1"/>
            <a:r>
              <a:rPr lang="en-US" dirty="0"/>
              <a:t>May also have to consider instabilities in the cryogenic system</a:t>
            </a:r>
          </a:p>
          <a:p>
            <a:pPr marL="448056" indent="-457200">
              <a:buFont typeface="+mj-lt"/>
              <a:buAutoNum type="arabicPeriod"/>
            </a:pPr>
            <a:r>
              <a:rPr lang="en-US" dirty="0"/>
              <a:t>Decision on architecture</a:t>
            </a:r>
          </a:p>
          <a:p>
            <a:pPr lvl="1"/>
            <a:r>
              <a:rPr lang="en-US" dirty="0"/>
              <a:t>Protections</a:t>
            </a:r>
          </a:p>
          <a:p>
            <a:pPr lvl="2"/>
            <a:r>
              <a:rPr lang="en-US" dirty="0"/>
              <a:t>Slow controls, identify trends, set warning and alarm levels</a:t>
            </a:r>
          </a:p>
          <a:p>
            <a:pPr lvl="2"/>
            <a:r>
              <a:rPr lang="en-US" dirty="0"/>
              <a:t>PLC system to ensure that protections are always present, even when the slow control system is not operating</a:t>
            </a:r>
          </a:p>
          <a:p>
            <a:pPr lvl="2"/>
            <a:r>
              <a:rPr lang="en-US" dirty="0"/>
              <a:t>Low level hardware protection (fuses)</a:t>
            </a:r>
          </a:p>
          <a:p>
            <a:pPr marL="448056" indent="-457200">
              <a:buFont typeface="+mj-lt"/>
              <a:buAutoNum type="arabicPeriod"/>
            </a:pPr>
            <a:r>
              <a:rPr lang="en-US" dirty="0"/>
              <a:t>Granularity</a:t>
            </a:r>
          </a:p>
          <a:p>
            <a:pPr marL="619062" lvl="1" indent="-342900"/>
            <a:r>
              <a:rPr lang="en-US" dirty="0"/>
              <a:t>Prefer a system where we have interlocks at the APA level, avoid turning off multiple APAs in case of problems clearly identified with a single APA</a:t>
            </a:r>
          </a:p>
          <a:p>
            <a:pPr lvl="1"/>
            <a:endParaRPr lang="en-US" dirty="0"/>
          </a:p>
          <a:p>
            <a:pPr lvl="1"/>
            <a:endParaRPr lang="en-US" dirty="0"/>
          </a:p>
        </p:txBody>
      </p:sp>
      <p:sp>
        <p:nvSpPr>
          <p:cNvPr id="4" name="Date Placeholder 3">
            <a:extLst>
              <a:ext uri="{FF2B5EF4-FFF2-40B4-BE49-F238E27FC236}">
                <a16:creationId xmlns:a16="http://schemas.microsoft.com/office/drawing/2014/main" id="{B1B55B5B-0744-4DA3-83C3-F01254995E45}"/>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5" name="Footer Placeholder 4">
            <a:extLst>
              <a:ext uri="{FF2B5EF4-FFF2-40B4-BE49-F238E27FC236}">
                <a16:creationId xmlns:a16="http://schemas.microsoft.com/office/drawing/2014/main" id="{251D0BC2-5584-42BC-A191-5D546A1E99EB}"/>
              </a:ext>
            </a:extLst>
          </p:cNvPr>
          <p:cNvSpPr>
            <a:spLocks noGrp="1"/>
          </p:cNvSpPr>
          <p:nvPr>
            <p:ph type="ftr" sz="quarter" idx="3"/>
          </p:nvPr>
        </p:nvSpPr>
        <p:spPr/>
        <p:txBody>
          <a:bodyPr/>
          <a:lstStyle/>
          <a:p>
            <a:pPr>
              <a:defRPr/>
            </a:pPr>
            <a:r>
              <a:rPr lang="en-US"/>
              <a:t>M. Verzocchi |DDSS and SC for TPC Electronics</a:t>
            </a:r>
            <a:endParaRPr lang="en-US" dirty="0"/>
          </a:p>
        </p:txBody>
      </p:sp>
      <p:sp>
        <p:nvSpPr>
          <p:cNvPr id="6" name="Slide Number Placeholder 5">
            <a:extLst>
              <a:ext uri="{FF2B5EF4-FFF2-40B4-BE49-F238E27FC236}">
                <a16:creationId xmlns:a16="http://schemas.microsoft.com/office/drawing/2014/main" id="{A3E5AB30-269C-447C-851A-8FC7F78E9144}"/>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dirty="0"/>
          </a:p>
        </p:txBody>
      </p:sp>
    </p:spTree>
    <p:extLst>
      <p:ext uri="{BB962C8B-B14F-4D97-AF65-F5344CB8AC3E}">
        <p14:creationId xmlns:p14="http://schemas.microsoft.com/office/powerpoint/2010/main" val="369974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C8BA-BA85-486A-AD37-7CBC44A3CF07}"/>
              </a:ext>
            </a:extLst>
          </p:cNvPr>
          <p:cNvSpPr>
            <a:spLocks noGrp="1"/>
          </p:cNvSpPr>
          <p:nvPr>
            <p:ph type="title"/>
          </p:nvPr>
        </p:nvSpPr>
        <p:spPr/>
        <p:txBody>
          <a:bodyPr/>
          <a:lstStyle/>
          <a:p>
            <a:r>
              <a:rPr lang="en-US" dirty="0"/>
              <a:t>How is the system built ? (</a:t>
            </a:r>
            <a:r>
              <a:rPr lang="en-US" dirty="0" err="1"/>
              <a:t>i</a:t>
            </a:r>
            <a:r>
              <a:rPr lang="en-US" dirty="0"/>
              <a:t>)</a:t>
            </a:r>
          </a:p>
        </p:txBody>
      </p:sp>
      <p:sp>
        <p:nvSpPr>
          <p:cNvPr id="3" name="Date Placeholder 2">
            <a:extLst>
              <a:ext uri="{FF2B5EF4-FFF2-40B4-BE49-F238E27FC236}">
                <a16:creationId xmlns:a16="http://schemas.microsoft.com/office/drawing/2014/main" id="{B1A85185-1784-4AB6-B3EA-5EF1E5482F94}"/>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4" name="Footer Placeholder 3">
            <a:extLst>
              <a:ext uri="{FF2B5EF4-FFF2-40B4-BE49-F238E27FC236}">
                <a16:creationId xmlns:a16="http://schemas.microsoft.com/office/drawing/2014/main" id="{1082D350-2AE7-41DB-838F-4E7A61FF56FC}"/>
              </a:ext>
            </a:extLst>
          </p:cNvPr>
          <p:cNvSpPr>
            <a:spLocks noGrp="1"/>
          </p:cNvSpPr>
          <p:nvPr>
            <p:ph type="ftr" sz="quarter" idx="3"/>
          </p:nvPr>
        </p:nvSpPr>
        <p:spPr/>
        <p:txBody>
          <a:bodyPr/>
          <a:lstStyle/>
          <a:p>
            <a:pPr>
              <a:defRPr/>
            </a:pPr>
            <a:r>
              <a:rPr lang="en-US"/>
              <a:t>M. Verzocchi |DDSS and SC for TPC Electronics</a:t>
            </a:r>
          </a:p>
        </p:txBody>
      </p:sp>
      <p:sp>
        <p:nvSpPr>
          <p:cNvPr id="5" name="Slide Number Placeholder 4">
            <a:extLst>
              <a:ext uri="{FF2B5EF4-FFF2-40B4-BE49-F238E27FC236}">
                <a16:creationId xmlns:a16="http://schemas.microsoft.com/office/drawing/2014/main" id="{BA74CF2A-4308-4506-A416-DD6AC7895DC3}"/>
              </a:ext>
            </a:extLst>
          </p:cNvPr>
          <p:cNvSpPr>
            <a:spLocks noGrp="1"/>
          </p:cNvSpPr>
          <p:nvPr>
            <p:ph type="sldNum" sz="quarter" idx="4"/>
          </p:nvPr>
        </p:nvSpPr>
        <p:spPr/>
        <p:txBody>
          <a:bodyPr/>
          <a:lstStyle/>
          <a:p>
            <a:pPr>
              <a:defRPr/>
            </a:pPr>
            <a:fld id="{0C39C72E-2A13-EB4D-AD45-6D4E6ACAED8D}" type="slidenum">
              <a:rPr lang="en-US" smtClean="0"/>
              <a:pPr>
                <a:defRPr/>
              </a:pPr>
              <a:t>6</a:t>
            </a:fld>
            <a:endParaRPr lang="en-US" dirty="0"/>
          </a:p>
        </p:txBody>
      </p:sp>
      <p:sp>
        <p:nvSpPr>
          <p:cNvPr id="6" name="Content Placeholder 5">
            <a:extLst>
              <a:ext uri="{FF2B5EF4-FFF2-40B4-BE49-F238E27FC236}">
                <a16:creationId xmlns:a16="http://schemas.microsoft.com/office/drawing/2014/main" id="{2D2DC365-559C-48AF-9E93-427292672B29}"/>
              </a:ext>
            </a:extLst>
          </p:cNvPr>
          <p:cNvSpPr>
            <a:spLocks noGrp="1"/>
          </p:cNvSpPr>
          <p:nvPr>
            <p:ph idx="11"/>
          </p:nvPr>
        </p:nvSpPr>
        <p:spPr/>
        <p:txBody>
          <a:bodyPr>
            <a:normAutofit fontScale="92500" lnSpcReduction="10000"/>
          </a:bodyPr>
          <a:lstStyle/>
          <a:p>
            <a:r>
              <a:rPr lang="en-US" dirty="0"/>
              <a:t>System architecture</a:t>
            </a:r>
          </a:p>
          <a:p>
            <a:pPr lvl="1"/>
            <a:r>
              <a:rPr lang="en-US" dirty="0"/>
              <a:t>Controller – Beckhoff CX5120 PLC </a:t>
            </a:r>
          </a:p>
          <a:p>
            <a:pPr lvl="1"/>
            <a:r>
              <a:rPr lang="en-US" dirty="0"/>
              <a:t>Groups of I/O modules distributed across racks needing interlocks </a:t>
            </a:r>
          </a:p>
          <a:p>
            <a:pPr lvl="1"/>
            <a:r>
              <a:rPr lang="en-US" dirty="0"/>
              <a:t>Fieldbus organized in a loop topology, daisy-chained from rack to rack</a:t>
            </a:r>
          </a:p>
          <a:p>
            <a:pPr lvl="1"/>
            <a:r>
              <a:rPr lang="en-US" dirty="0"/>
              <a:t>Need two types of racks</a:t>
            </a:r>
          </a:p>
          <a:p>
            <a:pPr lvl="2"/>
            <a:r>
              <a:rPr lang="en-US" dirty="0"/>
              <a:t>Low voltage power supplies (repeat 25 times, one per row of APAs)</a:t>
            </a:r>
          </a:p>
          <a:p>
            <a:pPr lvl="2"/>
            <a:r>
              <a:rPr lang="en-US" dirty="0"/>
              <a:t>Bias voltage supplies (repeat 5 times, one every 5 rows of APAs)</a:t>
            </a:r>
          </a:p>
        </p:txBody>
      </p:sp>
      <p:pic>
        <p:nvPicPr>
          <p:cNvPr id="8" name="Picture 7">
            <a:extLst>
              <a:ext uri="{FF2B5EF4-FFF2-40B4-BE49-F238E27FC236}">
                <a16:creationId xmlns:a16="http://schemas.microsoft.com/office/drawing/2014/main" id="{14C685CF-EFC5-41D2-B6AB-DF50560CA2D6}"/>
              </a:ext>
            </a:extLst>
          </p:cNvPr>
          <p:cNvPicPr>
            <a:picLocks noChangeAspect="1"/>
          </p:cNvPicPr>
          <p:nvPr/>
        </p:nvPicPr>
        <p:blipFill>
          <a:blip r:embed="rId2"/>
          <a:stretch>
            <a:fillRect/>
          </a:stretch>
        </p:blipFill>
        <p:spPr>
          <a:xfrm>
            <a:off x="4842358" y="1215721"/>
            <a:ext cx="3650131" cy="5071844"/>
          </a:xfrm>
          <a:prstGeom prst="rect">
            <a:avLst/>
          </a:prstGeom>
        </p:spPr>
      </p:pic>
    </p:spTree>
    <p:extLst>
      <p:ext uri="{BB962C8B-B14F-4D97-AF65-F5344CB8AC3E}">
        <p14:creationId xmlns:p14="http://schemas.microsoft.com/office/powerpoint/2010/main" val="484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C8BA-BA85-486A-AD37-7CBC44A3CF07}"/>
              </a:ext>
            </a:extLst>
          </p:cNvPr>
          <p:cNvSpPr>
            <a:spLocks noGrp="1"/>
          </p:cNvSpPr>
          <p:nvPr>
            <p:ph type="title"/>
          </p:nvPr>
        </p:nvSpPr>
        <p:spPr/>
        <p:txBody>
          <a:bodyPr/>
          <a:lstStyle/>
          <a:p>
            <a:r>
              <a:rPr lang="en-US" dirty="0"/>
              <a:t>How is the system built ? (ii)</a:t>
            </a:r>
          </a:p>
        </p:txBody>
      </p:sp>
      <p:sp>
        <p:nvSpPr>
          <p:cNvPr id="3" name="Date Placeholder 2">
            <a:extLst>
              <a:ext uri="{FF2B5EF4-FFF2-40B4-BE49-F238E27FC236}">
                <a16:creationId xmlns:a16="http://schemas.microsoft.com/office/drawing/2014/main" id="{B1A85185-1784-4AB6-B3EA-5EF1E5482F94}"/>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4" name="Footer Placeholder 3">
            <a:extLst>
              <a:ext uri="{FF2B5EF4-FFF2-40B4-BE49-F238E27FC236}">
                <a16:creationId xmlns:a16="http://schemas.microsoft.com/office/drawing/2014/main" id="{1082D350-2AE7-41DB-838F-4E7A61FF56FC}"/>
              </a:ext>
            </a:extLst>
          </p:cNvPr>
          <p:cNvSpPr>
            <a:spLocks noGrp="1"/>
          </p:cNvSpPr>
          <p:nvPr>
            <p:ph type="ftr" sz="quarter" idx="3"/>
          </p:nvPr>
        </p:nvSpPr>
        <p:spPr/>
        <p:txBody>
          <a:bodyPr/>
          <a:lstStyle/>
          <a:p>
            <a:pPr>
              <a:defRPr/>
            </a:pPr>
            <a:r>
              <a:rPr lang="en-US"/>
              <a:t>M. Verzocchi |DDSS and SC for TPC Electronics</a:t>
            </a:r>
          </a:p>
        </p:txBody>
      </p:sp>
      <p:sp>
        <p:nvSpPr>
          <p:cNvPr id="5" name="Slide Number Placeholder 4">
            <a:extLst>
              <a:ext uri="{FF2B5EF4-FFF2-40B4-BE49-F238E27FC236}">
                <a16:creationId xmlns:a16="http://schemas.microsoft.com/office/drawing/2014/main" id="{BA74CF2A-4308-4506-A416-DD6AC7895DC3}"/>
              </a:ext>
            </a:extLst>
          </p:cNvPr>
          <p:cNvSpPr>
            <a:spLocks noGrp="1"/>
          </p:cNvSpPr>
          <p:nvPr>
            <p:ph type="sldNum" sz="quarter" idx="4"/>
          </p:nvPr>
        </p:nvSpPr>
        <p:spPr/>
        <p:txBody>
          <a:bodyPr/>
          <a:lstStyle/>
          <a:p>
            <a:pPr>
              <a:defRPr/>
            </a:pPr>
            <a:fld id="{0C39C72E-2A13-EB4D-AD45-6D4E6ACAED8D}" type="slidenum">
              <a:rPr lang="en-US" smtClean="0"/>
              <a:pPr>
                <a:defRPr/>
              </a:pPr>
              <a:t>7</a:t>
            </a:fld>
            <a:endParaRPr lang="en-US" dirty="0"/>
          </a:p>
        </p:txBody>
      </p:sp>
      <p:sp>
        <p:nvSpPr>
          <p:cNvPr id="6" name="Content Placeholder 5">
            <a:extLst>
              <a:ext uri="{FF2B5EF4-FFF2-40B4-BE49-F238E27FC236}">
                <a16:creationId xmlns:a16="http://schemas.microsoft.com/office/drawing/2014/main" id="{2D2DC365-559C-48AF-9E93-427292672B29}"/>
              </a:ext>
            </a:extLst>
          </p:cNvPr>
          <p:cNvSpPr>
            <a:spLocks noGrp="1"/>
          </p:cNvSpPr>
          <p:nvPr>
            <p:ph idx="11"/>
          </p:nvPr>
        </p:nvSpPr>
        <p:spPr>
          <a:xfrm>
            <a:off x="454026" y="1207770"/>
            <a:ext cx="4655184" cy="5031626"/>
          </a:xfrm>
        </p:spPr>
        <p:txBody>
          <a:bodyPr>
            <a:normAutofit/>
          </a:bodyPr>
          <a:lstStyle/>
          <a:p>
            <a:r>
              <a:rPr lang="en-US" dirty="0"/>
              <a:t>PLC Rack</a:t>
            </a:r>
          </a:p>
          <a:p>
            <a:pPr lvl="1"/>
            <a:r>
              <a:rPr lang="en-US" dirty="0"/>
              <a:t>One Rack (location TBD) </a:t>
            </a:r>
          </a:p>
          <a:p>
            <a:pPr lvl="1"/>
            <a:r>
              <a:rPr lang="en-US" dirty="0"/>
              <a:t>Programmable Logic Controller (PLC) </a:t>
            </a:r>
          </a:p>
          <a:p>
            <a:pPr lvl="2"/>
            <a:r>
              <a:rPr lang="en-US" dirty="0"/>
              <a:t>Contains all logic for DDSS</a:t>
            </a:r>
          </a:p>
          <a:p>
            <a:pPr lvl="2"/>
            <a:r>
              <a:rPr lang="en-US" b="1" dirty="0">
                <a:solidFill>
                  <a:srgbClr val="FF0000"/>
                </a:solidFill>
              </a:rPr>
              <a:t>Communicates with slow controls </a:t>
            </a:r>
          </a:p>
          <a:p>
            <a:pPr lvl="2"/>
            <a:r>
              <a:rPr lang="en-US" dirty="0"/>
              <a:t>Temperature / humidity / dewpoint transmitter </a:t>
            </a:r>
          </a:p>
          <a:p>
            <a:pPr lvl="2"/>
            <a:r>
              <a:rPr lang="en-US" dirty="0"/>
              <a:t>Dewpoint factors into flange heater logic controller </a:t>
            </a:r>
          </a:p>
          <a:p>
            <a:pPr lvl="2"/>
            <a:r>
              <a:rPr lang="en-US" dirty="0"/>
              <a:t>Beckhoff CX5120 PLC </a:t>
            </a:r>
          </a:p>
        </p:txBody>
      </p:sp>
      <p:pic>
        <p:nvPicPr>
          <p:cNvPr id="7" name="Picture 6">
            <a:extLst>
              <a:ext uri="{FF2B5EF4-FFF2-40B4-BE49-F238E27FC236}">
                <a16:creationId xmlns:a16="http://schemas.microsoft.com/office/drawing/2014/main" id="{FD5D6173-8FBE-4392-83BF-0291717558C8}"/>
              </a:ext>
            </a:extLst>
          </p:cNvPr>
          <p:cNvPicPr>
            <a:picLocks noChangeAspect="1"/>
          </p:cNvPicPr>
          <p:nvPr/>
        </p:nvPicPr>
        <p:blipFill>
          <a:blip r:embed="rId2"/>
          <a:stretch>
            <a:fillRect/>
          </a:stretch>
        </p:blipFill>
        <p:spPr>
          <a:xfrm>
            <a:off x="5230974" y="1207770"/>
            <a:ext cx="3596952" cy="3596952"/>
          </a:xfrm>
          <a:prstGeom prst="rect">
            <a:avLst/>
          </a:prstGeom>
        </p:spPr>
      </p:pic>
      <p:sp>
        <p:nvSpPr>
          <p:cNvPr id="9" name="Rectangle 8">
            <a:extLst>
              <a:ext uri="{FF2B5EF4-FFF2-40B4-BE49-F238E27FC236}">
                <a16:creationId xmlns:a16="http://schemas.microsoft.com/office/drawing/2014/main" id="{2B060C42-9313-4680-9474-BCBC333CC401}"/>
              </a:ext>
            </a:extLst>
          </p:cNvPr>
          <p:cNvSpPr/>
          <p:nvPr/>
        </p:nvSpPr>
        <p:spPr>
          <a:xfrm>
            <a:off x="5109210" y="3645572"/>
            <a:ext cx="2137410" cy="12573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7CBC331-A899-4818-8EBF-F98C94A668EC}"/>
              </a:ext>
            </a:extLst>
          </p:cNvPr>
          <p:cNvPicPr>
            <a:picLocks noChangeAspect="1"/>
          </p:cNvPicPr>
          <p:nvPr/>
        </p:nvPicPr>
        <p:blipFill>
          <a:blip r:embed="rId3"/>
          <a:stretch>
            <a:fillRect/>
          </a:stretch>
        </p:blipFill>
        <p:spPr>
          <a:xfrm>
            <a:off x="5230975" y="4802770"/>
            <a:ext cx="3124356" cy="1517686"/>
          </a:xfrm>
          <a:prstGeom prst="rect">
            <a:avLst/>
          </a:prstGeom>
        </p:spPr>
      </p:pic>
      <p:sp>
        <p:nvSpPr>
          <p:cNvPr id="11" name="Rectangle 10">
            <a:extLst>
              <a:ext uri="{FF2B5EF4-FFF2-40B4-BE49-F238E27FC236}">
                <a16:creationId xmlns:a16="http://schemas.microsoft.com/office/drawing/2014/main" id="{93773E80-85CB-4818-8E49-8EB6278EB2C7}"/>
              </a:ext>
            </a:extLst>
          </p:cNvPr>
          <p:cNvSpPr/>
          <p:nvPr/>
        </p:nvSpPr>
        <p:spPr>
          <a:xfrm>
            <a:off x="7772400" y="4769115"/>
            <a:ext cx="704695" cy="1001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702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C8BA-BA85-486A-AD37-7CBC44A3CF07}"/>
              </a:ext>
            </a:extLst>
          </p:cNvPr>
          <p:cNvSpPr>
            <a:spLocks noGrp="1"/>
          </p:cNvSpPr>
          <p:nvPr>
            <p:ph type="title"/>
          </p:nvPr>
        </p:nvSpPr>
        <p:spPr/>
        <p:txBody>
          <a:bodyPr/>
          <a:lstStyle/>
          <a:p>
            <a:r>
              <a:rPr lang="en-US" dirty="0"/>
              <a:t>How is the system built ? (iii)</a:t>
            </a:r>
          </a:p>
        </p:txBody>
      </p:sp>
      <p:sp>
        <p:nvSpPr>
          <p:cNvPr id="3" name="Date Placeholder 2">
            <a:extLst>
              <a:ext uri="{FF2B5EF4-FFF2-40B4-BE49-F238E27FC236}">
                <a16:creationId xmlns:a16="http://schemas.microsoft.com/office/drawing/2014/main" id="{B1A85185-1784-4AB6-B3EA-5EF1E5482F94}"/>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4" name="Footer Placeholder 3">
            <a:extLst>
              <a:ext uri="{FF2B5EF4-FFF2-40B4-BE49-F238E27FC236}">
                <a16:creationId xmlns:a16="http://schemas.microsoft.com/office/drawing/2014/main" id="{1082D350-2AE7-41DB-838F-4E7A61FF56FC}"/>
              </a:ext>
            </a:extLst>
          </p:cNvPr>
          <p:cNvSpPr>
            <a:spLocks noGrp="1"/>
          </p:cNvSpPr>
          <p:nvPr>
            <p:ph type="ftr" sz="quarter" idx="3"/>
          </p:nvPr>
        </p:nvSpPr>
        <p:spPr/>
        <p:txBody>
          <a:bodyPr/>
          <a:lstStyle/>
          <a:p>
            <a:pPr>
              <a:defRPr/>
            </a:pPr>
            <a:r>
              <a:rPr lang="en-US"/>
              <a:t>M. Verzocchi |DDSS and SC for TPC Electronics</a:t>
            </a:r>
          </a:p>
        </p:txBody>
      </p:sp>
      <p:sp>
        <p:nvSpPr>
          <p:cNvPr id="5" name="Slide Number Placeholder 4">
            <a:extLst>
              <a:ext uri="{FF2B5EF4-FFF2-40B4-BE49-F238E27FC236}">
                <a16:creationId xmlns:a16="http://schemas.microsoft.com/office/drawing/2014/main" id="{BA74CF2A-4308-4506-A416-DD6AC7895DC3}"/>
              </a:ext>
            </a:extLst>
          </p:cNvPr>
          <p:cNvSpPr>
            <a:spLocks noGrp="1"/>
          </p:cNvSpPr>
          <p:nvPr>
            <p:ph type="sldNum" sz="quarter" idx="4"/>
          </p:nvPr>
        </p:nvSpPr>
        <p:spPr/>
        <p:txBody>
          <a:bodyPr/>
          <a:lstStyle/>
          <a:p>
            <a:pPr>
              <a:defRPr/>
            </a:pPr>
            <a:fld id="{0C39C72E-2A13-EB4D-AD45-6D4E6ACAED8D}" type="slidenum">
              <a:rPr lang="en-US" smtClean="0"/>
              <a:pPr>
                <a:defRPr/>
              </a:pPr>
              <a:t>8</a:t>
            </a:fld>
            <a:endParaRPr lang="en-US" dirty="0"/>
          </a:p>
        </p:txBody>
      </p:sp>
      <p:sp>
        <p:nvSpPr>
          <p:cNvPr id="6" name="Content Placeholder 5">
            <a:extLst>
              <a:ext uri="{FF2B5EF4-FFF2-40B4-BE49-F238E27FC236}">
                <a16:creationId xmlns:a16="http://schemas.microsoft.com/office/drawing/2014/main" id="{2D2DC365-559C-48AF-9E93-427292672B29}"/>
              </a:ext>
            </a:extLst>
          </p:cNvPr>
          <p:cNvSpPr>
            <a:spLocks noGrp="1"/>
          </p:cNvSpPr>
          <p:nvPr>
            <p:ph idx="11"/>
          </p:nvPr>
        </p:nvSpPr>
        <p:spPr>
          <a:xfrm>
            <a:off x="454026" y="1207770"/>
            <a:ext cx="7889874" cy="5031626"/>
          </a:xfrm>
        </p:spPr>
        <p:txBody>
          <a:bodyPr>
            <a:normAutofit fontScale="92500" lnSpcReduction="20000"/>
          </a:bodyPr>
          <a:lstStyle/>
          <a:p>
            <a:r>
              <a:rPr lang="en-US" dirty="0"/>
              <a:t>TPC low voltage racks</a:t>
            </a:r>
          </a:p>
          <a:p>
            <a:pPr lvl="1"/>
            <a:r>
              <a:rPr lang="en-US" dirty="0"/>
              <a:t>25 Racks (6 flanges per rack, 150 flanges total) </a:t>
            </a:r>
          </a:p>
          <a:p>
            <a:pPr lvl="1"/>
            <a:r>
              <a:rPr lang="en-US" dirty="0"/>
              <a:t>Fans (4 per flange) </a:t>
            </a:r>
          </a:p>
          <a:p>
            <a:pPr lvl="2"/>
            <a:r>
              <a:rPr lang="en-US" dirty="0"/>
              <a:t>24V discrete output to power fan </a:t>
            </a:r>
          </a:p>
          <a:p>
            <a:pPr lvl="2"/>
            <a:r>
              <a:rPr lang="en-US" dirty="0"/>
              <a:t>24V discrete input reads fan run status </a:t>
            </a:r>
          </a:p>
          <a:p>
            <a:pPr lvl="1"/>
            <a:r>
              <a:rPr lang="en-US" dirty="0"/>
              <a:t>Heaters (4 per flange) </a:t>
            </a:r>
          </a:p>
          <a:p>
            <a:pPr lvl="2"/>
            <a:r>
              <a:rPr lang="en-US" dirty="0"/>
              <a:t>24V discrete output to power heater </a:t>
            </a:r>
          </a:p>
          <a:p>
            <a:pPr lvl="1"/>
            <a:r>
              <a:rPr lang="en-US" dirty="0"/>
              <a:t>RTDs (temperature sensors) (2 per flange) </a:t>
            </a:r>
          </a:p>
          <a:p>
            <a:pPr lvl="2"/>
            <a:r>
              <a:rPr lang="en-US" dirty="0"/>
              <a:t>RTD input to read temperatures</a:t>
            </a:r>
          </a:p>
          <a:p>
            <a:pPr lvl="1"/>
            <a:r>
              <a:rPr lang="en-US" dirty="0"/>
              <a:t> Wiener PL506 interlocks (1 per flange) – </a:t>
            </a:r>
          </a:p>
          <a:p>
            <a:pPr lvl="2"/>
            <a:r>
              <a:rPr lang="en-US" dirty="0"/>
              <a:t>5V discrete output to single channel interlock</a:t>
            </a:r>
          </a:p>
          <a:p>
            <a:pPr lvl="1"/>
            <a:r>
              <a:rPr lang="en-US" dirty="0"/>
              <a:t> Power &amp; Timing Control (PTC) (1 per flange)</a:t>
            </a:r>
          </a:p>
          <a:p>
            <a:pPr lvl="2"/>
            <a:r>
              <a:rPr lang="en-US" dirty="0" err="1"/>
              <a:t>EtherCAT</a:t>
            </a:r>
            <a:r>
              <a:rPr lang="en-US" dirty="0"/>
              <a:t> communication over fiber optic </a:t>
            </a:r>
            <a:r>
              <a:rPr lang="en-US" dirty="0" err="1"/>
              <a:t>cableController</a:t>
            </a:r>
            <a:endParaRPr lang="en-US" dirty="0"/>
          </a:p>
        </p:txBody>
      </p:sp>
    </p:spTree>
    <p:extLst>
      <p:ext uri="{BB962C8B-B14F-4D97-AF65-F5344CB8AC3E}">
        <p14:creationId xmlns:p14="http://schemas.microsoft.com/office/powerpoint/2010/main" val="136457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C8BA-BA85-486A-AD37-7CBC44A3CF07}"/>
              </a:ext>
            </a:extLst>
          </p:cNvPr>
          <p:cNvSpPr>
            <a:spLocks noGrp="1"/>
          </p:cNvSpPr>
          <p:nvPr>
            <p:ph type="title"/>
          </p:nvPr>
        </p:nvSpPr>
        <p:spPr/>
        <p:txBody>
          <a:bodyPr/>
          <a:lstStyle/>
          <a:p>
            <a:r>
              <a:rPr lang="en-US" dirty="0"/>
              <a:t>How is the system built ? (iv)</a:t>
            </a:r>
          </a:p>
        </p:txBody>
      </p:sp>
      <p:sp>
        <p:nvSpPr>
          <p:cNvPr id="3" name="Date Placeholder 2">
            <a:extLst>
              <a:ext uri="{FF2B5EF4-FFF2-40B4-BE49-F238E27FC236}">
                <a16:creationId xmlns:a16="http://schemas.microsoft.com/office/drawing/2014/main" id="{B1A85185-1784-4AB6-B3EA-5EF1E5482F94}"/>
              </a:ext>
            </a:extLst>
          </p:cNvPr>
          <p:cNvSpPr>
            <a:spLocks noGrp="1"/>
          </p:cNvSpPr>
          <p:nvPr>
            <p:ph type="dt" sz="half" idx="2"/>
          </p:nvPr>
        </p:nvSpPr>
        <p:spPr/>
        <p:txBody>
          <a:bodyPr/>
          <a:lstStyle/>
          <a:p>
            <a:pPr>
              <a:defRPr/>
            </a:pPr>
            <a:r>
              <a:rPr lang="en-US">
                <a:latin typeface="Helvetica"/>
                <a:cs typeface="Helvetica"/>
              </a:rPr>
              <a:t>29 Oct 2020</a:t>
            </a:r>
            <a:endParaRPr lang="en-US" dirty="0">
              <a:latin typeface="Helvetica"/>
              <a:cs typeface="Helvetica"/>
            </a:endParaRPr>
          </a:p>
        </p:txBody>
      </p:sp>
      <p:sp>
        <p:nvSpPr>
          <p:cNvPr id="4" name="Footer Placeholder 3">
            <a:extLst>
              <a:ext uri="{FF2B5EF4-FFF2-40B4-BE49-F238E27FC236}">
                <a16:creationId xmlns:a16="http://schemas.microsoft.com/office/drawing/2014/main" id="{1082D350-2AE7-41DB-838F-4E7A61FF56FC}"/>
              </a:ext>
            </a:extLst>
          </p:cNvPr>
          <p:cNvSpPr>
            <a:spLocks noGrp="1"/>
          </p:cNvSpPr>
          <p:nvPr>
            <p:ph type="ftr" sz="quarter" idx="3"/>
          </p:nvPr>
        </p:nvSpPr>
        <p:spPr/>
        <p:txBody>
          <a:bodyPr/>
          <a:lstStyle/>
          <a:p>
            <a:pPr>
              <a:defRPr/>
            </a:pPr>
            <a:r>
              <a:rPr lang="en-US"/>
              <a:t>M. Verzocchi |DDSS and SC for TPC Electronics</a:t>
            </a:r>
          </a:p>
        </p:txBody>
      </p:sp>
      <p:sp>
        <p:nvSpPr>
          <p:cNvPr id="5" name="Slide Number Placeholder 4">
            <a:extLst>
              <a:ext uri="{FF2B5EF4-FFF2-40B4-BE49-F238E27FC236}">
                <a16:creationId xmlns:a16="http://schemas.microsoft.com/office/drawing/2014/main" id="{BA74CF2A-4308-4506-A416-DD6AC7895DC3}"/>
              </a:ext>
            </a:extLst>
          </p:cNvPr>
          <p:cNvSpPr>
            <a:spLocks noGrp="1"/>
          </p:cNvSpPr>
          <p:nvPr>
            <p:ph type="sldNum" sz="quarter" idx="4"/>
          </p:nvPr>
        </p:nvSpPr>
        <p:spPr/>
        <p:txBody>
          <a:bodyPr/>
          <a:lstStyle/>
          <a:p>
            <a:pPr>
              <a:defRPr/>
            </a:pPr>
            <a:fld id="{0C39C72E-2A13-EB4D-AD45-6D4E6ACAED8D}" type="slidenum">
              <a:rPr lang="en-US" smtClean="0"/>
              <a:pPr>
                <a:defRPr/>
              </a:pPr>
              <a:t>9</a:t>
            </a:fld>
            <a:endParaRPr lang="en-US" dirty="0"/>
          </a:p>
        </p:txBody>
      </p:sp>
      <p:sp>
        <p:nvSpPr>
          <p:cNvPr id="6" name="Content Placeholder 5">
            <a:extLst>
              <a:ext uri="{FF2B5EF4-FFF2-40B4-BE49-F238E27FC236}">
                <a16:creationId xmlns:a16="http://schemas.microsoft.com/office/drawing/2014/main" id="{2D2DC365-559C-48AF-9E93-427292672B29}"/>
              </a:ext>
            </a:extLst>
          </p:cNvPr>
          <p:cNvSpPr>
            <a:spLocks noGrp="1"/>
          </p:cNvSpPr>
          <p:nvPr>
            <p:ph idx="11"/>
          </p:nvPr>
        </p:nvSpPr>
        <p:spPr>
          <a:xfrm>
            <a:off x="454026" y="1207770"/>
            <a:ext cx="7889874" cy="5031626"/>
          </a:xfrm>
        </p:spPr>
        <p:txBody>
          <a:bodyPr>
            <a:normAutofit/>
          </a:bodyPr>
          <a:lstStyle/>
          <a:p>
            <a:r>
              <a:rPr lang="en-US" dirty="0"/>
              <a:t>Bias voltage racks</a:t>
            </a:r>
          </a:p>
          <a:p>
            <a:pPr lvl="1"/>
            <a:r>
              <a:rPr lang="en-US" dirty="0"/>
              <a:t>5 Racks • </a:t>
            </a:r>
          </a:p>
          <a:p>
            <a:pPr lvl="2"/>
            <a:r>
              <a:rPr lang="en-US" dirty="0"/>
              <a:t>ISEG Module Interlock	 </a:t>
            </a:r>
          </a:p>
          <a:p>
            <a:pPr lvl="2"/>
            <a:r>
              <a:rPr lang="en-US" dirty="0"/>
              <a:t>Relay for single channel inhibit (interlock) </a:t>
            </a:r>
          </a:p>
          <a:p>
            <a:pPr lvl="1"/>
            <a:r>
              <a:rPr lang="en-US" dirty="0"/>
              <a:t>658 channels total – 450 bias voltage and 208 field cage</a:t>
            </a:r>
          </a:p>
          <a:p>
            <a:pPr lvl="2"/>
            <a:r>
              <a:rPr lang="en-US" dirty="0"/>
              <a:t>Channels per rack varies rack-to-rack (average is 132)</a:t>
            </a:r>
          </a:p>
          <a:p>
            <a:pPr lvl="2"/>
            <a:r>
              <a:rPr lang="en-US" dirty="0"/>
              <a:t> DDSS designed to support up to 9 ISEG modules (144 channels)</a:t>
            </a:r>
          </a:p>
        </p:txBody>
      </p:sp>
    </p:spTree>
    <p:extLst>
      <p:ext uri="{BB962C8B-B14F-4D97-AF65-F5344CB8AC3E}">
        <p14:creationId xmlns:p14="http://schemas.microsoft.com/office/powerpoint/2010/main" val="4150813904"/>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DUNE_Template</Template>
  <TotalTime>935</TotalTime>
  <Words>2329</Words>
  <Application>Microsoft Office PowerPoint</Application>
  <PresentationFormat>On-screen Show (4:3)</PresentationFormat>
  <Paragraphs>234</Paragraphs>
  <Slides>20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Helvetica</vt:lpstr>
      <vt:lpstr>Lucida Grande</vt:lpstr>
      <vt:lpstr>Dune Template_051215</vt:lpstr>
      <vt:lpstr>LBNF Content-Footer Theme</vt:lpstr>
      <vt:lpstr>Detector Safety System (DDSS) for the TPC Electronics and Connections to Slow Controls</vt:lpstr>
      <vt:lpstr>History &amp; References (i)</vt:lpstr>
      <vt:lpstr>History &amp; References (ii)</vt:lpstr>
      <vt:lpstr>Interlocks </vt:lpstr>
      <vt:lpstr>How the design was developed </vt:lpstr>
      <vt:lpstr>How is the system built ? (i)</vt:lpstr>
      <vt:lpstr>How is the system built ? (ii)</vt:lpstr>
      <vt:lpstr>How is the system built ? (iii)</vt:lpstr>
      <vt:lpstr>How is the system built ? (iv)</vt:lpstr>
      <vt:lpstr>Action Matrix (i) </vt:lpstr>
      <vt:lpstr>Action Matrix (ii) </vt:lpstr>
      <vt:lpstr>Interface with Slow Controls </vt:lpstr>
      <vt:lpstr>Low Voltage Supplies </vt:lpstr>
      <vt:lpstr>Bias Voltage Power Supplies </vt:lpstr>
      <vt:lpstr>WIB / PTC </vt:lpstr>
      <vt:lpstr>OPC UA Endpoint </vt:lpstr>
      <vt:lpstr>Temperature &amp; humidity sensors </vt:lpstr>
      <vt:lpstr>Status of heaters/fans (i)</vt:lpstr>
      <vt:lpstr>Status of heaters/fans (ii) </vt:lpstr>
      <vt:lpstr>Conclusion </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Consortium Activities  (Slides for Eric James presentation to US DUNE of 12/14/2018)</dc:title>
  <dc:subject/>
  <dc:creator>Marco Verzocchi x3289 14304N</dc:creator>
  <cp:keywords/>
  <dc:description>Modified by A. Weber</dc:description>
  <cp:lastModifiedBy>Marco Verzocchi</cp:lastModifiedBy>
  <cp:revision>50</cp:revision>
  <dcterms:created xsi:type="dcterms:W3CDTF">2018-12-12T03:45:49Z</dcterms:created>
  <dcterms:modified xsi:type="dcterms:W3CDTF">2020-10-26T18:36:48Z</dcterms:modified>
  <cp:category/>
</cp:coreProperties>
</file>