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2" r:id="rId2"/>
  </p:sldMasterIdLst>
  <p:notesMasterIdLst>
    <p:notesMasterId r:id="rId12"/>
  </p:notesMasterIdLst>
  <p:handoutMasterIdLst>
    <p:handoutMasterId r:id="rId13"/>
  </p:handoutMasterIdLst>
  <p:sldIdLst>
    <p:sldId id="1564" r:id="rId3"/>
    <p:sldId id="1759" r:id="rId4"/>
    <p:sldId id="1754" r:id="rId5"/>
    <p:sldId id="1752" r:id="rId6"/>
    <p:sldId id="1756" r:id="rId7"/>
    <p:sldId id="1760" r:id="rId8"/>
    <p:sldId id="1758" r:id="rId9"/>
    <p:sldId id="1757" r:id="rId10"/>
    <p:sldId id="176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432FF"/>
    <a:srgbClr val="F400FF"/>
    <a:srgbClr val="C31310"/>
    <a:srgbClr val="B53511"/>
    <a:srgbClr val="FF9300"/>
    <a:srgbClr val="21FFF5"/>
    <a:srgbClr val="115CA9"/>
    <a:srgbClr val="21FFF0"/>
    <a:srgbClr val="16B7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28" autoAdjust="0"/>
    <p:restoredTop sz="88992" autoAdjust="0"/>
  </p:normalViewPr>
  <p:slideViewPr>
    <p:cSldViewPr snapToGrid="0" snapToObjects="1">
      <p:cViewPr varScale="1">
        <p:scale>
          <a:sx n="98" d="100"/>
          <a:sy n="98" d="100"/>
        </p:scale>
        <p:origin x="1568" y="200"/>
      </p:cViewPr>
      <p:guideLst>
        <p:guide orient="horz" pos="2160"/>
        <p:guide pos="2880"/>
      </p:guideLst>
    </p:cSldViewPr>
  </p:slideViewPr>
  <p:outlineViewPr>
    <p:cViewPr>
      <p:scale>
        <a:sx n="33" d="100"/>
        <a:sy n="33" d="100"/>
      </p:scale>
      <p:origin x="0" y="800"/>
    </p:cViewPr>
  </p:outlineViewPr>
  <p:notesTextViewPr>
    <p:cViewPr>
      <p:scale>
        <a:sx n="100" d="100"/>
        <a:sy n="100" d="100"/>
      </p:scale>
      <p:origin x="0" y="0"/>
    </p:cViewPr>
  </p:notesTextViewPr>
  <p:sorterViewPr>
    <p:cViewPr>
      <p:scale>
        <a:sx n="200" d="100"/>
        <a:sy n="200" d="100"/>
      </p:scale>
      <p:origin x="0" y="22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45433A4-C87D-204E-A6FB-BA3B5AE045B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E583118-3117-A14C-98BA-42DA97FAB8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413E5EE-3063-A84B-8C71-E27CE0BB0F63}" type="datetimeFigureOut">
              <a:rPr lang="en-US" smtClean="0"/>
              <a:t>11/2/20</a:t>
            </a:fld>
            <a:endParaRPr lang="en-US"/>
          </a:p>
        </p:txBody>
      </p:sp>
      <p:sp>
        <p:nvSpPr>
          <p:cNvPr id="4" name="Footer Placeholder 3">
            <a:extLst>
              <a:ext uri="{FF2B5EF4-FFF2-40B4-BE49-F238E27FC236}">
                <a16:creationId xmlns:a16="http://schemas.microsoft.com/office/drawing/2014/main" id="{D1A707AF-0688-824F-A29C-D793648085C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EC45689-833C-3C49-A421-FF40C18F34F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567444F-994F-F547-AFF7-212BE49D2BE7}" type="slidenum">
              <a:rPr lang="en-US" smtClean="0"/>
              <a:t>‹#›</a:t>
            </a:fld>
            <a:endParaRPr lang="en-US"/>
          </a:p>
        </p:txBody>
      </p:sp>
    </p:spTree>
    <p:extLst>
      <p:ext uri="{BB962C8B-B14F-4D97-AF65-F5344CB8AC3E}">
        <p14:creationId xmlns:p14="http://schemas.microsoft.com/office/powerpoint/2010/main" val="3720536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E616E7-6442-8C42-AB7D-1A52A9F103E5}" type="datetimeFigureOut">
              <a:rPr lang="en-US" smtClean="0"/>
              <a:t>11/2/20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5C62E9-0A14-0247-BAF3-2DD368B97050}" type="slidenum">
              <a:rPr lang="en-US" smtClean="0"/>
              <a:t>‹#›</a:t>
            </a:fld>
            <a:endParaRPr lang="en-US"/>
          </a:p>
        </p:txBody>
      </p:sp>
    </p:spTree>
    <p:extLst>
      <p:ext uri="{BB962C8B-B14F-4D97-AF65-F5344CB8AC3E}">
        <p14:creationId xmlns:p14="http://schemas.microsoft.com/office/powerpoint/2010/main" val="1256373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5C62E9-0A14-0247-BAF3-2DD368B97050}" type="slidenum">
              <a:rPr lang="en-US" smtClean="0"/>
              <a:t>2</a:t>
            </a:fld>
            <a:endParaRPr lang="en-US"/>
          </a:p>
        </p:txBody>
      </p:sp>
    </p:spTree>
    <p:extLst>
      <p:ext uri="{BB962C8B-B14F-4D97-AF65-F5344CB8AC3E}">
        <p14:creationId xmlns:p14="http://schemas.microsoft.com/office/powerpoint/2010/main" val="1865840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5C62E9-0A14-0247-BAF3-2DD368B97050}" type="slidenum">
              <a:rPr lang="en-US" smtClean="0"/>
              <a:t>3</a:t>
            </a:fld>
            <a:endParaRPr lang="en-US"/>
          </a:p>
        </p:txBody>
      </p:sp>
    </p:spTree>
    <p:extLst>
      <p:ext uri="{BB962C8B-B14F-4D97-AF65-F5344CB8AC3E}">
        <p14:creationId xmlns:p14="http://schemas.microsoft.com/office/powerpoint/2010/main" val="3233039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5C62E9-0A14-0247-BAF3-2DD368B97050}" type="slidenum">
              <a:rPr lang="en-US" smtClean="0"/>
              <a:t>4</a:t>
            </a:fld>
            <a:endParaRPr lang="en-US"/>
          </a:p>
        </p:txBody>
      </p:sp>
    </p:spTree>
    <p:extLst>
      <p:ext uri="{BB962C8B-B14F-4D97-AF65-F5344CB8AC3E}">
        <p14:creationId xmlns:p14="http://schemas.microsoft.com/office/powerpoint/2010/main" val="86763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5C62E9-0A14-0247-BAF3-2DD368B97050}" type="slidenum">
              <a:rPr lang="en-US" smtClean="0"/>
              <a:t>6</a:t>
            </a:fld>
            <a:endParaRPr lang="en-US"/>
          </a:p>
        </p:txBody>
      </p:sp>
    </p:spTree>
    <p:extLst>
      <p:ext uri="{BB962C8B-B14F-4D97-AF65-F5344CB8AC3E}">
        <p14:creationId xmlns:p14="http://schemas.microsoft.com/office/powerpoint/2010/main" val="3867100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2324271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2655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632658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4/18/20</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a:t>Young-Kee Kim (U.Chicago), DPF Chair</a:t>
            </a:r>
            <a:endParaRPr lang="en-US" dirty="0"/>
          </a:p>
        </p:txBody>
      </p:sp>
      <p:sp>
        <p:nvSpPr>
          <p:cNvPr id="5" name="Slide Number Placeholder 4"/>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1984748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4/18/20</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a:t>Young-Kee Kim (U.Chicago), DPF Chair</a:t>
            </a:r>
            <a:endParaRPr lang="en-US" dirty="0"/>
          </a:p>
        </p:txBody>
      </p:sp>
      <p:sp>
        <p:nvSpPr>
          <p:cNvPr id="5" name="Slide Number Placeholder 4"/>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58990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r>
              <a:rPr lang="en-US"/>
              <a:t>4/18/20</a:t>
            </a: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r>
              <a:rPr lang="en-US"/>
              <a:t>Young-Kee Kim (U.Chicago), DPF Chair</a:t>
            </a: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8A7BBD36-3257-8E4A-8984-B9E452B60DAC}" type="slidenum">
              <a:rPr lang="en-US"/>
              <a:pPr/>
              <a:t>‹#›</a:t>
            </a:fld>
            <a:endParaRPr lang="en-US"/>
          </a:p>
        </p:txBody>
      </p:sp>
    </p:spTree>
    <p:extLst>
      <p:ext uri="{BB962C8B-B14F-4D97-AF65-F5344CB8AC3E}">
        <p14:creationId xmlns:p14="http://schemas.microsoft.com/office/powerpoint/2010/main" val="3630370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5662"/>
          </a:xfrm>
        </p:spPr>
        <p:txBody>
          <a:bodyPr/>
          <a:lstStyle/>
          <a:p>
            <a:r>
              <a:rPr lang="en-US"/>
              <a:t>Click to edit Master title style</a:t>
            </a:r>
          </a:p>
        </p:txBody>
      </p:sp>
      <p:sp>
        <p:nvSpPr>
          <p:cNvPr id="3" name="Text Placeholder 2"/>
          <p:cNvSpPr>
            <a:spLocks noGrp="1"/>
          </p:cNvSpPr>
          <p:nvPr>
            <p:ph type="body" sz="half" idx="1"/>
          </p:nvPr>
        </p:nvSpPr>
        <p:spPr>
          <a:xfrm>
            <a:off x="457200" y="1312863"/>
            <a:ext cx="4038600" cy="4813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12863"/>
            <a:ext cx="4038600" cy="4813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4/18/20</a:t>
            </a:r>
          </a:p>
        </p:txBody>
      </p:sp>
      <p:sp>
        <p:nvSpPr>
          <p:cNvPr id="6" name="Footer Placeholder 5"/>
          <p:cNvSpPr>
            <a:spLocks noGrp="1" noChangeArrowheads="1"/>
          </p:cNvSpPr>
          <p:nvPr>
            <p:ph type="ftr" sz="quarter" idx="11"/>
          </p:nvPr>
        </p:nvSpPr>
        <p:spPr>
          <a:xfrm>
            <a:off x="3124200" y="6356350"/>
            <a:ext cx="2895600" cy="365125"/>
          </a:xfrm>
          <a:prstGeom prst="rect">
            <a:avLst/>
          </a:prstGeom>
          <a:ln/>
        </p:spPr>
        <p:txBody>
          <a:bodyPr/>
          <a:lstStyle>
            <a:lvl1pPr>
              <a:defRPr/>
            </a:lvl1pPr>
          </a:lstStyle>
          <a:p>
            <a:pPr>
              <a:defRPr/>
            </a:pPr>
            <a:r>
              <a:rPr lang="en-US"/>
              <a:t>Young-Kee Kim (U.Chicago), DPF Chair</a:t>
            </a:r>
          </a:p>
        </p:txBody>
      </p:sp>
      <p:sp>
        <p:nvSpPr>
          <p:cNvPr id="7" name="Rectangle 6"/>
          <p:cNvSpPr>
            <a:spLocks noGrp="1" noChangeArrowheads="1"/>
          </p:cNvSpPr>
          <p:nvPr>
            <p:ph type="sldNum" sz="quarter" idx="12"/>
          </p:nvPr>
        </p:nvSpPr>
        <p:spPr>
          <a:ln/>
        </p:spPr>
        <p:txBody>
          <a:bodyPr/>
          <a:lstStyle>
            <a:lvl1pPr>
              <a:defRPr/>
            </a:lvl1pPr>
          </a:lstStyle>
          <a:p>
            <a:fld id="{C1E73930-EDB2-5B4C-99D8-72732A3B2E2F}" type="slidenum">
              <a:rPr lang="en-US"/>
              <a:pPr/>
              <a:t>‹#›</a:t>
            </a:fld>
            <a:endParaRPr lang="en-US"/>
          </a:p>
        </p:txBody>
      </p:sp>
    </p:spTree>
    <p:extLst>
      <p:ext uri="{BB962C8B-B14F-4D97-AF65-F5344CB8AC3E}">
        <p14:creationId xmlns:p14="http://schemas.microsoft.com/office/powerpoint/2010/main" val="839205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Logo Bottom: Picture &amp; Caption">
  <p:cSld name="Logo Bottom: Picture &amp; Caption">
    <p:spTree>
      <p:nvGrpSpPr>
        <p:cNvPr id="1" name="Shape 21"/>
        <p:cNvGrpSpPr/>
        <p:nvPr/>
      </p:nvGrpSpPr>
      <p:grpSpPr>
        <a:xfrm>
          <a:off x="0" y="0"/>
          <a:ext cx="0" cy="0"/>
          <a:chOff x="0" y="0"/>
          <a:chExt cx="0" cy="0"/>
        </a:xfrm>
      </p:grpSpPr>
      <p:sp>
        <p:nvSpPr>
          <p:cNvPr id="22" name="Google Shape;22;p3"/>
          <p:cNvSpPr>
            <a:spLocks noGrp="1"/>
          </p:cNvSpPr>
          <p:nvPr>
            <p:ph type="pic" idx="2"/>
          </p:nvPr>
        </p:nvSpPr>
        <p:spPr>
          <a:xfrm>
            <a:off x="224073" y="971550"/>
            <a:ext cx="8686800" cy="3726717"/>
          </a:xfrm>
          <a:prstGeom prst="rect">
            <a:avLst/>
          </a:prstGeom>
          <a:noFill/>
          <a:ln>
            <a:noFill/>
          </a:ln>
        </p:spPr>
        <p:txBody>
          <a:bodyPr spcFirstLastPara="1" wrap="square" lIns="0" tIns="0" rIns="0" bIns="0" anchor="t" anchorCtr="0"/>
          <a:lstStyle>
            <a:lvl1pPr marR="0" lvl="0" algn="l" rtl="0">
              <a:lnSpc>
                <a:spcPct val="100000"/>
              </a:lnSpc>
              <a:spcBef>
                <a:spcPts val="320"/>
              </a:spcBef>
              <a:spcAft>
                <a:spcPts val="0"/>
              </a:spcAft>
              <a:buClr>
                <a:srgbClr val="505050"/>
              </a:buClr>
              <a:buSzPts val="1600"/>
              <a:buFont typeface="Arial"/>
              <a:buNone/>
              <a:defRPr sz="1600" b="0" i="0" u="none" strike="noStrike" cap="none">
                <a:solidFill>
                  <a:srgbClr val="505050"/>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body" idx="1"/>
          </p:nvPr>
        </p:nvSpPr>
        <p:spPr>
          <a:xfrm>
            <a:off x="224073" y="4943005"/>
            <a:ext cx="8686800" cy="1091259"/>
          </a:xfrm>
          <a:prstGeom prst="rect">
            <a:avLst/>
          </a:prstGeom>
          <a:noFill/>
          <a:ln>
            <a:noFill/>
          </a:ln>
        </p:spPr>
        <p:txBody>
          <a:bodyPr spcFirstLastPara="1" wrap="square" lIns="0" tIns="0" rIns="0" bIns="0" anchor="t" anchorCtr="0"/>
          <a:lstStyle>
            <a:lvl1pPr marL="457200" lvl="0" indent="-228600" algn="l">
              <a:lnSpc>
                <a:spcPct val="100000"/>
              </a:lnSpc>
              <a:spcBef>
                <a:spcPts val="320"/>
              </a:spcBef>
              <a:spcAft>
                <a:spcPts val="0"/>
              </a:spcAft>
              <a:buClr>
                <a:srgbClr val="004C97"/>
              </a:buClr>
              <a:buSzPts val="1600"/>
              <a:buNone/>
              <a:defRPr sz="1600" b="1" i="0">
                <a:solidFill>
                  <a:srgbClr val="004C97"/>
                </a:solidFill>
              </a:defRPr>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24" name="Google Shape;24;p3"/>
          <p:cNvSpPr txBox="1">
            <a:spLocks noGrp="1"/>
          </p:cNvSpPr>
          <p:nvPr>
            <p:ph type="dt" idx="10"/>
          </p:nvPr>
        </p:nvSpPr>
        <p:spPr>
          <a:xfrm>
            <a:off x="736827" y="6504213"/>
            <a:ext cx="675368" cy="241300"/>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SzPts val="1400"/>
              <a:buNone/>
              <a:defRPr sz="1200">
                <a:solidFill>
                  <a:srgbClr val="004C97"/>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4/18/20</a:t>
            </a:r>
            <a:endParaRPr/>
          </a:p>
        </p:txBody>
      </p:sp>
      <p:sp>
        <p:nvSpPr>
          <p:cNvPr id="25" name="Google Shape;25;p3"/>
          <p:cNvSpPr txBox="1">
            <a:spLocks noGrp="1"/>
          </p:cNvSpPr>
          <p:nvPr>
            <p:ph type="ftr" idx="11"/>
          </p:nvPr>
        </p:nvSpPr>
        <p:spPr>
          <a:xfrm>
            <a:off x="1530603" y="6504213"/>
            <a:ext cx="6251958" cy="242873"/>
          </a:xfrm>
          <a:prstGeom prst="rect">
            <a:avLst/>
          </a:prstGeom>
          <a:noFill/>
          <a:ln>
            <a:noFill/>
          </a:ln>
        </p:spPr>
        <p:txBody>
          <a:bodyPr spcFirstLastPara="1" wrap="square" lIns="0" tIns="0" rIns="0" bIns="0" anchor="t" anchorCtr="0"/>
          <a:lstStyle>
            <a:lvl1pPr lvl="0" algn="l">
              <a:lnSpc>
                <a:spcPct val="100000"/>
              </a:lnSpc>
              <a:spcBef>
                <a:spcPts val="0"/>
              </a:spcBef>
              <a:spcAft>
                <a:spcPts val="0"/>
              </a:spcAft>
              <a:buSzPts val="1400"/>
              <a:buNone/>
              <a:defRPr sz="1200">
                <a:solidFill>
                  <a:srgbClr val="004C97"/>
                </a:solidFill>
                <a:latin typeface="Helvetica Neue"/>
                <a:ea typeface="Helvetica Neue"/>
                <a:cs typeface="Helvetica Neue"/>
                <a:sym typeface="Helvetica Neu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Young-Kee Kim (U.Chicago), DPF Chair</a:t>
            </a:r>
            <a:endParaRPr/>
          </a:p>
        </p:txBody>
      </p:sp>
      <p:sp>
        <p:nvSpPr>
          <p:cNvPr id="26" name="Google Shape;26;p3"/>
          <p:cNvSpPr txBox="1">
            <a:spLocks noGrp="1"/>
          </p:cNvSpPr>
          <p:nvPr>
            <p:ph type="sldNum" idx="12"/>
          </p:nvPr>
        </p:nvSpPr>
        <p:spPr>
          <a:xfrm>
            <a:off x="222250" y="6504213"/>
            <a:ext cx="414338" cy="237285"/>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004C97"/>
                </a:solidFill>
                <a:latin typeface="Helvetica Neue"/>
                <a:ea typeface="Helvetica Neue"/>
                <a:cs typeface="Helvetica Neue"/>
                <a:sym typeface="Helvetica Neue"/>
              </a:defRPr>
            </a:lvl9pPr>
          </a:lstStyle>
          <a:p>
            <a:pPr marL="0" lvl="0" indent="0" algn="r" rtl="0">
              <a:spcBef>
                <a:spcPts val="0"/>
              </a:spcBef>
              <a:spcAft>
                <a:spcPts val="0"/>
              </a:spcAft>
              <a:buNone/>
            </a:pPr>
            <a:fld id="{00000000-1234-1234-1234-123412341234}" type="slidenum">
              <a:rPr lang="en-US"/>
              <a:t>‹#›</a:t>
            </a:fld>
            <a:endParaRPr/>
          </a:p>
        </p:txBody>
      </p:sp>
      <p:sp>
        <p:nvSpPr>
          <p:cNvPr id="27" name="Google Shape;27;p3"/>
          <p:cNvSpPr txBox="1">
            <a:spLocks noGrp="1"/>
          </p:cNvSpPr>
          <p:nvPr>
            <p:ph type="title"/>
          </p:nvPr>
        </p:nvSpPr>
        <p:spPr>
          <a:xfrm>
            <a:off x="228600" y="251752"/>
            <a:ext cx="8686800" cy="427877"/>
          </a:xfrm>
          <a:prstGeom prst="rect">
            <a:avLst/>
          </a:prstGeom>
          <a:noFill/>
          <a:ln>
            <a:noFill/>
          </a:ln>
        </p:spPr>
        <p:txBody>
          <a:bodyPr spcFirstLastPara="1" wrap="square" lIns="0" tIns="0" rIns="0" bIns="0" anchor="b" anchorCtr="0"/>
          <a:lstStyle>
            <a:lvl1pPr lvl="0" algn="ctr">
              <a:lnSpc>
                <a:spcPct val="100000"/>
              </a:lnSpc>
              <a:spcBef>
                <a:spcPts val="0"/>
              </a:spcBef>
              <a:spcAft>
                <a:spcPts val="0"/>
              </a:spcAft>
              <a:buClr>
                <a:srgbClr val="004C97"/>
              </a:buClr>
              <a:buSzPts val="2800"/>
              <a:buFont typeface="Calibri"/>
              <a:buNone/>
              <a:defRPr sz="2800">
                <a:solidFill>
                  <a:srgbClr val="004C9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7743678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41488605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1797945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411807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19387851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30888581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4/18/20</a:t>
            </a:r>
          </a:p>
        </p:txBody>
      </p:sp>
      <p:sp>
        <p:nvSpPr>
          <p:cNvPr id="8" name="Footer Placeholder 7"/>
          <p:cNvSpPr>
            <a:spLocks noGrp="1"/>
          </p:cNvSpPr>
          <p:nvPr>
            <p:ph type="ftr" sz="quarter" idx="11"/>
          </p:nvPr>
        </p:nvSpPr>
        <p:spPr/>
        <p:txBody>
          <a:bodyPr/>
          <a:lstStyle/>
          <a:p>
            <a:r>
              <a:rPr lang="en-US"/>
              <a:t>Young-Kee Kim (U.Chicago), DPF Chair</a:t>
            </a:r>
          </a:p>
        </p:txBody>
      </p:sp>
      <p:sp>
        <p:nvSpPr>
          <p:cNvPr id="9" name="Slide Number Placeholder 8"/>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24925462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4/18/20</a:t>
            </a:r>
          </a:p>
        </p:txBody>
      </p:sp>
      <p:sp>
        <p:nvSpPr>
          <p:cNvPr id="4" name="Footer Placeholder 3"/>
          <p:cNvSpPr>
            <a:spLocks noGrp="1"/>
          </p:cNvSpPr>
          <p:nvPr>
            <p:ph type="ftr" sz="quarter" idx="11"/>
          </p:nvPr>
        </p:nvSpPr>
        <p:spPr/>
        <p:txBody>
          <a:bodyPr/>
          <a:lstStyle/>
          <a:p>
            <a:r>
              <a:rPr lang="en-US"/>
              <a:t>Young-Kee Kim (U.Chicago), DPF Chair</a:t>
            </a:r>
          </a:p>
        </p:txBody>
      </p:sp>
      <p:sp>
        <p:nvSpPr>
          <p:cNvPr id="5" name="Slide Number Placeholder 4"/>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13843809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4/18/20</a:t>
            </a:r>
          </a:p>
        </p:txBody>
      </p:sp>
      <p:sp>
        <p:nvSpPr>
          <p:cNvPr id="3" name="Footer Placeholder 2"/>
          <p:cNvSpPr>
            <a:spLocks noGrp="1"/>
          </p:cNvSpPr>
          <p:nvPr>
            <p:ph type="ftr" sz="quarter" idx="11"/>
          </p:nvPr>
        </p:nvSpPr>
        <p:spPr/>
        <p:txBody>
          <a:bodyPr/>
          <a:lstStyle/>
          <a:p>
            <a:r>
              <a:rPr lang="en-US"/>
              <a:t>Young-Kee Kim (U.Chicago), DPF Chair</a:t>
            </a:r>
          </a:p>
        </p:txBody>
      </p:sp>
      <p:sp>
        <p:nvSpPr>
          <p:cNvPr id="4" name="Slide Number Placeholder 3"/>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24071578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36783697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11927543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37351643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4A89032D-4BF8-2E4C-A9D5-B04F356B7598}" type="slidenum">
              <a:rPr lang="en-US" smtClean="0"/>
              <a:t>‹#›</a:t>
            </a:fld>
            <a:endParaRPr lang="en-US"/>
          </a:p>
        </p:txBody>
      </p:sp>
    </p:spTree>
    <p:extLst>
      <p:ext uri="{BB962C8B-B14F-4D97-AF65-F5344CB8AC3E}">
        <p14:creationId xmlns:p14="http://schemas.microsoft.com/office/powerpoint/2010/main" val="147452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4/18/20</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6" name="Slide Number Placeholder 5"/>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75733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691978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4/18/20</a:t>
            </a: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9" name="Slide Number Placeholder 8"/>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58603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4/18/20</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5" name="Slide Number Placeholder 4"/>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90234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4/18/20</a:t>
            </a: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4" name="Slide Number Placeholder 3"/>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2463521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3393419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4/18/20</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a:t>Young-Kee Kim (U.Chicago), DPF Chair</a:t>
            </a:r>
          </a:p>
        </p:txBody>
      </p:sp>
      <p:sp>
        <p:nvSpPr>
          <p:cNvPr id="7" name="Slide Number Placeholder 6"/>
          <p:cNvSpPr>
            <a:spLocks noGrp="1"/>
          </p:cNvSpPr>
          <p:nvPr>
            <p:ph type="sldNum" sz="quarter" idx="12"/>
          </p:nvPr>
        </p:nvSpPr>
        <p:spPr/>
        <p:txBody>
          <a:bodyPr/>
          <a:lstStyle/>
          <a:p>
            <a:fld id="{FB881E7D-5A17-EB4A-B013-04381A7C357D}" type="slidenum">
              <a:rPr lang="en-US" smtClean="0"/>
              <a:t>‹#›</a:t>
            </a:fld>
            <a:endParaRPr lang="en-US"/>
          </a:p>
        </p:txBody>
      </p:sp>
    </p:spTree>
    <p:extLst>
      <p:ext uri="{BB962C8B-B14F-4D97-AF65-F5344CB8AC3E}">
        <p14:creationId xmlns:p14="http://schemas.microsoft.com/office/powerpoint/2010/main" val="244719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68792"/>
            <a:ext cx="9144000" cy="83207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181958"/>
            <a:ext cx="8229600" cy="51743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4/18/20</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81E7D-5A17-EB4A-B013-04381A7C357D}" type="slidenum">
              <a:rPr lang="en-US" smtClean="0"/>
              <a:t>‹#›</a:t>
            </a:fld>
            <a:endParaRPr lang="en-US"/>
          </a:p>
        </p:txBody>
      </p:sp>
      <p:sp>
        <p:nvSpPr>
          <p:cNvPr id="7" name="Footer Placeholder 6">
            <a:extLst>
              <a:ext uri="{FF2B5EF4-FFF2-40B4-BE49-F238E27FC236}">
                <a16:creationId xmlns:a16="http://schemas.microsoft.com/office/drawing/2014/main" id="{68075663-5F42-8241-B1B1-982C249CF90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Young-</a:t>
            </a:r>
            <a:r>
              <a:rPr lang="en-US" dirty="0" err="1"/>
              <a:t>Kee</a:t>
            </a:r>
            <a:r>
              <a:rPr lang="en-US" dirty="0"/>
              <a:t> Kim (</a:t>
            </a:r>
            <a:r>
              <a:rPr lang="en-US" dirty="0" err="1"/>
              <a:t>U.Chicago</a:t>
            </a:r>
            <a:r>
              <a:rPr lang="en-US" dirty="0"/>
              <a:t>), DPF Chair</a:t>
            </a:r>
          </a:p>
        </p:txBody>
      </p:sp>
    </p:spTree>
    <p:extLst>
      <p:ext uri="{BB962C8B-B14F-4D97-AF65-F5344CB8AC3E}">
        <p14:creationId xmlns:p14="http://schemas.microsoft.com/office/powerpoint/2010/main" val="2627806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 id="2147483676" r:id="rId14"/>
    <p:sldLayoutId id="2147483677" r:id="rId15"/>
    <p:sldLayoutId id="2147483678" r:id="rId16"/>
  </p:sldLayoutIdLst>
  <p:hf hdr="0"/>
  <p:txStyles>
    <p:titleStyle>
      <a:lvl1pPr algn="ctr" defTabSz="457200" rtl="0" eaLnBrk="1" latinLnBrk="0" hangingPunct="1">
        <a:spcBef>
          <a:spcPct val="0"/>
        </a:spcBef>
        <a:buNone/>
        <a:defRPr sz="3400" kern="1200">
          <a:solidFill>
            <a:schemeClr val="bg2">
              <a:lumMod val="50000"/>
            </a:schemeClr>
          </a:solidFill>
          <a:latin typeface="+mj-lt"/>
          <a:ea typeface="+mj-ea"/>
          <a:cs typeface="+mj-cs"/>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4/18/20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Young-Kee Kim (U.Chicago), DPF Chair</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9032D-4BF8-2E4C-A9D5-B04F356B7598}" type="slidenum">
              <a:rPr lang="en-US" smtClean="0"/>
              <a:t>‹#›</a:t>
            </a:fld>
            <a:endParaRPr lang="en-US"/>
          </a:p>
        </p:txBody>
      </p:sp>
    </p:spTree>
    <p:extLst>
      <p:ext uri="{BB962C8B-B14F-4D97-AF65-F5344CB8AC3E}">
        <p14:creationId xmlns:p14="http://schemas.microsoft.com/office/powerpoint/2010/main" val="238077074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88391-2D34-244F-9CD2-21D62A4A6DE4}"/>
              </a:ext>
            </a:extLst>
          </p:cNvPr>
          <p:cNvSpPr>
            <a:spLocks noGrp="1"/>
          </p:cNvSpPr>
          <p:nvPr>
            <p:ph type="ctrTitle"/>
          </p:nvPr>
        </p:nvSpPr>
        <p:spPr>
          <a:xfrm>
            <a:off x="0" y="1658357"/>
            <a:ext cx="9144000" cy="1470025"/>
          </a:xfrm>
        </p:spPr>
        <p:txBody>
          <a:bodyPr>
            <a:normAutofit/>
          </a:bodyPr>
          <a:lstStyle/>
          <a:p>
            <a:r>
              <a:rPr lang="en-US" sz="3600" dirty="0"/>
              <a:t>Snowmass All Frontier Conveners Meeting</a:t>
            </a:r>
            <a:endParaRPr lang="en-US" sz="2800" dirty="0"/>
          </a:p>
        </p:txBody>
      </p:sp>
      <p:sp>
        <p:nvSpPr>
          <p:cNvPr id="3" name="Subtitle 2">
            <a:extLst>
              <a:ext uri="{FF2B5EF4-FFF2-40B4-BE49-F238E27FC236}">
                <a16:creationId xmlns:a16="http://schemas.microsoft.com/office/drawing/2014/main" id="{F5AF5C6D-E38C-3E43-9429-F77C93942C1F}"/>
              </a:ext>
            </a:extLst>
          </p:cNvPr>
          <p:cNvSpPr>
            <a:spLocks noGrp="1"/>
          </p:cNvSpPr>
          <p:nvPr>
            <p:ph type="subTitle" idx="1"/>
          </p:nvPr>
        </p:nvSpPr>
        <p:spPr>
          <a:xfrm>
            <a:off x="0" y="3818349"/>
            <a:ext cx="9144000" cy="1602738"/>
          </a:xfrm>
        </p:spPr>
        <p:txBody>
          <a:bodyPr>
            <a:normAutofit/>
          </a:bodyPr>
          <a:lstStyle/>
          <a:p>
            <a:endParaRPr lang="en-US" sz="2000" dirty="0"/>
          </a:p>
          <a:p>
            <a:r>
              <a:rPr lang="en-US" sz="2000" dirty="0"/>
              <a:t>Young-</a:t>
            </a:r>
            <a:r>
              <a:rPr lang="en-US" sz="2000" dirty="0" err="1"/>
              <a:t>Kee</a:t>
            </a:r>
            <a:r>
              <a:rPr lang="en-US" sz="2000" dirty="0"/>
              <a:t> Kim</a:t>
            </a:r>
          </a:p>
          <a:p>
            <a:r>
              <a:rPr lang="en-US" sz="2000" dirty="0"/>
              <a:t>November 2, 2020</a:t>
            </a:r>
          </a:p>
        </p:txBody>
      </p:sp>
    </p:spTree>
    <p:extLst>
      <p:ext uri="{BB962C8B-B14F-4D97-AF65-F5344CB8AC3E}">
        <p14:creationId xmlns:p14="http://schemas.microsoft.com/office/powerpoint/2010/main" val="3015474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879CF-1644-4E48-8944-6676E88874E9}"/>
              </a:ext>
            </a:extLst>
          </p:cNvPr>
          <p:cNvSpPr>
            <a:spLocks noGrp="1"/>
          </p:cNvSpPr>
          <p:nvPr>
            <p:ph type="title"/>
          </p:nvPr>
        </p:nvSpPr>
        <p:spPr>
          <a:xfrm>
            <a:off x="750" y="2090460"/>
            <a:ext cx="9144000" cy="2093716"/>
          </a:xfrm>
        </p:spPr>
        <p:txBody>
          <a:bodyPr>
            <a:normAutofit/>
          </a:bodyPr>
          <a:lstStyle/>
          <a:p>
            <a:r>
              <a:rPr lang="en-US" dirty="0"/>
              <a:t>Structure of Snowmass 2021 Report</a:t>
            </a:r>
            <a:br>
              <a:rPr lang="en-US" dirty="0"/>
            </a:br>
            <a:br>
              <a:rPr lang="en-US" dirty="0"/>
            </a:br>
            <a:r>
              <a:rPr lang="en-US" sz="2400" dirty="0">
                <a:solidFill>
                  <a:srgbClr val="000000"/>
                </a:solidFill>
              </a:rPr>
              <a:t>Our plan has been to use the 2013 Snowmass Report Structure.</a:t>
            </a:r>
            <a:br>
              <a:rPr lang="en-US" sz="2400" dirty="0">
                <a:solidFill>
                  <a:srgbClr val="000000"/>
                </a:solidFill>
              </a:rPr>
            </a:br>
            <a:r>
              <a:rPr lang="en-US" sz="2400" dirty="0">
                <a:solidFill>
                  <a:srgbClr val="000000"/>
                </a:solidFill>
              </a:rPr>
              <a:t>Let me walk you through it: step-by-step</a:t>
            </a:r>
            <a:endParaRPr lang="en-US" dirty="0">
              <a:solidFill>
                <a:srgbClr val="000000"/>
              </a:solidFill>
            </a:endParaRPr>
          </a:p>
        </p:txBody>
      </p:sp>
      <p:sp>
        <p:nvSpPr>
          <p:cNvPr id="18" name="Date Placeholder 2">
            <a:extLst>
              <a:ext uri="{FF2B5EF4-FFF2-40B4-BE49-F238E27FC236}">
                <a16:creationId xmlns:a16="http://schemas.microsoft.com/office/drawing/2014/main" id="{D3B0C2F4-D7D9-854E-8BAA-379F5C855BC0}"/>
              </a:ext>
            </a:extLst>
          </p:cNvPr>
          <p:cNvSpPr>
            <a:spLocks noGrp="1"/>
          </p:cNvSpPr>
          <p:nvPr>
            <p:ph type="dt" sz="half" idx="10"/>
          </p:nvPr>
        </p:nvSpPr>
        <p:spPr>
          <a:xfrm>
            <a:off x="-5500" y="6492875"/>
            <a:ext cx="3729087" cy="365125"/>
          </a:xfrm>
        </p:spPr>
        <p:txBody>
          <a:bodyPr/>
          <a:lstStyle/>
          <a:p>
            <a:r>
              <a:rPr lang="en-US" dirty="0"/>
              <a:t>2020-11-02 Snowmass All Frontier Conveners Meeting</a:t>
            </a:r>
          </a:p>
        </p:txBody>
      </p:sp>
      <p:sp>
        <p:nvSpPr>
          <p:cNvPr id="19" name="Footer Placeholder 3">
            <a:extLst>
              <a:ext uri="{FF2B5EF4-FFF2-40B4-BE49-F238E27FC236}">
                <a16:creationId xmlns:a16="http://schemas.microsoft.com/office/drawing/2014/main" id="{0508F02C-83C6-584E-9117-88EED356341E}"/>
              </a:ext>
            </a:extLst>
          </p:cNvPr>
          <p:cNvSpPr>
            <a:spLocks noGrp="1"/>
          </p:cNvSpPr>
          <p:nvPr>
            <p:ph type="ftr" sz="quarter" idx="11"/>
          </p:nvPr>
        </p:nvSpPr>
        <p:spPr>
          <a:xfrm>
            <a:off x="4383430" y="6492875"/>
            <a:ext cx="2895600" cy="365125"/>
          </a:xfrm>
        </p:spPr>
        <p:txBody>
          <a:bodyPr/>
          <a:lstStyle/>
          <a:p>
            <a:r>
              <a:rPr lang="en-US"/>
              <a:t>Young-Kee Kim (U.Chicago), DPF Chair</a:t>
            </a:r>
          </a:p>
        </p:txBody>
      </p:sp>
      <p:sp>
        <p:nvSpPr>
          <p:cNvPr id="20" name="Slide Number Placeholder 4">
            <a:extLst>
              <a:ext uri="{FF2B5EF4-FFF2-40B4-BE49-F238E27FC236}">
                <a16:creationId xmlns:a16="http://schemas.microsoft.com/office/drawing/2014/main" id="{A4647E28-BC90-6443-A525-1A3939979F25}"/>
              </a:ext>
            </a:extLst>
          </p:cNvPr>
          <p:cNvSpPr>
            <a:spLocks noGrp="1"/>
          </p:cNvSpPr>
          <p:nvPr>
            <p:ph type="sldNum" sz="quarter" idx="12"/>
          </p:nvPr>
        </p:nvSpPr>
        <p:spPr>
          <a:xfrm>
            <a:off x="7011150" y="6492875"/>
            <a:ext cx="2133600" cy="365125"/>
          </a:xfrm>
        </p:spPr>
        <p:txBody>
          <a:bodyPr/>
          <a:lstStyle/>
          <a:p>
            <a:fld id="{FB881E7D-5A17-EB4A-B013-04381A7C357D}" type="slidenum">
              <a:rPr lang="en-US" smtClean="0"/>
              <a:t>2</a:t>
            </a:fld>
            <a:endParaRPr lang="en-US"/>
          </a:p>
        </p:txBody>
      </p:sp>
    </p:spTree>
    <p:extLst>
      <p:ext uri="{BB962C8B-B14F-4D97-AF65-F5344CB8AC3E}">
        <p14:creationId xmlns:p14="http://schemas.microsoft.com/office/powerpoint/2010/main" val="26719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479381C-06E9-FD41-90A1-D0AD0789F9A3}"/>
              </a:ext>
            </a:extLst>
          </p:cNvPr>
          <p:cNvPicPr>
            <a:picLocks noChangeAspect="1"/>
          </p:cNvPicPr>
          <p:nvPr/>
        </p:nvPicPr>
        <p:blipFill>
          <a:blip r:embed="rId3"/>
          <a:stretch>
            <a:fillRect/>
          </a:stretch>
        </p:blipFill>
        <p:spPr>
          <a:xfrm>
            <a:off x="469026" y="1169234"/>
            <a:ext cx="5853945" cy="6858000"/>
          </a:xfrm>
          <a:prstGeom prst="rect">
            <a:avLst/>
          </a:prstGeom>
        </p:spPr>
      </p:pic>
      <p:pic>
        <p:nvPicPr>
          <p:cNvPr id="20" name="Picture 19">
            <a:extLst>
              <a:ext uri="{FF2B5EF4-FFF2-40B4-BE49-F238E27FC236}">
                <a16:creationId xmlns:a16="http://schemas.microsoft.com/office/drawing/2014/main" id="{8DEC06D5-BE38-3E46-870A-09DFEE4AC218}"/>
              </a:ext>
            </a:extLst>
          </p:cNvPr>
          <p:cNvPicPr>
            <a:picLocks noChangeAspect="1"/>
          </p:cNvPicPr>
          <p:nvPr/>
        </p:nvPicPr>
        <p:blipFill>
          <a:blip r:embed="rId4"/>
          <a:stretch>
            <a:fillRect/>
          </a:stretch>
        </p:blipFill>
        <p:spPr>
          <a:xfrm>
            <a:off x="5365606" y="2770391"/>
            <a:ext cx="3290055" cy="1276424"/>
          </a:xfrm>
          <a:prstGeom prst="rect">
            <a:avLst/>
          </a:prstGeom>
        </p:spPr>
      </p:pic>
      <p:pic>
        <p:nvPicPr>
          <p:cNvPr id="22" name="Picture 21">
            <a:extLst>
              <a:ext uri="{FF2B5EF4-FFF2-40B4-BE49-F238E27FC236}">
                <a16:creationId xmlns:a16="http://schemas.microsoft.com/office/drawing/2014/main" id="{57C65880-BA33-294A-A950-F527963EB43C}"/>
              </a:ext>
            </a:extLst>
          </p:cNvPr>
          <p:cNvPicPr>
            <a:picLocks noChangeAspect="1"/>
          </p:cNvPicPr>
          <p:nvPr/>
        </p:nvPicPr>
        <p:blipFill>
          <a:blip r:embed="rId5"/>
          <a:stretch>
            <a:fillRect/>
          </a:stretch>
        </p:blipFill>
        <p:spPr>
          <a:xfrm>
            <a:off x="5365606" y="1599849"/>
            <a:ext cx="3290055" cy="849861"/>
          </a:xfrm>
          <a:prstGeom prst="rect">
            <a:avLst/>
          </a:prstGeom>
        </p:spPr>
      </p:pic>
      <p:sp>
        <p:nvSpPr>
          <p:cNvPr id="23" name="TextBox 22">
            <a:extLst>
              <a:ext uri="{FF2B5EF4-FFF2-40B4-BE49-F238E27FC236}">
                <a16:creationId xmlns:a16="http://schemas.microsoft.com/office/drawing/2014/main" id="{A738BBAD-4D80-A842-A54A-42C73544D908}"/>
              </a:ext>
            </a:extLst>
          </p:cNvPr>
          <p:cNvSpPr txBox="1"/>
          <p:nvPr/>
        </p:nvSpPr>
        <p:spPr>
          <a:xfrm>
            <a:off x="5259319" y="1316264"/>
            <a:ext cx="1334468" cy="338554"/>
          </a:xfrm>
          <a:prstGeom prst="rect">
            <a:avLst/>
          </a:prstGeom>
          <a:noFill/>
        </p:spPr>
        <p:txBody>
          <a:bodyPr wrap="none" rtlCol="0">
            <a:spAutoFit/>
          </a:bodyPr>
          <a:lstStyle/>
          <a:p>
            <a:r>
              <a:rPr lang="en-US" sz="1600" dirty="0"/>
              <a:t>WG Summary</a:t>
            </a:r>
          </a:p>
        </p:txBody>
      </p:sp>
      <p:sp>
        <p:nvSpPr>
          <p:cNvPr id="24" name="TextBox 23">
            <a:extLst>
              <a:ext uri="{FF2B5EF4-FFF2-40B4-BE49-F238E27FC236}">
                <a16:creationId xmlns:a16="http://schemas.microsoft.com/office/drawing/2014/main" id="{03D90D24-14D4-A64A-A572-1AB7F9BCEFA5}"/>
              </a:ext>
            </a:extLst>
          </p:cNvPr>
          <p:cNvSpPr txBox="1"/>
          <p:nvPr/>
        </p:nvSpPr>
        <p:spPr>
          <a:xfrm>
            <a:off x="5259319" y="2511766"/>
            <a:ext cx="1598002" cy="338554"/>
          </a:xfrm>
          <a:prstGeom prst="rect">
            <a:avLst/>
          </a:prstGeom>
          <a:noFill/>
        </p:spPr>
        <p:txBody>
          <a:bodyPr wrap="none" rtlCol="0">
            <a:spAutoFit/>
          </a:bodyPr>
          <a:lstStyle/>
          <a:p>
            <a:r>
              <a:rPr lang="en-US" sz="1600" dirty="0"/>
              <a:t>Subgroup Report</a:t>
            </a:r>
          </a:p>
        </p:txBody>
      </p:sp>
      <p:cxnSp>
        <p:nvCxnSpPr>
          <p:cNvPr id="26" name="Straight Arrow Connector 25">
            <a:extLst>
              <a:ext uri="{FF2B5EF4-FFF2-40B4-BE49-F238E27FC236}">
                <a16:creationId xmlns:a16="http://schemas.microsoft.com/office/drawing/2014/main" id="{9B864548-FF58-2744-8BA5-48A7B58B5BD6}"/>
              </a:ext>
            </a:extLst>
          </p:cNvPr>
          <p:cNvCxnSpPr>
            <a:cxnSpLocks/>
          </p:cNvCxnSpPr>
          <p:nvPr/>
        </p:nvCxnSpPr>
        <p:spPr>
          <a:xfrm flipV="1">
            <a:off x="2483732" y="1934505"/>
            <a:ext cx="2761954" cy="545185"/>
          </a:xfrm>
          <a:prstGeom prst="straightConnector1">
            <a:avLst/>
          </a:prstGeom>
          <a:ln w="6350">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8A86E8B4-A6DA-B648-862F-460CDA725418}"/>
              </a:ext>
            </a:extLst>
          </p:cNvPr>
          <p:cNvCxnSpPr>
            <a:cxnSpLocks/>
          </p:cNvCxnSpPr>
          <p:nvPr/>
        </p:nvCxnSpPr>
        <p:spPr>
          <a:xfrm flipV="1">
            <a:off x="2468742" y="2850320"/>
            <a:ext cx="2722229" cy="99765"/>
          </a:xfrm>
          <a:prstGeom prst="straightConnector1">
            <a:avLst/>
          </a:prstGeom>
          <a:ln w="6350">
            <a:solidFill>
              <a:srgbClr val="C00000"/>
            </a:solidFill>
            <a:tailEnd type="triangle"/>
          </a:ln>
        </p:spPr>
        <p:style>
          <a:lnRef idx="2">
            <a:schemeClr val="accent1"/>
          </a:lnRef>
          <a:fillRef idx="0">
            <a:schemeClr val="accent1"/>
          </a:fillRef>
          <a:effectRef idx="1">
            <a:schemeClr val="accent1"/>
          </a:effectRef>
          <a:fontRef idx="minor">
            <a:schemeClr val="tx1"/>
          </a:fontRef>
        </p:style>
      </p:cxnSp>
      <p:sp>
        <p:nvSpPr>
          <p:cNvPr id="10" name="Title 1">
            <a:extLst>
              <a:ext uri="{FF2B5EF4-FFF2-40B4-BE49-F238E27FC236}">
                <a16:creationId xmlns:a16="http://schemas.microsoft.com/office/drawing/2014/main" id="{BEFE9923-7B1B-314D-884A-D23401999B1C}"/>
              </a:ext>
            </a:extLst>
          </p:cNvPr>
          <p:cNvSpPr txBox="1">
            <a:spLocks/>
          </p:cNvSpPr>
          <p:nvPr/>
        </p:nvSpPr>
        <p:spPr>
          <a:xfrm>
            <a:off x="0" y="0"/>
            <a:ext cx="9144000" cy="832076"/>
          </a:xfrm>
          <a:prstGeom prst="rect">
            <a:avLst/>
          </a:prstGeom>
        </p:spPr>
        <p:txBody>
          <a:bodyPr anchor="ctr">
            <a:normAutofit/>
          </a:bodyPr>
          <a:lstStyle>
            <a:lvl1pPr algn="ctr" defTabSz="457200" rtl="0" eaLnBrk="1" latinLnBrk="0" hangingPunct="1">
              <a:spcBef>
                <a:spcPct val="0"/>
              </a:spcBef>
              <a:buNone/>
              <a:defRPr sz="3400" kern="1200">
                <a:solidFill>
                  <a:schemeClr val="bg2">
                    <a:lumMod val="50000"/>
                  </a:schemeClr>
                </a:solidFill>
                <a:latin typeface="+mj-lt"/>
                <a:ea typeface="+mj-ea"/>
                <a:cs typeface="+mj-cs"/>
              </a:defRPr>
            </a:lvl1pPr>
          </a:lstStyle>
          <a:p>
            <a:r>
              <a:rPr lang="en-US" dirty="0"/>
              <a:t>Snowmass Report Structure (2013)</a:t>
            </a:r>
          </a:p>
        </p:txBody>
      </p:sp>
      <p:sp>
        <p:nvSpPr>
          <p:cNvPr id="12" name="TextBox 11">
            <a:extLst>
              <a:ext uri="{FF2B5EF4-FFF2-40B4-BE49-F238E27FC236}">
                <a16:creationId xmlns:a16="http://schemas.microsoft.com/office/drawing/2014/main" id="{6650128B-D192-B24A-A2E8-587EB3931A9D}"/>
              </a:ext>
            </a:extLst>
          </p:cNvPr>
          <p:cNvSpPr txBox="1"/>
          <p:nvPr/>
        </p:nvSpPr>
        <p:spPr>
          <a:xfrm>
            <a:off x="6997" y="735660"/>
            <a:ext cx="9143999" cy="369332"/>
          </a:xfrm>
          <a:prstGeom prst="rect">
            <a:avLst/>
          </a:prstGeom>
          <a:noFill/>
        </p:spPr>
        <p:txBody>
          <a:bodyPr wrap="square" rtlCol="0">
            <a:spAutoFit/>
          </a:bodyPr>
          <a:lstStyle/>
          <a:p>
            <a:pPr algn="ctr"/>
            <a:r>
              <a:rPr lang="en-US" dirty="0"/>
              <a:t>Webpage (electronic version) – https://</a:t>
            </a:r>
            <a:r>
              <a:rPr lang="en-US" dirty="0" err="1"/>
              <a:t>www.slac.stanford.edu</a:t>
            </a:r>
            <a:r>
              <a:rPr lang="en-US" dirty="0"/>
              <a:t>/</a:t>
            </a:r>
            <a:r>
              <a:rPr lang="en-US" dirty="0" err="1"/>
              <a:t>econf</a:t>
            </a:r>
            <a:r>
              <a:rPr lang="en-US" dirty="0"/>
              <a:t>/C1307292/</a:t>
            </a:r>
          </a:p>
        </p:txBody>
      </p:sp>
    </p:spTree>
    <p:extLst>
      <p:ext uri="{BB962C8B-B14F-4D97-AF65-F5344CB8AC3E}">
        <p14:creationId xmlns:p14="http://schemas.microsoft.com/office/powerpoint/2010/main" val="2749643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879CF-1644-4E48-8944-6676E88874E9}"/>
              </a:ext>
            </a:extLst>
          </p:cNvPr>
          <p:cNvSpPr>
            <a:spLocks noGrp="1"/>
          </p:cNvSpPr>
          <p:nvPr>
            <p:ph type="title"/>
          </p:nvPr>
        </p:nvSpPr>
        <p:spPr>
          <a:xfrm>
            <a:off x="0" y="0"/>
            <a:ext cx="9144000" cy="832076"/>
          </a:xfrm>
        </p:spPr>
        <p:txBody>
          <a:bodyPr>
            <a:normAutofit/>
          </a:bodyPr>
          <a:lstStyle/>
          <a:p>
            <a:r>
              <a:rPr lang="en-US" dirty="0"/>
              <a:t>Snowmass Report Structure (2013)</a:t>
            </a:r>
          </a:p>
        </p:txBody>
      </p:sp>
      <p:pic>
        <p:nvPicPr>
          <p:cNvPr id="5" name="Content Placeholder 4">
            <a:extLst>
              <a:ext uri="{FF2B5EF4-FFF2-40B4-BE49-F238E27FC236}">
                <a16:creationId xmlns:a16="http://schemas.microsoft.com/office/drawing/2014/main" id="{AB5E27AF-999B-9D4A-A984-E89E6A0103AB}"/>
              </a:ext>
            </a:extLst>
          </p:cNvPr>
          <p:cNvPicPr>
            <a:picLocks noGrp="1" noChangeAspect="1"/>
          </p:cNvPicPr>
          <p:nvPr>
            <p:ph sz="half" idx="4294967295"/>
          </p:nvPr>
        </p:nvPicPr>
        <p:blipFill>
          <a:blip r:embed="rId3"/>
          <a:stretch>
            <a:fillRect/>
          </a:stretch>
        </p:blipFill>
        <p:spPr>
          <a:xfrm>
            <a:off x="254253" y="1496960"/>
            <a:ext cx="2276117" cy="4083833"/>
          </a:xfrm>
        </p:spPr>
      </p:pic>
      <p:sp>
        <p:nvSpPr>
          <p:cNvPr id="11" name="Right Brace 10">
            <a:extLst>
              <a:ext uri="{FF2B5EF4-FFF2-40B4-BE49-F238E27FC236}">
                <a16:creationId xmlns:a16="http://schemas.microsoft.com/office/drawing/2014/main" id="{217FA921-E1E8-CD4F-9165-4A1D39746172}"/>
              </a:ext>
            </a:extLst>
          </p:cNvPr>
          <p:cNvSpPr/>
          <p:nvPr/>
        </p:nvSpPr>
        <p:spPr>
          <a:xfrm>
            <a:off x="2539480" y="2430861"/>
            <a:ext cx="314692" cy="2980112"/>
          </a:xfrm>
          <a:prstGeom prst="rightBrace">
            <a:avLst>
              <a:gd name="adj1" fmla="val 8333"/>
              <a:gd name="adj2" fmla="val 50431"/>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5" name="Group 24">
            <a:extLst>
              <a:ext uri="{FF2B5EF4-FFF2-40B4-BE49-F238E27FC236}">
                <a16:creationId xmlns:a16="http://schemas.microsoft.com/office/drawing/2014/main" id="{2006170B-B5D4-A74F-8AA4-867C1D68E192}"/>
              </a:ext>
            </a:extLst>
          </p:cNvPr>
          <p:cNvGrpSpPr/>
          <p:nvPr/>
        </p:nvGrpSpPr>
        <p:grpSpPr>
          <a:xfrm>
            <a:off x="1090784" y="1136178"/>
            <a:ext cx="7783397" cy="1908797"/>
            <a:chOff x="1090784" y="1136178"/>
            <a:chExt cx="7783397" cy="1908797"/>
          </a:xfrm>
        </p:grpSpPr>
        <p:sp>
          <p:nvSpPr>
            <p:cNvPr id="6" name="TextBox 5">
              <a:extLst>
                <a:ext uri="{FF2B5EF4-FFF2-40B4-BE49-F238E27FC236}">
                  <a16:creationId xmlns:a16="http://schemas.microsoft.com/office/drawing/2014/main" id="{F2107339-E199-3E46-9FA8-FF2902F713BE}"/>
                </a:ext>
              </a:extLst>
            </p:cNvPr>
            <p:cNvSpPr txBox="1"/>
            <p:nvPr/>
          </p:nvSpPr>
          <p:spPr>
            <a:xfrm>
              <a:off x="1090784" y="1408167"/>
              <a:ext cx="3724289" cy="830997"/>
            </a:xfrm>
            <a:prstGeom prst="rect">
              <a:avLst/>
            </a:prstGeom>
            <a:noFill/>
          </p:spPr>
          <p:txBody>
            <a:bodyPr wrap="none" rtlCol="0">
              <a:spAutoFit/>
            </a:bodyPr>
            <a:lstStyle/>
            <a:p>
              <a:r>
                <a:rPr lang="en-US" sz="1600" dirty="0"/>
                <a:t>Snowmass Summary (1 file, ~45 pages)</a:t>
              </a:r>
            </a:p>
            <a:p>
              <a:pPr marL="285750" indent="-285750">
                <a:buFont typeface="Arial" panose="020B0604020202020204" pitchFamily="34" charset="0"/>
                <a:buChar char="•"/>
              </a:pPr>
              <a:r>
                <a:rPr lang="en-US" sz="1600" dirty="0"/>
                <a:t>Executive Summary (7 pages)</a:t>
              </a:r>
            </a:p>
            <a:p>
              <a:pPr marL="285750" indent="-285750">
                <a:buFont typeface="Arial" panose="020B0604020202020204" pitchFamily="34" charset="0"/>
                <a:buChar char="•"/>
              </a:pPr>
              <a:r>
                <a:rPr lang="en-US" sz="1600" dirty="0"/>
                <a:t>Working Group Ex Summary (38 pages)</a:t>
              </a:r>
            </a:p>
          </p:txBody>
        </p:sp>
        <p:pic>
          <p:nvPicPr>
            <p:cNvPr id="16" name="Picture 15">
              <a:extLst>
                <a:ext uri="{FF2B5EF4-FFF2-40B4-BE49-F238E27FC236}">
                  <a16:creationId xmlns:a16="http://schemas.microsoft.com/office/drawing/2014/main" id="{F66F3583-743D-6946-8BCC-DEBD71FC621C}"/>
                </a:ext>
              </a:extLst>
            </p:cNvPr>
            <p:cNvPicPr>
              <a:picLocks noChangeAspect="1"/>
            </p:cNvPicPr>
            <p:nvPr/>
          </p:nvPicPr>
          <p:blipFill>
            <a:blip r:embed="rId4"/>
            <a:stretch>
              <a:fillRect/>
            </a:stretch>
          </p:blipFill>
          <p:spPr>
            <a:xfrm>
              <a:off x="5116775" y="1136178"/>
              <a:ext cx="3757406" cy="1908797"/>
            </a:xfrm>
            <a:prstGeom prst="rect">
              <a:avLst/>
            </a:prstGeom>
          </p:spPr>
        </p:pic>
        <p:sp>
          <p:nvSpPr>
            <p:cNvPr id="17" name="Right Brace 16">
              <a:extLst>
                <a:ext uri="{FF2B5EF4-FFF2-40B4-BE49-F238E27FC236}">
                  <a16:creationId xmlns:a16="http://schemas.microsoft.com/office/drawing/2014/main" id="{E29A6986-90CF-B142-8EFE-BFCE00BC4F34}"/>
                </a:ext>
              </a:extLst>
            </p:cNvPr>
            <p:cNvSpPr/>
            <p:nvPr/>
          </p:nvSpPr>
          <p:spPr>
            <a:xfrm flipH="1">
              <a:off x="4722675" y="1258760"/>
              <a:ext cx="297364" cy="1673094"/>
            </a:xfrm>
            <a:prstGeom prst="rightBrace">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2" name="TextBox 11">
            <a:extLst>
              <a:ext uri="{FF2B5EF4-FFF2-40B4-BE49-F238E27FC236}">
                <a16:creationId xmlns:a16="http://schemas.microsoft.com/office/drawing/2014/main" id="{E17538E1-C37B-5E42-9EE0-8C049F2DC47B}"/>
              </a:ext>
            </a:extLst>
          </p:cNvPr>
          <p:cNvSpPr txBox="1"/>
          <p:nvPr/>
        </p:nvSpPr>
        <p:spPr>
          <a:xfrm>
            <a:off x="2863282" y="3470325"/>
            <a:ext cx="6153397" cy="2246769"/>
          </a:xfrm>
          <a:prstGeom prst="rect">
            <a:avLst/>
          </a:prstGeom>
          <a:noFill/>
        </p:spPr>
        <p:txBody>
          <a:bodyPr wrap="square" rtlCol="0">
            <a:spAutoFit/>
          </a:bodyPr>
          <a:lstStyle/>
          <a:p>
            <a:pPr fontAlgn="base"/>
            <a:r>
              <a:rPr lang="en-US" sz="1600" dirty="0"/>
              <a:t>Each of 10 Working Groups (3 Frontiers, 5 Capabilities, Theory, C.E.O.)</a:t>
            </a:r>
          </a:p>
          <a:p>
            <a:pPr fontAlgn="base"/>
            <a:endParaRPr lang="en-US" sz="400" u="sng" dirty="0"/>
          </a:p>
          <a:p>
            <a:pPr marL="285750" indent="-285750" fontAlgn="base">
              <a:buFont typeface="Arial" panose="020B0604020202020204" pitchFamily="34" charset="0"/>
              <a:buChar char="•"/>
            </a:pPr>
            <a:r>
              <a:rPr lang="en-US" sz="1500" dirty="0"/>
              <a:t>WG Summary(1 </a:t>
            </a:r>
            <a:r>
              <a:rPr lang="en-US" sz="1500" dirty="0" err="1"/>
              <a:t>file+arXiv</a:t>
            </a:r>
            <a:r>
              <a:rPr lang="en-US" sz="1500" dirty="0"/>
              <a:t>): 15~60 pages (including subgroup summaries, a few pages each)</a:t>
            </a:r>
          </a:p>
          <a:p>
            <a:pPr marL="285750" indent="-285750" fontAlgn="base">
              <a:buFont typeface="Arial" panose="020B0604020202020204" pitchFamily="34" charset="0"/>
              <a:buChar char="•"/>
            </a:pPr>
            <a:r>
              <a:rPr lang="en-US" sz="1500" dirty="0"/>
              <a:t>Subgroup Reports if subgroups exist (each subgroup report: 6~60 pages)</a:t>
            </a:r>
          </a:p>
          <a:p>
            <a:pPr marL="742950" lvl="1" indent="-285750" fontAlgn="base">
              <a:buFont typeface="Arial" panose="020B0604020202020204" pitchFamily="34" charset="0"/>
              <a:buChar char="•"/>
            </a:pPr>
            <a:r>
              <a:rPr lang="en-US" sz="1500" dirty="0"/>
              <a:t>Subgroup 1 (1 file + </a:t>
            </a:r>
            <a:r>
              <a:rPr lang="en-US" sz="1500" dirty="0" err="1"/>
              <a:t>arXiv</a:t>
            </a:r>
            <a:r>
              <a:rPr lang="en-US" sz="1500" dirty="0"/>
              <a:t>)</a:t>
            </a:r>
          </a:p>
          <a:p>
            <a:pPr marL="742950" lvl="1" indent="-285750" fontAlgn="base">
              <a:buFont typeface="Arial" panose="020B0604020202020204" pitchFamily="34" charset="0"/>
              <a:buChar char="•"/>
            </a:pPr>
            <a:r>
              <a:rPr lang="en-US" sz="1500" dirty="0"/>
              <a:t>Subgroup 2 (1 file + </a:t>
            </a:r>
            <a:r>
              <a:rPr lang="en-US" sz="1500" dirty="0" err="1"/>
              <a:t>arXiv</a:t>
            </a:r>
            <a:r>
              <a:rPr lang="en-US" sz="1500" dirty="0"/>
              <a:t>) </a:t>
            </a:r>
          </a:p>
          <a:p>
            <a:pPr marL="742950" lvl="1" indent="-285750" fontAlgn="base">
              <a:buFont typeface="Arial" panose="020B0604020202020204" pitchFamily="34" charset="0"/>
              <a:buChar char="•"/>
            </a:pPr>
            <a:r>
              <a:rPr lang="en-US" sz="1500" dirty="0"/>
              <a:t>Subgroup 2 (1 file + </a:t>
            </a:r>
            <a:r>
              <a:rPr lang="en-US" sz="1500" dirty="0" err="1"/>
              <a:t>arXiv</a:t>
            </a:r>
            <a:r>
              <a:rPr lang="en-US" sz="1500" dirty="0"/>
              <a:t>)</a:t>
            </a:r>
          </a:p>
          <a:p>
            <a:pPr marL="742950" lvl="1" indent="-285750" fontAlgn="base">
              <a:buFont typeface="Arial" panose="020B0604020202020204" pitchFamily="34" charset="0"/>
              <a:buChar char="•"/>
            </a:pPr>
            <a:r>
              <a:rPr lang="en-US" sz="1500" dirty="0"/>
              <a:t>…..</a:t>
            </a:r>
          </a:p>
          <a:p>
            <a:pPr marL="285750" indent="-285750" fontAlgn="base">
              <a:buFont typeface="Arial" panose="020B0604020202020204" pitchFamily="34" charset="0"/>
              <a:buChar char="•"/>
            </a:pPr>
            <a:r>
              <a:rPr lang="en-US" sz="1500" dirty="0"/>
              <a:t>Contributed papers (</a:t>
            </a:r>
            <a:r>
              <a:rPr lang="en-US" sz="1500" dirty="0" err="1"/>
              <a:t>arXiv</a:t>
            </a:r>
            <a:r>
              <a:rPr lang="en-US" sz="1500" dirty="0"/>
              <a:t> links)</a:t>
            </a:r>
          </a:p>
        </p:txBody>
      </p:sp>
      <p:sp>
        <p:nvSpPr>
          <p:cNvPr id="3" name="TextBox 2">
            <a:extLst>
              <a:ext uri="{FF2B5EF4-FFF2-40B4-BE49-F238E27FC236}">
                <a16:creationId xmlns:a16="http://schemas.microsoft.com/office/drawing/2014/main" id="{B1D2005B-B7EB-AF4C-A80A-E7DE0F25D995}"/>
              </a:ext>
            </a:extLst>
          </p:cNvPr>
          <p:cNvSpPr txBox="1"/>
          <p:nvPr/>
        </p:nvSpPr>
        <p:spPr>
          <a:xfrm>
            <a:off x="6997" y="735660"/>
            <a:ext cx="9143999" cy="369332"/>
          </a:xfrm>
          <a:prstGeom prst="rect">
            <a:avLst/>
          </a:prstGeom>
          <a:noFill/>
        </p:spPr>
        <p:txBody>
          <a:bodyPr wrap="square" rtlCol="0">
            <a:spAutoFit/>
          </a:bodyPr>
          <a:lstStyle/>
          <a:p>
            <a:pPr algn="ctr"/>
            <a:r>
              <a:rPr lang="en-US" dirty="0"/>
              <a:t>Webpage (electronic version) – https://</a:t>
            </a:r>
            <a:r>
              <a:rPr lang="en-US" dirty="0" err="1"/>
              <a:t>www.slac.stanford.edu</a:t>
            </a:r>
            <a:r>
              <a:rPr lang="en-US" dirty="0"/>
              <a:t>/</a:t>
            </a:r>
            <a:r>
              <a:rPr lang="en-US" dirty="0" err="1"/>
              <a:t>econf</a:t>
            </a:r>
            <a:r>
              <a:rPr lang="en-US" dirty="0"/>
              <a:t>/C1307292/</a:t>
            </a:r>
          </a:p>
        </p:txBody>
      </p:sp>
      <p:sp>
        <p:nvSpPr>
          <p:cNvPr id="18" name="Date Placeholder 2">
            <a:extLst>
              <a:ext uri="{FF2B5EF4-FFF2-40B4-BE49-F238E27FC236}">
                <a16:creationId xmlns:a16="http://schemas.microsoft.com/office/drawing/2014/main" id="{D3B0C2F4-D7D9-854E-8BAA-379F5C855BC0}"/>
              </a:ext>
            </a:extLst>
          </p:cNvPr>
          <p:cNvSpPr>
            <a:spLocks noGrp="1"/>
          </p:cNvSpPr>
          <p:nvPr>
            <p:ph type="dt" sz="half" idx="10"/>
          </p:nvPr>
        </p:nvSpPr>
        <p:spPr>
          <a:xfrm>
            <a:off x="-5500" y="6492875"/>
            <a:ext cx="3729087" cy="365125"/>
          </a:xfrm>
        </p:spPr>
        <p:txBody>
          <a:bodyPr/>
          <a:lstStyle/>
          <a:p>
            <a:r>
              <a:rPr lang="en-US" dirty="0"/>
              <a:t>2020-11-02 Snowmass All Frontier Conveners Meeting</a:t>
            </a:r>
          </a:p>
        </p:txBody>
      </p:sp>
      <p:sp>
        <p:nvSpPr>
          <p:cNvPr id="19" name="Footer Placeholder 3">
            <a:extLst>
              <a:ext uri="{FF2B5EF4-FFF2-40B4-BE49-F238E27FC236}">
                <a16:creationId xmlns:a16="http://schemas.microsoft.com/office/drawing/2014/main" id="{0508F02C-83C6-584E-9117-88EED356341E}"/>
              </a:ext>
            </a:extLst>
          </p:cNvPr>
          <p:cNvSpPr>
            <a:spLocks noGrp="1"/>
          </p:cNvSpPr>
          <p:nvPr>
            <p:ph type="ftr" sz="quarter" idx="11"/>
          </p:nvPr>
        </p:nvSpPr>
        <p:spPr>
          <a:xfrm>
            <a:off x="4383430" y="6492875"/>
            <a:ext cx="2895600" cy="365125"/>
          </a:xfrm>
        </p:spPr>
        <p:txBody>
          <a:bodyPr/>
          <a:lstStyle/>
          <a:p>
            <a:r>
              <a:rPr lang="en-US"/>
              <a:t>Young-Kee Kim (U.Chicago), DPF Chair</a:t>
            </a:r>
          </a:p>
        </p:txBody>
      </p:sp>
      <p:sp>
        <p:nvSpPr>
          <p:cNvPr id="20" name="Slide Number Placeholder 4">
            <a:extLst>
              <a:ext uri="{FF2B5EF4-FFF2-40B4-BE49-F238E27FC236}">
                <a16:creationId xmlns:a16="http://schemas.microsoft.com/office/drawing/2014/main" id="{A4647E28-BC90-6443-A525-1A3939979F25}"/>
              </a:ext>
            </a:extLst>
          </p:cNvPr>
          <p:cNvSpPr>
            <a:spLocks noGrp="1"/>
          </p:cNvSpPr>
          <p:nvPr>
            <p:ph type="sldNum" sz="quarter" idx="12"/>
          </p:nvPr>
        </p:nvSpPr>
        <p:spPr>
          <a:xfrm>
            <a:off x="7011150" y="6492875"/>
            <a:ext cx="2133600" cy="365125"/>
          </a:xfrm>
        </p:spPr>
        <p:txBody>
          <a:bodyPr/>
          <a:lstStyle/>
          <a:p>
            <a:fld id="{FB881E7D-5A17-EB4A-B013-04381A7C357D}" type="slidenum">
              <a:rPr lang="en-US" smtClean="0"/>
              <a:t>4</a:t>
            </a:fld>
            <a:endParaRPr lang="en-US"/>
          </a:p>
        </p:txBody>
      </p:sp>
      <p:grpSp>
        <p:nvGrpSpPr>
          <p:cNvPr id="13" name="Group 12">
            <a:extLst>
              <a:ext uri="{FF2B5EF4-FFF2-40B4-BE49-F238E27FC236}">
                <a16:creationId xmlns:a16="http://schemas.microsoft.com/office/drawing/2014/main" id="{9F707DA0-0F2F-9943-8442-DF6306B48A86}"/>
              </a:ext>
            </a:extLst>
          </p:cNvPr>
          <p:cNvGrpSpPr/>
          <p:nvPr/>
        </p:nvGrpSpPr>
        <p:grpSpPr>
          <a:xfrm>
            <a:off x="1090784" y="1408167"/>
            <a:ext cx="7837720" cy="4364323"/>
            <a:chOff x="1090784" y="1408167"/>
            <a:chExt cx="7837720" cy="4364323"/>
          </a:xfrm>
        </p:grpSpPr>
        <p:sp>
          <p:nvSpPr>
            <p:cNvPr id="4" name="Rounded Rectangle 3">
              <a:extLst>
                <a:ext uri="{FF2B5EF4-FFF2-40B4-BE49-F238E27FC236}">
                  <a16:creationId xmlns:a16="http://schemas.microsoft.com/office/drawing/2014/main" id="{95551D94-72CD-3449-B2A1-049819743AA4}"/>
                </a:ext>
              </a:extLst>
            </p:cNvPr>
            <p:cNvSpPr/>
            <p:nvPr/>
          </p:nvSpPr>
          <p:spPr>
            <a:xfrm>
              <a:off x="1090784" y="1408167"/>
              <a:ext cx="3631891" cy="854176"/>
            </a:xfrm>
            <a:prstGeom prst="roundRect">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ounded Rectangle 20">
              <a:extLst>
                <a:ext uri="{FF2B5EF4-FFF2-40B4-BE49-F238E27FC236}">
                  <a16:creationId xmlns:a16="http://schemas.microsoft.com/office/drawing/2014/main" id="{34214312-10A4-1E47-809B-4744C0E6B77B}"/>
                </a:ext>
              </a:extLst>
            </p:cNvPr>
            <p:cNvSpPr/>
            <p:nvPr/>
          </p:nvSpPr>
          <p:spPr>
            <a:xfrm>
              <a:off x="2913534" y="3820876"/>
              <a:ext cx="6014970" cy="448039"/>
            </a:xfrm>
            <a:prstGeom prst="roundRect">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8" name="Straight Arrow Connector 7">
              <a:extLst>
                <a:ext uri="{FF2B5EF4-FFF2-40B4-BE49-F238E27FC236}">
                  <a16:creationId xmlns:a16="http://schemas.microsoft.com/office/drawing/2014/main" id="{6CDFBA63-1055-F246-A716-62295F6CB355}"/>
                </a:ext>
              </a:extLst>
            </p:cNvPr>
            <p:cNvCxnSpPr>
              <a:cxnSpLocks/>
            </p:cNvCxnSpPr>
            <p:nvPr/>
          </p:nvCxnSpPr>
          <p:spPr>
            <a:xfrm>
              <a:off x="2794782" y="2262343"/>
              <a:ext cx="0" cy="3510147"/>
            </a:xfrm>
            <a:prstGeom prst="straightConnector1">
              <a:avLst/>
            </a:prstGeom>
            <a:ln w="6350">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F63F018A-5F6E-8F42-A10A-8C29AC2C04B5}"/>
                </a:ext>
              </a:extLst>
            </p:cNvPr>
            <p:cNvCxnSpPr>
              <a:cxnSpLocks/>
            </p:cNvCxnSpPr>
            <p:nvPr/>
          </p:nvCxnSpPr>
          <p:spPr>
            <a:xfrm>
              <a:off x="5761633" y="4280790"/>
              <a:ext cx="0" cy="1491700"/>
            </a:xfrm>
            <a:prstGeom prst="straightConnector1">
              <a:avLst/>
            </a:prstGeom>
            <a:ln w="6350">
              <a:solidFill>
                <a:srgbClr val="C00000"/>
              </a:solidFill>
              <a:tailEnd type="triangle"/>
            </a:ln>
          </p:spPr>
          <p:style>
            <a:lnRef idx="2">
              <a:schemeClr val="accent1"/>
            </a:lnRef>
            <a:fillRef idx="0">
              <a:schemeClr val="accent1"/>
            </a:fillRef>
            <a:effectRef idx="1">
              <a:schemeClr val="accent1"/>
            </a:effectRef>
            <a:fontRef idx="minor">
              <a:schemeClr val="tx1"/>
            </a:fontRef>
          </p:style>
        </p:cxnSp>
      </p:grpSp>
      <p:grpSp>
        <p:nvGrpSpPr>
          <p:cNvPr id="24" name="Group 23">
            <a:extLst>
              <a:ext uri="{FF2B5EF4-FFF2-40B4-BE49-F238E27FC236}">
                <a16:creationId xmlns:a16="http://schemas.microsoft.com/office/drawing/2014/main" id="{475022D8-D76F-8445-9F82-493FDDD2B2E8}"/>
              </a:ext>
            </a:extLst>
          </p:cNvPr>
          <p:cNvGrpSpPr/>
          <p:nvPr/>
        </p:nvGrpSpPr>
        <p:grpSpPr>
          <a:xfrm>
            <a:off x="-5500" y="5772490"/>
            <a:ext cx="9144000" cy="669511"/>
            <a:chOff x="-5500" y="5772490"/>
            <a:chExt cx="9144000" cy="669511"/>
          </a:xfrm>
        </p:grpSpPr>
        <p:sp>
          <p:nvSpPr>
            <p:cNvPr id="14" name="TextBox 13">
              <a:extLst>
                <a:ext uri="{FF2B5EF4-FFF2-40B4-BE49-F238E27FC236}">
                  <a16:creationId xmlns:a16="http://schemas.microsoft.com/office/drawing/2014/main" id="{61ED53A1-4C03-8049-B1FF-1C03A8204FBE}"/>
                </a:ext>
              </a:extLst>
            </p:cNvPr>
            <p:cNvSpPr txBox="1"/>
            <p:nvPr/>
          </p:nvSpPr>
          <p:spPr>
            <a:xfrm>
              <a:off x="-5500" y="5772490"/>
              <a:ext cx="9144000" cy="646331"/>
            </a:xfrm>
            <a:prstGeom prst="rect">
              <a:avLst/>
            </a:prstGeom>
            <a:noFill/>
            <a:ln>
              <a:noFill/>
            </a:ln>
          </p:spPr>
          <p:txBody>
            <a:bodyPr wrap="square" rtlCol="0">
              <a:spAutoFit/>
            </a:bodyPr>
            <a:lstStyle/>
            <a:p>
              <a:pPr algn="ctr"/>
              <a:r>
                <a:rPr lang="en-US" dirty="0">
                  <a:solidFill>
                    <a:srgbClr val="C00000"/>
                  </a:solidFill>
                </a:rPr>
                <a:t>Snowmass Summary</a:t>
              </a:r>
              <a:r>
                <a:rPr lang="en-US" dirty="0"/>
                <a:t> + </a:t>
              </a:r>
              <a:r>
                <a:rPr lang="en-US" dirty="0">
                  <a:solidFill>
                    <a:srgbClr val="C00000"/>
                  </a:solidFill>
                </a:rPr>
                <a:t>10 WG Summaries </a:t>
              </a:r>
              <a:r>
                <a:rPr lang="en-US" dirty="0"/>
                <a:t>(382 pages)</a:t>
              </a:r>
            </a:p>
            <a:p>
              <a:pPr algn="ctr"/>
              <a:r>
                <a:rPr lang="en-US" dirty="0"/>
                <a:t>Printed version + Electronic version(</a:t>
              </a:r>
              <a:r>
                <a:rPr lang="en-US" sz="1400" dirty="0"/>
                <a:t>https://</a:t>
              </a:r>
              <a:r>
                <a:rPr lang="en-US" sz="1400" dirty="0" err="1"/>
                <a:t>www.slac.stanford.edu</a:t>
              </a:r>
              <a:r>
                <a:rPr lang="en-US" sz="1400" dirty="0"/>
                <a:t>/</a:t>
              </a:r>
              <a:r>
                <a:rPr lang="en-US" sz="1400" dirty="0" err="1"/>
                <a:t>econf</a:t>
              </a:r>
              <a:r>
                <a:rPr lang="en-US" sz="1400" dirty="0"/>
                <a:t>/C1307292/docs/</a:t>
              </a:r>
              <a:r>
                <a:rPr lang="en-US" sz="1400" dirty="0" err="1"/>
                <a:t>SnowmassBook.pdf</a:t>
              </a:r>
              <a:r>
                <a:rPr lang="en-US" dirty="0"/>
                <a:t>)</a:t>
              </a:r>
            </a:p>
          </p:txBody>
        </p:sp>
        <p:sp>
          <p:nvSpPr>
            <p:cNvPr id="23" name="Rounded Rectangle 22">
              <a:extLst>
                <a:ext uri="{FF2B5EF4-FFF2-40B4-BE49-F238E27FC236}">
                  <a16:creationId xmlns:a16="http://schemas.microsoft.com/office/drawing/2014/main" id="{ABDE1020-B01C-1F49-9651-725F4F6FD53C}"/>
                </a:ext>
              </a:extLst>
            </p:cNvPr>
            <p:cNvSpPr/>
            <p:nvPr/>
          </p:nvSpPr>
          <p:spPr>
            <a:xfrm>
              <a:off x="65751" y="5795669"/>
              <a:ext cx="9022179" cy="646332"/>
            </a:xfrm>
            <a:prstGeom prst="roundRect">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49512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54155-A0D0-CC4E-8D9C-C860C594EA19}"/>
              </a:ext>
            </a:extLst>
          </p:cNvPr>
          <p:cNvSpPr>
            <a:spLocks noGrp="1"/>
          </p:cNvSpPr>
          <p:nvPr>
            <p:ph type="title"/>
          </p:nvPr>
        </p:nvSpPr>
        <p:spPr/>
        <p:txBody>
          <a:bodyPr/>
          <a:lstStyle/>
          <a:p>
            <a:r>
              <a:rPr lang="en-US" dirty="0"/>
              <a:t>Snowmass Report Structure (2021) – Plan</a:t>
            </a:r>
          </a:p>
        </p:txBody>
      </p:sp>
      <p:sp>
        <p:nvSpPr>
          <p:cNvPr id="3" name="Date Placeholder 2">
            <a:extLst>
              <a:ext uri="{FF2B5EF4-FFF2-40B4-BE49-F238E27FC236}">
                <a16:creationId xmlns:a16="http://schemas.microsoft.com/office/drawing/2014/main" id="{05E4FAEA-4F7C-7E41-954B-19BA0E37E63A}"/>
              </a:ext>
            </a:extLst>
          </p:cNvPr>
          <p:cNvSpPr>
            <a:spLocks noGrp="1"/>
          </p:cNvSpPr>
          <p:nvPr>
            <p:ph type="dt" sz="half" idx="10"/>
          </p:nvPr>
        </p:nvSpPr>
        <p:spPr>
          <a:xfrm>
            <a:off x="-5500" y="6492875"/>
            <a:ext cx="3729087" cy="365125"/>
          </a:xfrm>
        </p:spPr>
        <p:txBody>
          <a:bodyPr/>
          <a:lstStyle/>
          <a:p>
            <a:r>
              <a:rPr lang="en-US" dirty="0"/>
              <a:t>2020-11-02 Snowmass All Frontier Conveners Meeting</a:t>
            </a:r>
          </a:p>
        </p:txBody>
      </p:sp>
      <p:sp>
        <p:nvSpPr>
          <p:cNvPr id="4" name="Footer Placeholder 3">
            <a:extLst>
              <a:ext uri="{FF2B5EF4-FFF2-40B4-BE49-F238E27FC236}">
                <a16:creationId xmlns:a16="http://schemas.microsoft.com/office/drawing/2014/main" id="{89985972-18ED-1E46-8659-DA772F274E17}"/>
              </a:ext>
            </a:extLst>
          </p:cNvPr>
          <p:cNvSpPr>
            <a:spLocks noGrp="1"/>
          </p:cNvSpPr>
          <p:nvPr>
            <p:ph type="ftr" sz="quarter" idx="11"/>
          </p:nvPr>
        </p:nvSpPr>
        <p:spPr>
          <a:xfrm>
            <a:off x="4383430" y="6492875"/>
            <a:ext cx="2895600" cy="365125"/>
          </a:xfrm>
        </p:spPr>
        <p:txBody>
          <a:bodyPr/>
          <a:lstStyle/>
          <a:p>
            <a:r>
              <a:rPr lang="en-US"/>
              <a:t>Young-Kee Kim (U.Chicago), DPF Chair</a:t>
            </a:r>
          </a:p>
        </p:txBody>
      </p:sp>
      <p:sp>
        <p:nvSpPr>
          <p:cNvPr id="5" name="Slide Number Placeholder 4">
            <a:extLst>
              <a:ext uri="{FF2B5EF4-FFF2-40B4-BE49-F238E27FC236}">
                <a16:creationId xmlns:a16="http://schemas.microsoft.com/office/drawing/2014/main" id="{73B29D1E-7FA2-C449-A38E-06CA5B5C4B9A}"/>
              </a:ext>
            </a:extLst>
          </p:cNvPr>
          <p:cNvSpPr>
            <a:spLocks noGrp="1"/>
          </p:cNvSpPr>
          <p:nvPr>
            <p:ph type="sldNum" sz="quarter" idx="12"/>
          </p:nvPr>
        </p:nvSpPr>
        <p:spPr>
          <a:xfrm>
            <a:off x="7011150" y="6492875"/>
            <a:ext cx="2133600" cy="365125"/>
          </a:xfrm>
        </p:spPr>
        <p:txBody>
          <a:bodyPr/>
          <a:lstStyle/>
          <a:p>
            <a:fld id="{FB881E7D-5A17-EB4A-B013-04381A7C357D}" type="slidenum">
              <a:rPr lang="en-US" smtClean="0"/>
              <a:t>5</a:t>
            </a:fld>
            <a:endParaRPr lang="en-US"/>
          </a:p>
        </p:txBody>
      </p:sp>
      <p:sp>
        <p:nvSpPr>
          <p:cNvPr id="11" name="TextBox 10">
            <a:extLst>
              <a:ext uri="{FF2B5EF4-FFF2-40B4-BE49-F238E27FC236}">
                <a16:creationId xmlns:a16="http://schemas.microsoft.com/office/drawing/2014/main" id="{DB7ADBDF-63C1-1E4D-B22A-06D475BED64A}"/>
              </a:ext>
            </a:extLst>
          </p:cNvPr>
          <p:cNvSpPr txBox="1"/>
          <p:nvPr/>
        </p:nvSpPr>
        <p:spPr>
          <a:xfrm>
            <a:off x="540524" y="1057308"/>
            <a:ext cx="3005759" cy="923330"/>
          </a:xfrm>
          <a:prstGeom prst="rect">
            <a:avLst/>
          </a:prstGeom>
          <a:noFill/>
        </p:spPr>
        <p:txBody>
          <a:bodyPr wrap="none" rtlCol="0">
            <a:spAutoFit/>
          </a:bodyPr>
          <a:lstStyle/>
          <a:p>
            <a:r>
              <a:rPr lang="en-US" u="sng" dirty="0"/>
              <a:t>Snowmass 2021 Report</a:t>
            </a:r>
          </a:p>
          <a:p>
            <a:r>
              <a:rPr lang="en-US" dirty="0"/>
              <a:t>The webpage of each frontier </a:t>
            </a:r>
          </a:p>
          <a:p>
            <a:r>
              <a:rPr lang="en-US" dirty="0"/>
              <a:t>report will look like this</a:t>
            </a:r>
          </a:p>
        </p:txBody>
      </p:sp>
      <p:pic>
        <p:nvPicPr>
          <p:cNvPr id="14" name="Picture 13">
            <a:extLst>
              <a:ext uri="{FF2B5EF4-FFF2-40B4-BE49-F238E27FC236}">
                <a16:creationId xmlns:a16="http://schemas.microsoft.com/office/drawing/2014/main" id="{E2CA674C-37E6-EC44-B058-C652DC8C4512}"/>
              </a:ext>
            </a:extLst>
          </p:cNvPr>
          <p:cNvPicPr>
            <a:picLocks noChangeAspect="1"/>
          </p:cNvPicPr>
          <p:nvPr/>
        </p:nvPicPr>
        <p:blipFill rotWithShape="1">
          <a:blip r:embed="rId2"/>
          <a:srcRect t="7868" b="19611"/>
          <a:stretch/>
        </p:blipFill>
        <p:spPr>
          <a:xfrm>
            <a:off x="3046579" y="1000868"/>
            <a:ext cx="5689893" cy="5339971"/>
          </a:xfrm>
          <a:prstGeom prst="rect">
            <a:avLst/>
          </a:prstGeom>
        </p:spPr>
      </p:pic>
    </p:spTree>
    <p:extLst>
      <p:ext uri="{BB962C8B-B14F-4D97-AF65-F5344CB8AC3E}">
        <p14:creationId xmlns:p14="http://schemas.microsoft.com/office/powerpoint/2010/main" val="1509554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879CF-1644-4E48-8944-6676E88874E9}"/>
              </a:ext>
            </a:extLst>
          </p:cNvPr>
          <p:cNvSpPr>
            <a:spLocks noGrp="1"/>
          </p:cNvSpPr>
          <p:nvPr>
            <p:ph type="title"/>
          </p:nvPr>
        </p:nvSpPr>
        <p:spPr/>
        <p:txBody>
          <a:bodyPr>
            <a:normAutofit/>
          </a:bodyPr>
          <a:lstStyle/>
          <a:p>
            <a:r>
              <a:rPr lang="en-US" dirty="0"/>
              <a:t>Snowmass Report Structure (2021) – Plan</a:t>
            </a:r>
          </a:p>
        </p:txBody>
      </p:sp>
      <p:sp>
        <p:nvSpPr>
          <p:cNvPr id="7" name="Content Placeholder 6">
            <a:extLst>
              <a:ext uri="{FF2B5EF4-FFF2-40B4-BE49-F238E27FC236}">
                <a16:creationId xmlns:a16="http://schemas.microsoft.com/office/drawing/2014/main" id="{B39268DC-B96A-3148-A5EC-AF6F66BBB154}"/>
              </a:ext>
            </a:extLst>
          </p:cNvPr>
          <p:cNvSpPr>
            <a:spLocks noGrp="1"/>
          </p:cNvSpPr>
          <p:nvPr>
            <p:ph idx="1"/>
          </p:nvPr>
        </p:nvSpPr>
        <p:spPr>
          <a:xfrm>
            <a:off x="1296029" y="2534190"/>
            <a:ext cx="7847635" cy="3074551"/>
          </a:xfrm>
        </p:spPr>
        <p:txBody>
          <a:bodyPr>
            <a:normAutofit fontScale="85000" lnSpcReduction="20000"/>
          </a:bodyPr>
          <a:lstStyle/>
          <a:p>
            <a:pPr fontAlgn="base"/>
            <a:r>
              <a:rPr lang="en-US" sz="1800" dirty="0"/>
              <a:t>Each of Ten Frontiers </a:t>
            </a:r>
          </a:p>
          <a:p>
            <a:pPr lvl="1" fontAlgn="base"/>
            <a:r>
              <a:rPr lang="en-US" sz="1600" dirty="0"/>
              <a:t>Frontier Summary (1 file + </a:t>
            </a:r>
            <a:r>
              <a:rPr lang="en-US" sz="1600" dirty="0" err="1"/>
              <a:t>arXiv</a:t>
            </a:r>
            <a:r>
              <a:rPr lang="en-US" sz="1600" dirty="0"/>
              <a:t> link): &lt; ~50 pages (including TG summaries, a few pages each)</a:t>
            </a:r>
          </a:p>
          <a:p>
            <a:pPr lvl="1" fontAlgn="base"/>
            <a:endParaRPr lang="en-US" sz="500" dirty="0"/>
          </a:p>
          <a:p>
            <a:pPr lvl="1" fontAlgn="base"/>
            <a:r>
              <a:rPr lang="en-US" sz="1600" dirty="0"/>
              <a:t>Topical Group Reports</a:t>
            </a:r>
          </a:p>
          <a:p>
            <a:pPr marL="457200" lvl="1" indent="0" fontAlgn="base">
              <a:buNone/>
            </a:pPr>
            <a:r>
              <a:rPr lang="en-US" sz="1600" dirty="0"/>
              <a:t>       (TG report could range from a few pages of TG summary to ~50 pages)</a:t>
            </a:r>
          </a:p>
          <a:p>
            <a:pPr lvl="2" fontAlgn="base"/>
            <a:r>
              <a:rPr lang="en-US" sz="1600" dirty="0"/>
              <a:t>Topical Group 1 (1 file + </a:t>
            </a:r>
            <a:r>
              <a:rPr lang="en-US" sz="1600" dirty="0" err="1"/>
              <a:t>arXiv</a:t>
            </a:r>
            <a:r>
              <a:rPr lang="en-US" sz="1600" dirty="0"/>
              <a:t> link)</a:t>
            </a:r>
          </a:p>
          <a:p>
            <a:pPr lvl="2" fontAlgn="base"/>
            <a:r>
              <a:rPr lang="en-US" sz="1600" dirty="0"/>
              <a:t>Topical Group 2 (1 file + </a:t>
            </a:r>
            <a:r>
              <a:rPr lang="en-US" sz="1600" dirty="0" err="1"/>
              <a:t>arXiv</a:t>
            </a:r>
            <a:r>
              <a:rPr lang="en-US" sz="1600" dirty="0"/>
              <a:t> link)</a:t>
            </a:r>
          </a:p>
          <a:p>
            <a:pPr lvl="2" fontAlgn="base"/>
            <a:r>
              <a:rPr lang="en-US" sz="1600" dirty="0"/>
              <a:t>Topical Group 3 (1 file + </a:t>
            </a:r>
            <a:r>
              <a:rPr lang="en-US" sz="1600" dirty="0" err="1"/>
              <a:t>arXiv</a:t>
            </a:r>
            <a:r>
              <a:rPr lang="en-US" sz="1600" dirty="0"/>
              <a:t> link)</a:t>
            </a:r>
          </a:p>
          <a:p>
            <a:pPr lvl="2" fontAlgn="base"/>
            <a:r>
              <a:rPr lang="en-US" sz="1600" dirty="0"/>
              <a:t>…..</a:t>
            </a:r>
          </a:p>
          <a:p>
            <a:pPr lvl="1" fontAlgn="base"/>
            <a:endParaRPr lang="en-US" sz="500" dirty="0"/>
          </a:p>
          <a:p>
            <a:pPr lvl="1" fontAlgn="base"/>
            <a:r>
              <a:rPr lang="en-US" sz="1600" dirty="0"/>
              <a:t>Contributed papers </a:t>
            </a:r>
          </a:p>
          <a:p>
            <a:pPr lvl="2" fontAlgn="base"/>
            <a:r>
              <a:rPr lang="en-US" sz="1600" dirty="0"/>
              <a:t>Contributed paper 1 (</a:t>
            </a:r>
            <a:r>
              <a:rPr lang="en-US" sz="1600" dirty="0" err="1"/>
              <a:t>arXiv</a:t>
            </a:r>
            <a:r>
              <a:rPr lang="en-US" sz="1600" dirty="0"/>
              <a:t> link)</a:t>
            </a:r>
          </a:p>
          <a:p>
            <a:pPr lvl="2" fontAlgn="base"/>
            <a:r>
              <a:rPr lang="en-US" sz="1600" dirty="0"/>
              <a:t>Contributed paper 2 (</a:t>
            </a:r>
            <a:r>
              <a:rPr lang="en-US" sz="1600" dirty="0" err="1"/>
              <a:t>arXiv</a:t>
            </a:r>
            <a:r>
              <a:rPr lang="en-US" sz="1600" dirty="0"/>
              <a:t> link)</a:t>
            </a:r>
          </a:p>
          <a:p>
            <a:pPr lvl="2" fontAlgn="base"/>
            <a:r>
              <a:rPr lang="en-US" sz="1600" dirty="0"/>
              <a:t>Contributed paper 2 (</a:t>
            </a:r>
            <a:r>
              <a:rPr lang="en-US" sz="1600" dirty="0" err="1"/>
              <a:t>arXiv</a:t>
            </a:r>
            <a:r>
              <a:rPr lang="en-US" sz="1600" dirty="0"/>
              <a:t> link)</a:t>
            </a:r>
          </a:p>
          <a:p>
            <a:pPr lvl="2" fontAlgn="base"/>
            <a:r>
              <a:rPr lang="en-US" sz="1600" dirty="0"/>
              <a:t>…</a:t>
            </a:r>
          </a:p>
        </p:txBody>
      </p:sp>
      <p:sp>
        <p:nvSpPr>
          <p:cNvPr id="5" name="Date Placeholder 2">
            <a:extLst>
              <a:ext uri="{FF2B5EF4-FFF2-40B4-BE49-F238E27FC236}">
                <a16:creationId xmlns:a16="http://schemas.microsoft.com/office/drawing/2014/main" id="{8B1E0C3B-46A8-8649-82AE-ED91E0B6113B}"/>
              </a:ext>
            </a:extLst>
          </p:cNvPr>
          <p:cNvSpPr>
            <a:spLocks noGrp="1"/>
          </p:cNvSpPr>
          <p:nvPr>
            <p:ph type="dt" sz="half" idx="10"/>
          </p:nvPr>
        </p:nvSpPr>
        <p:spPr>
          <a:xfrm>
            <a:off x="-5500" y="6492875"/>
            <a:ext cx="3729087" cy="365125"/>
          </a:xfrm>
        </p:spPr>
        <p:txBody>
          <a:bodyPr/>
          <a:lstStyle/>
          <a:p>
            <a:r>
              <a:rPr lang="en-US" dirty="0"/>
              <a:t>2020-11-02 Snowmass All Frontier Conveners Meeting</a:t>
            </a:r>
          </a:p>
        </p:txBody>
      </p:sp>
      <p:sp>
        <p:nvSpPr>
          <p:cNvPr id="8" name="Footer Placeholder 3">
            <a:extLst>
              <a:ext uri="{FF2B5EF4-FFF2-40B4-BE49-F238E27FC236}">
                <a16:creationId xmlns:a16="http://schemas.microsoft.com/office/drawing/2014/main" id="{1ADCF07D-3767-D141-B8AF-BB3149CF083B}"/>
              </a:ext>
            </a:extLst>
          </p:cNvPr>
          <p:cNvSpPr>
            <a:spLocks noGrp="1"/>
          </p:cNvSpPr>
          <p:nvPr>
            <p:ph type="ftr" sz="quarter" idx="11"/>
          </p:nvPr>
        </p:nvSpPr>
        <p:spPr>
          <a:xfrm>
            <a:off x="4383430" y="6492875"/>
            <a:ext cx="2895600" cy="365125"/>
          </a:xfrm>
        </p:spPr>
        <p:txBody>
          <a:bodyPr/>
          <a:lstStyle/>
          <a:p>
            <a:r>
              <a:rPr lang="en-US"/>
              <a:t>Young-Kee Kim (U.Chicago), DPF Chair</a:t>
            </a:r>
          </a:p>
        </p:txBody>
      </p:sp>
      <p:sp>
        <p:nvSpPr>
          <p:cNvPr id="9" name="Slide Number Placeholder 4">
            <a:extLst>
              <a:ext uri="{FF2B5EF4-FFF2-40B4-BE49-F238E27FC236}">
                <a16:creationId xmlns:a16="http://schemas.microsoft.com/office/drawing/2014/main" id="{5A417A74-9F06-A844-8F09-E34F00E672A5}"/>
              </a:ext>
            </a:extLst>
          </p:cNvPr>
          <p:cNvSpPr>
            <a:spLocks noGrp="1"/>
          </p:cNvSpPr>
          <p:nvPr>
            <p:ph type="sldNum" sz="quarter" idx="12"/>
          </p:nvPr>
        </p:nvSpPr>
        <p:spPr>
          <a:xfrm>
            <a:off x="7011150" y="6492875"/>
            <a:ext cx="2133600" cy="365125"/>
          </a:xfrm>
        </p:spPr>
        <p:txBody>
          <a:bodyPr/>
          <a:lstStyle/>
          <a:p>
            <a:fld id="{FB881E7D-5A17-EB4A-B013-04381A7C357D}" type="slidenum">
              <a:rPr lang="en-US" smtClean="0"/>
              <a:t>6</a:t>
            </a:fld>
            <a:endParaRPr lang="en-US"/>
          </a:p>
        </p:txBody>
      </p:sp>
      <p:grpSp>
        <p:nvGrpSpPr>
          <p:cNvPr id="11" name="Group 10">
            <a:extLst>
              <a:ext uri="{FF2B5EF4-FFF2-40B4-BE49-F238E27FC236}">
                <a16:creationId xmlns:a16="http://schemas.microsoft.com/office/drawing/2014/main" id="{D8F1FAB7-A25A-6A4B-86BD-62D3C6D0B464}"/>
              </a:ext>
            </a:extLst>
          </p:cNvPr>
          <p:cNvGrpSpPr/>
          <p:nvPr/>
        </p:nvGrpSpPr>
        <p:grpSpPr>
          <a:xfrm>
            <a:off x="185414" y="1042517"/>
            <a:ext cx="1129442" cy="4188391"/>
            <a:chOff x="402026" y="1990169"/>
            <a:chExt cx="1129442" cy="4188391"/>
          </a:xfrm>
        </p:grpSpPr>
        <p:sp>
          <p:nvSpPr>
            <p:cNvPr id="4" name="Right Arrow 3">
              <a:extLst>
                <a:ext uri="{FF2B5EF4-FFF2-40B4-BE49-F238E27FC236}">
                  <a16:creationId xmlns:a16="http://schemas.microsoft.com/office/drawing/2014/main" id="{D8CEFC84-B1D0-614F-B6F2-DF81D27C294D}"/>
                </a:ext>
              </a:extLst>
            </p:cNvPr>
            <p:cNvSpPr/>
            <p:nvPr/>
          </p:nvSpPr>
          <p:spPr>
            <a:xfrm rot="16200000">
              <a:off x="-1001239" y="3580709"/>
              <a:ext cx="4089915" cy="975499"/>
            </a:xfrm>
            <a:prstGeom prst="rightArrow">
              <a:avLst>
                <a:gd name="adj1" fmla="val 60359"/>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0" name="TextBox 9">
              <a:extLst>
                <a:ext uri="{FF2B5EF4-FFF2-40B4-BE49-F238E27FC236}">
                  <a16:creationId xmlns:a16="http://schemas.microsoft.com/office/drawing/2014/main" id="{4ABF5223-1E93-2344-A453-79109E50D790}"/>
                </a:ext>
              </a:extLst>
            </p:cNvPr>
            <p:cNvSpPr txBox="1"/>
            <p:nvPr/>
          </p:nvSpPr>
          <p:spPr>
            <a:xfrm rot="16200000">
              <a:off x="-1292060" y="3684255"/>
              <a:ext cx="4188391" cy="800219"/>
            </a:xfrm>
            <a:prstGeom prst="rect">
              <a:avLst/>
            </a:prstGeom>
            <a:noFill/>
          </p:spPr>
          <p:txBody>
            <a:bodyPr wrap="none" rtlCol="0">
              <a:spAutoFit/>
            </a:bodyPr>
            <a:lstStyle/>
            <a:p>
              <a:r>
                <a:rPr lang="en-US" sz="2000" dirty="0">
                  <a:solidFill>
                    <a:srgbClr val="0432FF"/>
                  </a:solidFill>
                </a:rPr>
                <a:t>Timeline:</a:t>
              </a:r>
              <a:endParaRPr lang="en-US" sz="1000" dirty="0">
                <a:solidFill>
                  <a:srgbClr val="0432FF"/>
                </a:solidFill>
              </a:endParaRPr>
            </a:p>
            <a:p>
              <a:endParaRPr lang="en-US" sz="1300" dirty="0">
                <a:solidFill>
                  <a:srgbClr val="0432FF"/>
                </a:solidFill>
              </a:endParaRPr>
            </a:p>
            <a:p>
              <a:r>
                <a:rPr lang="en-US" sz="1300" dirty="0">
                  <a:solidFill>
                    <a:schemeClr val="bg1"/>
                  </a:solidFill>
                </a:rPr>
                <a:t>TG Reports </a:t>
              </a:r>
              <a:r>
                <a:rPr lang="en-US" sz="1300" dirty="0">
                  <a:solidFill>
                    <a:schemeClr val="bg1"/>
                  </a:solidFill>
                  <a:sym typeface="Wingdings" pitchFamily="2" charset="2"/>
                </a:rPr>
                <a:t> Frontier Summaries  Snowmass Summary </a:t>
              </a:r>
              <a:endParaRPr lang="en-US" sz="1300" dirty="0">
                <a:solidFill>
                  <a:schemeClr val="bg1"/>
                </a:solidFill>
              </a:endParaRPr>
            </a:p>
          </p:txBody>
        </p:sp>
      </p:grpSp>
      <p:grpSp>
        <p:nvGrpSpPr>
          <p:cNvPr id="12" name="Group 11">
            <a:extLst>
              <a:ext uri="{FF2B5EF4-FFF2-40B4-BE49-F238E27FC236}">
                <a16:creationId xmlns:a16="http://schemas.microsoft.com/office/drawing/2014/main" id="{D1E981C3-32B8-C04E-AA60-BE178ED03107}"/>
              </a:ext>
            </a:extLst>
          </p:cNvPr>
          <p:cNvGrpSpPr/>
          <p:nvPr/>
        </p:nvGrpSpPr>
        <p:grpSpPr>
          <a:xfrm>
            <a:off x="1568169" y="1006799"/>
            <a:ext cx="7403246" cy="4479678"/>
            <a:chOff x="1090783" y="1591048"/>
            <a:chExt cx="7403246" cy="4479678"/>
          </a:xfrm>
        </p:grpSpPr>
        <p:sp>
          <p:nvSpPr>
            <p:cNvPr id="13" name="Rounded Rectangle 12">
              <a:extLst>
                <a:ext uri="{FF2B5EF4-FFF2-40B4-BE49-F238E27FC236}">
                  <a16:creationId xmlns:a16="http://schemas.microsoft.com/office/drawing/2014/main" id="{23F90663-0C4B-9843-AB60-EF9A3816E7E9}"/>
                </a:ext>
              </a:extLst>
            </p:cNvPr>
            <p:cNvSpPr/>
            <p:nvPr/>
          </p:nvSpPr>
          <p:spPr>
            <a:xfrm>
              <a:off x="1090783" y="1591048"/>
              <a:ext cx="6125853" cy="1410325"/>
            </a:xfrm>
            <a:prstGeom prst="roundRect">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B043AEBA-7962-B040-A249-C0B47B30455E}"/>
                </a:ext>
              </a:extLst>
            </p:cNvPr>
            <p:cNvSpPr/>
            <p:nvPr/>
          </p:nvSpPr>
          <p:spPr>
            <a:xfrm>
              <a:off x="1550234" y="3329873"/>
              <a:ext cx="6943795" cy="241465"/>
            </a:xfrm>
            <a:prstGeom prst="roundRect">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1C374C6E-1FEB-6845-BC33-3C4392649B5F}"/>
                </a:ext>
              </a:extLst>
            </p:cNvPr>
            <p:cNvCxnSpPr>
              <a:cxnSpLocks/>
            </p:cNvCxnSpPr>
            <p:nvPr/>
          </p:nvCxnSpPr>
          <p:spPr>
            <a:xfrm>
              <a:off x="4623582" y="3007670"/>
              <a:ext cx="0" cy="3063056"/>
            </a:xfrm>
            <a:prstGeom prst="straightConnector1">
              <a:avLst/>
            </a:prstGeom>
            <a:ln w="6350">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31EF3B8E-1496-B848-9D4F-ECCE2DD371FE}"/>
                </a:ext>
              </a:extLst>
            </p:cNvPr>
            <p:cNvCxnSpPr>
              <a:cxnSpLocks/>
            </p:cNvCxnSpPr>
            <p:nvPr/>
          </p:nvCxnSpPr>
          <p:spPr>
            <a:xfrm>
              <a:off x="5761633" y="3593144"/>
              <a:ext cx="0" cy="2477582"/>
            </a:xfrm>
            <a:prstGeom prst="straightConnector1">
              <a:avLst/>
            </a:prstGeom>
            <a:ln w="6350">
              <a:solidFill>
                <a:srgbClr val="C00000"/>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9" name="Group 18">
            <a:extLst>
              <a:ext uri="{FF2B5EF4-FFF2-40B4-BE49-F238E27FC236}">
                <a16:creationId xmlns:a16="http://schemas.microsoft.com/office/drawing/2014/main" id="{776ACE92-3A3C-CD48-942C-6DBD2D049A08}"/>
              </a:ext>
            </a:extLst>
          </p:cNvPr>
          <p:cNvGrpSpPr/>
          <p:nvPr/>
        </p:nvGrpSpPr>
        <p:grpSpPr>
          <a:xfrm>
            <a:off x="-5500" y="5508283"/>
            <a:ext cx="9144000" cy="411468"/>
            <a:chOff x="-5500" y="5795669"/>
            <a:chExt cx="9144000" cy="411468"/>
          </a:xfrm>
        </p:grpSpPr>
        <p:sp>
          <p:nvSpPr>
            <p:cNvPr id="20" name="TextBox 19">
              <a:extLst>
                <a:ext uri="{FF2B5EF4-FFF2-40B4-BE49-F238E27FC236}">
                  <a16:creationId xmlns:a16="http://schemas.microsoft.com/office/drawing/2014/main" id="{A63DC654-1A82-B047-9186-28B02B977A61}"/>
                </a:ext>
              </a:extLst>
            </p:cNvPr>
            <p:cNvSpPr txBox="1"/>
            <p:nvPr/>
          </p:nvSpPr>
          <p:spPr>
            <a:xfrm>
              <a:off x="-5500" y="5837805"/>
              <a:ext cx="9144000" cy="369332"/>
            </a:xfrm>
            <a:prstGeom prst="rect">
              <a:avLst/>
            </a:prstGeom>
            <a:noFill/>
            <a:ln>
              <a:noFill/>
            </a:ln>
          </p:spPr>
          <p:txBody>
            <a:bodyPr wrap="square" rtlCol="0">
              <a:spAutoFit/>
            </a:bodyPr>
            <a:lstStyle/>
            <a:p>
              <a:pPr algn="ctr"/>
              <a:r>
                <a:rPr lang="en-US" dirty="0">
                  <a:solidFill>
                    <a:srgbClr val="C00000"/>
                  </a:solidFill>
                </a:rPr>
                <a:t>Snowmass Summary</a:t>
              </a:r>
              <a:r>
                <a:rPr lang="en-US" dirty="0"/>
                <a:t> + </a:t>
              </a:r>
              <a:r>
                <a:rPr lang="en-US" dirty="0">
                  <a:solidFill>
                    <a:srgbClr val="C00000"/>
                  </a:solidFill>
                </a:rPr>
                <a:t>10 Frontier Summaries </a:t>
              </a:r>
              <a:r>
                <a:rPr lang="en-US" dirty="0"/>
                <a:t>(~500 pages): </a:t>
              </a:r>
              <a:r>
                <a:rPr lang="en-US" strike="sngStrike" dirty="0"/>
                <a:t>Printed version</a:t>
              </a:r>
              <a:r>
                <a:rPr lang="en-US" dirty="0"/>
                <a:t> + Electronic version</a:t>
              </a:r>
            </a:p>
          </p:txBody>
        </p:sp>
        <p:sp>
          <p:nvSpPr>
            <p:cNvPr id="21" name="Rounded Rectangle 20">
              <a:extLst>
                <a:ext uri="{FF2B5EF4-FFF2-40B4-BE49-F238E27FC236}">
                  <a16:creationId xmlns:a16="http://schemas.microsoft.com/office/drawing/2014/main" id="{E5CF3CD9-81D2-C542-A519-60D870EE8893}"/>
                </a:ext>
              </a:extLst>
            </p:cNvPr>
            <p:cNvSpPr/>
            <p:nvPr/>
          </p:nvSpPr>
          <p:spPr>
            <a:xfrm>
              <a:off x="65751" y="5795669"/>
              <a:ext cx="9022179" cy="400406"/>
            </a:xfrm>
            <a:prstGeom prst="roundRect">
              <a:avLst/>
            </a:prstGeom>
            <a:noFill/>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Content Placeholder 6">
            <a:extLst>
              <a:ext uri="{FF2B5EF4-FFF2-40B4-BE49-F238E27FC236}">
                <a16:creationId xmlns:a16="http://schemas.microsoft.com/office/drawing/2014/main" id="{73A51C1E-AA7E-D849-B4C0-0CA6E58525EE}"/>
              </a:ext>
            </a:extLst>
          </p:cNvPr>
          <p:cNvSpPr txBox="1">
            <a:spLocks/>
          </p:cNvSpPr>
          <p:nvPr/>
        </p:nvSpPr>
        <p:spPr>
          <a:xfrm>
            <a:off x="1296029" y="1058775"/>
            <a:ext cx="7847635" cy="1406787"/>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ct val="20000"/>
              </a:spcBef>
              <a:buFont typeface="Arial"/>
              <a:buChar char="•"/>
              <a:defRPr sz="2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4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base"/>
            <a:r>
              <a:rPr lang="en-US" sz="1800" dirty="0"/>
              <a:t>Snowmass Summary: 1 file (~50 pages) </a:t>
            </a:r>
          </a:p>
          <a:p>
            <a:pPr lvl="1" indent="-342900" fontAlgn="base"/>
            <a:r>
              <a:rPr lang="en-US" sz="1600" dirty="0"/>
              <a:t>Executive Summary</a:t>
            </a:r>
          </a:p>
          <a:p>
            <a:pPr lvl="1" indent="-342900" fontAlgn="base"/>
            <a:r>
              <a:rPr lang="en-US" sz="1600" dirty="0"/>
              <a:t>Introduction</a:t>
            </a:r>
          </a:p>
          <a:p>
            <a:pPr lvl="1" indent="-342900" fontAlgn="base"/>
            <a:r>
              <a:rPr lang="en-US" sz="1600" dirty="0"/>
              <a:t>10 Frontier Executive Summaries</a:t>
            </a:r>
          </a:p>
          <a:p>
            <a:pPr lvl="1" indent="-342900" fontAlgn="base"/>
            <a:r>
              <a:rPr lang="en-US" sz="1600" dirty="0"/>
              <a:t>Summary of multi-frontier topics: Dark Matter, Quantum Science, … (TBD)</a:t>
            </a:r>
          </a:p>
          <a:p>
            <a:pPr lvl="1" indent="-342900" fontAlgn="base"/>
            <a:r>
              <a:rPr lang="en-US" sz="1600" dirty="0"/>
              <a:t>Conclusion</a:t>
            </a:r>
          </a:p>
        </p:txBody>
      </p:sp>
      <p:sp>
        <p:nvSpPr>
          <p:cNvPr id="6" name="TextBox 5">
            <a:extLst>
              <a:ext uri="{FF2B5EF4-FFF2-40B4-BE49-F238E27FC236}">
                <a16:creationId xmlns:a16="http://schemas.microsoft.com/office/drawing/2014/main" id="{7BF9E09A-50F4-1C4D-8806-5895B6D7A9C5}"/>
              </a:ext>
            </a:extLst>
          </p:cNvPr>
          <p:cNvSpPr txBox="1"/>
          <p:nvPr/>
        </p:nvSpPr>
        <p:spPr>
          <a:xfrm>
            <a:off x="0" y="6033914"/>
            <a:ext cx="9144000" cy="369332"/>
          </a:xfrm>
          <a:prstGeom prst="rect">
            <a:avLst/>
          </a:prstGeom>
          <a:noFill/>
        </p:spPr>
        <p:txBody>
          <a:bodyPr wrap="square" rtlCol="0">
            <a:spAutoFit/>
          </a:bodyPr>
          <a:lstStyle/>
          <a:p>
            <a:pPr algn="ctr"/>
            <a:r>
              <a:rPr lang="en-US" dirty="0"/>
              <a:t>To be discussed / determined: Printed version of Snowmass Summary (~50 pages)</a:t>
            </a:r>
          </a:p>
        </p:txBody>
      </p:sp>
    </p:spTree>
    <p:extLst>
      <p:ext uri="{BB962C8B-B14F-4D97-AF65-F5344CB8AC3E}">
        <p14:creationId xmlns:p14="http://schemas.microsoft.com/office/powerpoint/2010/main" val="371770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54155-A0D0-CC4E-8D9C-C860C594EA19}"/>
              </a:ext>
            </a:extLst>
          </p:cNvPr>
          <p:cNvSpPr>
            <a:spLocks noGrp="1"/>
          </p:cNvSpPr>
          <p:nvPr>
            <p:ph type="title"/>
          </p:nvPr>
        </p:nvSpPr>
        <p:spPr/>
        <p:txBody>
          <a:bodyPr/>
          <a:lstStyle/>
          <a:p>
            <a:r>
              <a:rPr lang="en-US" dirty="0"/>
              <a:t>Snowmass Report Structure (2021) – Proposal</a:t>
            </a:r>
          </a:p>
        </p:txBody>
      </p:sp>
      <p:sp>
        <p:nvSpPr>
          <p:cNvPr id="3" name="Date Placeholder 2">
            <a:extLst>
              <a:ext uri="{FF2B5EF4-FFF2-40B4-BE49-F238E27FC236}">
                <a16:creationId xmlns:a16="http://schemas.microsoft.com/office/drawing/2014/main" id="{05E4FAEA-4F7C-7E41-954B-19BA0E37E63A}"/>
              </a:ext>
            </a:extLst>
          </p:cNvPr>
          <p:cNvSpPr>
            <a:spLocks noGrp="1"/>
          </p:cNvSpPr>
          <p:nvPr>
            <p:ph type="dt" sz="half" idx="10"/>
          </p:nvPr>
        </p:nvSpPr>
        <p:spPr>
          <a:xfrm>
            <a:off x="-5500" y="6492875"/>
            <a:ext cx="3729087" cy="365125"/>
          </a:xfrm>
        </p:spPr>
        <p:txBody>
          <a:bodyPr/>
          <a:lstStyle/>
          <a:p>
            <a:r>
              <a:rPr lang="en-US" dirty="0"/>
              <a:t>2020-11-02 Snowmass All Frontier Conveners Meeting</a:t>
            </a:r>
          </a:p>
        </p:txBody>
      </p:sp>
      <p:sp>
        <p:nvSpPr>
          <p:cNvPr id="4" name="Footer Placeholder 3">
            <a:extLst>
              <a:ext uri="{FF2B5EF4-FFF2-40B4-BE49-F238E27FC236}">
                <a16:creationId xmlns:a16="http://schemas.microsoft.com/office/drawing/2014/main" id="{89985972-18ED-1E46-8659-DA772F274E17}"/>
              </a:ext>
            </a:extLst>
          </p:cNvPr>
          <p:cNvSpPr>
            <a:spLocks noGrp="1"/>
          </p:cNvSpPr>
          <p:nvPr>
            <p:ph type="ftr" sz="quarter" idx="11"/>
          </p:nvPr>
        </p:nvSpPr>
        <p:spPr>
          <a:xfrm>
            <a:off x="4383430" y="6492875"/>
            <a:ext cx="2895600" cy="365125"/>
          </a:xfrm>
        </p:spPr>
        <p:txBody>
          <a:bodyPr/>
          <a:lstStyle/>
          <a:p>
            <a:r>
              <a:rPr lang="en-US"/>
              <a:t>Young-Kee Kim (U.Chicago), DPF Chair</a:t>
            </a:r>
          </a:p>
        </p:txBody>
      </p:sp>
      <p:sp>
        <p:nvSpPr>
          <p:cNvPr id="5" name="Slide Number Placeholder 4">
            <a:extLst>
              <a:ext uri="{FF2B5EF4-FFF2-40B4-BE49-F238E27FC236}">
                <a16:creationId xmlns:a16="http://schemas.microsoft.com/office/drawing/2014/main" id="{73B29D1E-7FA2-C449-A38E-06CA5B5C4B9A}"/>
              </a:ext>
            </a:extLst>
          </p:cNvPr>
          <p:cNvSpPr>
            <a:spLocks noGrp="1"/>
          </p:cNvSpPr>
          <p:nvPr>
            <p:ph type="sldNum" sz="quarter" idx="12"/>
          </p:nvPr>
        </p:nvSpPr>
        <p:spPr>
          <a:xfrm>
            <a:off x="7011150" y="6492875"/>
            <a:ext cx="2133600" cy="365125"/>
          </a:xfrm>
        </p:spPr>
        <p:txBody>
          <a:bodyPr/>
          <a:lstStyle/>
          <a:p>
            <a:fld id="{FB881E7D-5A17-EB4A-B013-04381A7C357D}" type="slidenum">
              <a:rPr lang="en-US" smtClean="0"/>
              <a:t>7</a:t>
            </a:fld>
            <a:endParaRPr lang="en-US"/>
          </a:p>
        </p:txBody>
      </p:sp>
      <p:sp>
        <p:nvSpPr>
          <p:cNvPr id="8" name="Rectangle 7">
            <a:extLst>
              <a:ext uri="{FF2B5EF4-FFF2-40B4-BE49-F238E27FC236}">
                <a16:creationId xmlns:a16="http://schemas.microsoft.com/office/drawing/2014/main" id="{00B01348-A391-734D-A28E-554BC5EF9F00}"/>
              </a:ext>
            </a:extLst>
          </p:cNvPr>
          <p:cNvSpPr/>
          <p:nvPr/>
        </p:nvSpPr>
        <p:spPr>
          <a:xfrm>
            <a:off x="1331087" y="4757195"/>
            <a:ext cx="960700" cy="69395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TG #1 Key Questions</a:t>
            </a:r>
          </a:p>
        </p:txBody>
      </p:sp>
      <p:sp>
        <p:nvSpPr>
          <p:cNvPr id="10" name="Rectangle 9">
            <a:extLst>
              <a:ext uri="{FF2B5EF4-FFF2-40B4-BE49-F238E27FC236}">
                <a16:creationId xmlns:a16="http://schemas.microsoft.com/office/drawing/2014/main" id="{F95258D5-A896-A743-B011-D57B5F225008}"/>
              </a:ext>
            </a:extLst>
          </p:cNvPr>
          <p:cNvSpPr/>
          <p:nvPr/>
        </p:nvSpPr>
        <p:spPr>
          <a:xfrm>
            <a:off x="3677286" y="4757060"/>
            <a:ext cx="960700" cy="69395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TG #N Key Questions</a:t>
            </a:r>
          </a:p>
        </p:txBody>
      </p:sp>
      <p:sp>
        <p:nvSpPr>
          <p:cNvPr id="11" name="TextBox 10">
            <a:extLst>
              <a:ext uri="{FF2B5EF4-FFF2-40B4-BE49-F238E27FC236}">
                <a16:creationId xmlns:a16="http://schemas.microsoft.com/office/drawing/2014/main" id="{CCEBB02A-9B82-474E-9AB8-3F5001890A75}"/>
              </a:ext>
            </a:extLst>
          </p:cNvPr>
          <p:cNvSpPr txBox="1"/>
          <p:nvPr/>
        </p:nvSpPr>
        <p:spPr>
          <a:xfrm>
            <a:off x="3353772" y="4919507"/>
            <a:ext cx="343364" cy="369332"/>
          </a:xfrm>
          <a:prstGeom prst="rect">
            <a:avLst/>
          </a:prstGeom>
          <a:noFill/>
        </p:spPr>
        <p:txBody>
          <a:bodyPr wrap="none" rtlCol="0">
            <a:spAutoFit/>
          </a:bodyPr>
          <a:lstStyle/>
          <a:p>
            <a:r>
              <a:rPr lang="en-US" dirty="0"/>
              <a:t>…</a:t>
            </a:r>
          </a:p>
        </p:txBody>
      </p:sp>
      <p:sp>
        <p:nvSpPr>
          <p:cNvPr id="12" name="Rectangle 11">
            <a:extLst>
              <a:ext uri="{FF2B5EF4-FFF2-40B4-BE49-F238E27FC236}">
                <a16:creationId xmlns:a16="http://schemas.microsoft.com/office/drawing/2014/main" id="{F9DDACAC-DFAA-6D42-B12D-DFE4E3E21DB6}"/>
              </a:ext>
            </a:extLst>
          </p:cNvPr>
          <p:cNvSpPr/>
          <p:nvPr/>
        </p:nvSpPr>
        <p:spPr>
          <a:xfrm>
            <a:off x="2367540" y="3322991"/>
            <a:ext cx="1250949" cy="69395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Frontier #1</a:t>
            </a:r>
          </a:p>
          <a:p>
            <a:pPr algn="ctr"/>
            <a:r>
              <a:rPr lang="en-US" sz="1400" dirty="0"/>
              <a:t>Key Questions</a:t>
            </a:r>
          </a:p>
        </p:txBody>
      </p:sp>
      <p:sp>
        <p:nvSpPr>
          <p:cNvPr id="13" name="Rectangle 12">
            <a:extLst>
              <a:ext uri="{FF2B5EF4-FFF2-40B4-BE49-F238E27FC236}">
                <a16:creationId xmlns:a16="http://schemas.microsoft.com/office/drawing/2014/main" id="{6C491F6E-C94C-ED40-BE56-4767CDFBF96D}"/>
              </a:ext>
            </a:extLst>
          </p:cNvPr>
          <p:cNvSpPr/>
          <p:nvPr/>
        </p:nvSpPr>
        <p:spPr>
          <a:xfrm>
            <a:off x="2397875" y="4757060"/>
            <a:ext cx="960700" cy="69395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TG #2 Key Questions</a:t>
            </a:r>
          </a:p>
        </p:txBody>
      </p:sp>
      <p:sp>
        <p:nvSpPr>
          <p:cNvPr id="14" name="Left Brace 13">
            <a:extLst>
              <a:ext uri="{FF2B5EF4-FFF2-40B4-BE49-F238E27FC236}">
                <a16:creationId xmlns:a16="http://schemas.microsoft.com/office/drawing/2014/main" id="{86B4397E-5BE0-0540-8E41-4588303BE1B9}"/>
              </a:ext>
            </a:extLst>
          </p:cNvPr>
          <p:cNvSpPr/>
          <p:nvPr/>
        </p:nvSpPr>
        <p:spPr>
          <a:xfrm rot="5400000">
            <a:off x="2796448" y="3259176"/>
            <a:ext cx="393136" cy="2347736"/>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Rectangle 14">
            <a:extLst>
              <a:ext uri="{FF2B5EF4-FFF2-40B4-BE49-F238E27FC236}">
                <a16:creationId xmlns:a16="http://schemas.microsoft.com/office/drawing/2014/main" id="{0D05B62D-D60D-354C-A8DE-F78155F40A9A}"/>
              </a:ext>
            </a:extLst>
          </p:cNvPr>
          <p:cNvSpPr/>
          <p:nvPr/>
        </p:nvSpPr>
        <p:spPr>
          <a:xfrm>
            <a:off x="5767574" y="4757060"/>
            <a:ext cx="960700" cy="69395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TG #1 Key Questions</a:t>
            </a:r>
          </a:p>
        </p:txBody>
      </p:sp>
      <p:sp>
        <p:nvSpPr>
          <p:cNvPr id="16" name="Rectangle 15">
            <a:extLst>
              <a:ext uri="{FF2B5EF4-FFF2-40B4-BE49-F238E27FC236}">
                <a16:creationId xmlns:a16="http://schemas.microsoft.com/office/drawing/2014/main" id="{78CBF8FF-7CB0-A748-8B27-5E069B03A1AB}"/>
              </a:ext>
            </a:extLst>
          </p:cNvPr>
          <p:cNvSpPr/>
          <p:nvPr/>
        </p:nvSpPr>
        <p:spPr>
          <a:xfrm>
            <a:off x="8090621" y="4756925"/>
            <a:ext cx="960700" cy="69395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TG #N Key Questions</a:t>
            </a:r>
          </a:p>
        </p:txBody>
      </p:sp>
      <p:sp>
        <p:nvSpPr>
          <p:cNvPr id="17" name="TextBox 16">
            <a:extLst>
              <a:ext uri="{FF2B5EF4-FFF2-40B4-BE49-F238E27FC236}">
                <a16:creationId xmlns:a16="http://schemas.microsoft.com/office/drawing/2014/main" id="{F530D728-0FB8-C84F-AA0F-F6D26FC50B6A}"/>
              </a:ext>
            </a:extLst>
          </p:cNvPr>
          <p:cNvSpPr txBox="1"/>
          <p:nvPr/>
        </p:nvSpPr>
        <p:spPr>
          <a:xfrm>
            <a:off x="7767107" y="4919372"/>
            <a:ext cx="343364" cy="369332"/>
          </a:xfrm>
          <a:prstGeom prst="rect">
            <a:avLst/>
          </a:prstGeom>
          <a:noFill/>
        </p:spPr>
        <p:txBody>
          <a:bodyPr wrap="none" rtlCol="0">
            <a:spAutoFit/>
          </a:bodyPr>
          <a:lstStyle/>
          <a:p>
            <a:r>
              <a:rPr lang="en-US" dirty="0"/>
              <a:t>…</a:t>
            </a:r>
          </a:p>
        </p:txBody>
      </p:sp>
      <p:sp>
        <p:nvSpPr>
          <p:cNvPr id="19" name="Rectangle 18">
            <a:extLst>
              <a:ext uri="{FF2B5EF4-FFF2-40B4-BE49-F238E27FC236}">
                <a16:creationId xmlns:a16="http://schemas.microsoft.com/office/drawing/2014/main" id="{BCC2045F-72A2-B341-9CF3-7BBA90B187F7}"/>
              </a:ext>
            </a:extLst>
          </p:cNvPr>
          <p:cNvSpPr/>
          <p:nvPr/>
        </p:nvSpPr>
        <p:spPr>
          <a:xfrm>
            <a:off x="6834362" y="4756925"/>
            <a:ext cx="960700" cy="69395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TG #2 Key Questions</a:t>
            </a:r>
          </a:p>
        </p:txBody>
      </p:sp>
      <p:sp>
        <p:nvSpPr>
          <p:cNvPr id="20" name="Left Brace 19">
            <a:extLst>
              <a:ext uri="{FF2B5EF4-FFF2-40B4-BE49-F238E27FC236}">
                <a16:creationId xmlns:a16="http://schemas.microsoft.com/office/drawing/2014/main" id="{E9265304-4AE6-1740-9445-580DD7F4295A}"/>
              </a:ext>
            </a:extLst>
          </p:cNvPr>
          <p:cNvSpPr/>
          <p:nvPr/>
        </p:nvSpPr>
        <p:spPr>
          <a:xfrm rot="5400000">
            <a:off x="7209782" y="3259040"/>
            <a:ext cx="393137" cy="2347736"/>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 name="TextBox 20">
            <a:extLst>
              <a:ext uri="{FF2B5EF4-FFF2-40B4-BE49-F238E27FC236}">
                <a16:creationId xmlns:a16="http://schemas.microsoft.com/office/drawing/2014/main" id="{61F159C4-7EE5-8148-9323-D1522AFBB7DA}"/>
              </a:ext>
            </a:extLst>
          </p:cNvPr>
          <p:cNvSpPr txBox="1"/>
          <p:nvPr/>
        </p:nvSpPr>
        <p:spPr>
          <a:xfrm>
            <a:off x="4434547" y="3519159"/>
            <a:ext cx="1511952" cy="369332"/>
          </a:xfrm>
          <a:prstGeom prst="rect">
            <a:avLst/>
          </a:prstGeom>
          <a:noFill/>
        </p:spPr>
        <p:txBody>
          <a:bodyPr wrap="none" rtlCol="0">
            <a:spAutoFit/>
          </a:bodyPr>
          <a:lstStyle/>
          <a:p>
            <a:r>
              <a:rPr lang="en-US" dirty="0"/>
              <a:t>…………………….</a:t>
            </a:r>
          </a:p>
        </p:txBody>
      </p:sp>
      <p:sp>
        <p:nvSpPr>
          <p:cNvPr id="22" name="Left Brace 21">
            <a:extLst>
              <a:ext uri="{FF2B5EF4-FFF2-40B4-BE49-F238E27FC236}">
                <a16:creationId xmlns:a16="http://schemas.microsoft.com/office/drawing/2014/main" id="{551A6C41-D54F-954D-8F0E-AE7A6163999F}"/>
              </a:ext>
            </a:extLst>
          </p:cNvPr>
          <p:cNvSpPr/>
          <p:nvPr/>
        </p:nvSpPr>
        <p:spPr>
          <a:xfrm rot="5400000">
            <a:off x="4988557" y="742096"/>
            <a:ext cx="438652" cy="4466384"/>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Rectangle 22">
            <a:extLst>
              <a:ext uri="{FF2B5EF4-FFF2-40B4-BE49-F238E27FC236}">
                <a16:creationId xmlns:a16="http://schemas.microsoft.com/office/drawing/2014/main" id="{E1CA34BC-74AA-5844-A056-08D8D2BF55EF}"/>
              </a:ext>
            </a:extLst>
          </p:cNvPr>
          <p:cNvSpPr/>
          <p:nvPr/>
        </p:nvSpPr>
        <p:spPr>
          <a:xfrm>
            <a:off x="4336283" y="1585732"/>
            <a:ext cx="1708480" cy="89157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Snowmass </a:t>
            </a:r>
          </a:p>
          <a:p>
            <a:pPr algn="ctr"/>
            <a:r>
              <a:rPr lang="en-US" dirty="0"/>
              <a:t>Key Questions</a:t>
            </a:r>
          </a:p>
        </p:txBody>
      </p:sp>
      <p:sp>
        <p:nvSpPr>
          <p:cNvPr id="24" name="Rectangle 23">
            <a:extLst>
              <a:ext uri="{FF2B5EF4-FFF2-40B4-BE49-F238E27FC236}">
                <a16:creationId xmlns:a16="http://schemas.microsoft.com/office/drawing/2014/main" id="{BA9C47AB-964C-C140-9562-F0D303FB49AA}"/>
              </a:ext>
            </a:extLst>
          </p:cNvPr>
          <p:cNvSpPr/>
          <p:nvPr/>
        </p:nvSpPr>
        <p:spPr>
          <a:xfrm>
            <a:off x="6780875" y="3322991"/>
            <a:ext cx="1250949" cy="69395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Frontier #10</a:t>
            </a:r>
          </a:p>
          <a:p>
            <a:pPr algn="ctr"/>
            <a:r>
              <a:rPr lang="en-US" sz="1400" dirty="0"/>
              <a:t>Key Questions</a:t>
            </a:r>
          </a:p>
        </p:txBody>
      </p:sp>
      <p:sp>
        <p:nvSpPr>
          <p:cNvPr id="26" name="Right Arrow 25">
            <a:extLst>
              <a:ext uri="{FF2B5EF4-FFF2-40B4-BE49-F238E27FC236}">
                <a16:creationId xmlns:a16="http://schemas.microsoft.com/office/drawing/2014/main" id="{35880D5B-EC30-A04D-9135-397C5208176F}"/>
              </a:ext>
            </a:extLst>
          </p:cNvPr>
          <p:cNvSpPr/>
          <p:nvPr/>
        </p:nvSpPr>
        <p:spPr>
          <a:xfrm rot="16200000">
            <a:off x="-1424757" y="2795164"/>
            <a:ext cx="4092603" cy="1257048"/>
          </a:xfrm>
          <a:prstGeom prst="rightArrow">
            <a:avLst>
              <a:gd name="adj1" fmla="val 72807"/>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27" name="TextBox 26">
            <a:extLst>
              <a:ext uri="{FF2B5EF4-FFF2-40B4-BE49-F238E27FC236}">
                <a16:creationId xmlns:a16="http://schemas.microsoft.com/office/drawing/2014/main" id="{AD2D5F7C-90AB-AA4D-A3CE-AF7BE1F6BB1A}"/>
              </a:ext>
            </a:extLst>
          </p:cNvPr>
          <p:cNvSpPr txBox="1"/>
          <p:nvPr/>
        </p:nvSpPr>
        <p:spPr>
          <a:xfrm>
            <a:off x="90148" y="1973442"/>
            <a:ext cx="1063881" cy="3477875"/>
          </a:xfrm>
          <a:prstGeom prst="rect">
            <a:avLst/>
          </a:prstGeom>
          <a:noFill/>
        </p:spPr>
        <p:txBody>
          <a:bodyPr wrap="none" rtlCol="0">
            <a:spAutoFit/>
          </a:bodyPr>
          <a:lstStyle/>
          <a:p>
            <a:pPr algn="ctr"/>
            <a:r>
              <a:rPr lang="en-US" sz="1600" dirty="0"/>
              <a:t>Snowmass</a:t>
            </a:r>
          </a:p>
          <a:p>
            <a:pPr algn="ctr"/>
            <a:r>
              <a:rPr lang="en-US" sz="1600" dirty="0"/>
              <a:t>Summary</a:t>
            </a:r>
          </a:p>
          <a:p>
            <a:pPr algn="ctr"/>
            <a:endParaRPr lang="en-US" sz="1600" dirty="0"/>
          </a:p>
          <a:p>
            <a:pPr algn="ctr"/>
            <a:endParaRPr lang="en-US" sz="1600" dirty="0"/>
          </a:p>
          <a:p>
            <a:pPr algn="ctr"/>
            <a:endParaRPr lang="en-US" sz="1600" dirty="0"/>
          </a:p>
          <a:p>
            <a:pPr algn="ctr"/>
            <a:endParaRPr lang="en-US" sz="1600" dirty="0"/>
          </a:p>
          <a:p>
            <a:pPr algn="ctr"/>
            <a:r>
              <a:rPr lang="en-US" sz="1600" dirty="0"/>
              <a:t>Frontier</a:t>
            </a:r>
          </a:p>
          <a:p>
            <a:pPr algn="ctr"/>
            <a:r>
              <a:rPr lang="en-US" sz="1600" dirty="0"/>
              <a:t>Summary</a:t>
            </a:r>
          </a:p>
          <a:p>
            <a:pPr algn="ctr"/>
            <a:endParaRPr lang="en-US" sz="1600" dirty="0"/>
          </a:p>
          <a:p>
            <a:pPr algn="ctr"/>
            <a:endParaRPr lang="en-US" sz="1600" dirty="0"/>
          </a:p>
          <a:p>
            <a:pPr algn="ctr"/>
            <a:endParaRPr lang="en-US" sz="2800" dirty="0"/>
          </a:p>
          <a:p>
            <a:pPr algn="ctr"/>
            <a:r>
              <a:rPr lang="en-US" sz="1600" dirty="0"/>
              <a:t>TG </a:t>
            </a:r>
          </a:p>
          <a:p>
            <a:pPr algn="ctr"/>
            <a:r>
              <a:rPr lang="en-US" sz="1600" dirty="0"/>
              <a:t>Report</a:t>
            </a:r>
          </a:p>
        </p:txBody>
      </p:sp>
      <p:sp>
        <p:nvSpPr>
          <p:cNvPr id="28" name="TextBox 27">
            <a:extLst>
              <a:ext uri="{FF2B5EF4-FFF2-40B4-BE49-F238E27FC236}">
                <a16:creationId xmlns:a16="http://schemas.microsoft.com/office/drawing/2014/main" id="{F704651D-4AFD-194C-8969-2A6C627A979A}"/>
              </a:ext>
            </a:extLst>
          </p:cNvPr>
          <p:cNvSpPr txBox="1"/>
          <p:nvPr/>
        </p:nvSpPr>
        <p:spPr>
          <a:xfrm>
            <a:off x="4927997" y="4897021"/>
            <a:ext cx="559769" cy="369332"/>
          </a:xfrm>
          <a:prstGeom prst="rect">
            <a:avLst/>
          </a:prstGeom>
          <a:noFill/>
        </p:spPr>
        <p:txBody>
          <a:bodyPr wrap="none" rtlCol="0">
            <a:spAutoFit/>
          </a:bodyPr>
          <a:lstStyle/>
          <a:p>
            <a:pPr algn="ctr"/>
            <a:r>
              <a:rPr lang="en-US" dirty="0"/>
              <a:t>…….</a:t>
            </a:r>
          </a:p>
        </p:txBody>
      </p:sp>
    </p:spTree>
    <p:extLst>
      <p:ext uri="{BB962C8B-B14F-4D97-AF65-F5344CB8AC3E}">
        <p14:creationId xmlns:p14="http://schemas.microsoft.com/office/powerpoint/2010/main" val="2891122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44DB1-4D95-B34D-9214-8BBBD5BDAB25}"/>
              </a:ext>
            </a:extLst>
          </p:cNvPr>
          <p:cNvSpPr>
            <a:spLocks noGrp="1"/>
          </p:cNvSpPr>
          <p:nvPr>
            <p:ph type="title"/>
          </p:nvPr>
        </p:nvSpPr>
        <p:spPr/>
        <p:txBody>
          <a:bodyPr/>
          <a:lstStyle/>
          <a:p>
            <a:r>
              <a:rPr lang="en-US" dirty="0"/>
              <a:t>Contributed (“White Papers”)</a:t>
            </a:r>
          </a:p>
        </p:txBody>
      </p:sp>
      <p:sp>
        <p:nvSpPr>
          <p:cNvPr id="3" name="Content Placeholder 2">
            <a:extLst>
              <a:ext uri="{FF2B5EF4-FFF2-40B4-BE49-F238E27FC236}">
                <a16:creationId xmlns:a16="http://schemas.microsoft.com/office/drawing/2014/main" id="{55B951BF-E693-0343-9024-C52BEF39357C}"/>
              </a:ext>
            </a:extLst>
          </p:cNvPr>
          <p:cNvSpPr>
            <a:spLocks noGrp="1"/>
          </p:cNvSpPr>
          <p:nvPr>
            <p:ph idx="1"/>
          </p:nvPr>
        </p:nvSpPr>
        <p:spPr/>
        <p:txBody>
          <a:bodyPr>
            <a:normAutofit fontScale="55000" lnSpcReduction="20000"/>
          </a:bodyPr>
          <a:lstStyle/>
          <a:p>
            <a:pPr marL="0" indent="0">
              <a:buNone/>
            </a:pPr>
            <a:r>
              <a:rPr lang="en-US" dirty="0"/>
              <a:t>Message from the Snowmass Early Career leadership</a:t>
            </a:r>
          </a:p>
          <a:p>
            <a:pPr marL="0" indent="0">
              <a:buNone/>
            </a:pPr>
            <a:endParaRPr lang="en-US" dirty="0"/>
          </a:p>
          <a:p>
            <a:r>
              <a:rPr lang="en-US" dirty="0"/>
              <a:t>White papers are being organized in very different ways, with different goals and (in some cases) without communication with the community. We think conveners should clearly state (in all usual channels; email, Slack, Snowmass website) white paper policies. Our suggestions are:</a:t>
            </a:r>
          </a:p>
          <a:p>
            <a:pPr lvl="1"/>
            <a:r>
              <a:rPr lang="en-US" dirty="0"/>
              <a:t>How are white paper topics being determined?</a:t>
            </a:r>
          </a:p>
          <a:p>
            <a:pPr lvl="1"/>
            <a:r>
              <a:rPr lang="en-US" dirty="0"/>
              <a:t>If you’re an LOI submitter, will you be contacted about involvement with a specific white paper? Or must you organize the paper and inform conveners? What about authors who are not submitters?</a:t>
            </a:r>
          </a:p>
          <a:p>
            <a:pPr lvl="1"/>
            <a:r>
              <a:rPr lang="en-US" dirty="0"/>
              <a:t>We are especially concerned about LOIs with more than one Frontier/Topical Group that may fall through the cracks: how do authors know which frontier to be talking to or waiting for input from, particularly if approaches vary between frontiers?</a:t>
            </a:r>
            <a:br>
              <a:rPr lang="en-US" dirty="0"/>
            </a:br>
            <a:endParaRPr lang="en-US" dirty="0"/>
          </a:p>
          <a:p>
            <a:r>
              <a:rPr lang="en-US" dirty="0"/>
              <a:t>The information related to White Papers in the website needs updates to reflect the timeline presented at the CPM (perhaps also a page count suggestion). It could be useful to encourage all conveners to post their individual contribution policies on their own sections of the website, especially pertaining to coordination, who is responsible for communicating with whom, and internal deadlines.</a:t>
            </a:r>
            <a:br>
              <a:rPr lang="en-US" dirty="0"/>
            </a:br>
            <a:endParaRPr lang="en-US" dirty="0"/>
          </a:p>
          <a:p>
            <a:r>
              <a:rPr lang="en-US" dirty="0"/>
              <a:t>In this process we learned that there’s no other way to raise concerns about the process. One could implement a feedback mechanism for Snowmass organizers or points of contact</a:t>
            </a:r>
            <a:br>
              <a:rPr lang="en-US" dirty="0"/>
            </a:br>
            <a:endParaRPr lang="en-US" dirty="0"/>
          </a:p>
          <a:p>
            <a:r>
              <a:rPr lang="en-US" dirty="0"/>
              <a:t>It would be good to make sure all conveners are aware that early career liaisons should be included in all convener meetings, public and private, and enforce this policy.</a:t>
            </a:r>
          </a:p>
          <a:p>
            <a:endParaRPr lang="en-US" dirty="0"/>
          </a:p>
        </p:txBody>
      </p:sp>
      <p:sp>
        <p:nvSpPr>
          <p:cNvPr id="7" name="Date Placeholder 2">
            <a:extLst>
              <a:ext uri="{FF2B5EF4-FFF2-40B4-BE49-F238E27FC236}">
                <a16:creationId xmlns:a16="http://schemas.microsoft.com/office/drawing/2014/main" id="{2CC03F0F-ECF9-7C41-9C92-6C80624DCF11}"/>
              </a:ext>
            </a:extLst>
          </p:cNvPr>
          <p:cNvSpPr>
            <a:spLocks noGrp="1"/>
          </p:cNvSpPr>
          <p:nvPr>
            <p:ph type="dt" sz="half" idx="10"/>
          </p:nvPr>
        </p:nvSpPr>
        <p:spPr>
          <a:xfrm>
            <a:off x="-5500" y="6492875"/>
            <a:ext cx="3729087" cy="365125"/>
          </a:xfrm>
        </p:spPr>
        <p:txBody>
          <a:bodyPr/>
          <a:lstStyle/>
          <a:p>
            <a:r>
              <a:rPr lang="en-US" dirty="0"/>
              <a:t>2020-11-02 Snowmass All Frontier Conveners Meeting</a:t>
            </a:r>
          </a:p>
        </p:txBody>
      </p:sp>
      <p:sp>
        <p:nvSpPr>
          <p:cNvPr id="8" name="Footer Placeholder 3">
            <a:extLst>
              <a:ext uri="{FF2B5EF4-FFF2-40B4-BE49-F238E27FC236}">
                <a16:creationId xmlns:a16="http://schemas.microsoft.com/office/drawing/2014/main" id="{80BE7A6C-3BD9-BA4D-B25F-001A1B875C73}"/>
              </a:ext>
            </a:extLst>
          </p:cNvPr>
          <p:cNvSpPr>
            <a:spLocks noGrp="1"/>
          </p:cNvSpPr>
          <p:nvPr>
            <p:ph type="ftr" sz="quarter" idx="11"/>
          </p:nvPr>
        </p:nvSpPr>
        <p:spPr>
          <a:xfrm>
            <a:off x="4383430" y="6492875"/>
            <a:ext cx="2895600" cy="365125"/>
          </a:xfrm>
        </p:spPr>
        <p:txBody>
          <a:bodyPr/>
          <a:lstStyle/>
          <a:p>
            <a:r>
              <a:rPr lang="en-US"/>
              <a:t>Young-Kee Kim (U.Chicago), DPF Chair</a:t>
            </a:r>
          </a:p>
        </p:txBody>
      </p:sp>
      <p:sp>
        <p:nvSpPr>
          <p:cNvPr id="9" name="Slide Number Placeholder 4">
            <a:extLst>
              <a:ext uri="{FF2B5EF4-FFF2-40B4-BE49-F238E27FC236}">
                <a16:creationId xmlns:a16="http://schemas.microsoft.com/office/drawing/2014/main" id="{6AAB2412-920D-034D-A940-6B5EE5B96BD6}"/>
              </a:ext>
            </a:extLst>
          </p:cNvPr>
          <p:cNvSpPr>
            <a:spLocks noGrp="1"/>
          </p:cNvSpPr>
          <p:nvPr>
            <p:ph type="sldNum" sz="quarter" idx="12"/>
          </p:nvPr>
        </p:nvSpPr>
        <p:spPr>
          <a:xfrm>
            <a:off x="7011150" y="6492875"/>
            <a:ext cx="2133600" cy="365125"/>
          </a:xfrm>
        </p:spPr>
        <p:txBody>
          <a:bodyPr/>
          <a:lstStyle/>
          <a:p>
            <a:fld id="{FB881E7D-5A17-EB4A-B013-04381A7C357D}" type="slidenum">
              <a:rPr lang="en-US" smtClean="0"/>
              <a:t>8</a:t>
            </a:fld>
            <a:endParaRPr lang="en-US"/>
          </a:p>
        </p:txBody>
      </p:sp>
    </p:spTree>
    <p:extLst>
      <p:ext uri="{BB962C8B-B14F-4D97-AF65-F5344CB8AC3E}">
        <p14:creationId xmlns:p14="http://schemas.microsoft.com/office/powerpoint/2010/main" val="1822830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BAF7B-9AFD-0945-BAB9-5E939312964C}"/>
              </a:ext>
            </a:extLst>
          </p:cNvPr>
          <p:cNvSpPr>
            <a:spLocks noGrp="1"/>
          </p:cNvSpPr>
          <p:nvPr>
            <p:ph type="title"/>
          </p:nvPr>
        </p:nvSpPr>
        <p:spPr/>
        <p:txBody>
          <a:bodyPr/>
          <a:lstStyle/>
          <a:p>
            <a:r>
              <a:rPr lang="en-US" dirty="0"/>
              <a:t>Snowmass Community Summer Study (July 2021)</a:t>
            </a:r>
          </a:p>
        </p:txBody>
      </p:sp>
      <p:sp>
        <p:nvSpPr>
          <p:cNvPr id="3" name="Content Placeholder 2">
            <a:extLst>
              <a:ext uri="{FF2B5EF4-FFF2-40B4-BE49-F238E27FC236}">
                <a16:creationId xmlns:a16="http://schemas.microsoft.com/office/drawing/2014/main" id="{758F7D82-07C2-224D-BE0D-2B9A7064BE7A}"/>
              </a:ext>
            </a:extLst>
          </p:cNvPr>
          <p:cNvSpPr>
            <a:spLocks noGrp="1"/>
          </p:cNvSpPr>
          <p:nvPr>
            <p:ph idx="1"/>
          </p:nvPr>
        </p:nvSpPr>
        <p:spPr>
          <a:xfrm>
            <a:off x="195943" y="1181957"/>
            <a:ext cx="8948057" cy="5310917"/>
          </a:xfrm>
        </p:spPr>
        <p:txBody>
          <a:bodyPr>
            <a:normAutofit fontScale="77500" lnSpcReduction="20000"/>
          </a:bodyPr>
          <a:lstStyle/>
          <a:p>
            <a:r>
              <a:rPr lang="en-US" dirty="0"/>
              <a:t>Some want to consider to postpone it to later dates</a:t>
            </a:r>
          </a:p>
          <a:p>
            <a:r>
              <a:rPr lang="en-US" dirty="0"/>
              <a:t>Issues with later dates</a:t>
            </a:r>
          </a:p>
          <a:p>
            <a:pPr lvl="1"/>
            <a:r>
              <a:rPr lang="en-US" dirty="0"/>
              <a:t>Snowmass schedule is strongly correlated to the P5 schedule. </a:t>
            </a:r>
          </a:p>
          <a:p>
            <a:endParaRPr lang="en-US" dirty="0"/>
          </a:p>
          <a:p>
            <a:endParaRPr lang="en-US" dirty="0"/>
          </a:p>
          <a:p>
            <a:endParaRPr lang="en-US" dirty="0"/>
          </a:p>
          <a:p>
            <a:endParaRPr lang="en-US" dirty="0"/>
          </a:p>
          <a:p>
            <a:pPr lvl="1"/>
            <a:endParaRPr lang="en-US" dirty="0"/>
          </a:p>
          <a:p>
            <a:pPr lvl="1"/>
            <a:endParaRPr lang="en-US" dirty="0"/>
          </a:p>
          <a:p>
            <a:pPr lvl="1"/>
            <a:r>
              <a:rPr lang="en-US" dirty="0"/>
              <a:t>Options (avoid teaching periods) and concerns</a:t>
            </a:r>
          </a:p>
          <a:p>
            <a:pPr lvl="2"/>
            <a:r>
              <a:rPr lang="en-US" dirty="0"/>
              <a:t>Early August 2021</a:t>
            </a:r>
          </a:p>
          <a:p>
            <a:pPr lvl="3"/>
            <a:r>
              <a:rPr lang="en-US" dirty="0"/>
              <a:t>The COVID situation will be nearly the same as that of July 2021.</a:t>
            </a:r>
          </a:p>
          <a:p>
            <a:pPr lvl="2"/>
            <a:r>
              <a:rPr lang="en-US" dirty="0"/>
              <a:t>Mid December 2021</a:t>
            </a:r>
          </a:p>
          <a:p>
            <a:pPr lvl="3"/>
            <a:r>
              <a:rPr lang="en-US" dirty="0"/>
              <a:t>Traveling during winter time, </a:t>
            </a:r>
            <a:r>
              <a:rPr lang="en-US"/>
              <a:t>Holiday season</a:t>
            </a:r>
            <a:endParaRPr lang="en-US" dirty="0"/>
          </a:p>
          <a:p>
            <a:pPr lvl="3"/>
            <a:r>
              <a:rPr lang="en-US" dirty="0"/>
              <a:t>6 more months for the Snowmass process (Snowmass fatigue) </a:t>
            </a:r>
          </a:p>
          <a:p>
            <a:pPr lvl="2"/>
            <a:r>
              <a:rPr lang="en-US" dirty="0"/>
              <a:t>Summer 2022</a:t>
            </a:r>
          </a:p>
          <a:p>
            <a:pPr lvl="3"/>
            <a:r>
              <a:rPr lang="en-US" dirty="0"/>
              <a:t>Dragging on the Snowmass process for 2.5 years (from Spring 2020 to Fall 2022)</a:t>
            </a:r>
            <a:br>
              <a:rPr lang="en-US" dirty="0"/>
            </a:br>
            <a:endParaRPr lang="en-US" dirty="0"/>
          </a:p>
          <a:p>
            <a:endParaRPr lang="en-US" dirty="0"/>
          </a:p>
        </p:txBody>
      </p:sp>
      <p:sp>
        <p:nvSpPr>
          <p:cNvPr id="7" name="Date Placeholder 2">
            <a:extLst>
              <a:ext uri="{FF2B5EF4-FFF2-40B4-BE49-F238E27FC236}">
                <a16:creationId xmlns:a16="http://schemas.microsoft.com/office/drawing/2014/main" id="{FE94B1B8-F7AD-AA45-B4E4-B1A50D098742}"/>
              </a:ext>
            </a:extLst>
          </p:cNvPr>
          <p:cNvSpPr>
            <a:spLocks noGrp="1"/>
          </p:cNvSpPr>
          <p:nvPr>
            <p:ph type="dt" sz="half" idx="10"/>
          </p:nvPr>
        </p:nvSpPr>
        <p:spPr>
          <a:xfrm>
            <a:off x="-5500" y="6492875"/>
            <a:ext cx="3729087" cy="365125"/>
          </a:xfrm>
        </p:spPr>
        <p:txBody>
          <a:bodyPr/>
          <a:lstStyle/>
          <a:p>
            <a:r>
              <a:rPr lang="en-US" dirty="0"/>
              <a:t>2020-11-02 Snowmass All Frontier Conveners Meeting</a:t>
            </a:r>
          </a:p>
        </p:txBody>
      </p:sp>
      <p:sp>
        <p:nvSpPr>
          <p:cNvPr id="8" name="Footer Placeholder 3">
            <a:extLst>
              <a:ext uri="{FF2B5EF4-FFF2-40B4-BE49-F238E27FC236}">
                <a16:creationId xmlns:a16="http://schemas.microsoft.com/office/drawing/2014/main" id="{D16A5195-353A-3D48-A3E4-6B40F6A1C890}"/>
              </a:ext>
            </a:extLst>
          </p:cNvPr>
          <p:cNvSpPr>
            <a:spLocks noGrp="1"/>
          </p:cNvSpPr>
          <p:nvPr>
            <p:ph type="ftr" sz="quarter" idx="11"/>
          </p:nvPr>
        </p:nvSpPr>
        <p:spPr>
          <a:xfrm>
            <a:off x="4383430" y="6492875"/>
            <a:ext cx="2895600" cy="365125"/>
          </a:xfrm>
        </p:spPr>
        <p:txBody>
          <a:bodyPr/>
          <a:lstStyle/>
          <a:p>
            <a:r>
              <a:rPr lang="en-US"/>
              <a:t>Young-Kee Kim (U.Chicago), DPF Chair</a:t>
            </a:r>
          </a:p>
        </p:txBody>
      </p:sp>
      <p:sp>
        <p:nvSpPr>
          <p:cNvPr id="9" name="Slide Number Placeholder 4">
            <a:extLst>
              <a:ext uri="{FF2B5EF4-FFF2-40B4-BE49-F238E27FC236}">
                <a16:creationId xmlns:a16="http://schemas.microsoft.com/office/drawing/2014/main" id="{597EFB1B-9CC8-7344-A79D-D57CD3EF3107}"/>
              </a:ext>
            </a:extLst>
          </p:cNvPr>
          <p:cNvSpPr>
            <a:spLocks noGrp="1"/>
          </p:cNvSpPr>
          <p:nvPr>
            <p:ph type="sldNum" sz="quarter" idx="12"/>
          </p:nvPr>
        </p:nvSpPr>
        <p:spPr>
          <a:xfrm>
            <a:off x="7011150" y="6492875"/>
            <a:ext cx="2133600" cy="365125"/>
          </a:xfrm>
        </p:spPr>
        <p:txBody>
          <a:bodyPr/>
          <a:lstStyle/>
          <a:p>
            <a:fld id="{FB881E7D-5A17-EB4A-B013-04381A7C357D}" type="slidenum">
              <a:rPr lang="en-US" smtClean="0"/>
              <a:t>9</a:t>
            </a:fld>
            <a:endParaRPr lang="en-US"/>
          </a:p>
        </p:txBody>
      </p:sp>
      <p:grpSp>
        <p:nvGrpSpPr>
          <p:cNvPr id="10" name="Group 9">
            <a:extLst>
              <a:ext uri="{FF2B5EF4-FFF2-40B4-BE49-F238E27FC236}">
                <a16:creationId xmlns:a16="http://schemas.microsoft.com/office/drawing/2014/main" id="{C0194385-0051-1648-BE68-3343E77A6562}"/>
              </a:ext>
            </a:extLst>
          </p:cNvPr>
          <p:cNvGrpSpPr/>
          <p:nvPr/>
        </p:nvGrpSpPr>
        <p:grpSpPr>
          <a:xfrm>
            <a:off x="1577699" y="2224064"/>
            <a:ext cx="7646851" cy="1485014"/>
            <a:chOff x="556623" y="3074513"/>
            <a:chExt cx="7646851" cy="1485014"/>
          </a:xfrm>
        </p:grpSpPr>
        <p:pic>
          <p:nvPicPr>
            <p:cNvPr id="11" name="Picture 10">
              <a:extLst>
                <a:ext uri="{FF2B5EF4-FFF2-40B4-BE49-F238E27FC236}">
                  <a16:creationId xmlns:a16="http://schemas.microsoft.com/office/drawing/2014/main" id="{31C0F2BF-7D8B-7B4B-9F84-0E3417B1FC3F}"/>
                </a:ext>
              </a:extLst>
            </p:cNvPr>
            <p:cNvPicPr>
              <a:picLocks noChangeAspect="1"/>
            </p:cNvPicPr>
            <p:nvPr/>
          </p:nvPicPr>
          <p:blipFill rotWithShape="1">
            <a:blip r:embed="rId2"/>
            <a:srcRect b="69647"/>
            <a:stretch/>
          </p:blipFill>
          <p:spPr>
            <a:xfrm>
              <a:off x="556623" y="3074513"/>
              <a:ext cx="7646851" cy="439396"/>
            </a:xfrm>
            <a:prstGeom prst="rect">
              <a:avLst/>
            </a:prstGeom>
          </p:spPr>
        </p:pic>
        <p:sp>
          <p:nvSpPr>
            <p:cNvPr id="12" name="Rectangle 11">
              <a:extLst>
                <a:ext uri="{FF2B5EF4-FFF2-40B4-BE49-F238E27FC236}">
                  <a16:creationId xmlns:a16="http://schemas.microsoft.com/office/drawing/2014/main" id="{7F364679-FEE7-654D-81D6-5BDEE91203B2}"/>
                </a:ext>
              </a:extLst>
            </p:cNvPr>
            <p:cNvSpPr/>
            <p:nvPr/>
          </p:nvSpPr>
          <p:spPr>
            <a:xfrm>
              <a:off x="1224578" y="3513909"/>
              <a:ext cx="3971109" cy="28738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Snowmass</a:t>
              </a:r>
            </a:p>
          </p:txBody>
        </p:sp>
        <p:sp>
          <p:nvSpPr>
            <p:cNvPr id="13" name="Rectangle 12">
              <a:extLst>
                <a:ext uri="{FF2B5EF4-FFF2-40B4-BE49-F238E27FC236}">
                  <a16:creationId xmlns:a16="http://schemas.microsoft.com/office/drawing/2014/main" id="{285D6793-5377-F94E-AC51-851FE3E4D7CF}"/>
                </a:ext>
              </a:extLst>
            </p:cNvPr>
            <p:cNvSpPr/>
            <p:nvPr/>
          </p:nvSpPr>
          <p:spPr>
            <a:xfrm>
              <a:off x="3096503" y="3841864"/>
              <a:ext cx="2924868" cy="287382"/>
            </a:xfrm>
            <a:prstGeom prst="rect">
              <a:avLst/>
            </a:prstGeom>
            <a:solidFill>
              <a:schemeClr val="accent3">
                <a:lumMod val="75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bg1"/>
                  </a:solidFill>
                </a:rPr>
                <a:t>NAS reviews Particle Physics</a:t>
              </a:r>
            </a:p>
          </p:txBody>
        </p:sp>
        <p:sp>
          <p:nvSpPr>
            <p:cNvPr id="14" name="TextBox 13">
              <a:extLst>
                <a:ext uri="{FF2B5EF4-FFF2-40B4-BE49-F238E27FC236}">
                  <a16:creationId xmlns:a16="http://schemas.microsoft.com/office/drawing/2014/main" id="{C2CEFB69-72BC-7E46-87A1-FB46D9A5C91C}"/>
                </a:ext>
              </a:extLst>
            </p:cNvPr>
            <p:cNvSpPr txBox="1"/>
            <p:nvPr/>
          </p:nvSpPr>
          <p:spPr>
            <a:xfrm>
              <a:off x="3352800" y="4128640"/>
              <a:ext cx="2401994" cy="430887"/>
            </a:xfrm>
            <a:prstGeom prst="rect">
              <a:avLst/>
            </a:prstGeom>
            <a:noFill/>
          </p:spPr>
          <p:txBody>
            <a:bodyPr wrap="square" rtlCol="0">
              <a:spAutoFit/>
            </a:bodyPr>
            <a:lstStyle/>
            <a:p>
              <a:pPr algn="ctr"/>
              <a:r>
                <a:rPr lang="en-US" sz="1050" dirty="0"/>
                <a:t>National Academy of Science (NAS) reviews each field every ~10 years</a:t>
              </a:r>
            </a:p>
          </p:txBody>
        </p:sp>
        <p:sp>
          <p:nvSpPr>
            <p:cNvPr id="15" name="Rectangle 14">
              <a:extLst>
                <a:ext uri="{FF2B5EF4-FFF2-40B4-BE49-F238E27FC236}">
                  <a16:creationId xmlns:a16="http://schemas.microsoft.com/office/drawing/2014/main" id="{088EE25B-FA9A-9B4C-B745-91C9A10B2D3D}"/>
                </a:ext>
              </a:extLst>
            </p:cNvPr>
            <p:cNvSpPr/>
            <p:nvPr/>
          </p:nvSpPr>
          <p:spPr>
            <a:xfrm>
              <a:off x="5654977" y="4157735"/>
              <a:ext cx="2457057" cy="296822"/>
            </a:xfrm>
            <a:prstGeom prst="rect">
              <a:avLst/>
            </a:prstGeom>
            <a:solidFill>
              <a:schemeClr val="accent3">
                <a:lumMod val="50000"/>
              </a:schemeClr>
            </a:solidFill>
            <a:ln>
              <a:solidFill>
                <a:schemeClr val="accent3">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bg1"/>
                  </a:solidFill>
                </a:rPr>
                <a:t>P5</a:t>
              </a:r>
            </a:p>
          </p:txBody>
        </p:sp>
      </p:grpSp>
      <p:sp>
        <p:nvSpPr>
          <p:cNvPr id="16" name="Rectangle 15">
            <a:extLst>
              <a:ext uri="{FF2B5EF4-FFF2-40B4-BE49-F238E27FC236}">
                <a16:creationId xmlns:a16="http://schemas.microsoft.com/office/drawing/2014/main" id="{055BFCBA-A006-DF4B-88E1-6A3CCC5DF6A6}"/>
              </a:ext>
            </a:extLst>
          </p:cNvPr>
          <p:cNvSpPr/>
          <p:nvPr/>
        </p:nvSpPr>
        <p:spPr>
          <a:xfrm>
            <a:off x="-1" y="2663459"/>
            <a:ext cx="2233751" cy="287383"/>
          </a:xfrm>
          <a:prstGeom prst="rect">
            <a:avLst/>
          </a:prstGeom>
          <a:solidFill>
            <a:schemeClr val="accent3">
              <a:lumMod val="20000"/>
              <a:lumOff val="8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dirty="0">
                <a:solidFill>
                  <a:schemeClr val="tx1"/>
                </a:solidFill>
              </a:rPr>
              <a:t>Snowmass Preparation</a:t>
            </a:r>
          </a:p>
        </p:txBody>
      </p:sp>
    </p:spTree>
    <p:extLst>
      <p:ext uri="{BB962C8B-B14F-4D97-AF65-F5344CB8AC3E}">
        <p14:creationId xmlns:p14="http://schemas.microsoft.com/office/powerpoint/2010/main" val="2679214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164743</TotalTime>
  <Words>1023</Words>
  <Application>Microsoft Macintosh PowerPoint</Application>
  <PresentationFormat>On-screen Show (4:3)</PresentationFormat>
  <Paragraphs>144</Paragraphs>
  <Slides>9</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Helvetica Neue</vt:lpstr>
      <vt:lpstr>Wingdings</vt:lpstr>
      <vt:lpstr>Office Theme</vt:lpstr>
      <vt:lpstr>Custom Design</vt:lpstr>
      <vt:lpstr>Snowmass All Frontier Conveners Meeting</vt:lpstr>
      <vt:lpstr>Structure of Snowmass 2021 Report  Our plan has been to use the 2013 Snowmass Report Structure. Let me walk you through it: step-by-step</vt:lpstr>
      <vt:lpstr>PowerPoint Presentation</vt:lpstr>
      <vt:lpstr>Snowmass Report Structure (2013)</vt:lpstr>
      <vt:lpstr>Snowmass Report Structure (2021) – Plan</vt:lpstr>
      <vt:lpstr>Snowmass Report Structure (2021) – Plan</vt:lpstr>
      <vt:lpstr>Snowmass Report Structure (2021) – Proposal</vt:lpstr>
      <vt:lpstr>Contributed (“White Papers”)</vt:lpstr>
      <vt:lpstr>Snowmass Community Summer Study (July 2021)</vt:lpstr>
    </vt:vector>
  </TitlesOfParts>
  <Company>The University of Chicago</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Physics Highlights</dc:title>
  <dc:creator>Young-Kee Kim</dc:creator>
  <cp:lastModifiedBy>Microsoft Office User</cp:lastModifiedBy>
  <cp:revision>5310</cp:revision>
  <cp:lastPrinted>2020-11-01T21:26:10Z</cp:lastPrinted>
  <dcterms:created xsi:type="dcterms:W3CDTF">2014-06-24T05:51:31Z</dcterms:created>
  <dcterms:modified xsi:type="dcterms:W3CDTF">2020-11-02T16:13:07Z</dcterms:modified>
</cp:coreProperties>
</file>