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0"/>
  </p:notesMasterIdLst>
  <p:handoutMasterIdLst>
    <p:handoutMasterId r:id="rId31"/>
  </p:handoutMasterIdLst>
  <p:sldIdLst>
    <p:sldId id="438" r:id="rId2"/>
    <p:sldId id="439" r:id="rId3"/>
    <p:sldId id="440" r:id="rId4"/>
    <p:sldId id="354" r:id="rId5"/>
    <p:sldId id="355" r:id="rId6"/>
    <p:sldId id="356" r:id="rId7"/>
    <p:sldId id="443" r:id="rId8"/>
    <p:sldId id="309" r:id="rId9"/>
    <p:sldId id="400" r:id="rId10"/>
    <p:sldId id="401" r:id="rId11"/>
    <p:sldId id="366" r:id="rId12"/>
    <p:sldId id="427" r:id="rId13"/>
    <p:sldId id="378" r:id="rId14"/>
    <p:sldId id="369" r:id="rId15"/>
    <p:sldId id="428" r:id="rId16"/>
    <p:sldId id="398" r:id="rId17"/>
    <p:sldId id="421" r:id="rId18"/>
    <p:sldId id="394" r:id="rId19"/>
    <p:sldId id="395" r:id="rId20"/>
    <p:sldId id="397" r:id="rId21"/>
    <p:sldId id="396" r:id="rId22"/>
    <p:sldId id="387" r:id="rId23"/>
    <p:sldId id="422" r:id="rId24"/>
    <p:sldId id="437" r:id="rId25"/>
    <p:sldId id="441" r:id="rId26"/>
    <p:sldId id="384" r:id="rId27"/>
    <p:sldId id="442" r:id="rId28"/>
    <p:sldId id="416" r:id="rId29"/>
  </p:sldIdLst>
  <p:sldSz cx="9144000" cy="6858000" type="letter"/>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5616" userDrawn="1">
          <p15:clr>
            <a:srgbClr val="A4A3A4"/>
          </p15:clr>
        </p15:guide>
        <p15:guide id="8" pos="136" userDrawn="1">
          <p15:clr>
            <a:srgbClr val="A4A3A4"/>
          </p15:clr>
        </p15:guide>
        <p15:guide id="9" pos="589" userDrawn="1">
          <p15:clr>
            <a:srgbClr val="A4A3A4"/>
          </p15:clr>
        </p15:guide>
        <p15:guide id="10" pos="4453" userDrawn="1">
          <p15:clr>
            <a:srgbClr val="A4A3A4"/>
          </p15:clr>
        </p15:guide>
        <p15:guide id="11" pos="5163" userDrawn="1">
          <p15:clr>
            <a:srgbClr val="A4A3A4"/>
          </p15:clr>
        </p15:guide>
        <p15:guide id="12" pos="46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087"/>
    <a:srgbClr val="50504E"/>
    <a:srgbClr val="4E4E4E"/>
    <a:srgbClr val="404040"/>
    <a:srgbClr val="004C97"/>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2" autoAdjust="0"/>
    <p:restoredTop sz="92540"/>
  </p:normalViewPr>
  <p:slideViewPr>
    <p:cSldViewPr snapToGrid="0" snapToObjects="1" showGuides="1">
      <p:cViewPr varScale="1">
        <p:scale>
          <a:sx n="95" d="100"/>
          <a:sy n="95" d="100"/>
        </p:scale>
        <p:origin x="1408" y="18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10/31/19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0" y="971550"/>
            <a:ext cx="8672513" cy="5059363"/>
          </a:xfrm>
          <a:prstGeom prst="rect">
            <a:avLst/>
          </a:prstGeom>
        </p:spPr>
        <p:txBody>
          <a:bodyPr lIns="0" tIns="0" rIns="0" bIns="0">
            <a:normAutofit/>
          </a:bodyPr>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9/27/19</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B. Casey, R. Culbertson | Muon Research Strategic Plan</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9/27/19</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B. Casey, R. Culbertson | Muon Research Strategic Plan</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9/27/19</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B. Casey, R. Culbertson | Muon Research Strategic Plan</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9/27/19</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B. Casey, R. Culbertson | Muon Research Strategic Plan</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9/27/19</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B. Casey, R. Culbertson | Muon Research Strategic Plan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9/27/19</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B. Casey, R. Culbertson | Muon Research Strategic Plan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9/27/19</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B. Casey, R. Culbertson | Muon Research Strategic Plan</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3D9C06-8B50-8D44-8A30-2D4C882717EE}"/>
              </a:ext>
            </a:extLst>
          </p:cNvPr>
          <p:cNvSpPr>
            <a:spLocks noGrp="1"/>
          </p:cNvSpPr>
          <p:nvPr>
            <p:ph idx="1"/>
          </p:nvPr>
        </p:nvSpPr>
        <p:spPr/>
        <p:txBody>
          <a:bodyPr/>
          <a:lstStyle/>
          <a:p>
            <a:r>
              <a:rPr lang="en-US" dirty="0"/>
              <a:t>Some news from the Division</a:t>
            </a:r>
          </a:p>
          <a:p>
            <a:r>
              <a:rPr lang="en-US" dirty="0"/>
              <a:t>The Muon Strategic Plan for Research.</a:t>
            </a:r>
          </a:p>
          <a:p>
            <a:pPr lvl="1"/>
            <a:r>
              <a:rPr lang="en-US" dirty="0"/>
              <a:t>This is the scariest Halloween story you will ever hear</a:t>
            </a:r>
          </a:p>
        </p:txBody>
      </p:sp>
      <p:sp>
        <p:nvSpPr>
          <p:cNvPr id="3" name="Title 2">
            <a:extLst>
              <a:ext uri="{FF2B5EF4-FFF2-40B4-BE49-F238E27FC236}">
                <a16:creationId xmlns:a16="http://schemas.microsoft.com/office/drawing/2014/main" id="{3CDAED8B-5C9D-524D-8CC1-4E0DAD415269}"/>
              </a:ext>
            </a:extLst>
          </p:cNvPr>
          <p:cNvSpPr>
            <a:spLocks noGrp="1"/>
          </p:cNvSpPr>
          <p:nvPr>
            <p:ph type="title"/>
          </p:nvPr>
        </p:nvSpPr>
        <p:spPr/>
        <p:txBody>
          <a:bodyPr/>
          <a:lstStyle/>
          <a:p>
            <a:r>
              <a:rPr lang="en-US" dirty="0"/>
              <a:t>Today</a:t>
            </a:r>
          </a:p>
        </p:txBody>
      </p:sp>
      <p:sp>
        <p:nvSpPr>
          <p:cNvPr id="4" name="Date Placeholder 3">
            <a:extLst>
              <a:ext uri="{FF2B5EF4-FFF2-40B4-BE49-F238E27FC236}">
                <a16:creationId xmlns:a16="http://schemas.microsoft.com/office/drawing/2014/main" id="{179E7401-7406-2443-AFE9-A57FA0226496}"/>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88364CC1-4084-8C40-ACFF-55DF262299E3}"/>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40E4C138-63E1-3F4A-9104-EF417DC02A87}"/>
              </a:ext>
            </a:extLst>
          </p:cNvPr>
          <p:cNvSpPr>
            <a:spLocks noGrp="1"/>
          </p:cNvSpPr>
          <p:nvPr>
            <p:ph type="sldNum" sz="quarter" idx="4"/>
          </p:nvPr>
        </p:nvSpPr>
        <p:spPr/>
        <p:txBody>
          <a:bodyPr/>
          <a:lstStyle/>
          <a:p>
            <a:pPr>
              <a:defRPr/>
            </a:pPr>
            <a:fld id="{148C009B-CB69-E04A-B9B3-34B26D69E9CF}" type="slidenum">
              <a:rPr lang="en-US" smtClean="0"/>
              <a:pPr>
                <a:defRPr/>
              </a:pPr>
              <a:t>1</a:t>
            </a:fld>
            <a:endParaRPr lang="en-US" dirty="0"/>
          </a:p>
        </p:txBody>
      </p:sp>
    </p:spTree>
    <p:extLst>
      <p:ext uri="{BB962C8B-B14F-4D97-AF65-F5344CB8AC3E}">
        <p14:creationId xmlns:p14="http://schemas.microsoft.com/office/powerpoint/2010/main" val="985909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5593A3-AC22-5145-B509-FEE873E9E7FB}"/>
              </a:ext>
            </a:extLst>
          </p:cNvPr>
          <p:cNvSpPr>
            <a:spLocks noGrp="1"/>
          </p:cNvSpPr>
          <p:nvPr>
            <p:ph idx="1"/>
          </p:nvPr>
        </p:nvSpPr>
        <p:spPr>
          <a:xfrm>
            <a:off x="222250" y="1087576"/>
            <a:ext cx="7751856" cy="3081012"/>
          </a:xfrm>
        </p:spPr>
        <p:txBody>
          <a:bodyPr>
            <a:normAutofit fontScale="92500" lnSpcReduction="20000"/>
          </a:bodyPr>
          <a:lstStyle/>
          <a:p>
            <a:r>
              <a:rPr lang="en-US" dirty="0"/>
              <a:t>Most straight forward P5 Recommendation:</a:t>
            </a:r>
          </a:p>
          <a:p>
            <a:endParaRPr lang="en-US" dirty="0"/>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Muon community is participating in the next round of planning</a:t>
            </a:r>
          </a:p>
        </p:txBody>
      </p:sp>
      <p:sp>
        <p:nvSpPr>
          <p:cNvPr id="3" name="Title 2">
            <a:extLst>
              <a:ext uri="{FF2B5EF4-FFF2-40B4-BE49-F238E27FC236}">
                <a16:creationId xmlns:a16="http://schemas.microsoft.com/office/drawing/2014/main" id="{5F3678FD-767E-064D-AA6F-4C9B5D0622F0}"/>
              </a:ext>
            </a:extLst>
          </p:cNvPr>
          <p:cNvSpPr>
            <a:spLocks noGrp="1"/>
          </p:cNvSpPr>
          <p:nvPr>
            <p:ph type="title"/>
          </p:nvPr>
        </p:nvSpPr>
        <p:spPr>
          <a:xfrm>
            <a:off x="222250" y="234221"/>
            <a:ext cx="5870209" cy="427877"/>
          </a:xfrm>
        </p:spPr>
        <p:txBody>
          <a:bodyPr/>
          <a:lstStyle/>
          <a:p>
            <a:r>
              <a:rPr lang="en-US" dirty="0"/>
              <a:t>Community Support</a:t>
            </a:r>
          </a:p>
        </p:txBody>
      </p:sp>
      <p:sp>
        <p:nvSpPr>
          <p:cNvPr id="4" name="Date Placeholder 3">
            <a:extLst>
              <a:ext uri="{FF2B5EF4-FFF2-40B4-BE49-F238E27FC236}">
                <a16:creationId xmlns:a16="http://schemas.microsoft.com/office/drawing/2014/main" id="{FB6E13E1-ED17-5849-AC18-CABED380E340}"/>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E2AD171C-3511-F044-9BBE-A9804CBBCDE0}"/>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5776FCAB-4914-3441-9744-589B00D4E719}"/>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Picture 6">
            <a:extLst>
              <a:ext uri="{FF2B5EF4-FFF2-40B4-BE49-F238E27FC236}">
                <a16:creationId xmlns:a16="http://schemas.microsoft.com/office/drawing/2014/main" id="{8414DFAD-A8B0-0747-9FCA-4E61CC0B5B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1379" y="2036689"/>
            <a:ext cx="2558116" cy="589017"/>
          </a:xfrm>
          <a:prstGeom prst="rect">
            <a:avLst/>
          </a:prstGeom>
        </p:spPr>
      </p:pic>
      <p:pic>
        <p:nvPicPr>
          <p:cNvPr id="9" name="Picture 8">
            <a:extLst>
              <a:ext uri="{FF2B5EF4-FFF2-40B4-BE49-F238E27FC236}">
                <a16:creationId xmlns:a16="http://schemas.microsoft.com/office/drawing/2014/main" id="{084B1A37-F533-FA49-A7AE-18D74F446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84" y="2054247"/>
            <a:ext cx="596940" cy="589017"/>
          </a:xfrm>
          <a:prstGeom prst="rect">
            <a:avLst/>
          </a:prstGeom>
        </p:spPr>
      </p:pic>
      <p:pic>
        <p:nvPicPr>
          <p:cNvPr id="10" name="Picture 9">
            <a:extLst>
              <a:ext uri="{FF2B5EF4-FFF2-40B4-BE49-F238E27FC236}">
                <a16:creationId xmlns:a16="http://schemas.microsoft.com/office/drawing/2014/main" id="{A1319A69-D43B-824D-BFE9-48643A2CDFCB}"/>
              </a:ext>
            </a:extLst>
          </p:cNvPr>
          <p:cNvPicPr>
            <a:picLocks noChangeAspect="1"/>
          </p:cNvPicPr>
          <p:nvPr/>
        </p:nvPicPr>
        <p:blipFill>
          <a:blip r:embed="rId4"/>
          <a:stretch>
            <a:fillRect/>
          </a:stretch>
        </p:blipFill>
        <p:spPr>
          <a:xfrm>
            <a:off x="3994640" y="2011939"/>
            <a:ext cx="4561211" cy="764379"/>
          </a:xfrm>
          <a:prstGeom prst="rect">
            <a:avLst/>
          </a:prstGeom>
        </p:spPr>
      </p:pic>
      <p:pic>
        <p:nvPicPr>
          <p:cNvPr id="11" name="Picture 10">
            <a:extLst>
              <a:ext uri="{FF2B5EF4-FFF2-40B4-BE49-F238E27FC236}">
                <a16:creationId xmlns:a16="http://schemas.microsoft.com/office/drawing/2014/main" id="{392C24D0-9A14-0A44-9210-3BF7694B9B8E}"/>
              </a:ext>
            </a:extLst>
          </p:cNvPr>
          <p:cNvPicPr>
            <a:picLocks noChangeAspect="1"/>
          </p:cNvPicPr>
          <p:nvPr/>
        </p:nvPicPr>
        <p:blipFill>
          <a:blip r:embed="rId5"/>
          <a:stretch>
            <a:fillRect/>
          </a:stretch>
        </p:blipFill>
        <p:spPr>
          <a:xfrm>
            <a:off x="7029591" y="4168588"/>
            <a:ext cx="1526260" cy="1526260"/>
          </a:xfrm>
          <a:prstGeom prst="rect">
            <a:avLst/>
          </a:prstGeom>
        </p:spPr>
      </p:pic>
      <p:pic>
        <p:nvPicPr>
          <p:cNvPr id="12" name="Picture 11">
            <a:extLst>
              <a:ext uri="{FF2B5EF4-FFF2-40B4-BE49-F238E27FC236}">
                <a16:creationId xmlns:a16="http://schemas.microsoft.com/office/drawing/2014/main" id="{CAF3C2FB-F6C7-C840-8F55-C33D6E14AFDD}"/>
              </a:ext>
            </a:extLst>
          </p:cNvPr>
          <p:cNvPicPr>
            <a:picLocks noChangeAspect="1"/>
          </p:cNvPicPr>
          <p:nvPr/>
        </p:nvPicPr>
        <p:blipFill>
          <a:blip r:embed="rId6"/>
          <a:stretch>
            <a:fillRect/>
          </a:stretch>
        </p:blipFill>
        <p:spPr>
          <a:xfrm>
            <a:off x="222250" y="3955345"/>
            <a:ext cx="6773503" cy="2131899"/>
          </a:xfrm>
          <a:prstGeom prst="rect">
            <a:avLst/>
          </a:prstGeom>
        </p:spPr>
      </p:pic>
    </p:spTree>
    <p:extLst>
      <p:ext uri="{BB962C8B-B14F-4D97-AF65-F5344CB8AC3E}">
        <p14:creationId xmlns:p14="http://schemas.microsoft.com/office/powerpoint/2010/main" val="213872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9295A-676D-5548-918C-C74D34A33892}"/>
              </a:ext>
            </a:extLst>
          </p:cNvPr>
          <p:cNvSpPr>
            <a:spLocks noGrp="1"/>
          </p:cNvSpPr>
          <p:nvPr>
            <p:ph idx="1"/>
          </p:nvPr>
        </p:nvSpPr>
        <p:spPr>
          <a:xfrm>
            <a:off x="429419" y="902696"/>
            <a:ext cx="8021782" cy="5378450"/>
          </a:xfrm>
        </p:spPr>
        <p:txBody>
          <a:bodyPr>
            <a:normAutofit fontScale="77500" lnSpcReduction="20000"/>
          </a:bodyPr>
          <a:lstStyle/>
          <a:p>
            <a:r>
              <a:rPr lang="en-US" dirty="0"/>
              <a:t>Charged lepton flavor violation</a:t>
            </a:r>
          </a:p>
          <a:p>
            <a:pPr lvl="1"/>
            <a:r>
              <a:rPr lang="en-US" dirty="0"/>
              <a:t>Direct relation to neutrino mass generation</a:t>
            </a:r>
          </a:p>
          <a:p>
            <a:pPr lvl="1"/>
            <a:r>
              <a:rPr lang="en-US" b="1" dirty="0"/>
              <a:t>Mu2e</a:t>
            </a:r>
            <a:r>
              <a:rPr lang="en-US" dirty="0"/>
              <a:t>:  4 orders of magnitude improvement in sensitivity</a:t>
            </a:r>
          </a:p>
          <a:p>
            <a:pPr lvl="1"/>
            <a:r>
              <a:rPr lang="en-US" b="1" dirty="0"/>
              <a:t>Mu2e-II</a:t>
            </a:r>
            <a:r>
              <a:rPr lang="en-US" dirty="0"/>
              <a:t>: at least another order of magnitude</a:t>
            </a:r>
          </a:p>
          <a:p>
            <a:endParaRPr lang="en-US" dirty="0"/>
          </a:p>
          <a:p>
            <a:r>
              <a:rPr lang="en-US" dirty="0"/>
              <a:t>Magnetic dipole moments</a:t>
            </a:r>
          </a:p>
          <a:p>
            <a:pPr lvl="1"/>
            <a:r>
              <a:rPr lang="en-US" dirty="0"/>
              <a:t>Window into every model of new physics from 1 GeV to 1000 GeV</a:t>
            </a:r>
          </a:p>
          <a:p>
            <a:pPr lvl="1"/>
            <a:r>
              <a:rPr lang="en-US" b="1" dirty="0"/>
              <a:t>Muon g-2 </a:t>
            </a:r>
            <a:r>
              <a:rPr lang="en-US" dirty="0"/>
              <a:t>(</a:t>
            </a:r>
            <a:r>
              <a:rPr lang="en-US" b="1" dirty="0"/>
              <a:t>mu+ </a:t>
            </a:r>
            <a:r>
              <a:rPr lang="en-US" dirty="0"/>
              <a:t>running, current configuration)</a:t>
            </a:r>
          </a:p>
          <a:p>
            <a:pPr marL="0" indent="0">
              <a:buNone/>
            </a:pPr>
            <a:endParaRPr lang="en-US" dirty="0"/>
          </a:p>
          <a:p>
            <a:r>
              <a:rPr lang="en-US" dirty="0"/>
              <a:t>CP and T violation</a:t>
            </a:r>
          </a:p>
          <a:p>
            <a:pPr lvl="1"/>
            <a:r>
              <a:rPr lang="en-US" dirty="0"/>
              <a:t>Parasitic muon EDM searches with g-2</a:t>
            </a:r>
          </a:p>
          <a:p>
            <a:pPr lvl="1"/>
            <a:r>
              <a:rPr lang="en-US" dirty="0"/>
              <a:t>One order of magnitude sensitivity improvement with current muon g-2 configuration.  </a:t>
            </a:r>
          </a:p>
          <a:p>
            <a:pPr lvl="1"/>
            <a:r>
              <a:rPr lang="en-US" dirty="0"/>
              <a:t>Second order of magnitude with </a:t>
            </a:r>
            <a:r>
              <a:rPr lang="en-US" b="1" dirty="0"/>
              <a:t>modest upgrades</a:t>
            </a:r>
            <a:r>
              <a:rPr lang="en-US" dirty="0"/>
              <a:t>.</a:t>
            </a:r>
          </a:p>
          <a:p>
            <a:pPr lvl="1"/>
            <a:r>
              <a:rPr lang="en-US" dirty="0"/>
              <a:t>Only test with a bare particle, only test outside first generation</a:t>
            </a:r>
          </a:p>
          <a:p>
            <a:pPr lvl="1"/>
            <a:endParaRPr lang="en-US" dirty="0"/>
          </a:p>
          <a:p>
            <a:r>
              <a:rPr lang="en-US" dirty="0"/>
              <a:t>CPT violation</a:t>
            </a:r>
          </a:p>
          <a:p>
            <a:pPr lvl="1"/>
            <a:r>
              <a:rPr lang="en-US" dirty="0"/>
              <a:t>Window into physics beyond quantum field theory</a:t>
            </a:r>
          </a:p>
          <a:p>
            <a:pPr lvl="1"/>
            <a:r>
              <a:rPr lang="en-US" b="1" dirty="0"/>
              <a:t>Muon g-2 </a:t>
            </a:r>
            <a:r>
              <a:rPr lang="en-US" dirty="0"/>
              <a:t>(</a:t>
            </a:r>
            <a:r>
              <a:rPr lang="en-US" b="1" dirty="0"/>
              <a:t>mu-</a:t>
            </a:r>
            <a:r>
              <a:rPr lang="en-US" dirty="0"/>
              <a:t> running, upgraded configuration)</a:t>
            </a:r>
          </a:p>
          <a:p>
            <a:pPr lvl="1"/>
            <a:endParaRPr lang="en-US" dirty="0"/>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F223413C-AF09-B045-BE8D-D332CC7CA153}"/>
              </a:ext>
            </a:extLst>
          </p:cNvPr>
          <p:cNvSpPr>
            <a:spLocks noGrp="1"/>
          </p:cNvSpPr>
          <p:nvPr>
            <p:ph type="title"/>
          </p:nvPr>
        </p:nvSpPr>
        <p:spPr/>
        <p:txBody>
          <a:bodyPr/>
          <a:lstStyle/>
          <a:p>
            <a:r>
              <a:rPr lang="en-US" dirty="0"/>
              <a:t>Physics Opportunities at the Muon Campus</a:t>
            </a:r>
          </a:p>
        </p:txBody>
      </p:sp>
      <p:sp>
        <p:nvSpPr>
          <p:cNvPr id="4" name="Date Placeholder 3">
            <a:extLst>
              <a:ext uri="{FF2B5EF4-FFF2-40B4-BE49-F238E27FC236}">
                <a16:creationId xmlns:a16="http://schemas.microsoft.com/office/drawing/2014/main" id="{3A42B44D-A6FF-8C4B-A309-CFFD09FFCF4B}"/>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2C2490A3-4809-CD4D-8B30-5344798483C3}"/>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F8E55522-2511-9440-BDF2-78299D4D7DF5}"/>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5885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9295A-676D-5548-918C-C74D34A33892}"/>
              </a:ext>
            </a:extLst>
          </p:cNvPr>
          <p:cNvSpPr>
            <a:spLocks noGrp="1"/>
          </p:cNvSpPr>
          <p:nvPr>
            <p:ph idx="1"/>
          </p:nvPr>
        </p:nvSpPr>
        <p:spPr>
          <a:xfrm>
            <a:off x="429419" y="775855"/>
            <a:ext cx="8270828" cy="5659841"/>
          </a:xfrm>
        </p:spPr>
        <p:txBody>
          <a:bodyPr>
            <a:normAutofit fontScale="70000" lnSpcReduction="20000"/>
          </a:bodyPr>
          <a:lstStyle/>
          <a:p>
            <a:r>
              <a:rPr lang="en-US" dirty="0"/>
              <a:t>Muon g-2 with positive muons</a:t>
            </a:r>
          </a:p>
          <a:p>
            <a:pPr lvl="1"/>
            <a:r>
              <a:rPr lang="en-US" dirty="0"/>
              <a:t>Taking data in FY20-21</a:t>
            </a:r>
          </a:p>
          <a:p>
            <a:pPr lvl="1"/>
            <a:r>
              <a:rPr lang="en-US" dirty="0"/>
              <a:t>Final publications a few years later</a:t>
            </a:r>
          </a:p>
          <a:p>
            <a:endParaRPr lang="en-US" dirty="0"/>
          </a:p>
          <a:p>
            <a:r>
              <a:rPr lang="en-US" dirty="0"/>
              <a:t>Mu2e</a:t>
            </a:r>
          </a:p>
          <a:p>
            <a:pPr lvl="1"/>
            <a:r>
              <a:rPr lang="en-US" dirty="0"/>
              <a:t>Under construction</a:t>
            </a:r>
          </a:p>
          <a:p>
            <a:pPr lvl="1"/>
            <a:r>
              <a:rPr lang="en-US" dirty="0"/>
              <a:t>Cosmic running starts in FY22</a:t>
            </a:r>
          </a:p>
          <a:p>
            <a:endParaRPr lang="en-US" dirty="0"/>
          </a:p>
          <a:p>
            <a:endParaRPr lang="en-US" dirty="0"/>
          </a:p>
          <a:p>
            <a:r>
              <a:rPr lang="en-US" dirty="0"/>
              <a:t>Mu2e-II</a:t>
            </a:r>
          </a:p>
          <a:p>
            <a:pPr lvl="1"/>
            <a:r>
              <a:rPr lang="en-US" dirty="0"/>
              <a:t>Upgraded configuration with beam from PIP-II</a:t>
            </a:r>
          </a:p>
          <a:p>
            <a:pPr lvl="1"/>
            <a:r>
              <a:rPr lang="en-US" dirty="0"/>
              <a:t>Letter of Intent submitted to the PAC</a:t>
            </a:r>
          </a:p>
          <a:p>
            <a:pPr lvl="1"/>
            <a:r>
              <a:rPr lang="en-US" dirty="0"/>
              <a:t>Our flagship precision science experiment going into Snowmass 2021</a:t>
            </a:r>
          </a:p>
          <a:p>
            <a:pPr lvl="1"/>
            <a:r>
              <a:rPr lang="en-US" dirty="0"/>
              <a:t>Runs concurrent with LBNF/DUNE</a:t>
            </a:r>
          </a:p>
          <a:p>
            <a:endParaRPr lang="en-US" dirty="0"/>
          </a:p>
          <a:p>
            <a:endParaRPr lang="en-US" dirty="0"/>
          </a:p>
          <a:p>
            <a:r>
              <a:rPr lang="en-US" dirty="0"/>
              <a:t>Muon g-2 with negative muons</a:t>
            </a:r>
          </a:p>
          <a:p>
            <a:pPr lvl="1"/>
            <a:r>
              <a:rPr lang="en-US" dirty="0"/>
              <a:t>Extended run time and modest upgrades</a:t>
            </a:r>
          </a:p>
          <a:p>
            <a:pPr lvl="1"/>
            <a:r>
              <a:rPr lang="en-US" dirty="0"/>
              <a:t>Would likely include upgrades to get 2nd order of magnitude on muon EDM sensitivity</a:t>
            </a:r>
          </a:p>
          <a:p>
            <a:pPr lvl="1"/>
            <a:r>
              <a:rPr lang="en-US" dirty="0"/>
              <a:t>EOI in preparation.  Intend to have this ready at time of release of the first g-2 result</a:t>
            </a:r>
          </a:p>
          <a:p>
            <a:pPr lvl="1"/>
            <a:r>
              <a:rPr lang="en-US" dirty="0"/>
              <a:t>Could run before, after, or interleaved with Mu2e</a:t>
            </a:r>
          </a:p>
          <a:p>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F223413C-AF09-B045-BE8D-D332CC7CA153}"/>
              </a:ext>
            </a:extLst>
          </p:cNvPr>
          <p:cNvSpPr>
            <a:spLocks noGrp="1"/>
          </p:cNvSpPr>
          <p:nvPr>
            <p:ph type="title"/>
          </p:nvPr>
        </p:nvSpPr>
        <p:spPr>
          <a:xfrm>
            <a:off x="228600" y="237897"/>
            <a:ext cx="8686800" cy="427877"/>
          </a:xfrm>
        </p:spPr>
        <p:txBody>
          <a:bodyPr/>
          <a:lstStyle/>
          <a:p>
            <a:r>
              <a:rPr lang="en-US" dirty="0"/>
              <a:t>Current program</a:t>
            </a:r>
          </a:p>
        </p:txBody>
      </p:sp>
      <p:sp>
        <p:nvSpPr>
          <p:cNvPr id="4" name="Date Placeholder 3">
            <a:extLst>
              <a:ext uri="{FF2B5EF4-FFF2-40B4-BE49-F238E27FC236}">
                <a16:creationId xmlns:a16="http://schemas.microsoft.com/office/drawing/2014/main" id="{3A42B44D-A6FF-8C4B-A309-CFFD09FFCF4B}"/>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2C2490A3-4809-CD4D-8B30-5344798483C3}"/>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F8E55522-2511-9440-BDF2-78299D4D7DF5}"/>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391706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5F2B8-8F41-1941-891A-70D7A5905478}"/>
              </a:ext>
            </a:extLst>
          </p:cNvPr>
          <p:cNvSpPr>
            <a:spLocks noGrp="1"/>
          </p:cNvSpPr>
          <p:nvPr>
            <p:ph type="title"/>
          </p:nvPr>
        </p:nvSpPr>
        <p:spPr>
          <a:xfrm>
            <a:off x="228600" y="199500"/>
            <a:ext cx="8686800" cy="427877"/>
          </a:xfrm>
        </p:spPr>
        <p:txBody>
          <a:bodyPr/>
          <a:lstStyle/>
          <a:p>
            <a:r>
              <a:rPr lang="en-US" dirty="0"/>
              <a:t>Work funded by the Research B&amp;R</a:t>
            </a:r>
          </a:p>
        </p:txBody>
      </p:sp>
      <p:sp>
        <p:nvSpPr>
          <p:cNvPr id="4" name="Date Placeholder 3">
            <a:extLst>
              <a:ext uri="{FF2B5EF4-FFF2-40B4-BE49-F238E27FC236}">
                <a16:creationId xmlns:a16="http://schemas.microsoft.com/office/drawing/2014/main" id="{83BFBC85-EC07-A547-B028-B5FAFBB69FAA}"/>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F7EF53EB-BF00-A141-93F4-B8657C6F3DD9}"/>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CBBDE6D9-D39D-A34A-8353-2F2B55BB08B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a:extLst>
              <a:ext uri="{FF2B5EF4-FFF2-40B4-BE49-F238E27FC236}">
                <a16:creationId xmlns:a16="http://schemas.microsoft.com/office/drawing/2014/main" id="{8A252878-EC36-9A42-B028-22EFC4E38D49}"/>
              </a:ext>
            </a:extLst>
          </p:cNvPr>
          <p:cNvSpPr txBox="1"/>
          <p:nvPr/>
        </p:nvSpPr>
        <p:spPr>
          <a:xfrm>
            <a:off x="455424" y="1904993"/>
            <a:ext cx="8229600" cy="1046440"/>
          </a:xfrm>
          <a:prstGeom prst="rect">
            <a:avLst/>
          </a:prstGeom>
          <a:noFill/>
          <a:ln>
            <a:solidFill>
              <a:srgbClr val="FF0000"/>
            </a:solidFill>
          </a:ln>
        </p:spPr>
        <p:txBody>
          <a:bodyPr wrap="square" rtlCol="0">
            <a:spAutoFit/>
          </a:bodyPr>
          <a:lstStyle/>
          <a:p>
            <a:r>
              <a:rPr lang="en-US" sz="2000" b="1" dirty="0"/>
              <a:t>Collaboration Leadership</a:t>
            </a:r>
            <a:endParaRPr lang="en-US" dirty="0"/>
          </a:p>
          <a:p>
            <a:r>
              <a:rPr lang="en-US" sz="1400" dirty="0"/>
              <a:t>Fermilab scientists have founded this </a:t>
            </a:r>
          </a:p>
          <a:p>
            <a:r>
              <a:rPr lang="en-US" sz="1400" dirty="0"/>
              <a:t>program and currently co-lead the program </a:t>
            </a:r>
          </a:p>
          <a:p>
            <a:r>
              <a:rPr lang="en-US" sz="1400" dirty="0"/>
              <a:t>with University users</a:t>
            </a:r>
          </a:p>
        </p:txBody>
      </p:sp>
      <p:sp>
        <p:nvSpPr>
          <p:cNvPr id="8" name="TextBox 7">
            <a:extLst>
              <a:ext uri="{FF2B5EF4-FFF2-40B4-BE49-F238E27FC236}">
                <a16:creationId xmlns:a16="http://schemas.microsoft.com/office/drawing/2014/main" id="{DA1B0708-2CCA-3145-87C7-CCDBF570163A}"/>
              </a:ext>
            </a:extLst>
          </p:cNvPr>
          <p:cNvSpPr txBox="1"/>
          <p:nvPr/>
        </p:nvSpPr>
        <p:spPr>
          <a:xfrm>
            <a:off x="442360" y="3011334"/>
            <a:ext cx="8229600" cy="1046440"/>
          </a:xfrm>
          <a:prstGeom prst="rect">
            <a:avLst/>
          </a:prstGeom>
          <a:noFill/>
          <a:ln>
            <a:solidFill>
              <a:srgbClr val="FF0000"/>
            </a:solidFill>
          </a:ln>
        </p:spPr>
        <p:txBody>
          <a:bodyPr wrap="square" rtlCol="0">
            <a:spAutoFit/>
          </a:bodyPr>
          <a:lstStyle/>
          <a:p>
            <a:r>
              <a:rPr lang="en-US" sz="2000" b="1" dirty="0"/>
              <a:t>Technical Leadership</a:t>
            </a:r>
          </a:p>
          <a:p>
            <a:r>
              <a:rPr lang="en-US" sz="1400" dirty="0"/>
              <a:t>Fermilab scientists build, maintain,</a:t>
            </a:r>
          </a:p>
          <a:p>
            <a:r>
              <a:rPr lang="en-US" sz="1400" dirty="0"/>
              <a:t> and understand complex experimental</a:t>
            </a:r>
          </a:p>
          <a:p>
            <a:r>
              <a:rPr lang="en-US" sz="1400" dirty="0"/>
              <a:t> instrumentation</a:t>
            </a:r>
          </a:p>
        </p:txBody>
      </p:sp>
      <p:sp>
        <p:nvSpPr>
          <p:cNvPr id="9" name="TextBox 8">
            <a:extLst>
              <a:ext uri="{FF2B5EF4-FFF2-40B4-BE49-F238E27FC236}">
                <a16:creationId xmlns:a16="http://schemas.microsoft.com/office/drawing/2014/main" id="{BA2D5A6D-FA4A-1A4E-9F1A-F460304A5BE9}"/>
              </a:ext>
            </a:extLst>
          </p:cNvPr>
          <p:cNvSpPr txBox="1"/>
          <p:nvPr/>
        </p:nvSpPr>
        <p:spPr>
          <a:xfrm>
            <a:off x="442362" y="4104612"/>
            <a:ext cx="8229600" cy="1046440"/>
          </a:xfrm>
          <a:prstGeom prst="rect">
            <a:avLst/>
          </a:prstGeom>
          <a:noFill/>
          <a:ln>
            <a:solidFill>
              <a:srgbClr val="FF0000"/>
            </a:solidFill>
          </a:ln>
        </p:spPr>
        <p:txBody>
          <a:bodyPr wrap="square" rtlCol="0">
            <a:spAutoFit/>
          </a:bodyPr>
          <a:lstStyle/>
          <a:p>
            <a:r>
              <a:rPr lang="en-US" sz="2000" b="1" dirty="0"/>
              <a:t>Computing Leadership</a:t>
            </a:r>
          </a:p>
          <a:p>
            <a:r>
              <a:rPr lang="en-US" sz="1400" dirty="0"/>
              <a:t>Fermilab scientists process petabyte size data sets, </a:t>
            </a:r>
          </a:p>
          <a:p>
            <a:r>
              <a:rPr lang="en-US" sz="1400" dirty="0"/>
              <a:t>author and maintain reconstruction algorithms, </a:t>
            </a:r>
          </a:p>
          <a:p>
            <a:r>
              <a:rPr lang="en-US" sz="1400" dirty="0"/>
              <a:t>and provide simulations to support data analysis</a:t>
            </a:r>
          </a:p>
        </p:txBody>
      </p:sp>
      <p:sp>
        <p:nvSpPr>
          <p:cNvPr id="10" name="TextBox 9">
            <a:extLst>
              <a:ext uri="{FF2B5EF4-FFF2-40B4-BE49-F238E27FC236}">
                <a16:creationId xmlns:a16="http://schemas.microsoft.com/office/drawing/2014/main" id="{4BBF2E24-CFF8-9541-BB77-836F955D878D}"/>
              </a:ext>
            </a:extLst>
          </p:cNvPr>
          <p:cNvSpPr txBox="1"/>
          <p:nvPr/>
        </p:nvSpPr>
        <p:spPr>
          <a:xfrm>
            <a:off x="442361" y="5187698"/>
            <a:ext cx="8229600" cy="1046440"/>
          </a:xfrm>
          <a:prstGeom prst="rect">
            <a:avLst/>
          </a:prstGeom>
          <a:noFill/>
          <a:ln>
            <a:solidFill>
              <a:srgbClr val="FF0000"/>
            </a:solidFill>
          </a:ln>
        </p:spPr>
        <p:txBody>
          <a:bodyPr wrap="square" rtlCol="0">
            <a:spAutoFit/>
          </a:bodyPr>
          <a:lstStyle/>
          <a:p>
            <a:r>
              <a:rPr lang="en-US" sz="2000" b="1" dirty="0"/>
              <a:t>Analysis Leadership</a:t>
            </a:r>
          </a:p>
          <a:p>
            <a:r>
              <a:rPr lang="en-US" sz="1400" dirty="0"/>
              <a:t>Fermilab scientists are experts in extracting physics results from</a:t>
            </a:r>
          </a:p>
          <a:p>
            <a:r>
              <a:rPr lang="en-US" sz="1400" dirty="0"/>
              <a:t> complex data sets, lead many physics working groups, and mentor </a:t>
            </a:r>
          </a:p>
          <a:p>
            <a:r>
              <a:rPr lang="en-US" sz="1400" dirty="0"/>
              <a:t>graduate, undergraduate, and high schools students</a:t>
            </a:r>
          </a:p>
        </p:txBody>
      </p:sp>
      <p:sp>
        <p:nvSpPr>
          <p:cNvPr id="12" name="TextBox 11">
            <a:extLst>
              <a:ext uri="{FF2B5EF4-FFF2-40B4-BE49-F238E27FC236}">
                <a16:creationId xmlns:a16="http://schemas.microsoft.com/office/drawing/2014/main" id="{DA31E87D-EAEF-B84A-B818-210AE7077B24}"/>
              </a:ext>
            </a:extLst>
          </p:cNvPr>
          <p:cNvSpPr txBox="1"/>
          <p:nvPr/>
        </p:nvSpPr>
        <p:spPr>
          <a:xfrm>
            <a:off x="455426" y="796468"/>
            <a:ext cx="8229600" cy="1046440"/>
          </a:xfrm>
          <a:prstGeom prst="rect">
            <a:avLst/>
          </a:prstGeom>
          <a:noFill/>
          <a:ln>
            <a:solidFill>
              <a:srgbClr val="FF0000"/>
            </a:solidFill>
          </a:ln>
        </p:spPr>
        <p:txBody>
          <a:bodyPr wrap="square" rtlCol="0">
            <a:spAutoFit/>
          </a:bodyPr>
          <a:lstStyle/>
          <a:p>
            <a:r>
              <a:rPr lang="en-US" sz="2000" b="1" dirty="0"/>
              <a:t>Project Support</a:t>
            </a:r>
            <a:endParaRPr lang="en-US" dirty="0"/>
          </a:p>
          <a:p>
            <a:r>
              <a:rPr lang="en-US" sz="1400" dirty="0"/>
              <a:t>Fermilab scientists are integral parts of </a:t>
            </a:r>
          </a:p>
          <a:p>
            <a:r>
              <a:rPr lang="en-US" sz="1400" dirty="0"/>
              <a:t>designing, planning, and executing construction</a:t>
            </a:r>
          </a:p>
          <a:p>
            <a:r>
              <a:rPr lang="en-US" sz="1400" dirty="0"/>
              <a:t>projects of experimental facilities</a:t>
            </a:r>
          </a:p>
        </p:txBody>
      </p:sp>
      <p:sp>
        <p:nvSpPr>
          <p:cNvPr id="2" name="TextBox 1">
            <a:extLst>
              <a:ext uri="{FF2B5EF4-FFF2-40B4-BE49-F238E27FC236}">
                <a16:creationId xmlns:a16="http://schemas.microsoft.com/office/drawing/2014/main" id="{098C1923-FCCE-374C-85D3-E4666DA37E8F}"/>
              </a:ext>
            </a:extLst>
          </p:cNvPr>
          <p:cNvSpPr txBox="1"/>
          <p:nvPr/>
        </p:nvSpPr>
        <p:spPr>
          <a:xfrm>
            <a:off x="6514384" y="825893"/>
            <a:ext cx="279244" cy="215444"/>
          </a:xfrm>
          <a:prstGeom prst="rect">
            <a:avLst/>
          </a:prstGeom>
          <a:noFill/>
          <a:ln>
            <a:solidFill>
              <a:schemeClr val="accent6">
                <a:lumMod val="50000"/>
              </a:schemeClr>
            </a:solidFill>
          </a:ln>
        </p:spPr>
        <p:txBody>
          <a:bodyPr wrap="none" rtlCol="0">
            <a:spAutoFit/>
          </a:bodyPr>
          <a:lstStyle/>
          <a:p>
            <a:r>
              <a:rPr lang="en-US" sz="800" dirty="0">
                <a:solidFill>
                  <a:schemeClr val="accent6">
                    <a:lumMod val="50000"/>
                  </a:schemeClr>
                </a:solidFill>
              </a:rPr>
              <a:t>L1</a:t>
            </a:r>
          </a:p>
        </p:txBody>
      </p:sp>
      <p:sp>
        <p:nvSpPr>
          <p:cNvPr id="15" name="TextBox 14">
            <a:extLst>
              <a:ext uri="{FF2B5EF4-FFF2-40B4-BE49-F238E27FC236}">
                <a16:creationId xmlns:a16="http://schemas.microsoft.com/office/drawing/2014/main" id="{11665021-682C-204A-90B8-834C2C4138FF}"/>
              </a:ext>
            </a:extLst>
          </p:cNvPr>
          <p:cNvSpPr txBox="1"/>
          <p:nvPr/>
        </p:nvSpPr>
        <p:spPr>
          <a:xfrm>
            <a:off x="6031248" y="1063051"/>
            <a:ext cx="279244" cy="215444"/>
          </a:xfrm>
          <a:prstGeom prst="rect">
            <a:avLst/>
          </a:prstGeom>
          <a:noFill/>
          <a:ln>
            <a:solidFill>
              <a:schemeClr val="accent6">
                <a:lumMod val="50000"/>
              </a:schemeClr>
            </a:solidFill>
          </a:ln>
        </p:spPr>
        <p:txBody>
          <a:bodyPr wrap="none" rtlCol="0">
            <a:spAutoFit/>
          </a:bodyPr>
          <a:lstStyle/>
          <a:p>
            <a:r>
              <a:rPr lang="en-US" sz="800" dirty="0">
                <a:solidFill>
                  <a:schemeClr val="accent6">
                    <a:lumMod val="50000"/>
                  </a:schemeClr>
                </a:solidFill>
              </a:rPr>
              <a:t>L2</a:t>
            </a:r>
          </a:p>
        </p:txBody>
      </p:sp>
      <p:sp>
        <p:nvSpPr>
          <p:cNvPr id="16" name="TextBox 15">
            <a:extLst>
              <a:ext uri="{FF2B5EF4-FFF2-40B4-BE49-F238E27FC236}">
                <a16:creationId xmlns:a16="http://schemas.microsoft.com/office/drawing/2014/main" id="{3DD2C09A-0DF9-604B-85AE-CFD417B10854}"/>
              </a:ext>
            </a:extLst>
          </p:cNvPr>
          <p:cNvSpPr txBox="1"/>
          <p:nvPr/>
        </p:nvSpPr>
        <p:spPr>
          <a:xfrm>
            <a:off x="6357632" y="1071002"/>
            <a:ext cx="279244" cy="215444"/>
          </a:xfrm>
          <a:prstGeom prst="rect">
            <a:avLst/>
          </a:prstGeom>
          <a:noFill/>
          <a:ln>
            <a:solidFill>
              <a:schemeClr val="accent6">
                <a:lumMod val="50000"/>
              </a:schemeClr>
            </a:solidFill>
          </a:ln>
        </p:spPr>
        <p:txBody>
          <a:bodyPr wrap="none" rtlCol="0">
            <a:spAutoFit/>
          </a:bodyPr>
          <a:lstStyle/>
          <a:p>
            <a:r>
              <a:rPr lang="en-US" sz="800" dirty="0">
                <a:solidFill>
                  <a:schemeClr val="accent6">
                    <a:lumMod val="50000"/>
                  </a:schemeClr>
                </a:solidFill>
              </a:rPr>
              <a:t>L2</a:t>
            </a:r>
          </a:p>
        </p:txBody>
      </p:sp>
      <p:sp>
        <p:nvSpPr>
          <p:cNvPr id="17" name="TextBox 16">
            <a:extLst>
              <a:ext uri="{FF2B5EF4-FFF2-40B4-BE49-F238E27FC236}">
                <a16:creationId xmlns:a16="http://schemas.microsoft.com/office/drawing/2014/main" id="{5ECD28E7-1CC6-DA40-BA1D-6A7469C24A0C}"/>
              </a:ext>
            </a:extLst>
          </p:cNvPr>
          <p:cNvSpPr txBox="1"/>
          <p:nvPr/>
        </p:nvSpPr>
        <p:spPr>
          <a:xfrm>
            <a:off x="6684961" y="1072327"/>
            <a:ext cx="279244" cy="215444"/>
          </a:xfrm>
          <a:prstGeom prst="rect">
            <a:avLst/>
          </a:prstGeom>
          <a:noFill/>
          <a:ln>
            <a:solidFill>
              <a:schemeClr val="accent6">
                <a:lumMod val="50000"/>
              </a:schemeClr>
            </a:solidFill>
          </a:ln>
        </p:spPr>
        <p:txBody>
          <a:bodyPr wrap="none" rtlCol="0">
            <a:spAutoFit/>
          </a:bodyPr>
          <a:lstStyle/>
          <a:p>
            <a:r>
              <a:rPr lang="en-US" sz="800" dirty="0">
                <a:solidFill>
                  <a:schemeClr val="accent6">
                    <a:lumMod val="50000"/>
                  </a:schemeClr>
                </a:solidFill>
              </a:rPr>
              <a:t>L2</a:t>
            </a:r>
          </a:p>
        </p:txBody>
      </p:sp>
      <p:sp>
        <p:nvSpPr>
          <p:cNvPr id="18" name="TextBox 17">
            <a:extLst>
              <a:ext uri="{FF2B5EF4-FFF2-40B4-BE49-F238E27FC236}">
                <a16:creationId xmlns:a16="http://schemas.microsoft.com/office/drawing/2014/main" id="{4C304934-F49C-DD4C-BF52-A2C4B3FC5F9A}"/>
              </a:ext>
            </a:extLst>
          </p:cNvPr>
          <p:cNvSpPr txBox="1"/>
          <p:nvPr/>
        </p:nvSpPr>
        <p:spPr>
          <a:xfrm>
            <a:off x="7020242" y="1073654"/>
            <a:ext cx="279244" cy="215444"/>
          </a:xfrm>
          <a:prstGeom prst="rect">
            <a:avLst/>
          </a:prstGeom>
          <a:noFill/>
          <a:ln>
            <a:solidFill>
              <a:schemeClr val="accent6">
                <a:lumMod val="50000"/>
              </a:schemeClr>
            </a:solidFill>
          </a:ln>
        </p:spPr>
        <p:txBody>
          <a:bodyPr wrap="none" rtlCol="0">
            <a:spAutoFit/>
          </a:bodyPr>
          <a:lstStyle/>
          <a:p>
            <a:r>
              <a:rPr lang="en-US" sz="800" dirty="0">
                <a:solidFill>
                  <a:schemeClr val="accent6">
                    <a:lumMod val="50000"/>
                  </a:schemeClr>
                </a:solidFill>
              </a:rPr>
              <a:t>L2</a:t>
            </a:r>
          </a:p>
        </p:txBody>
      </p:sp>
      <p:sp>
        <p:nvSpPr>
          <p:cNvPr id="21" name="TextBox 20">
            <a:extLst>
              <a:ext uri="{FF2B5EF4-FFF2-40B4-BE49-F238E27FC236}">
                <a16:creationId xmlns:a16="http://schemas.microsoft.com/office/drawing/2014/main" id="{A1BCD41E-481E-674C-B53E-5EF744A4CC94}"/>
              </a:ext>
            </a:extLst>
          </p:cNvPr>
          <p:cNvSpPr txBox="1"/>
          <p:nvPr/>
        </p:nvSpPr>
        <p:spPr>
          <a:xfrm>
            <a:off x="5423454" y="1320556"/>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2" name="TextBox 21">
            <a:extLst>
              <a:ext uri="{FF2B5EF4-FFF2-40B4-BE49-F238E27FC236}">
                <a16:creationId xmlns:a16="http://schemas.microsoft.com/office/drawing/2014/main" id="{2C678CBB-EC51-4344-B967-5C19089B242B}"/>
              </a:ext>
            </a:extLst>
          </p:cNvPr>
          <p:cNvSpPr txBox="1"/>
          <p:nvPr/>
        </p:nvSpPr>
        <p:spPr>
          <a:xfrm>
            <a:off x="5742832" y="1321882"/>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3" name="TextBox 22">
            <a:extLst>
              <a:ext uri="{FF2B5EF4-FFF2-40B4-BE49-F238E27FC236}">
                <a16:creationId xmlns:a16="http://schemas.microsoft.com/office/drawing/2014/main" id="{7B6617BD-03CD-6241-99A4-3211DC4CE07B}"/>
              </a:ext>
            </a:extLst>
          </p:cNvPr>
          <p:cNvSpPr txBox="1"/>
          <p:nvPr/>
        </p:nvSpPr>
        <p:spPr>
          <a:xfrm>
            <a:off x="6058235" y="1325387"/>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4" name="TextBox 23">
            <a:extLst>
              <a:ext uri="{FF2B5EF4-FFF2-40B4-BE49-F238E27FC236}">
                <a16:creationId xmlns:a16="http://schemas.microsoft.com/office/drawing/2014/main" id="{B3196366-45BD-9E42-8CD7-4D711AF19156}"/>
              </a:ext>
            </a:extLst>
          </p:cNvPr>
          <p:cNvSpPr txBox="1"/>
          <p:nvPr/>
        </p:nvSpPr>
        <p:spPr>
          <a:xfrm>
            <a:off x="6377613" y="1329832"/>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5" name="TextBox 24">
            <a:extLst>
              <a:ext uri="{FF2B5EF4-FFF2-40B4-BE49-F238E27FC236}">
                <a16:creationId xmlns:a16="http://schemas.microsoft.com/office/drawing/2014/main" id="{3526F94B-C44E-8D47-BEE3-60D7C610D150}"/>
              </a:ext>
            </a:extLst>
          </p:cNvPr>
          <p:cNvSpPr txBox="1"/>
          <p:nvPr/>
        </p:nvSpPr>
        <p:spPr>
          <a:xfrm>
            <a:off x="6696991" y="1329832"/>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6" name="TextBox 25">
            <a:extLst>
              <a:ext uri="{FF2B5EF4-FFF2-40B4-BE49-F238E27FC236}">
                <a16:creationId xmlns:a16="http://schemas.microsoft.com/office/drawing/2014/main" id="{C0D44934-6194-F545-BD8D-C65D32629F8E}"/>
              </a:ext>
            </a:extLst>
          </p:cNvPr>
          <p:cNvSpPr txBox="1"/>
          <p:nvPr/>
        </p:nvSpPr>
        <p:spPr>
          <a:xfrm>
            <a:off x="7016369" y="1331158"/>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7" name="TextBox 26">
            <a:extLst>
              <a:ext uri="{FF2B5EF4-FFF2-40B4-BE49-F238E27FC236}">
                <a16:creationId xmlns:a16="http://schemas.microsoft.com/office/drawing/2014/main" id="{C0D1AF54-69B1-1D4F-93C8-0FFEFA604389}"/>
              </a:ext>
            </a:extLst>
          </p:cNvPr>
          <p:cNvSpPr txBox="1"/>
          <p:nvPr/>
        </p:nvSpPr>
        <p:spPr>
          <a:xfrm>
            <a:off x="7347673" y="1334669"/>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28" name="TextBox 27">
            <a:extLst>
              <a:ext uri="{FF2B5EF4-FFF2-40B4-BE49-F238E27FC236}">
                <a16:creationId xmlns:a16="http://schemas.microsoft.com/office/drawing/2014/main" id="{7BC8F786-FE9C-914A-9EB1-46749D4865F5}"/>
              </a:ext>
            </a:extLst>
          </p:cNvPr>
          <p:cNvSpPr txBox="1"/>
          <p:nvPr/>
        </p:nvSpPr>
        <p:spPr>
          <a:xfrm>
            <a:off x="7667051" y="133911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L3</a:t>
            </a:r>
          </a:p>
        </p:txBody>
      </p:sp>
      <p:sp>
        <p:nvSpPr>
          <p:cNvPr id="32" name="TextBox 31">
            <a:extLst>
              <a:ext uri="{FF2B5EF4-FFF2-40B4-BE49-F238E27FC236}">
                <a16:creationId xmlns:a16="http://schemas.microsoft.com/office/drawing/2014/main" id="{72B7974D-DD9D-BC41-AE6E-82F5AF3DA451}"/>
              </a:ext>
            </a:extLst>
          </p:cNvPr>
          <p:cNvSpPr txBox="1"/>
          <p:nvPr/>
        </p:nvSpPr>
        <p:spPr>
          <a:xfrm>
            <a:off x="4783890"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3" name="TextBox 32">
            <a:extLst>
              <a:ext uri="{FF2B5EF4-FFF2-40B4-BE49-F238E27FC236}">
                <a16:creationId xmlns:a16="http://schemas.microsoft.com/office/drawing/2014/main" id="{C93F4935-00B3-1843-B549-D8C1D1714BA6}"/>
              </a:ext>
            </a:extLst>
          </p:cNvPr>
          <p:cNvSpPr txBox="1"/>
          <p:nvPr/>
        </p:nvSpPr>
        <p:spPr>
          <a:xfrm>
            <a:off x="5106682"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4" name="TextBox 33">
            <a:extLst>
              <a:ext uri="{FF2B5EF4-FFF2-40B4-BE49-F238E27FC236}">
                <a16:creationId xmlns:a16="http://schemas.microsoft.com/office/drawing/2014/main" id="{F8CDADA2-D235-7E43-A3AF-B7F1CCDD348E}"/>
              </a:ext>
            </a:extLst>
          </p:cNvPr>
          <p:cNvSpPr txBox="1"/>
          <p:nvPr/>
        </p:nvSpPr>
        <p:spPr>
          <a:xfrm>
            <a:off x="5422462"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5" name="TextBox 34">
            <a:extLst>
              <a:ext uri="{FF2B5EF4-FFF2-40B4-BE49-F238E27FC236}">
                <a16:creationId xmlns:a16="http://schemas.microsoft.com/office/drawing/2014/main" id="{A8408876-F9BB-1041-968C-2512F53DAC08}"/>
              </a:ext>
            </a:extLst>
          </p:cNvPr>
          <p:cNvSpPr txBox="1"/>
          <p:nvPr/>
        </p:nvSpPr>
        <p:spPr>
          <a:xfrm>
            <a:off x="5745254"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6" name="TextBox 35">
            <a:extLst>
              <a:ext uri="{FF2B5EF4-FFF2-40B4-BE49-F238E27FC236}">
                <a16:creationId xmlns:a16="http://schemas.microsoft.com/office/drawing/2014/main" id="{F3358AC8-C414-534D-8064-B0B2CB4767D2}"/>
              </a:ext>
            </a:extLst>
          </p:cNvPr>
          <p:cNvSpPr txBox="1"/>
          <p:nvPr/>
        </p:nvSpPr>
        <p:spPr>
          <a:xfrm>
            <a:off x="6057427"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7" name="TextBox 36">
            <a:extLst>
              <a:ext uri="{FF2B5EF4-FFF2-40B4-BE49-F238E27FC236}">
                <a16:creationId xmlns:a16="http://schemas.microsoft.com/office/drawing/2014/main" id="{D76BC038-AE67-0D44-856D-2ECE75993BF3}"/>
              </a:ext>
            </a:extLst>
          </p:cNvPr>
          <p:cNvSpPr txBox="1"/>
          <p:nvPr/>
        </p:nvSpPr>
        <p:spPr>
          <a:xfrm>
            <a:off x="6380219"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8" name="TextBox 37">
            <a:extLst>
              <a:ext uri="{FF2B5EF4-FFF2-40B4-BE49-F238E27FC236}">
                <a16:creationId xmlns:a16="http://schemas.microsoft.com/office/drawing/2014/main" id="{6EB465AE-DF81-FC46-A01B-F2C608241F72}"/>
              </a:ext>
            </a:extLst>
          </p:cNvPr>
          <p:cNvSpPr txBox="1"/>
          <p:nvPr/>
        </p:nvSpPr>
        <p:spPr>
          <a:xfrm>
            <a:off x="6695999"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39" name="TextBox 38">
            <a:extLst>
              <a:ext uri="{FF2B5EF4-FFF2-40B4-BE49-F238E27FC236}">
                <a16:creationId xmlns:a16="http://schemas.microsoft.com/office/drawing/2014/main" id="{3E4F311C-048E-8A4A-8E22-22C0D78B4B9F}"/>
              </a:ext>
            </a:extLst>
          </p:cNvPr>
          <p:cNvSpPr txBox="1"/>
          <p:nvPr/>
        </p:nvSpPr>
        <p:spPr>
          <a:xfrm>
            <a:off x="7018791"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40" name="TextBox 39">
            <a:extLst>
              <a:ext uri="{FF2B5EF4-FFF2-40B4-BE49-F238E27FC236}">
                <a16:creationId xmlns:a16="http://schemas.microsoft.com/office/drawing/2014/main" id="{EC11808D-477D-CA4A-AF3C-2ADB3F3C0518}"/>
              </a:ext>
            </a:extLst>
          </p:cNvPr>
          <p:cNvSpPr txBox="1"/>
          <p:nvPr/>
        </p:nvSpPr>
        <p:spPr>
          <a:xfrm>
            <a:off x="7330964"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41" name="TextBox 40">
            <a:extLst>
              <a:ext uri="{FF2B5EF4-FFF2-40B4-BE49-F238E27FC236}">
                <a16:creationId xmlns:a16="http://schemas.microsoft.com/office/drawing/2014/main" id="{0AD6FB03-D0ED-C840-8F0F-36866399E075}"/>
              </a:ext>
            </a:extLst>
          </p:cNvPr>
          <p:cNvSpPr txBox="1"/>
          <p:nvPr/>
        </p:nvSpPr>
        <p:spPr>
          <a:xfrm>
            <a:off x="7653756" y="1571250"/>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42" name="TextBox 41">
            <a:extLst>
              <a:ext uri="{FF2B5EF4-FFF2-40B4-BE49-F238E27FC236}">
                <a16:creationId xmlns:a16="http://schemas.microsoft.com/office/drawing/2014/main" id="{A26EAC10-B84D-9D42-8F26-95891F61C7E4}"/>
              </a:ext>
            </a:extLst>
          </p:cNvPr>
          <p:cNvSpPr txBox="1"/>
          <p:nvPr/>
        </p:nvSpPr>
        <p:spPr>
          <a:xfrm>
            <a:off x="7969536"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sp>
        <p:nvSpPr>
          <p:cNvPr id="43" name="TextBox 42">
            <a:extLst>
              <a:ext uri="{FF2B5EF4-FFF2-40B4-BE49-F238E27FC236}">
                <a16:creationId xmlns:a16="http://schemas.microsoft.com/office/drawing/2014/main" id="{31516249-B4BB-954F-BD65-A297B38F3D04}"/>
              </a:ext>
            </a:extLst>
          </p:cNvPr>
          <p:cNvSpPr txBox="1"/>
          <p:nvPr/>
        </p:nvSpPr>
        <p:spPr>
          <a:xfrm>
            <a:off x="8292328" y="1572534"/>
            <a:ext cx="279244" cy="215444"/>
          </a:xfrm>
          <a:prstGeom prst="rect">
            <a:avLst/>
          </a:prstGeom>
          <a:noFill/>
          <a:ln>
            <a:solidFill>
              <a:schemeClr val="accent6">
                <a:lumMod val="50000"/>
              </a:schemeClr>
            </a:solidFill>
          </a:ln>
        </p:spPr>
        <p:txBody>
          <a:bodyPr wrap="square" rtlCol="0">
            <a:spAutoFit/>
          </a:bodyPr>
          <a:lstStyle/>
          <a:p>
            <a:r>
              <a:rPr lang="en-US" sz="800" dirty="0">
                <a:solidFill>
                  <a:schemeClr val="accent6">
                    <a:lumMod val="50000"/>
                  </a:schemeClr>
                </a:solidFill>
              </a:rPr>
              <a:t>L4</a:t>
            </a:r>
          </a:p>
        </p:txBody>
      </p:sp>
      <p:pic>
        <p:nvPicPr>
          <p:cNvPr id="11" name="Picture 10">
            <a:extLst>
              <a:ext uri="{FF2B5EF4-FFF2-40B4-BE49-F238E27FC236}">
                <a16:creationId xmlns:a16="http://schemas.microsoft.com/office/drawing/2014/main" id="{40C601D7-DC3B-3C4A-BA13-67B3A39F85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61899" y="1968778"/>
            <a:ext cx="4338127" cy="898591"/>
          </a:xfrm>
          <a:prstGeom prst="rect">
            <a:avLst/>
          </a:prstGeom>
        </p:spPr>
      </p:pic>
      <p:pic>
        <p:nvPicPr>
          <p:cNvPr id="47" name="Picture 46">
            <a:extLst>
              <a:ext uri="{FF2B5EF4-FFF2-40B4-BE49-F238E27FC236}">
                <a16:creationId xmlns:a16="http://schemas.microsoft.com/office/drawing/2014/main" id="{9FBA67E9-B1DC-E24E-8431-7D46C3239F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9987" y="3079679"/>
            <a:ext cx="1666082" cy="884507"/>
          </a:xfrm>
          <a:prstGeom prst="rect">
            <a:avLst/>
          </a:prstGeom>
        </p:spPr>
      </p:pic>
      <p:pic>
        <p:nvPicPr>
          <p:cNvPr id="48" name="Picture 47">
            <a:extLst>
              <a:ext uri="{FF2B5EF4-FFF2-40B4-BE49-F238E27FC236}">
                <a16:creationId xmlns:a16="http://schemas.microsoft.com/office/drawing/2014/main" id="{79973892-64E3-5E49-94A3-7BADD36C7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5423" y="3080842"/>
            <a:ext cx="1328790" cy="886968"/>
          </a:xfrm>
          <a:prstGeom prst="rect">
            <a:avLst/>
          </a:prstGeom>
        </p:spPr>
      </p:pic>
      <p:pic>
        <p:nvPicPr>
          <p:cNvPr id="49" name="Picture 48">
            <a:extLst>
              <a:ext uri="{FF2B5EF4-FFF2-40B4-BE49-F238E27FC236}">
                <a16:creationId xmlns:a16="http://schemas.microsoft.com/office/drawing/2014/main" id="{74E4AD18-531B-074C-8A62-2A0C7D76A2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7796" y="3083353"/>
            <a:ext cx="1183350" cy="886968"/>
          </a:xfrm>
          <a:prstGeom prst="rect">
            <a:avLst/>
          </a:prstGeom>
        </p:spPr>
      </p:pic>
      <p:pic>
        <p:nvPicPr>
          <p:cNvPr id="52" name="Picture 51">
            <a:extLst>
              <a:ext uri="{FF2B5EF4-FFF2-40B4-BE49-F238E27FC236}">
                <a16:creationId xmlns:a16="http://schemas.microsoft.com/office/drawing/2014/main" id="{5CE02893-E0DD-0D4D-B3CF-96B1C5C2FF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8792" y="4165693"/>
            <a:ext cx="3244339" cy="886968"/>
          </a:xfrm>
          <a:prstGeom prst="rect">
            <a:avLst/>
          </a:prstGeom>
        </p:spPr>
      </p:pic>
      <p:pic>
        <p:nvPicPr>
          <p:cNvPr id="53" name="Picture 52">
            <a:extLst>
              <a:ext uri="{FF2B5EF4-FFF2-40B4-BE49-F238E27FC236}">
                <a16:creationId xmlns:a16="http://schemas.microsoft.com/office/drawing/2014/main" id="{45EDB3DC-4810-F94B-B7DE-0D3D27431D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64667" y="5241308"/>
            <a:ext cx="1529923" cy="886968"/>
          </a:xfrm>
          <a:prstGeom prst="rect">
            <a:avLst/>
          </a:prstGeom>
        </p:spPr>
      </p:pic>
      <p:pic>
        <p:nvPicPr>
          <p:cNvPr id="55" name="Picture 54">
            <a:extLst>
              <a:ext uri="{FF2B5EF4-FFF2-40B4-BE49-F238E27FC236}">
                <a16:creationId xmlns:a16="http://schemas.microsoft.com/office/drawing/2014/main" id="{5EDBC2E8-C065-6740-BB9A-66978BDAE5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33307" y="5265389"/>
            <a:ext cx="1008926" cy="886968"/>
          </a:xfrm>
          <a:prstGeom prst="rect">
            <a:avLst/>
          </a:prstGeom>
        </p:spPr>
      </p:pic>
    </p:spTree>
    <p:extLst>
      <p:ext uri="{BB962C8B-B14F-4D97-AF65-F5344CB8AC3E}">
        <p14:creationId xmlns:p14="http://schemas.microsoft.com/office/powerpoint/2010/main" val="305795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1FC8F7-C7D7-A84C-9C0B-EC018111169D}"/>
              </a:ext>
            </a:extLst>
          </p:cNvPr>
          <p:cNvSpPr>
            <a:spLocks noGrp="1"/>
          </p:cNvSpPr>
          <p:nvPr>
            <p:ph idx="1"/>
          </p:nvPr>
        </p:nvSpPr>
        <p:spPr>
          <a:xfrm>
            <a:off x="214313" y="716307"/>
            <a:ext cx="8672513" cy="5604980"/>
          </a:xfrm>
        </p:spPr>
        <p:txBody>
          <a:bodyPr>
            <a:normAutofit fontScale="77500" lnSpcReduction="20000"/>
          </a:bodyPr>
          <a:lstStyle/>
          <a:p>
            <a:pPr marL="457200" indent="-457200">
              <a:buFont typeface="+mj-lt"/>
              <a:buAutoNum type="arabicPeriod"/>
            </a:pPr>
            <a:r>
              <a:rPr lang="en-US" dirty="0"/>
              <a:t>Project support</a:t>
            </a:r>
          </a:p>
          <a:p>
            <a:pPr marL="857250" lvl="1" indent="-457200"/>
            <a:r>
              <a:rPr lang="en-US" dirty="0"/>
              <a:t>Project success is the program’s highest priority.</a:t>
            </a:r>
          </a:p>
          <a:p>
            <a:pPr marL="857250" lvl="1" indent="-457200"/>
            <a:endParaRPr lang="en-US" dirty="0"/>
          </a:p>
          <a:p>
            <a:pPr marL="457200" indent="-457200">
              <a:buFont typeface="+mj-lt"/>
              <a:buAutoNum type="arabicPeriod"/>
            </a:pPr>
            <a:r>
              <a:rPr lang="en-US" dirty="0"/>
              <a:t>Collaboration leadership</a:t>
            </a:r>
          </a:p>
          <a:p>
            <a:pPr marL="857250" lvl="1" indent="-457200"/>
            <a:r>
              <a:rPr lang="en-US" dirty="0"/>
              <a:t>Spokespersons have unique responsibilities in executing our experiments in a safe, efficient, and productive manner.  Its very beneficial for one of the two spokes to be a Fermilab scientist.</a:t>
            </a:r>
          </a:p>
          <a:p>
            <a:pPr marL="457200" indent="-457200">
              <a:buFont typeface="+mj-lt"/>
              <a:buAutoNum type="arabicPeriod"/>
            </a:pPr>
            <a:endParaRPr lang="en-US" dirty="0"/>
          </a:p>
          <a:p>
            <a:pPr marL="457200" indent="-457200">
              <a:buFont typeface="+mj-lt"/>
              <a:buAutoNum type="arabicPeriod"/>
            </a:pPr>
            <a:r>
              <a:rPr lang="en-US" dirty="0"/>
              <a:t>Technical leadership</a:t>
            </a:r>
          </a:p>
          <a:p>
            <a:pPr marL="857250" lvl="1" indent="-457200"/>
            <a:r>
              <a:rPr lang="en-US" dirty="0"/>
              <a:t>We build experiments with users but there are usually subsystems that Fermilab designs, builds, and ‘owns’ that are considered an institutional responsibility for Fermilab.</a:t>
            </a:r>
          </a:p>
          <a:p>
            <a:pPr marL="457200" indent="-457200">
              <a:buFont typeface="+mj-lt"/>
              <a:buAutoNum type="arabicPeriod"/>
            </a:pPr>
            <a:endParaRPr lang="en-US" dirty="0"/>
          </a:p>
          <a:p>
            <a:pPr marL="457200" indent="-457200">
              <a:buFont typeface="+mj-lt"/>
              <a:buAutoNum type="arabicPeriod"/>
            </a:pPr>
            <a:r>
              <a:rPr lang="en-US" dirty="0"/>
              <a:t>Computing leadership</a:t>
            </a:r>
          </a:p>
          <a:p>
            <a:pPr lvl="1"/>
            <a:r>
              <a:rPr lang="en-US" dirty="0"/>
              <a:t>The data sizes we deal with require professional expertise.  Multi-petabyte is well beyond what can be handled by a collaboration without computing support. </a:t>
            </a:r>
          </a:p>
          <a:p>
            <a:pPr lvl="1"/>
            <a:endParaRPr lang="en-US" dirty="0"/>
          </a:p>
          <a:p>
            <a:pPr marL="457200" indent="-457200">
              <a:buFont typeface="+mj-lt"/>
              <a:buAutoNum type="arabicPeriod"/>
            </a:pPr>
            <a:r>
              <a:rPr lang="en-US" dirty="0"/>
              <a:t>Analysis leadership</a:t>
            </a:r>
          </a:p>
          <a:p>
            <a:pPr lvl="1"/>
            <a:r>
              <a:rPr lang="en-US" dirty="0"/>
              <a:t>Scientists are evaluated based on the quality of their publications. However, these tasks can be adopted for the most part by our university collaborators.</a:t>
            </a:r>
          </a:p>
          <a:p>
            <a:pPr marL="0" indent="0">
              <a:buNone/>
            </a:pPr>
            <a:endParaRPr lang="en-US" dirty="0"/>
          </a:p>
        </p:txBody>
      </p:sp>
      <p:sp>
        <p:nvSpPr>
          <p:cNvPr id="3" name="Title 2">
            <a:extLst>
              <a:ext uri="{FF2B5EF4-FFF2-40B4-BE49-F238E27FC236}">
                <a16:creationId xmlns:a16="http://schemas.microsoft.com/office/drawing/2014/main" id="{99CE2EA6-9DEC-4548-B6BA-1CEFBE22CC42}"/>
              </a:ext>
            </a:extLst>
          </p:cNvPr>
          <p:cNvSpPr>
            <a:spLocks noGrp="1"/>
          </p:cNvSpPr>
          <p:nvPr>
            <p:ph type="title"/>
          </p:nvPr>
        </p:nvSpPr>
        <p:spPr>
          <a:xfrm>
            <a:off x="228600" y="110914"/>
            <a:ext cx="8686800" cy="427877"/>
          </a:xfrm>
        </p:spPr>
        <p:txBody>
          <a:bodyPr/>
          <a:lstStyle/>
          <a:p>
            <a:r>
              <a:rPr lang="en-US" dirty="0"/>
              <a:t>Prioritization</a:t>
            </a:r>
          </a:p>
        </p:txBody>
      </p:sp>
      <p:sp>
        <p:nvSpPr>
          <p:cNvPr id="4" name="Date Placeholder 3">
            <a:extLst>
              <a:ext uri="{FF2B5EF4-FFF2-40B4-BE49-F238E27FC236}">
                <a16:creationId xmlns:a16="http://schemas.microsoft.com/office/drawing/2014/main" id="{2395FC09-FDC3-2A4B-AD3A-AD4894281FAA}"/>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3BBBD38B-B3FB-7047-882A-2A81AC21D6AF}"/>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7DDE4051-B609-234C-A4C2-B20CE3CC095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338409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C951DB-2514-1F44-B5EC-B09EAE9469AD}"/>
              </a:ext>
            </a:extLst>
          </p:cNvPr>
          <p:cNvPicPr>
            <a:picLocks noChangeAspect="1"/>
          </p:cNvPicPr>
          <p:nvPr/>
        </p:nvPicPr>
        <p:blipFill>
          <a:blip r:embed="rId2"/>
          <a:stretch>
            <a:fillRect/>
          </a:stretch>
        </p:blipFill>
        <p:spPr>
          <a:xfrm>
            <a:off x="598525" y="1302114"/>
            <a:ext cx="5155924" cy="4579613"/>
          </a:xfrm>
          <a:prstGeom prst="rect">
            <a:avLst/>
          </a:prstGeom>
        </p:spPr>
      </p:pic>
      <p:sp>
        <p:nvSpPr>
          <p:cNvPr id="3" name="Title 2">
            <a:extLst>
              <a:ext uri="{FF2B5EF4-FFF2-40B4-BE49-F238E27FC236}">
                <a16:creationId xmlns:a16="http://schemas.microsoft.com/office/drawing/2014/main" id="{719C4662-62FD-BE49-8EC4-8F90ED085A95}"/>
              </a:ext>
            </a:extLst>
          </p:cNvPr>
          <p:cNvSpPr>
            <a:spLocks noGrp="1"/>
          </p:cNvSpPr>
          <p:nvPr>
            <p:ph type="title"/>
          </p:nvPr>
        </p:nvSpPr>
        <p:spPr/>
        <p:txBody>
          <a:bodyPr/>
          <a:lstStyle/>
          <a:p>
            <a:r>
              <a:rPr lang="en-US" dirty="0"/>
              <a:t>Research Funding:  Planned versus budgeted</a:t>
            </a:r>
          </a:p>
        </p:txBody>
      </p:sp>
      <p:sp>
        <p:nvSpPr>
          <p:cNvPr id="4" name="Date Placeholder 3">
            <a:extLst>
              <a:ext uri="{FF2B5EF4-FFF2-40B4-BE49-F238E27FC236}">
                <a16:creationId xmlns:a16="http://schemas.microsoft.com/office/drawing/2014/main" id="{F59C6904-FA86-2546-93C1-897250E663F5}"/>
              </a:ext>
            </a:extLst>
          </p:cNvPr>
          <p:cNvSpPr>
            <a:spLocks noGrp="1"/>
          </p:cNvSpPr>
          <p:nvPr>
            <p:ph type="dt" sz="half" idx="2"/>
          </p:nvPr>
        </p:nvSpPr>
        <p:spPr/>
        <p:txBody>
          <a:bodyPr/>
          <a:lstStyle/>
          <a:p>
            <a:pPr>
              <a:defRPr/>
            </a:pPr>
            <a:r>
              <a:rPr lang="en-US" dirty="0"/>
              <a:t>9/27/19</a:t>
            </a:r>
          </a:p>
        </p:txBody>
      </p:sp>
      <p:sp>
        <p:nvSpPr>
          <p:cNvPr id="5" name="Footer Placeholder 4">
            <a:extLst>
              <a:ext uri="{FF2B5EF4-FFF2-40B4-BE49-F238E27FC236}">
                <a16:creationId xmlns:a16="http://schemas.microsoft.com/office/drawing/2014/main" id="{AD015357-6EFE-B64F-A34D-9BC0267A0BB6}"/>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62364F32-D9A3-AE4C-B491-4090FCBA7FD4}"/>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10" name="Picture 9">
            <a:extLst>
              <a:ext uri="{FF2B5EF4-FFF2-40B4-BE49-F238E27FC236}">
                <a16:creationId xmlns:a16="http://schemas.microsoft.com/office/drawing/2014/main" id="{6948A093-2165-D344-B67D-23EC8BFBAB9A}"/>
              </a:ext>
            </a:extLst>
          </p:cNvPr>
          <p:cNvPicPr>
            <a:picLocks noChangeAspect="1"/>
          </p:cNvPicPr>
          <p:nvPr/>
        </p:nvPicPr>
        <p:blipFill>
          <a:blip r:embed="rId3"/>
          <a:stretch>
            <a:fillRect/>
          </a:stretch>
        </p:blipFill>
        <p:spPr>
          <a:xfrm>
            <a:off x="4407967" y="773661"/>
            <a:ext cx="4637557" cy="908652"/>
          </a:xfrm>
          <a:prstGeom prst="rect">
            <a:avLst/>
          </a:prstGeom>
        </p:spPr>
      </p:pic>
      <p:sp>
        <p:nvSpPr>
          <p:cNvPr id="13" name="TextBox 12">
            <a:extLst>
              <a:ext uri="{FF2B5EF4-FFF2-40B4-BE49-F238E27FC236}">
                <a16:creationId xmlns:a16="http://schemas.microsoft.com/office/drawing/2014/main" id="{DB79F7AC-2BFA-EF48-A7D2-B247BECECCAE}"/>
              </a:ext>
            </a:extLst>
          </p:cNvPr>
          <p:cNvSpPr txBox="1"/>
          <p:nvPr/>
        </p:nvSpPr>
        <p:spPr>
          <a:xfrm>
            <a:off x="5973157" y="2991756"/>
            <a:ext cx="3038400" cy="2585323"/>
          </a:xfrm>
          <a:prstGeom prst="rect">
            <a:avLst/>
          </a:prstGeom>
          <a:noFill/>
        </p:spPr>
        <p:txBody>
          <a:bodyPr wrap="square" rtlCol="0">
            <a:spAutoFit/>
          </a:bodyPr>
          <a:lstStyle/>
          <a:p>
            <a:r>
              <a:rPr lang="en-US" sz="1800" dirty="0">
                <a:solidFill>
                  <a:srgbClr val="000000"/>
                </a:solidFill>
              </a:rPr>
              <a:t>Executing two experiments but with research support adequate for one</a:t>
            </a:r>
          </a:p>
          <a:p>
            <a:endParaRPr lang="en-US" sz="1800" dirty="0">
              <a:solidFill>
                <a:srgbClr val="000000"/>
              </a:solidFill>
            </a:endParaRPr>
          </a:p>
          <a:p>
            <a:r>
              <a:rPr lang="en-US" sz="1800" dirty="0">
                <a:solidFill>
                  <a:srgbClr val="000000"/>
                </a:solidFill>
              </a:rPr>
              <a:t>We appreciate the strong support from DOE and the fact that we’ve stayed relatively flat in an era of declining research budgets</a:t>
            </a:r>
          </a:p>
        </p:txBody>
      </p:sp>
      <p:cxnSp>
        <p:nvCxnSpPr>
          <p:cNvPr id="8" name="Straight Connector 7">
            <a:extLst>
              <a:ext uri="{FF2B5EF4-FFF2-40B4-BE49-F238E27FC236}">
                <a16:creationId xmlns:a16="http://schemas.microsoft.com/office/drawing/2014/main" id="{72BDF1FC-A798-8449-A4F9-8C0B923BE738}"/>
              </a:ext>
            </a:extLst>
          </p:cNvPr>
          <p:cNvCxnSpPr/>
          <p:nvPr/>
        </p:nvCxnSpPr>
        <p:spPr>
          <a:xfrm flipV="1">
            <a:off x="2080593" y="2001078"/>
            <a:ext cx="0" cy="286247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178BDE5-32AC-8248-8EF1-41DACE0F1C67}"/>
              </a:ext>
            </a:extLst>
          </p:cNvPr>
          <p:cNvSpPr txBox="1"/>
          <p:nvPr/>
        </p:nvSpPr>
        <p:spPr>
          <a:xfrm>
            <a:off x="1092822" y="2041791"/>
            <a:ext cx="987771" cy="369332"/>
          </a:xfrm>
          <a:prstGeom prst="rect">
            <a:avLst/>
          </a:prstGeom>
          <a:noFill/>
        </p:spPr>
        <p:txBody>
          <a:bodyPr wrap="none" rtlCol="0">
            <a:spAutoFit/>
          </a:bodyPr>
          <a:lstStyle/>
          <a:p>
            <a:r>
              <a:rPr lang="en-US" sz="1800" dirty="0">
                <a:solidFill>
                  <a:srgbClr val="FF0000"/>
                </a:solidFill>
              </a:rPr>
              <a:t>g-2 CD-0</a:t>
            </a:r>
          </a:p>
        </p:txBody>
      </p:sp>
      <p:sp>
        <p:nvSpPr>
          <p:cNvPr id="21" name="Rectangle 20">
            <a:extLst>
              <a:ext uri="{FF2B5EF4-FFF2-40B4-BE49-F238E27FC236}">
                <a16:creationId xmlns:a16="http://schemas.microsoft.com/office/drawing/2014/main" id="{FE3F6A37-3A4B-4047-BB28-E5F9FC4D5301}"/>
              </a:ext>
            </a:extLst>
          </p:cNvPr>
          <p:cNvSpPr/>
          <p:nvPr/>
        </p:nvSpPr>
        <p:spPr>
          <a:xfrm>
            <a:off x="2345635" y="2822714"/>
            <a:ext cx="2841202"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0DB88C-36C7-C74E-8A1C-647C6B0FC06D}"/>
              </a:ext>
            </a:extLst>
          </p:cNvPr>
          <p:cNvSpPr/>
          <p:nvPr/>
        </p:nvSpPr>
        <p:spPr>
          <a:xfrm>
            <a:off x="1875130" y="5398163"/>
            <a:ext cx="1132625" cy="3693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DA942F-2793-0946-AC3D-15B08547A230}"/>
              </a:ext>
            </a:extLst>
          </p:cNvPr>
          <p:cNvSpPr txBox="1"/>
          <p:nvPr/>
        </p:nvSpPr>
        <p:spPr>
          <a:xfrm>
            <a:off x="5979996" y="2176383"/>
            <a:ext cx="2839980" cy="646331"/>
          </a:xfrm>
          <a:prstGeom prst="rect">
            <a:avLst/>
          </a:prstGeom>
          <a:noFill/>
        </p:spPr>
        <p:txBody>
          <a:bodyPr wrap="square" rtlCol="0">
            <a:spAutoFit/>
          </a:bodyPr>
          <a:lstStyle/>
          <a:p>
            <a:r>
              <a:rPr lang="en-US" sz="1800" dirty="0">
                <a:solidFill>
                  <a:srgbClr val="000000"/>
                </a:solidFill>
              </a:rPr>
              <a:t>FWP request to ramp up g-2 was not budgeted</a:t>
            </a:r>
          </a:p>
        </p:txBody>
      </p:sp>
    </p:spTree>
    <p:extLst>
      <p:ext uri="{BB962C8B-B14F-4D97-AF65-F5344CB8AC3E}">
        <p14:creationId xmlns:p14="http://schemas.microsoft.com/office/powerpoint/2010/main" val="256113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5EB9E0-AD7C-6949-9802-8D9016E963B9}"/>
              </a:ext>
            </a:extLst>
          </p:cNvPr>
          <p:cNvSpPr>
            <a:spLocks noGrp="1"/>
          </p:cNvSpPr>
          <p:nvPr>
            <p:ph idx="1"/>
          </p:nvPr>
        </p:nvSpPr>
        <p:spPr>
          <a:xfrm>
            <a:off x="242887" y="2070641"/>
            <a:ext cx="8672513" cy="3375417"/>
          </a:xfrm>
        </p:spPr>
        <p:txBody>
          <a:bodyPr>
            <a:normAutofit fontScale="85000" lnSpcReduction="20000"/>
          </a:bodyPr>
          <a:lstStyle/>
          <a:p>
            <a:r>
              <a:rPr lang="en-US" dirty="0"/>
              <a:t>We have a $2.2M difference between our full request for FY20 and what is in the base FWP</a:t>
            </a:r>
          </a:p>
          <a:p>
            <a:endParaRPr lang="en-US" dirty="0"/>
          </a:p>
          <a:p>
            <a:r>
              <a:rPr lang="en-US" dirty="0"/>
              <a:t>We do not expect g-2 needs to decrease in the next two years (running in FY20 and FY21)</a:t>
            </a:r>
          </a:p>
          <a:p>
            <a:endParaRPr lang="en-US" dirty="0"/>
          </a:p>
          <a:p>
            <a:r>
              <a:rPr lang="en-US" dirty="0"/>
              <a:t>Mu2e research needs are expected to increase in the next 2 years as the experiment starts turning on</a:t>
            </a:r>
          </a:p>
          <a:p>
            <a:pPr marL="0" indent="0">
              <a:buNone/>
            </a:pPr>
            <a:endParaRPr lang="en-US" dirty="0"/>
          </a:p>
          <a:p>
            <a:r>
              <a:rPr lang="en-US" dirty="0"/>
              <a:t>We have put together a strategic plan that brings together the physics opportunities and research priorities and spells out what is gained and lost in various funding scenarios</a:t>
            </a:r>
          </a:p>
          <a:p>
            <a:endParaRPr lang="en-US" dirty="0"/>
          </a:p>
        </p:txBody>
      </p:sp>
      <p:sp>
        <p:nvSpPr>
          <p:cNvPr id="3" name="Title 2">
            <a:extLst>
              <a:ext uri="{FF2B5EF4-FFF2-40B4-BE49-F238E27FC236}">
                <a16:creationId xmlns:a16="http://schemas.microsoft.com/office/drawing/2014/main" id="{512845BA-B3A3-5542-A6D2-6745EDE6171F}"/>
              </a:ext>
            </a:extLst>
          </p:cNvPr>
          <p:cNvSpPr>
            <a:spLocks noGrp="1"/>
          </p:cNvSpPr>
          <p:nvPr>
            <p:ph type="title"/>
          </p:nvPr>
        </p:nvSpPr>
        <p:spPr/>
        <p:txBody>
          <a:bodyPr/>
          <a:lstStyle/>
          <a:p>
            <a:r>
              <a:rPr lang="en-US" dirty="0"/>
              <a:t>Where are we today on research?</a:t>
            </a:r>
          </a:p>
        </p:txBody>
      </p:sp>
      <p:sp>
        <p:nvSpPr>
          <p:cNvPr id="4" name="Date Placeholder 3">
            <a:extLst>
              <a:ext uri="{FF2B5EF4-FFF2-40B4-BE49-F238E27FC236}">
                <a16:creationId xmlns:a16="http://schemas.microsoft.com/office/drawing/2014/main" id="{C52104AF-46DF-A943-AB4E-23C58D5506D3}"/>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7AE3CAA4-BD86-AB47-8CEA-8B286979EDE2}"/>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AC434F44-20BD-1F4A-B1BB-8FCBF353F41B}"/>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graphicFrame>
        <p:nvGraphicFramePr>
          <p:cNvPr id="7" name="Table 6">
            <a:extLst>
              <a:ext uri="{FF2B5EF4-FFF2-40B4-BE49-F238E27FC236}">
                <a16:creationId xmlns:a16="http://schemas.microsoft.com/office/drawing/2014/main" id="{C745CC13-5FDE-334B-8389-5C48D48C47E7}"/>
              </a:ext>
            </a:extLst>
          </p:cNvPr>
          <p:cNvGraphicFramePr>
            <a:graphicFrameLocks noGrp="1"/>
          </p:cNvGraphicFramePr>
          <p:nvPr>
            <p:extLst>
              <p:ext uri="{D42A27DB-BD31-4B8C-83A1-F6EECF244321}">
                <p14:modId xmlns:p14="http://schemas.microsoft.com/office/powerpoint/2010/main" val="799847894"/>
              </p:ext>
            </p:extLst>
          </p:nvPr>
        </p:nvGraphicFramePr>
        <p:xfrm>
          <a:off x="2659436" y="1012486"/>
          <a:ext cx="3326716" cy="698554"/>
        </p:xfrm>
        <a:graphic>
          <a:graphicData uri="http://schemas.openxmlformats.org/drawingml/2006/table">
            <a:tbl>
              <a:tblPr firstRow="1" bandRow="1">
                <a:tableStyleId>{5940675A-B579-460E-94D1-54222C63F5DA}</a:tableStyleId>
              </a:tblPr>
              <a:tblGrid>
                <a:gridCol w="820271">
                  <a:extLst>
                    <a:ext uri="{9D8B030D-6E8A-4147-A177-3AD203B41FA5}">
                      <a16:colId xmlns:a16="http://schemas.microsoft.com/office/drawing/2014/main" val="1942989386"/>
                    </a:ext>
                  </a:extLst>
                </a:gridCol>
                <a:gridCol w="1210235">
                  <a:extLst>
                    <a:ext uri="{9D8B030D-6E8A-4147-A177-3AD203B41FA5}">
                      <a16:colId xmlns:a16="http://schemas.microsoft.com/office/drawing/2014/main" val="1954065367"/>
                    </a:ext>
                  </a:extLst>
                </a:gridCol>
                <a:gridCol w="1296210">
                  <a:extLst>
                    <a:ext uri="{9D8B030D-6E8A-4147-A177-3AD203B41FA5}">
                      <a16:colId xmlns:a16="http://schemas.microsoft.com/office/drawing/2014/main" val="79851300"/>
                    </a:ext>
                  </a:extLst>
                </a:gridCol>
              </a:tblGrid>
              <a:tr h="274412">
                <a:tc>
                  <a:txBody>
                    <a:bodyPr/>
                    <a:lstStyle/>
                    <a:p>
                      <a:pPr algn="ctr"/>
                      <a:r>
                        <a:rPr lang="en-US" sz="1600" dirty="0"/>
                        <a:t>FY19</a:t>
                      </a:r>
                    </a:p>
                  </a:txBody>
                  <a:tcPr/>
                </a:tc>
                <a:tc>
                  <a:txBody>
                    <a:bodyPr/>
                    <a:lstStyle/>
                    <a:p>
                      <a:pPr algn="ctr"/>
                      <a:r>
                        <a:rPr lang="en-US" sz="1600" dirty="0"/>
                        <a:t>Budget</a:t>
                      </a:r>
                    </a:p>
                  </a:txBody>
                  <a:tcPr/>
                </a:tc>
                <a:tc>
                  <a:txBody>
                    <a:bodyPr/>
                    <a:lstStyle/>
                    <a:p>
                      <a:pPr algn="ctr"/>
                      <a:r>
                        <a:rPr lang="en-US" sz="1600" dirty="0"/>
                        <a:t>Actual</a:t>
                      </a:r>
                    </a:p>
                  </a:txBody>
                  <a:tcPr/>
                </a:tc>
                <a:extLst>
                  <a:ext uri="{0D108BD9-81ED-4DB2-BD59-A6C34878D82A}">
                    <a16:rowId xmlns:a16="http://schemas.microsoft.com/office/drawing/2014/main" val="659703043"/>
                  </a:ext>
                </a:extLst>
              </a:tr>
              <a:tr h="363274">
                <a:tc>
                  <a:txBody>
                    <a:bodyPr/>
                    <a:lstStyle/>
                    <a:p>
                      <a:r>
                        <a:rPr lang="en-US" sz="1600" dirty="0"/>
                        <a:t>FTE</a:t>
                      </a:r>
                    </a:p>
                  </a:txBody>
                  <a:tcPr/>
                </a:tc>
                <a:tc>
                  <a:txBody>
                    <a:bodyPr/>
                    <a:lstStyle/>
                    <a:p>
                      <a:pPr algn="ctr"/>
                      <a:r>
                        <a:rPr lang="en-US" sz="1600" dirty="0"/>
                        <a:t>15.9</a:t>
                      </a:r>
                    </a:p>
                  </a:txBody>
                  <a:tcPr anchor="ctr"/>
                </a:tc>
                <a:tc>
                  <a:txBody>
                    <a:bodyPr/>
                    <a:lstStyle/>
                    <a:p>
                      <a:pPr algn="ctr"/>
                      <a:r>
                        <a:rPr lang="en-US" sz="1600" dirty="0"/>
                        <a:t>22.0</a:t>
                      </a:r>
                    </a:p>
                  </a:txBody>
                  <a:tcPr anchor="ctr"/>
                </a:tc>
                <a:extLst>
                  <a:ext uri="{0D108BD9-81ED-4DB2-BD59-A6C34878D82A}">
                    <a16:rowId xmlns:a16="http://schemas.microsoft.com/office/drawing/2014/main" val="3904172855"/>
                  </a:ext>
                </a:extLst>
              </a:tr>
            </a:tbl>
          </a:graphicData>
        </a:graphic>
      </p:graphicFrame>
    </p:spTree>
    <p:extLst>
      <p:ext uri="{BB962C8B-B14F-4D97-AF65-F5344CB8AC3E}">
        <p14:creationId xmlns:p14="http://schemas.microsoft.com/office/powerpoint/2010/main" val="229887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7BEE3-5927-5742-9D0D-011DFC2BBB98}"/>
              </a:ext>
            </a:extLst>
          </p:cNvPr>
          <p:cNvPicPr>
            <a:picLocks noChangeAspect="1"/>
          </p:cNvPicPr>
          <p:nvPr/>
        </p:nvPicPr>
        <p:blipFill>
          <a:blip r:embed="rId2"/>
          <a:stretch>
            <a:fillRect/>
          </a:stretch>
        </p:blipFill>
        <p:spPr>
          <a:xfrm>
            <a:off x="3642332" y="397167"/>
            <a:ext cx="5269938" cy="994727"/>
          </a:xfrm>
          <a:prstGeom prst="rect">
            <a:avLst/>
          </a:prstGeom>
        </p:spPr>
      </p:pic>
      <p:sp>
        <p:nvSpPr>
          <p:cNvPr id="3" name="Title 2">
            <a:extLst>
              <a:ext uri="{FF2B5EF4-FFF2-40B4-BE49-F238E27FC236}">
                <a16:creationId xmlns:a16="http://schemas.microsoft.com/office/drawing/2014/main" id="{0EC540DD-DD29-7B4E-8F69-3E1D9FE310D8}"/>
              </a:ext>
            </a:extLst>
          </p:cNvPr>
          <p:cNvSpPr>
            <a:spLocks noGrp="1"/>
          </p:cNvSpPr>
          <p:nvPr>
            <p:ph type="title"/>
          </p:nvPr>
        </p:nvSpPr>
        <p:spPr>
          <a:xfrm>
            <a:off x="304120" y="1115083"/>
            <a:ext cx="2216150" cy="427877"/>
          </a:xfrm>
        </p:spPr>
        <p:txBody>
          <a:bodyPr/>
          <a:lstStyle/>
          <a:p>
            <a:r>
              <a:rPr lang="en-US" dirty="0"/>
              <a:t>Scenarios based on FWP</a:t>
            </a:r>
          </a:p>
        </p:txBody>
      </p:sp>
      <p:sp>
        <p:nvSpPr>
          <p:cNvPr id="4" name="Date Placeholder 3">
            <a:extLst>
              <a:ext uri="{FF2B5EF4-FFF2-40B4-BE49-F238E27FC236}">
                <a16:creationId xmlns:a16="http://schemas.microsoft.com/office/drawing/2014/main" id="{C7F24C85-050F-8D4D-A440-B13B52558056}"/>
              </a:ext>
            </a:extLst>
          </p:cNvPr>
          <p:cNvSpPr>
            <a:spLocks noGrp="1"/>
          </p:cNvSpPr>
          <p:nvPr>
            <p:ph type="dt" sz="half" idx="2"/>
          </p:nvPr>
        </p:nvSpPr>
        <p:spPr/>
        <p:txBody>
          <a:bodyPr/>
          <a:lstStyle/>
          <a:p>
            <a:pPr>
              <a:defRPr/>
            </a:pPr>
            <a:r>
              <a:rPr lang="en-US"/>
              <a:t>9/18/19</a:t>
            </a:r>
            <a:endParaRPr lang="en-US" dirty="0"/>
          </a:p>
        </p:txBody>
      </p:sp>
      <p:sp>
        <p:nvSpPr>
          <p:cNvPr id="5" name="Footer Placeholder 4">
            <a:extLst>
              <a:ext uri="{FF2B5EF4-FFF2-40B4-BE49-F238E27FC236}">
                <a16:creationId xmlns:a16="http://schemas.microsoft.com/office/drawing/2014/main" id="{BBC50AD2-9F34-744D-B7D9-AC73A103A482}"/>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47A542B6-2EDB-0A41-AEB6-E078FE6CA2BD}"/>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1028" name="Picture 4">
            <a:extLst>
              <a:ext uri="{FF2B5EF4-FFF2-40B4-BE49-F238E27FC236}">
                <a16:creationId xmlns:a16="http://schemas.microsoft.com/office/drawing/2014/main" id="{452284CC-C1CC-B544-9394-779C4B1BED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2332" y="1519683"/>
            <a:ext cx="5269938" cy="44445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0C8A5A-D7BE-E341-9CAA-6A6CA95EF875}"/>
              </a:ext>
            </a:extLst>
          </p:cNvPr>
          <p:cNvSpPr txBox="1"/>
          <p:nvPr/>
        </p:nvSpPr>
        <p:spPr>
          <a:xfrm>
            <a:off x="2709329" y="316370"/>
            <a:ext cx="779996" cy="369332"/>
          </a:xfrm>
          <a:prstGeom prst="rect">
            <a:avLst/>
          </a:prstGeom>
          <a:noFill/>
        </p:spPr>
        <p:txBody>
          <a:bodyPr wrap="square" rtlCol="0">
            <a:spAutoFit/>
          </a:bodyPr>
          <a:lstStyle/>
          <a:p>
            <a:pPr algn="ctr"/>
            <a:r>
              <a:rPr lang="en-US" sz="1800" b="1" dirty="0">
                <a:solidFill>
                  <a:srgbClr val="000000"/>
                </a:solidFill>
              </a:rPr>
              <a:t>Base</a:t>
            </a:r>
          </a:p>
        </p:txBody>
      </p:sp>
      <p:sp>
        <p:nvSpPr>
          <p:cNvPr id="10" name="TextBox 9">
            <a:extLst>
              <a:ext uri="{FF2B5EF4-FFF2-40B4-BE49-F238E27FC236}">
                <a16:creationId xmlns:a16="http://schemas.microsoft.com/office/drawing/2014/main" id="{7B143D26-29CC-EC48-B57E-7264CFC6E4A6}"/>
              </a:ext>
            </a:extLst>
          </p:cNvPr>
          <p:cNvSpPr txBox="1"/>
          <p:nvPr/>
        </p:nvSpPr>
        <p:spPr>
          <a:xfrm>
            <a:off x="581819" y="2138509"/>
            <a:ext cx="2650437" cy="2862322"/>
          </a:xfrm>
          <a:prstGeom prst="rect">
            <a:avLst/>
          </a:prstGeom>
          <a:noFill/>
        </p:spPr>
        <p:txBody>
          <a:bodyPr wrap="square" rtlCol="0">
            <a:spAutoFit/>
          </a:bodyPr>
          <a:lstStyle/>
          <a:p>
            <a:pPr algn="ctr"/>
            <a:r>
              <a:rPr lang="en-US" sz="1800" b="1" u="sng" dirty="0"/>
              <a:t>Scenarios</a:t>
            </a:r>
          </a:p>
          <a:p>
            <a:endParaRPr lang="en-US" sz="1800" dirty="0"/>
          </a:p>
          <a:p>
            <a:r>
              <a:rPr lang="en-US" sz="1800" b="1" dirty="0"/>
              <a:t>Low:  </a:t>
            </a:r>
            <a:r>
              <a:rPr lang="en-US" sz="1800" dirty="0"/>
              <a:t>FWP base </a:t>
            </a:r>
          </a:p>
          <a:p>
            <a:r>
              <a:rPr lang="en-US" sz="1800" dirty="0"/>
              <a:t>(4.4M labor)</a:t>
            </a:r>
          </a:p>
          <a:p>
            <a:endParaRPr lang="en-US" sz="1800" dirty="0"/>
          </a:p>
          <a:p>
            <a:r>
              <a:rPr lang="en-US" sz="1800" b="1" dirty="0"/>
              <a:t>Medium:  </a:t>
            </a:r>
            <a:r>
              <a:rPr lang="en-US" sz="1800" dirty="0"/>
              <a:t>½ walk up (5.3M labor)</a:t>
            </a:r>
          </a:p>
          <a:p>
            <a:endParaRPr lang="en-US" sz="1800" dirty="0"/>
          </a:p>
          <a:p>
            <a:r>
              <a:rPr lang="en-US" sz="1800" b="1" dirty="0"/>
              <a:t>High:  </a:t>
            </a:r>
            <a:r>
              <a:rPr lang="en-US" sz="1800" dirty="0"/>
              <a:t>all walk up</a:t>
            </a:r>
          </a:p>
          <a:p>
            <a:r>
              <a:rPr lang="en-US" sz="1800" dirty="0"/>
              <a:t> (6.6M labor)</a:t>
            </a:r>
          </a:p>
        </p:txBody>
      </p:sp>
      <p:sp>
        <p:nvSpPr>
          <p:cNvPr id="12" name="TextBox 11">
            <a:extLst>
              <a:ext uri="{FF2B5EF4-FFF2-40B4-BE49-F238E27FC236}">
                <a16:creationId xmlns:a16="http://schemas.microsoft.com/office/drawing/2014/main" id="{24025F0C-BAC5-894E-B131-DBF9ABB5ACAD}"/>
              </a:ext>
            </a:extLst>
          </p:cNvPr>
          <p:cNvSpPr txBox="1"/>
          <p:nvPr/>
        </p:nvSpPr>
        <p:spPr>
          <a:xfrm>
            <a:off x="3373787" y="6001702"/>
            <a:ext cx="4239609" cy="369332"/>
          </a:xfrm>
          <a:prstGeom prst="rect">
            <a:avLst/>
          </a:prstGeom>
          <a:noFill/>
        </p:spPr>
        <p:txBody>
          <a:bodyPr wrap="square" rtlCol="0">
            <a:spAutoFit/>
          </a:bodyPr>
          <a:lstStyle/>
          <a:p>
            <a:pPr algn="ctr"/>
            <a:r>
              <a:rPr lang="en-US" sz="1800" b="1" dirty="0">
                <a:solidFill>
                  <a:srgbClr val="000000"/>
                </a:solidFill>
              </a:rPr>
              <a:t>Muon items in FWP walkup (Labor only)</a:t>
            </a:r>
          </a:p>
        </p:txBody>
      </p:sp>
      <p:sp>
        <p:nvSpPr>
          <p:cNvPr id="13" name="Rectangle 12">
            <a:extLst>
              <a:ext uri="{FF2B5EF4-FFF2-40B4-BE49-F238E27FC236}">
                <a16:creationId xmlns:a16="http://schemas.microsoft.com/office/drawing/2014/main" id="{0B125C34-E2CF-DF47-BE6E-99F29B54F39B}"/>
              </a:ext>
            </a:extLst>
          </p:cNvPr>
          <p:cNvSpPr/>
          <p:nvPr/>
        </p:nvSpPr>
        <p:spPr>
          <a:xfrm>
            <a:off x="429419" y="2663687"/>
            <a:ext cx="1863207" cy="66260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EB045D5-0914-904E-9B10-A27B650AE812}"/>
              </a:ext>
            </a:extLst>
          </p:cNvPr>
          <p:cNvSpPr/>
          <p:nvPr/>
        </p:nvSpPr>
        <p:spPr>
          <a:xfrm>
            <a:off x="7010400" y="588760"/>
            <a:ext cx="1934336" cy="43337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4FD2CD8-BFAE-0D4B-A8BA-6AC3F49BF26D}"/>
              </a:ext>
            </a:extLst>
          </p:cNvPr>
          <p:cNvSpPr/>
          <p:nvPr/>
        </p:nvSpPr>
        <p:spPr>
          <a:xfrm>
            <a:off x="429419" y="3500954"/>
            <a:ext cx="2366790" cy="66260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5C2821-CFCE-3D49-88FC-D247596A4852}"/>
              </a:ext>
            </a:extLst>
          </p:cNvPr>
          <p:cNvSpPr/>
          <p:nvPr/>
        </p:nvSpPr>
        <p:spPr>
          <a:xfrm>
            <a:off x="3604426" y="1724242"/>
            <a:ext cx="5340310" cy="1948988"/>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4CA363B-5F2F-A147-9137-96923E5F8DD3}"/>
              </a:ext>
            </a:extLst>
          </p:cNvPr>
          <p:cNvSpPr/>
          <p:nvPr/>
        </p:nvSpPr>
        <p:spPr>
          <a:xfrm>
            <a:off x="3509622" y="1707915"/>
            <a:ext cx="5557696" cy="388696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D293353-F5BC-B84D-A5C1-70EE976EF4B4}"/>
              </a:ext>
            </a:extLst>
          </p:cNvPr>
          <p:cNvSpPr/>
          <p:nvPr/>
        </p:nvSpPr>
        <p:spPr>
          <a:xfrm>
            <a:off x="401064" y="4338222"/>
            <a:ext cx="2366790" cy="66260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18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2C9C9-B5CC-704A-900E-FA20FA336EC0}"/>
              </a:ext>
            </a:extLst>
          </p:cNvPr>
          <p:cNvSpPr>
            <a:spLocks noGrp="1"/>
          </p:cNvSpPr>
          <p:nvPr>
            <p:ph type="title"/>
          </p:nvPr>
        </p:nvSpPr>
        <p:spPr/>
        <p:txBody>
          <a:bodyPr/>
          <a:lstStyle/>
          <a:p>
            <a:r>
              <a:rPr lang="en-US" dirty="0"/>
              <a:t>Scenarios based on FY20 FWP</a:t>
            </a:r>
          </a:p>
        </p:txBody>
      </p:sp>
      <p:sp>
        <p:nvSpPr>
          <p:cNvPr id="4" name="Date Placeholder 3">
            <a:extLst>
              <a:ext uri="{FF2B5EF4-FFF2-40B4-BE49-F238E27FC236}">
                <a16:creationId xmlns:a16="http://schemas.microsoft.com/office/drawing/2014/main" id="{3F4F221C-CB09-3441-A8F5-A7ED57B6E7C0}"/>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6A780423-2A6C-4E40-9F9D-834E661E66C1}"/>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08AE38F8-2BD2-7547-A9D1-B07393C39AD0}"/>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7" name="Picture 6">
            <a:extLst>
              <a:ext uri="{FF2B5EF4-FFF2-40B4-BE49-F238E27FC236}">
                <a16:creationId xmlns:a16="http://schemas.microsoft.com/office/drawing/2014/main" id="{71C5A1AC-9385-3845-A6DB-DEF9A5C007A1}"/>
              </a:ext>
            </a:extLst>
          </p:cNvPr>
          <p:cNvPicPr>
            <a:picLocks noChangeAspect="1"/>
          </p:cNvPicPr>
          <p:nvPr/>
        </p:nvPicPr>
        <p:blipFill>
          <a:blip r:embed="rId2"/>
          <a:stretch>
            <a:fillRect/>
          </a:stretch>
        </p:blipFill>
        <p:spPr>
          <a:xfrm>
            <a:off x="2280811" y="1366983"/>
            <a:ext cx="6464300" cy="3797300"/>
          </a:xfrm>
          <a:prstGeom prst="rect">
            <a:avLst/>
          </a:prstGeom>
        </p:spPr>
      </p:pic>
      <p:sp>
        <p:nvSpPr>
          <p:cNvPr id="8" name="TextBox 7">
            <a:extLst>
              <a:ext uri="{FF2B5EF4-FFF2-40B4-BE49-F238E27FC236}">
                <a16:creationId xmlns:a16="http://schemas.microsoft.com/office/drawing/2014/main" id="{2DAA5348-4814-6540-BB3B-7225B9892D45}"/>
              </a:ext>
            </a:extLst>
          </p:cNvPr>
          <p:cNvSpPr txBox="1"/>
          <p:nvPr/>
        </p:nvSpPr>
        <p:spPr>
          <a:xfrm>
            <a:off x="1564014" y="2699668"/>
            <a:ext cx="639919" cy="646331"/>
          </a:xfrm>
          <a:prstGeom prst="rect">
            <a:avLst/>
          </a:prstGeom>
          <a:noFill/>
        </p:spPr>
        <p:txBody>
          <a:bodyPr wrap="none" rtlCol="0">
            <a:spAutoFit/>
          </a:bodyPr>
          <a:lstStyle/>
          <a:p>
            <a:r>
              <a:rPr lang="en-US" sz="1800" dirty="0">
                <a:solidFill>
                  <a:schemeClr val="accent6">
                    <a:lumMod val="50000"/>
                  </a:schemeClr>
                </a:solidFill>
              </a:rPr>
              <a:t>SWF</a:t>
            </a:r>
          </a:p>
          <a:p>
            <a:r>
              <a:rPr lang="en-US" sz="1800" dirty="0">
                <a:solidFill>
                  <a:schemeClr val="accent6">
                    <a:lumMod val="50000"/>
                  </a:schemeClr>
                </a:solidFill>
              </a:rPr>
              <a:t>($M)</a:t>
            </a:r>
          </a:p>
        </p:txBody>
      </p:sp>
      <p:sp>
        <p:nvSpPr>
          <p:cNvPr id="9" name="TextBox 8">
            <a:extLst>
              <a:ext uri="{FF2B5EF4-FFF2-40B4-BE49-F238E27FC236}">
                <a16:creationId xmlns:a16="http://schemas.microsoft.com/office/drawing/2014/main" id="{073F5CCD-8AAB-FA4A-A05D-19C1084C27FD}"/>
              </a:ext>
            </a:extLst>
          </p:cNvPr>
          <p:cNvSpPr txBox="1"/>
          <p:nvPr/>
        </p:nvSpPr>
        <p:spPr>
          <a:xfrm>
            <a:off x="2267005" y="4313139"/>
            <a:ext cx="402674" cy="369332"/>
          </a:xfrm>
          <a:prstGeom prst="rect">
            <a:avLst/>
          </a:prstGeom>
          <a:noFill/>
        </p:spPr>
        <p:txBody>
          <a:bodyPr wrap="none" rtlCol="0">
            <a:spAutoFit/>
          </a:bodyPr>
          <a:lstStyle/>
          <a:p>
            <a:r>
              <a:rPr lang="en-US" sz="1800" dirty="0"/>
              <a:t>FY</a:t>
            </a:r>
          </a:p>
        </p:txBody>
      </p:sp>
      <p:sp>
        <p:nvSpPr>
          <p:cNvPr id="10" name="TextBox 9">
            <a:extLst>
              <a:ext uri="{FF2B5EF4-FFF2-40B4-BE49-F238E27FC236}">
                <a16:creationId xmlns:a16="http://schemas.microsoft.com/office/drawing/2014/main" id="{82015309-E09A-0A47-B369-9BE7AEBF438D}"/>
              </a:ext>
            </a:extLst>
          </p:cNvPr>
          <p:cNvSpPr txBox="1"/>
          <p:nvPr/>
        </p:nvSpPr>
        <p:spPr>
          <a:xfrm>
            <a:off x="2773412" y="3412813"/>
            <a:ext cx="1403538" cy="830997"/>
          </a:xfrm>
          <a:prstGeom prst="rect">
            <a:avLst/>
          </a:prstGeom>
          <a:noFill/>
        </p:spPr>
        <p:txBody>
          <a:bodyPr wrap="square" rtlCol="0">
            <a:spAutoFit/>
          </a:bodyPr>
          <a:lstStyle/>
          <a:p>
            <a:r>
              <a:rPr lang="en-US" sz="1600" dirty="0">
                <a:solidFill>
                  <a:schemeClr val="accent6">
                    <a:lumMod val="50000"/>
                  </a:schemeClr>
                </a:solidFill>
              </a:rPr>
              <a:t>FY20, FY21 numbers from the  FWP</a:t>
            </a:r>
          </a:p>
        </p:txBody>
      </p:sp>
      <p:sp>
        <p:nvSpPr>
          <p:cNvPr id="11" name="TextBox 10">
            <a:extLst>
              <a:ext uri="{FF2B5EF4-FFF2-40B4-BE49-F238E27FC236}">
                <a16:creationId xmlns:a16="http://schemas.microsoft.com/office/drawing/2014/main" id="{75A5677F-ABAC-EE48-AA96-B0E0CE3BFA46}"/>
              </a:ext>
            </a:extLst>
          </p:cNvPr>
          <p:cNvSpPr txBox="1"/>
          <p:nvPr/>
        </p:nvSpPr>
        <p:spPr>
          <a:xfrm>
            <a:off x="202486" y="2736095"/>
            <a:ext cx="1409617" cy="400110"/>
          </a:xfrm>
          <a:prstGeom prst="rect">
            <a:avLst/>
          </a:prstGeom>
          <a:noFill/>
        </p:spPr>
        <p:txBody>
          <a:bodyPr wrap="none" rtlCol="0">
            <a:spAutoFit/>
          </a:bodyPr>
          <a:lstStyle/>
          <a:p>
            <a:r>
              <a:rPr lang="en-US" sz="2000" dirty="0">
                <a:solidFill>
                  <a:srgbClr val="FFC000"/>
                </a:solidFill>
              </a:rPr>
              <a:t>Half walkup</a:t>
            </a:r>
          </a:p>
        </p:txBody>
      </p:sp>
      <p:sp>
        <p:nvSpPr>
          <p:cNvPr id="12" name="TextBox 11">
            <a:extLst>
              <a:ext uri="{FF2B5EF4-FFF2-40B4-BE49-F238E27FC236}">
                <a16:creationId xmlns:a16="http://schemas.microsoft.com/office/drawing/2014/main" id="{05846F36-CC7F-E442-B846-D907E41D5FD2}"/>
              </a:ext>
            </a:extLst>
          </p:cNvPr>
          <p:cNvSpPr txBox="1"/>
          <p:nvPr/>
        </p:nvSpPr>
        <p:spPr>
          <a:xfrm>
            <a:off x="274622" y="3140662"/>
            <a:ext cx="1287788" cy="400110"/>
          </a:xfrm>
          <a:prstGeom prst="rect">
            <a:avLst/>
          </a:prstGeom>
          <a:noFill/>
        </p:spPr>
        <p:txBody>
          <a:bodyPr wrap="none" rtlCol="0">
            <a:spAutoFit/>
          </a:bodyPr>
          <a:lstStyle/>
          <a:p>
            <a:r>
              <a:rPr lang="en-US" sz="2000" dirty="0">
                <a:solidFill>
                  <a:srgbClr val="FF0000"/>
                </a:solidFill>
              </a:rPr>
              <a:t>No walkup</a:t>
            </a:r>
          </a:p>
        </p:txBody>
      </p:sp>
      <p:sp>
        <p:nvSpPr>
          <p:cNvPr id="14" name="TextBox 13">
            <a:extLst>
              <a:ext uri="{FF2B5EF4-FFF2-40B4-BE49-F238E27FC236}">
                <a16:creationId xmlns:a16="http://schemas.microsoft.com/office/drawing/2014/main" id="{F4A147D1-E760-744C-9C63-9584DA125F04}"/>
              </a:ext>
            </a:extLst>
          </p:cNvPr>
          <p:cNvSpPr txBox="1"/>
          <p:nvPr/>
        </p:nvSpPr>
        <p:spPr>
          <a:xfrm>
            <a:off x="4833511" y="2097636"/>
            <a:ext cx="3548036" cy="338554"/>
          </a:xfrm>
          <a:prstGeom prst="rect">
            <a:avLst/>
          </a:prstGeom>
          <a:noFill/>
        </p:spPr>
        <p:txBody>
          <a:bodyPr wrap="square" rtlCol="0">
            <a:spAutoFit/>
          </a:bodyPr>
          <a:lstStyle/>
          <a:p>
            <a:r>
              <a:rPr lang="en-US" sz="1600" dirty="0">
                <a:solidFill>
                  <a:schemeClr val="accent6">
                    <a:lumMod val="50000"/>
                  </a:schemeClr>
                </a:solidFill>
              </a:rPr>
              <a:t>1% escalation per year starting in FY22</a:t>
            </a:r>
          </a:p>
        </p:txBody>
      </p:sp>
      <p:sp>
        <p:nvSpPr>
          <p:cNvPr id="15" name="TextBox 14">
            <a:extLst>
              <a:ext uri="{FF2B5EF4-FFF2-40B4-BE49-F238E27FC236}">
                <a16:creationId xmlns:a16="http://schemas.microsoft.com/office/drawing/2014/main" id="{2039C678-BCC5-074A-9F84-EB8EE435C865}"/>
              </a:ext>
            </a:extLst>
          </p:cNvPr>
          <p:cNvSpPr txBox="1"/>
          <p:nvPr/>
        </p:nvSpPr>
        <p:spPr>
          <a:xfrm>
            <a:off x="4912967" y="2715166"/>
            <a:ext cx="2630380" cy="338554"/>
          </a:xfrm>
          <a:prstGeom prst="rect">
            <a:avLst/>
          </a:prstGeom>
          <a:noFill/>
        </p:spPr>
        <p:txBody>
          <a:bodyPr wrap="square" rtlCol="0">
            <a:spAutoFit/>
          </a:bodyPr>
          <a:lstStyle/>
          <a:p>
            <a:r>
              <a:rPr lang="en-US" sz="1600" dirty="0">
                <a:solidFill>
                  <a:schemeClr val="accent6">
                    <a:lumMod val="50000"/>
                  </a:schemeClr>
                </a:solidFill>
              </a:rPr>
              <a:t>Flat flat at FY21 level</a:t>
            </a:r>
          </a:p>
        </p:txBody>
      </p:sp>
      <p:sp>
        <p:nvSpPr>
          <p:cNvPr id="16" name="TextBox 15">
            <a:extLst>
              <a:ext uri="{FF2B5EF4-FFF2-40B4-BE49-F238E27FC236}">
                <a16:creationId xmlns:a16="http://schemas.microsoft.com/office/drawing/2014/main" id="{B576B7CE-4D56-9748-9394-9F6C57DBB4E8}"/>
              </a:ext>
            </a:extLst>
          </p:cNvPr>
          <p:cNvSpPr txBox="1"/>
          <p:nvPr/>
        </p:nvSpPr>
        <p:spPr>
          <a:xfrm>
            <a:off x="4912967" y="3489205"/>
            <a:ext cx="3954436" cy="338554"/>
          </a:xfrm>
          <a:prstGeom prst="rect">
            <a:avLst/>
          </a:prstGeom>
          <a:noFill/>
        </p:spPr>
        <p:txBody>
          <a:bodyPr wrap="square" rtlCol="0">
            <a:spAutoFit/>
          </a:bodyPr>
          <a:lstStyle/>
          <a:p>
            <a:r>
              <a:rPr lang="en-US" sz="1600" dirty="0">
                <a:solidFill>
                  <a:schemeClr val="accent6">
                    <a:lumMod val="50000"/>
                  </a:schemeClr>
                </a:solidFill>
              </a:rPr>
              <a:t>1% down per year starting in FY22</a:t>
            </a:r>
          </a:p>
        </p:txBody>
      </p:sp>
      <p:sp>
        <p:nvSpPr>
          <p:cNvPr id="17" name="TextBox 16">
            <a:extLst>
              <a:ext uri="{FF2B5EF4-FFF2-40B4-BE49-F238E27FC236}">
                <a16:creationId xmlns:a16="http://schemas.microsoft.com/office/drawing/2014/main" id="{EF3F7567-4CFA-1F4C-8CCC-20F61CE45DC3}"/>
              </a:ext>
            </a:extLst>
          </p:cNvPr>
          <p:cNvSpPr txBox="1"/>
          <p:nvPr/>
        </p:nvSpPr>
        <p:spPr>
          <a:xfrm>
            <a:off x="202486" y="2346762"/>
            <a:ext cx="1359924" cy="400110"/>
          </a:xfrm>
          <a:prstGeom prst="rect">
            <a:avLst/>
          </a:prstGeom>
          <a:noFill/>
        </p:spPr>
        <p:txBody>
          <a:bodyPr wrap="none" rtlCol="0">
            <a:spAutoFit/>
          </a:bodyPr>
          <a:lstStyle/>
          <a:p>
            <a:r>
              <a:rPr lang="en-US" sz="2000" dirty="0">
                <a:solidFill>
                  <a:srgbClr val="00B050"/>
                </a:solidFill>
              </a:rPr>
              <a:t>Full walkup</a:t>
            </a:r>
          </a:p>
        </p:txBody>
      </p:sp>
    </p:spTree>
    <p:extLst>
      <p:ext uri="{BB962C8B-B14F-4D97-AF65-F5344CB8AC3E}">
        <p14:creationId xmlns:p14="http://schemas.microsoft.com/office/powerpoint/2010/main" val="313784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7A5AC-0FB3-1546-9D02-4074BD031183}"/>
              </a:ext>
            </a:extLst>
          </p:cNvPr>
          <p:cNvSpPr>
            <a:spLocks noGrp="1"/>
          </p:cNvSpPr>
          <p:nvPr>
            <p:ph type="title"/>
          </p:nvPr>
        </p:nvSpPr>
        <p:spPr>
          <a:xfrm>
            <a:off x="351374" y="90684"/>
            <a:ext cx="6063051" cy="592105"/>
          </a:xfrm>
        </p:spPr>
        <p:txBody>
          <a:bodyPr/>
          <a:lstStyle/>
          <a:p>
            <a:r>
              <a:rPr lang="en-US" dirty="0"/>
              <a:t>FTE evolution:  All Research</a:t>
            </a:r>
          </a:p>
        </p:txBody>
      </p:sp>
      <p:sp>
        <p:nvSpPr>
          <p:cNvPr id="4" name="Date Placeholder 3">
            <a:extLst>
              <a:ext uri="{FF2B5EF4-FFF2-40B4-BE49-F238E27FC236}">
                <a16:creationId xmlns:a16="http://schemas.microsoft.com/office/drawing/2014/main" id="{25DD927F-AB40-AD4B-9B65-D6DBCCBBFB1F}"/>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5B579CAA-C89F-E143-A7BE-0BE1148965CB}"/>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4D315E53-D5C2-4641-8D3C-C0EC11EBEF5B}"/>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10" name="Picture 9">
            <a:extLst>
              <a:ext uri="{FF2B5EF4-FFF2-40B4-BE49-F238E27FC236}">
                <a16:creationId xmlns:a16="http://schemas.microsoft.com/office/drawing/2014/main" id="{1241D672-78C8-2844-BE64-667F2690A44E}"/>
              </a:ext>
            </a:extLst>
          </p:cNvPr>
          <p:cNvPicPr>
            <a:picLocks noChangeAspect="1"/>
          </p:cNvPicPr>
          <p:nvPr/>
        </p:nvPicPr>
        <p:blipFill>
          <a:blip r:embed="rId2"/>
          <a:stretch>
            <a:fillRect/>
          </a:stretch>
        </p:blipFill>
        <p:spPr>
          <a:xfrm>
            <a:off x="429419" y="3429000"/>
            <a:ext cx="3670300" cy="1384300"/>
          </a:xfrm>
          <a:prstGeom prst="rect">
            <a:avLst/>
          </a:prstGeom>
        </p:spPr>
      </p:pic>
      <p:pic>
        <p:nvPicPr>
          <p:cNvPr id="13" name="Picture 12">
            <a:extLst>
              <a:ext uri="{FF2B5EF4-FFF2-40B4-BE49-F238E27FC236}">
                <a16:creationId xmlns:a16="http://schemas.microsoft.com/office/drawing/2014/main" id="{9821D16A-E9AA-BD4E-B2B5-C7D0C46D10C1}"/>
              </a:ext>
            </a:extLst>
          </p:cNvPr>
          <p:cNvPicPr>
            <a:picLocks noChangeAspect="1"/>
          </p:cNvPicPr>
          <p:nvPr/>
        </p:nvPicPr>
        <p:blipFill>
          <a:blip r:embed="rId3"/>
          <a:stretch>
            <a:fillRect/>
          </a:stretch>
        </p:blipFill>
        <p:spPr>
          <a:xfrm>
            <a:off x="4661662" y="762000"/>
            <a:ext cx="4112419" cy="2514600"/>
          </a:xfrm>
          <a:prstGeom prst="rect">
            <a:avLst/>
          </a:prstGeom>
        </p:spPr>
      </p:pic>
      <p:pic>
        <p:nvPicPr>
          <p:cNvPr id="14" name="Picture 13">
            <a:extLst>
              <a:ext uri="{FF2B5EF4-FFF2-40B4-BE49-F238E27FC236}">
                <a16:creationId xmlns:a16="http://schemas.microsoft.com/office/drawing/2014/main" id="{0C0A67D1-B7E9-7C4E-B6F3-A5E2C801C118}"/>
              </a:ext>
            </a:extLst>
          </p:cNvPr>
          <p:cNvPicPr>
            <a:picLocks noChangeAspect="1"/>
          </p:cNvPicPr>
          <p:nvPr/>
        </p:nvPicPr>
        <p:blipFill>
          <a:blip r:embed="rId4"/>
          <a:stretch>
            <a:fillRect/>
          </a:stretch>
        </p:blipFill>
        <p:spPr>
          <a:xfrm>
            <a:off x="230779" y="750146"/>
            <a:ext cx="4149912" cy="2514600"/>
          </a:xfrm>
          <a:prstGeom prst="rect">
            <a:avLst/>
          </a:prstGeom>
        </p:spPr>
      </p:pic>
      <p:sp>
        <p:nvSpPr>
          <p:cNvPr id="15" name="TextBox 14">
            <a:extLst>
              <a:ext uri="{FF2B5EF4-FFF2-40B4-BE49-F238E27FC236}">
                <a16:creationId xmlns:a16="http://schemas.microsoft.com/office/drawing/2014/main" id="{98CF4419-BEA9-6E47-9983-424E301A62EE}"/>
              </a:ext>
            </a:extLst>
          </p:cNvPr>
          <p:cNvSpPr txBox="1"/>
          <p:nvPr/>
        </p:nvSpPr>
        <p:spPr>
          <a:xfrm>
            <a:off x="1034170" y="1077513"/>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-5.4 FTE in FY20</a:t>
            </a:r>
          </a:p>
        </p:txBody>
      </p:sp>
      <p:sp>
        <p:nvSpPr>
          <p:cNvPr id="17" name="TextBox 16">
            <a:extLst>
              <a:ext uri="{FF2B5EF4-FFF2-40B4-BE49-F238E27FC236}">
                <a16:creationId xmlns:a16="http://schemas.microsoft.com/office/drawing/2014/main" id="{2E3232C8-EEFB-DA43-9E0C-F4E72FD4EB6A}"/>
              </a:ext>
            </a:extLst>
          </p:cNvPr>
          <p:cNvSpPr txBox="1"/>
          <p:nvPr/>
        </p:nvSpPr>
        <p:spPr>
          <a:xfrm>
            <a:off x="2634136" y="1370375"/>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-5.1 FTE FY21-25</a:t>
            </a:r>
          </a:p>
        </p:txBody>
      </p:sp>
      <p:sp>
        <p:nvSpPr>
          <p:cNvPr id="18" name="TextBox 17">
            <a:extLst>
              <a:ext uri="{FF2B5EF4-FFF2-40B4-BE49-F238E27FC236}">
                <a16:creationId xmlns:a16="http://schemas.microsoft.com/office/drawing/2014/main" id="{C2C662DD-2129-E14A-B1E2-371E5628791C}"/>
              </a:ext>
            </a:extLst>
          </p:cNvPr>
          <p:cNvSpPr txBox="1"/>
          <p:nvPr/>
        </p:nvSpPr>
        <p:spPr>
          <a:xfrm>
            <a:off x="5570312" y="1097691"/>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-2.8 FTE in FY20</a:t>
            </a:r>
          </a:p>
        </p:txBody>
      </p:sp>
      <p:sp>
        <p:nvSpPr>
          <p:cNvPr id="19" name="TextBox 18">
            <a:extLst>
              <a:ext uri="{FF2B5EF4-FFF2-40B4-BE49-F238E27FC236}">
                <a16:creationId xmlns:a16="http://schemas.microsoft.com/office/drawing/2014/main" id="{A79FC8EF-65D1-E342-B2B9-0002BA62B44F}"/>
              </a:ext>
            </a:extLst>
          </p:cNvPr>
          <p:cNvSpPr txBox="1"/>
          <p:nvPr/>
        </p:nvSpPr>
        <p:spPr>
          <a:xfrm>
            <a:off x="7275115" y="1300549"/>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-3.5 FTE FY21-25</a:t>
            </a:r>
          </a:p>
        </p:txBody>
      </p:sp>
      <p:pic>
        <p:nvPicPr>
          <p:cNvPr id="2" name="Picture 1">
            <a:extLst>
              <a:ext uri="{FF2B5EF4-FFF2-40B4-BE49-F238E27FC236}">
                <a16:creationId xmlns:a16="http://schemas.microsoft.com/office/drawing/2014/main" id="{539DB086-EDF5-4747-BAC5-437B2882179F}"/>
              </a:ext>
            </a:extLst>
          </p:cNvPr>
          <p:cNvPicPr>
            <a:picLocks noChangeAspect="1"/>
          </p:cNvPicPr>
          <p:nvPr/>
        </p:nvPicPr>
        <p:blipFill>
          <a:blip r:embed="rId5"/>
          <a:stretch>
            <a:fillRect/>
          </a:stretch>
        </p:blipFill>
        <p:spPr>
          <a:xfrm>
            <a:off x="4670519" y="3598844"/>
            <a:ext cx="4160401" cy="2515104"/>
          </a:xfrm>
          <a:prstGeom prst="rect">
            <a:avLst/>
          </a:prstGeom>
        </p:spPr>
      </p:pic>
      <p:sp>
        <p:nvSpPr>
          <p:cNvPr id="20" name="TextBox 19">
            <a:extLst>
              <a:ext uri="{FF2B5EF4-FFF2-40B4-BE49-F238E27FC236}">
                <a16:creationId xmlns:a16="http://schemas.microsoft.com/office/drawing/2014/main" id="{B789C3DE-EDD1-0C40-B616-97B9E69BEFAC}"/>
              </a:ext>
            </a:extLst>
          </p:cNvPr>
          <p:cNvSpPr txBox="1"/>
          <p:nvPr/>
        </p:nvSpPr>
        <p:spPr>
          <a:xfrm>
            <a:off x="8107042" y="3645872"/>
            <a:ext cx="607539"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 flat</a:t>
            </a:r>
          </a:p>
        </p:txBody>
      </p:sp>
    </p:spTree>
    <p:extLst>
      <p:ext uri="{BB962C8B-B14F-4D97-AF65-F5344CB8AC3E}">
        <p14:creationId xmlns:p14="http://schemas.microsoft.com/office/powerpoint/2010/main" val="49750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874E9A-5BA4-EF40-9F1B-954EBA1FADDB}"/>
              </a:ext>
            </a:extLst>
          </p:cNvPr>
          <p:cNvSpPr>
            <a:spLocks noGrp="1"/>
          </p:cNvSpPr>
          <p:nvPr>
            <p:ph idx="1"/>
          </p:nvPr>
        </p:nvSpPr>
        <p:spPr>
          <a:xfrm>
            <a:off x="228600" y="899318"/>
            <a:ext cx="8672513" cy="5059363"/>
          </a:xfrm>
        </p:spPr>
        <p:txBody>
          <a:bodyPr/>
          <a:lstStyle/>
          <a:p>
            <a:r>
              <a:rPr lang="en-US" b="1" dirty="0"/>
              <a:t>Complete clean-up of Phase 1 spaces by Oct. 31.</a:t>
            </a:r>
          </a:p>
          <a:p>
            <a:r>
              <a:rPr lang="en-US" dirty="0"/>
              <a:t>Now is the time to fill out annual goals in Workday and encourage all of your Department members to do the same. </a:t>
            </a:r>
          </a:p>
          <a:p>
            <a:r>
              <a:rPr lang="en-US" sz="2200" dirty="0"/>
              <a:t>Program Support (overhead) has been cut</a:t>
            </a:r>
          </a:p>
          <a:p>
            <a:pPr lvl="1"/>
            <a:r>
              <a:rPr lang="en-US" sz="2000" dirty="0"/>
              <a:t>Need to reduce discretionary work on reviews. Employees should get prior approval to serve on reviews from managers.</a:t>
            </a:r>
          </a:p>
          <a:p>
            <a:r>
              <a:rPr lang="en-US" dirty="0">
                <a:solidFill>
                  <a:srgbClr val="FF0000"/>
                </a:solidFill>
              </a:rPr>
              <a:t>Benefits:  VERY BIG CHANGES!  Everyone needs to go through this during open enrollment and see what plan they want.  See all hands email sent by Kate Gregory on 10/29.</a:t>
            </a:r>
          </a:p>
          <a:p>
            <a:r>
              <a:rPr lang="en-US" dirty="0">
                <a:solidFill>
                  <a:srgbClr val="000000"/>
                </a:solidFill>
              </a:rPr>
              <a:t>5 new budget codes for training, reviews, committees.  We will make a cheat sheet and distribute it.</a:t>
            </a:r>
          </a:p>
          <a:p>
            <a:r>
              <a:rPr lang="en-US" altLang="en-US" dirty="0">
                <a:latin typeface="Helvetica" panose="020B0604020202020204" pitchFamily="34" charset="0"/>
                <a:ea typeface="Geneva" pitchFamily="121" charset="-128"/>
              </a:rPr>
              <a:t>Horst stepping down as Dept Head (basically going into phased retirement I believe)</a:t>
            </a:r>
          </a:p>
          <a:p>
            <a:endParaRPr lang="en-US" dirty="0">
              <a:solidFill>
                <a:srgbClr val="000000"/>
              </a:solidFill>
            </a:endParaRPr>
          </a:p>
        </p:txBody>
      </p:sp>
      <p:sp>
        <p:nvSpPr>
          <p:cNvPr id="3" name="Title 2">
            <a:extLst>
              <a:ext uri="{FF2B5EF4-FFF2-40B4-BE49-F238E27FC236}">
                <a16:creationId xmlns:a16="http://schemas.microsoft.com/office/drawing/2014/main" id="{1CCD3F27-1E2E-3649-868B-C49AE547C4D7}"/>
              </a:ext>
            </a:extLst>
          </p:cNvPr>
          <p:cNvSpPr>
            <a:spLocks noGrp="1"/>
          </p:cNvSpPr>
          <p:nvPr>
            <p:ph type="title"/>
          </p:nvPr>
        </p:nvSpPr>
        <p:spPr/>
        <p:txBody>
          <a:bodyPr/>
          <a:lstStyle/>
          <a:p>
            <a:r>
              <a:rPr lang="en-US" dirty="0"/>
              <a:t>Division news</a:t>
            </a:r>
          </a:p>
        </p:txBody>
      </p:sp>
      <p:sp>
        <p:nvSpPr>
          <p:cNvPr id="4" name="Date Placeholder 3">
            <a:extLst>
              <a:ext uri="{FF2B5EF4-FFF2-40B4-BE49-F238E27FC236}">
                <a16:creationId xmlns:a16="http://schemas.microsoft.com/office/drawing/2014/main" id="{8C05982C-8A6E-C947-BFAF-C0A085F6DA4B}"/>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E3E09830-F4EE-7B47-B832-46C37613A55B}"/>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B6A1A131-23E2-334D-9A62-6446E74637B3}"/>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63024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4536FB-2774-7846-A556-4D8360A01048}"/>
              </a:ext>
            </a:extLst>
          </p:cNvPr>
          <p:cNvSpPr>
            <a:spLocks noGrp="1"/>
          </p:cNvSpPr>
          <p:nvPr>
            <p:ph type="title"/>
          </p:nvPr>
        </p:nvSpPr>
        <p:spPr/>
        <p:txBody>
          <a:bodyPr/>
          <a:lstStyle/>
          <a:p>
            <a:r>
              <a:rPr lang="en-US" dirty="0"/>
              <a:t>FTE evolution:  Scientists</a:t>
            </a:r>
          </a:p>
        </p:txBody>
      </p:sp>
      <p:sp>
        <p:nvSpPr>
          <p:cNvPr id="4" name="Date Placeholder 3">
            <a:extLst>
              <a:ext uri="{FF2B5EF4-FFF2-40B4-BE49-F238E27FC236}">
                <a16:creationId xmlns:a16="http://schemas.microsoft.com/office/drawing/2014/main" id="{7823ABB3-A2CD-D744-8751-C30E7A386196}"/>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AFEA2485-E76E-B842-A0FA-FCBB82C25121}"/>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49399394-A8D7-BD42-A6CB-3F9A8FBFF360}"/>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7" name="Picture 6">
            <a:extLst>
              <a:ext uri="{FF2B5EF4-FFF2-40B4-BE49-F238E27FC236}">
                <a16:creationId xmlns:a16="http://schemas.microsoft.com/office/drawing/2014/main" id="{3B3D01CD-21BB-FB48-8E45-20AA038C6A0B}"/>
              </a:ext>
            </a:extLst>
          </p:cNvPr>
          <p:cNvPicPr>
            <a:picLocks noChangeAspect="1"/>
          </p:cNvPicPr>
          <p:nvPr/>
        </p:nvPicPr>
        <p:blipFill>
          <a:blip r:embed="rId2"/>
          <a:stretch>
            <a:fillRect/>
          </a:stretch>
        </p:blipFill>
        <p:spPr>
          <a:xfrm>
            <a:off x="228600" y="914400"/>
            <a:ext cx="4158129" cy="2514600"/>
          </a:xfrm>
          <a:prstGeom prst="rect">
            <a:avLst/>
          </a:prstGeom>
        </p:spPr>
      </p:pic>
      <p:pic>
        <p:nvPicPr>
          <p:cNvPr id="8" name="Picture 7">
            <a:extLst>
              <a:ext uri="{FF2B5EF4-FFF2-40B4-BE49-F238E27FC236}">
                <a16:creationId xmlns:a16="http://schemas.microsoft.com/office/drawing/2014/main" id="{64B3EBE9-CAAD-1340-A02E-76EE88689377}"/>
              </a:ext>
            </a:extLst>
          </p:cNvPr>
          <p:cNvPicPr>
            <a:picLocks noChangeAspect="1"/>
          </p:cNvPicPr>
          <p:nvPr/>
        </p:nvPicPr>
        <p:blipFill>
          <a:blip r:embed="rId3"/>
          <a:stretch>
            <a:fillRect/>
          </a:stretch>
        </p:blipFill>
        <p:spPr>
          <a:xfrm>
            <a:off x="4661662" y="914400"/>
            <a:ext cx="4118741" cy="2514600"/>
          </a:xfrm>
          <a:prstGeom prst="rect">
            <a:avLst/>
          </a:prstGeom>
        </p:spPr>
      </p:pic>
      <p:pic>
        <p:nvPicPr>
          <p:cNvPr id="10" name="Picture 9">
            <a:extLst>
              <a:ext uri="{FF2B5EF4-FFF2-40B4-BE49-F238E27FC236}">
                <a16:creationId xmlns:a16="http://schemas.microsoft.com/office/drawing/2014/main" id="{96E1DA87-70CC-F044-BD7A-0A240B1483DA}"/>
              </a:ext>
            </a:extLst>
          </p:cNvPr>
          <p:cNvPicPr>
            <a:picLocks noChangeAspect="1"/>
          </p:cNvPicPr>
          <p:nvPr/>
        </p:nvPicPr>
        <p:blipFill>
          <a:blip r:embed="rId4"/>
          <a:stretch>
            <a:fillRect/>
          </a:stretch>
        </p:blipFill>
        <p:spPr>
          <a:xfrm>
            <a:off x="429419" y="3477577"/>
            <a:ext cx="3721100" cy="1397000"/>
          </a:xfrm>
          <a:prstGeom prst="rect">
            <a:avLst/>
          </a:prstGeom>
        </p:spPr>
      </p:pic>
      <p:sp>
        <p:nvSpPr>
          <p:cNvPr id="11" name="TextBox 10">
            <a:extLst>
              <a:ext uri="{FF2B5EF4-FFF2-40B4-BE49-F238E27FC236}">
                <a16:creationId xmlns:a16="http://schemas.microsoft.com/office/drawing/2014/main" id="{50A01896-3A3C-6E4D-92B7-98FAC6E04000}"/>
              </a:ext>
            </a:extLst>
          </p:cNvPr>
          <p:cNvSpPr txBox="1"/>
          <p:nvPr/>
        </p:nvSpPr>
        <p:spPr>
          <a:xfrm>
            <a:off x="365244" y="5003836"/>
            <a:ext cx="4206756" cy="923330"/>
          </a:xfrm>
          <a:prstGeom prst="rect">
            <a:avLst/>
          </a:prstGeom>
          <a:noFill/>
        </p:spPr>
        <p:txBody>
          <a:bodyPr wrap="square" rtlCol="0">
            <a:spAutoFit/>
          </a:bodyPr>
          <a:lstStyle/>
          <a:p>
            <a:endParaRPr lang="en-US" sz="1800" dirty="0">
              <a:solidFill>
                <a:schemeClr val="accent6">
                  <a:lumMod val="50000"/>
                </a:schemeClr>
              </a:solidFill>
            </a:endParaRPr>
          </a:p>
          <a:p>
            <a:r>
              <a:rPr lang="en-US" sz="1800" dirty="0">
                <a:solidFill>
                  <a:schemeClr val="accent6">
                    <a:lumMod val="50000"/>
                  </a:schemeClr>
                </a:solidFill>
              </a:rPr>
              <a:t>Gradual shift from scientists to postdocs as Mu2e project support rolls off</a:t>
            </a:r>
          </a:p>
        </p:txBody>
      </p:sp>
      <p:pic>
        <p:nvPicPr>
          <p:cNvPr id="2" name="Picture 1">
            <a:extLst>
              <a:ext uri="{FF2B5EF4-FFF2-40B4-BE49-F238E27FC236}">
                <a16:creationId xmlns:a16="http://schemas.microsoft.com/office/drawing/2014/main" id="{C70757B2-C83F-4842-B6D3-9BD312992B79}"/>
              </a:ext>
            </a:extLst>
          </p:cNvPr>
          <p:cNvPicPr>
            <a:picLocks noChangeAspect="1"/>
          </p:cNvPicPr>
          <p:nvPr/>
        </p:nvPicPr>
        <p:blipFill>
          <a:blip r:embed="rId5"/>
          <a:stretch>
            <a:fillRect/>
          </a:stretch>
        </p:blipFill>
        <p:spPr>
          <a:xfrm>
            <a:off x="4702003" y="3536575"/>
            <a:ext cx="4012578" cy="2417705"/>
          </a:xfrm>
          <a:prstGeom prst="rect">
            <a:avLst/>
          </a:prstGeom>
        </p:spPr>
      </p:pic>
      <p:sp>
        <p:nvSpPr>
          <p:cNvPr id="12" name="TextBox 11">
            <a:extLst>
              <a:ext uri="{FF2B5EF4-FFF2-40B4-BE49-F238E27FC236}">
                <a16:creationId xmlns:a16="http://schemas.microsoft.com/office/drawing/2014/main" id="{67882F27-55E4-D448-A352-ADE0501BB9D5}"/>
              </a:ext>
            </a:extLst>
          </p:cNvPr>
          <p:cNvSpPr txBox="1"/>
          <p:nvPr/>
        </p:nvSpPr>
        <p:spPr>
          <a:xfrm>
            <a:off x="1302603" y="1281106"/>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-4.9 FTE in FY20</a:t>
            </a:r>
          </a:p>
        </p:txBody>
      </p:sp>
      <p:sp>
        <p:nvSpPr>
          <p:cNvPr id="13" name="TextBox 12">
            <a:extLst>
              <a:ext uri="{FF2B5EF4-FFF2-40B4-BE49-F238E27FC236}">
                <a16:creationId xmlns:a16="http://schemas.microsoft.com/office/drawing/2014/main" id="{4C146404-7BBD-EA46-A9C7-27C4E0FC2EA8}"/>
              </a:ext>
            </a:extLst>
          </p:cNvPr>
          <p:cNvSpPr txBox="1"/>
          <p:nvPr/>
        </p:nvSpPr>
        <p:spPr>
          <a:xfrm>
            <a:off x="2902569" y="1573968"/>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-2.4 FTE FY21-25</a:t>
            </a:r>
          </a:p>
        </p:txBody>
      </p:sp>
      <p:sp>
        <p:nvSpPr>
          <p:cNvPr id="16" name="TextBox 15">
            <a:extLst>
              <a:ext uri="{FF2B5EF4-FFF2-40B4-BE49-F238E27FC236}">
                <a16:creationId xmlns:a16="http://schemas.microsoft.com/office/drawing/2014/main" id="{EC6233AE-305A-F640-B98F-A876A931219B}"/>
              </a:ext>
            </a:extLst>
          </p:cNvPr>
          <p:cNvSpPr txBox="1"/>
          <p:nvPr/>
        </p:nvSpPr>
        <p:spPr>
          <a:xfrm>
            <a:off x="5562992" y="1221122"/>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-2.5 FTE in FY20</a:t>
            </a:r>
          </a:p>
        </p:txBody>
      </p:sp>
      <p:sp>
        <p:nvSpPr>
          <p:cNvPr id="17" name="TextBox 16">
            <a:extLst>
              <a:ext uri="{FF2B5EF4-FFF2-40B4-BE49-F238E27FC236}">
                <a16:creationId xmlns:a16="http://schemas.microsoft.com/office/drawing/2014/main" id="{6107AA4E-DD7F-B940-B491-8A7D6B124C6A}"/>
              </a:ext>
            </a:extLst>
          </p:cNvPr>
          <p:cNvSpPr txBox="1"/>
          <p:nvPr/>
        </p:nvSpPr>
        <p:spPr>
          <a:xfrm>
            <a:off x="7162958" y="1339173"/>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-1.8 FTE FY21-25</a:t>
            </a:r>
          </a:p>
        </p:txBody>
      </p:sp>
      <p:sp>
        <p:nvSpPr>
          <p:cNvPr id="18" name="TextBox 17">
            <a:extLst>
              <a:ext uri="{FF2B5EF4-FFF2-40B4-BE49-F238E27FC236}">
                <a16:creationId xmlns:a16="http://schemas.microsoft.com/office/drawing/2014/main" id="{1F0B342C-76B9-7245-B3C2-D9A31B0E8299}"/>
              </a:ext>
            </a:extLst>
          </p:cNvPr>
          <p:cNvSpPr txBox="1"/>
          <p:nvPr/>
        </p:nvSpPr>
        <p:spPr>
          <a:xfrm>
            <a:off x="7476723" y="5641674"/>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-2.3 FTE FY21-25</a:t>
            </a:r>
          </a:p>
        </p:txBody>
      </p:sp>
      <p:sp>
        <p:nvSpPr>
          <p:cNvPr id="19" name="TextBox 18">
            <a:extLst>
              <a:ext uri="{FF2B5EF4-FFF2-40B4-BE49-F238E27FC236}">
                <a16:creationId xmlns:a16="http://schemas.microsoft.com/office/drawing/2014/main" id="{259E6E2B-0CAA-5B4D-94CD-70BEDFCFA542}"/>
              </a:ext>
            </a:extLst>
          </p:cNvPr>
          <p:cNvSpPr txBox="1"/>
          <p:nvPr/>
        </p:nvSpPr>
        <p:spPr>
          <a:xfrm>
            <a:off x="4688556" y="5615253"/>
            <a:ext cx="1537600"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+0.5 FTE in FY20</a:t>
            </a:r>
          </a:p>
        </p:txBody>
      </p:sp>
    </p:spTree>
    <p:extLst>
      <p:ext uri="{BB962C8B-B14F-4D97-AF65-F5344CB8AC3E}">
        <p14:creationId xmlns:p14="http://schemas.microsoft.com/office/powerpoint/2010/main" val="184362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4CCBA8-B3D7-6847-80C5-BB05646000C0}"/>
              </a:ext>
            </a:extLst>
          </p:cNvPr>
          <p:cNvSpPr>
            <a:spLocks noGrp="1"/>
          </p:cNvSpPr>
          <p:nvPr>
            <p:ph type="title"/>
          </p:nvPr>
        </p:nvSpPr>
        <p:spPr/>
        <p:txBody>
          <a:bodyPr/>
          <a:lstStyle/>
          <a:p>
            <a:r>
              <a:rPr lang="en-US" dirty="0"/>
              <a:t>FTE evolution:  Postdocs</a:t>
            </a:r>
          </a:p>
        </p:txBody>
      </p:sp>
      <p:sp>
        <p:nvSpPr>
          <p:cNvPr id="4" name="Date Placeholder 3">
            <a:extLst>
              <a:ext uri="{FF2B5EF4-FFF2-40B4-BE49-F238E27FC236}">
                <a16:creationId xmlns:a16="http://schemas.microsoft.com/office/drawing/2014/main" id="{7F0FA1B5-6499-8141-99D9-224F80D02BF6}"/>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DB34D54C-F2ED-084F-8420-A1AF2502E0E4}"/>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87BB4D7F-A7EB-BD4E-9C28-0A9B7B4B9619}"/>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12" name="Picture 11">
            <a:extLst>
              <a:ext uri="{FF2B5EF4-FFF2-40B4-BE49-F238E27FC236}">
                <a16:creationId xmlns:a16="http://schemas.microsoft.com/office/drawing/2014/main" id="{B0CF6CB3-E068-EA46-B8F9-BEE5F5CD5CF3}"/>
              </a:ext>
            </a:extLst>
          </p:cNvPr>
          <p:cNvPicPr>
            <a:picLocks noChangeAspect="1"/>
          </p:cNvPicPr>
          <p:nvPr/>
        </p:nvPicPr>
        <p:blipFill>
          <a:blip r:embed="rId2"/>
          <a:stretch>
            <a:fillRect/>
          </a:stretch>
        </p:blipFill>
        <p:spPr>
          <a:xfrm>
            <a:off x="391993" y="1077321"/>
            <a:ext cx="4180007" cy="2514600"/>
          </a:xfrm>
          <a:prstGeom prst="rect">
            <a:avLst/>
          </a:prstGeom>
        </p:spPr>
      </p:pic>
      <p:pic>
        <p:nvPicPr>
          <p:cNvPr id="13" name="Picture 12">
            <a:extLst>
              <a:ext uri="{FF2B5EF4-FFF2-40B4-BE49-F238E27FC236}">
                <a16:creationId xmlns:a16="http://schemas.microsoft.com/office/drawing/2014/main" id="{77F02A86-8180-0F40-ADEA-7EE90BC7830C}"/>
              </a:ext>
            </a:extLst>
          </p:cNvPr>
          <p:cNvPicPr>
            <a:picLocks noChangeAspect="1"/>
          </p:cNvPicPr>
          <p:nvPr/>
        </p:nvPicPr>
        <p:blipFill>
          <a:blip r:embed="rId3"/>
          <a:stretch>
            <a:fillRect/>
          </a:stretch>
        </p:blipFill>
        <p:spPr>
          <a:xfrm>
            <a:off x="4811712" y="1077321"/>
            <a:ext cx="4103688" cy="2514600"/>
          </a:xfrm>
          <a:prstGeom prst="rect">
            <a:avLst/>
          </a:prstGeom>
        </p:spPr>
      </p:pic>
      <p:pic>
        <p:nvPicPr>
          <p:cNvPr id="14" name="Picture 13">
            <a:extLst>
              <a:ext uri="{FF2B5EF4-FFF2-40B4-BE49-F238E27FC236}">
                <a16:creationId xmlns:a16="http://schemas.microsoft.com/office/drawing/2014/main" id="{F7B7EDAC-7A11-7349-893C-CF15EB946BAE}"/>
              </a:ext>
            </a:extLst>
          </p:cNvPr>
          <p:cNvPicPr>
            <a:picLocks noChangeAspect="1"/>
          </p:cNvPicPr>
          <p:nvPr/>
        </p:nvPicPr>
        <p:blipFill>
          <a:blip r:embed="rId4"/>
          <a:stretch>
            <a:fillRect/>
          </a:stretch>
        </p:blipFill>
        <p:spPr>
          <a:xfrm>
            <a:off x="4920198" y="3691459"/>
            <a:ext cx="3905124" cy="2514600"/>
          </a:xfrm>
          <a:prstGeom prst="rect">
            <a:avLst/>
          </a:prstGeom>
        </p:spPr>
      </p:pic>
      <p:pic>
        <p:nvPicPr>
          <p:cNvPr id="16" name="Picture 15">
            <a:extLst>
              <a:ext uri="{FF2B5EF4-FFF2-40B4-BE49-F238E27FC236}">
                <a16:creationId xmlns:a16="http://schemas.microsoft.com/office/drawing/2014/main" id="{EE8CC1FC-A074-5C4E-B8D0-3A1E39E5BB0C}"/>
              </a:ext>
            </a:extLst>
          </p:cNvPr>
          <p:cNvPicPr>
            <a:picLocks noChangeAspect="1"/>
          </p:cNvPicPr>
          <p:nvPr/>
        </p:nvPicPr>
        <p:blipFill>
          <a:blip r:embed="rId5"/>
          <a:stretch>
            <a:fillRect/>
          </a:stretch>
        </p:blipFill>
        <p:spPr>
          <a:xfrm>
            <a:off x="736827" y="3651118"/>
            <a:ext cx="3733800" cy="1409700"/>
          </a:xfrm>
          <a:prstGeom prst="rect">
            <a:avLst/>
          </a:prstGeom>
        </p:spPr>
      </p:pic>
      <p:sp>
        <p:nvSpPr>
          <p:cNvPr id="17" name="TextBox 16">
            <a:extLst>
              <a:ext uri="{FF2B5EF4-FFF2-40B4-BE49-F238E27FC236}">
                <a16:creationId xmlns:a16="http://schemas.microsoft.com/office/drawing/2014/main" id="{102A5F67-DA79-F143-8735-DCEEC3192074}"/>
              </a:ext>
            </a:extLst>
          </p:cNvPr>
          <p:cNvSpPr txBox="1"/>
          <p:nvPr/>
        </p:nvSpPr>
        <p:spPr>
          <a:xfrm>
            <a:off x="303605" y="5066860"/>
            <a:ext cx="4589699" cy="923330"/>
          </a:xfrm>
          <a:prstGeom prst="rect">
            <a:avLst/>
          </a:prstGeom>
          <a:noFill/>
        </p:spPr>
        <p:txBody>
          <a:bodyPr wrap="square" rtlCol="0">
            <a:spAutoFit/>
          </a:bodyPr>
          <a:lstStyle/>
          <a:p>
            <a:endParaRPr lang="en-US" sz="1800" dirty="0">
              <a:solidFill>
                <a:schemeClr val="accent6">
                  <a:lumMod val="50000"/>
                </a:schemeClr>
              </a:solidFill>
            </a:endParaRPr>
          </a:p>
          <a:p>
            <a:r>
              <a:rPr lang="en-US" sz="1800" dirty="0">
                <a:solidFill>
                  <a:schemeClr val="accent6">
                    <a:lumMod val="50000"/>
                  </a:schemeClr>
                </a:solidFill>
              </a:rPr>
              <a:t>PD reduction through attrition and delays in replacements in the low and medium scenarios</a:t>
            </a:r>
          </a:p>
        </p:txBody>
      </p:sp>
      <p:sp>
        <p:nvSpPr>
          <p:cNvPr id="11" name="TextBox 10">
            <a:extLst>
              <a:ext uri="{FF2B5EF4-FFF2-40B4-BE49-F238E27FC236}">
                <a16:creationId xmlns:a16="http://schemas.microsoft.com/office/drawing/2014/main" id="{50272701-AB24-D947-A850-50307A91B497}"/>
              </a:ext>
            </a:extLst>
          </p:cNvPr>
          <p:cNvSpPr txBox="1"/>
          <p:nvPr/>
        </p:nvSpPr>
        <p:spPr>
          <a:xfrm>
            <a:off x="1302603" y="1523152"/>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-0.5 FTE in FY20</a:t>
            </a:r>
          </a:p>
        </p:txBody>
      </p:sp>
      <p:sp>
        <p:nvSpPr>
          <p:cNvPr id="15" name="TextBox 14">
            <a:extLst>
              <a:ext uri="{FF2B5EF4-FFF2-40B4-BE49-F238E27FC236}">
                <a16:creationId xmlns:a16="http://schemas.microsoft.com/office/drawing/2014/main" id="{6CC54A0F-CC43-3A49-AA6C-95270F9840FD}"/>
              </a:ext>
            </a:extLst>
          </p:cNvPr>
          <p:cNvSpPr txBox="1"/>
          <p:nvPr/>
        </p:nvSpPr>
        <p:spPr>
          <a:xfrm>
            <a:off x="2902569" y="1816014"/>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-2.7 FTE FY21-25</a:t>
            </a:r>
          </a:p>
        </p:txBody>
      </p:sp>
      <p:sp>
        <p:nvSpPr>
          <p:cNvPr id="18" name="TextBox 17">
            <a:extLst>
              <a:ext uri="{FF2B5EF4-FFF2-40B4-BE49-F238E27FC236}">
                <a16:creationId xmlns:a16="http://schemas.microsoft.com/office/drawing/2014/main" id="{01A86626-4624-4F46-964F-BEF6A500BA95}"/>
              </a:ext>
            </a:extLst>
          </p:cNvPr>
          <p:cNvSpPr txBox="1"/>
          <p:nvPr/>
        </p:nvSpPr>
        <p:spPr>
          <a:xfrm>
            <a:off x="5596781" y="1399567"/>
            <a:ext cx="1497526"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-0.2 FTE in FY20</a:t>
            </a:r>
          </a:p>
        </p:txBody>
      </p:sp>
      <p:sp>
        <p:nvSpPr>
          <p:cNvPr id="19" name="TextBox 18">
            <a:extLst>
              <a:ext uri="{FF2B5EF4-FFF2-40B4-BE49-F238E27FC236}">
                <a16:creationId xmlns:a16="http://schemas.microsoft.com/office/drawing/2014/main" id="{DD7AD332-AF5A-6E47-882E-1761DA4E9ADF}"/>
              </a:ext>
            </a:extLst>
          </p:cNvPr>
          <p:cNvSpPr txBox="1"/>
          <p:nvPr/>
        </p:nvSpPr>
        <p:spPr>
          <a:xfrm>
            <a:off x="7196747" y="1665535"/>
            <a:ext cx="1568058"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-1.8 FTE FY21-25</a:t>
            </a:r>
          </a:p>
        </p:txBody>
      </p:sp>
      <p:sp>
        <p:nvSpPr>
          <p:cNvPr id="20" name="TextBox 19">
            <a:extLst>
              <a:ext uri="{FF2B5EF4-FFF2-40B4-BE49-F238E27FC236}">
                <a16:creationId xmlns:a16="http://schemas.microsoft.com/office/drawing/2014/main" id="{4088C416-8111-0C42-8428-520156A24E5D}"/>
              </a:ext>
            </a:extLst>
          </p:cNvPr>
          <p:cNvSpPr txBox="1"/>
          <p:nvPr/>
        </p:nvSpPr>
        <p:spPr>
          <a:xfrm>
            <a:off x="7980776" y="3945108"/>
            <a:ext cx="519181" cy="338554"/>
          </a:xfrm>
          <a:prstGeom prst="rect">
            <a:avLst/>
          </a:prstGeom>
          <a:solidFill>
            <a:schemeClr val="bg1"/>
          </a:solidFill>
          <a:ln>
            <a:solidFill>
              <a:srgbClr val="FF0000"/>
            </a:solidFill>
          </a:ln>
        </p:spPr>
        <p:txBody>
          <a:bodyPr wrap="none" rtlCol="0">
            <a:spAutoFit/>
          </a:bodyPr>
          <a:lstStyle/>
          <a:p>
            <a:r>
              <a:rPr lang="en-US" sz="1600" dirty="0">
                <a:solidFill>
                  <a:schemeClr val="accent6">
                    <a:lumMod val="50000"/>
                  </a:schemeClr>
                </a:solidFill>
              </a:rPr>
              <a:t>-flat</a:t>
            </a:r>
          </a:p>
        </p:txBody>
      </p:sp>
    </p:spTree>
    <p:extLst>
      <p:ext uri="{BB962C8B-B14F-4D97-AF65-F5344CB8AC3E}">
        <p14:creationId xmlns:p14="http://schemas.microsoft.com/office/powerpoint/2010/main" val="978147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7812BB-6465-714B-BC88-93B43373509C}"/>
              </a:ext>
            </a:extLst>
          </p:cNvPr>
          <p:cNvSpPr>
            <a:spLocks noGrp="1"/>
          </p:cNvSpPr>
          <p:nvPr>
            <p:ph type="title"/>
          </p:nvPr>
        </p:nvSpPr>
        <p:spPr/>
        <p:txBody>
          <a:bodyPr/>
          <a:lstStyle/>
          <a:p>
            <a:r>
              <a:rPr lang="en-US" dirty="0"/>
              <a:t>Roles, Responsibilities by scenario</a:t>
            </a:r>
          </a:p>
        </p:txBody>
      </p:sp>
      <p:sp>
        <p:nvSpPr>
          <p:cNvPr id="4" name="Date Placeholder 3">
            <a:extLst>
              <a:ext uri="{FF2B5EF4-FFF2-40B4-BE49-F238E27FC236}">
                <a16:creationId xmlns:a16="http://schemas.microsoft.com/office/drawing/2014/main" id="{7984A280-1DB4-1940-A0B0-C354431480E2}"/>
              </a:ext>
            </a:extLst>
          </p:cNvPr>
          <p:cNvSpPr>
            <a:spLocks noGrp="1"/>
          </p:cNvSpPr>
          <p:nvPr>
            <p:ph type="dt" sz="half" idx="2"/>
          </p:nvPr>
        </p:nvSpPr>
        <p:spPr/>
        <p:txBody>
          <a:bodyPr/>
          <a:lstStyle/>
          <a:p>
            <a:pPr>
              <a:defRPr/>
            </a:pPr>
            <a:r>
              <a:rPr lang="en-US"/>
              <a:t>8/13/19</a:t>
            </a:r>
            <a:endParaRPr lang="en-US" dirty="0"/>
          </a:p>
        </p:txBody>
      </p:sp>
      <p:sp>
        <p:nvSpPr>
          <p:cNvPr id="5" name="Footer Placeholder 4">
            <a:extLst>
              <a:ext uri="{FF2B5EF4-FFF2-40B4-BE49-F238E27FC236}">
                <a16:creationId xmlns:a16="http://schemas.microsoft.com/office/drawing/2014/main" id="{EB8ECCE7-42E4-6048-A3D7-879D9121F93D}"/>
              </a:ext>
            </a:extLst>
          </p:cNvPr>
          <p:cNvSpPr>
            <a:spLocks noGrp="1"/>
          </p:cNvSpPr>
          <p:nvPr>
            <p:ph type="ftr" sz="quarter" idx="3"/>
          </p:nvPr>
        </p:nvSpPr>
        <p:spPr/>
        <p:txBody>
          <a:bodyPr/>
          <a:lstStyle/>
          <a:p>
            <a:pPr>
              <a:defRPr/>
            </a:pPr>
            <a:r>
              <a:rPr lang="en-US"/>
              <a:t>B. Casey, R. Culbertson | Muon Research Stratigic Plan</a:t>
            </a:r>
            <a:endParaRPr lang="en-US" b="1" dirty="0"/>
          </a:p>
        </p:txBody>
      </p:sp>
      <p:sp>
        <p:nvSpPr>
          <p:cNvPr id="6" name="Slide Number Placeholder 5">
            <a:extLst>
              <a:ext uri="{FF2B5EF4-FFF2-40B4-BE49-F238E27FC236}">
                <a16:creationId xmlns:a16="http://schemas.microsoft.com/office/drawing/2014/main" id="{0D1F1158-6C40-9A4E-8BA2-F34790A32589}"/>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2" name="Picture 1">
            <a:extLst>
              <a:ext uri="{FF2B5EF4-FFF2-40B4-BE49-F238E27FC236}">
                <a16:creationId xmlns:a16="http://schemas.microsoft.com/office/drawing/2014/main" id="{AC655511-8DCB-3744-A9D3-830D27ED5AF6}"/>
              </a:ext>
            </a:extLst>
          </p:cNvPr>
          <p:cNvPicPr>
            <a:picLocks noChangeAspect="1"/>
          </p:cNvPicPr>
          <p:nvPr/>
        </p:nvPicPr>
        <p:blipFill>
          <a:blip r:embed="rId2"/>
          <a:stretch>
            <a:fillRect/>
          </a:stretch>
        </p:blipFill>
        <p:spPr>
          <a:xfrm>
            <a:off x="1337221" y="1078181"/>
            <a:ext cx="6648881" cy="4701637"/>
          </a:xfrm>
          <a:prstGeom prst="rect">
            <a:avLst/>
          </a:prstGeom>
        </p:spPr>
      </p:pic>
    </p:spTree>
    <p:extLst>
      <p:ext uri="{BB962C8B-B14F-4D97-AF65-F5344CB8AC3E}">
        <p14:creationId xmlns:p14="http://schemas.microsoft.com/office/powerpoint/2010/main" val="371580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86AC8C-BC3A-434C-96CE-E22E35A84442}"/>
              </a:ext>
            </a:extLst>
          </p:cNvPr>
          <p:cNvSpPr>
            <a:spLocks noGrp="1"/>
          </p:cNvSpPr>
          <p:nvPr>
            <p:ph idx="1"/>
          </p:nvPr>
        </p:nvSpPr>
        <p:spPr>
          <a:xfrm>
            <a:off x="242887" y="1460334"/>
            <a:ext cx="8672513" cy="1403890"/>
          </a:xfrm>
        </p:spPr>
        <p:txBody>
          <a:bodyPr>
            <a:normAutofit fontScale="85000" lnSpcReduction="20000"/>
          </a:bodyPr>
          <a:lstStyle/>
          <a:p>
            <a:r>
              <a:rPr lang="en-US" dirty="0"/>
              <a:t>Even in the high scenario, we will not be able to ramp up effort on future experiments</a:t>
            </a:r>
          </a:p>
          <a:p>
            <a:endParaRPr lang="en-US" dirty="0"/>
          </a:p>
          <a:p>
            <a:r>
              <a:rPr lang="en-US" dirty="0"/>
              <a:t>We are applying for non-base funding to advance both Mu2e-II and the negative muon g-2 run. (LDRD, Early Career, </a:t>
            </a:r>
            <a:r>
              <a:rPr lang="en-US" dirty="0" err="1"/>
              <a:t>etc</a:t>
            </a:r>
            <a:r>
              <a:rPr lang="en-US" dirty="0"/>
              <a:t>…) </a:t>
            </a:r>
          </a:p>
          <a:p>
            <a:pPr marL="0" indent="0">
              <a:buNone/>
            </a:pPr>
            <a:endParaRPr lang="en-US" dirty="0"/>
          </a:p>
        </p:txBody>
      </p:sp>
      <p:sp>
        <p:nvSpPr>
          <p:cNvPr id="3" name="Title 2">
            <a:extLst>
              <a:ext uri="{FF2B5EF4-FFF2-40B4-BE49-F238E27FC236}">
                <a16:creationId xmlns:a16="http://schemas.microsoft.com/office/drawing/2014/main" id="{1B1DF00C-9056-3A43-B654-94875DA00EAA}"/>
              </a:ext>
            </a:extLst>
          </p:cNvPr>
          <p:cNvSpPr>
            <a:spLocks noGrp="1"/>
          </p:cNvSpPr>
          <p:nvPr>
            <p:ph type="title"/>
          </p:nvPr>
        </p:nvSpPr>
        <p:spPr/>
        <p:txBody>
          <a:bodyPr/>
          <a:lstStyle/>
          <a:p>
            <a:r>
              <a:rPr lang="en-US" dirty="0"/>
              <a:t>Advancing work on future initiatives</a:t>
            </a:r>
          </a:p>
        </p:txBody>
      </p:sp>
      <p:sp>
        <p:nvSpPr>
          <p:cNvPr id="4" name="Date Placeholder 3">
            <a:extLst>
              <a:ext uri="{FF2B5EF4-FFF2-40B4-BE49-F238E27FC236}">
                <a16:creationId xmlns:a16="http://schemas.microsoft.com/office/drawing/2014/main" id="{6B043BC2-CD2C-4A4C-BDE0-048501287B67}"/>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6D8B5CA9-7BCF-5241-B29C-D98110D7E50B}"/>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ED602699-CB36-4E43-8F33-30756138A47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1264356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71972F-CBED-C241-B2A7-EB91E61A006F}"/>
              </a:ext>
            </a:extLst>
          </p:cNvPr>
          <p:cNvSpPr>
            <a:spLocks noGrp="1"/>
          </p:cNvSpPr>
          <p:nvPr>
            <p:ph idx="1"/>
          </p:nvPr>
        </p:nvSpPr>
        <p:spPr>
          <a:xfrm>
            <a:off x="222250" y="3714750"/>
            <a:ext cx="8672513" cy="2054037"/>
          </a:xfrm>
        </p:spPr>
        <p:txBody>
          <a:bodyPr>
            <a:normAutofit fontScale="62500" lnSpcReduction="20000"/>
          </a:bodyPr>
          <a:lstStyle/>
          <a:p>
            <a:r>
              <a:rPr lang="en-US" dirty="0"/>
              <a:t>We have a plan for each scenario.  Tell us what scenario we are in.</a:t>
            </a:r>
          </a:p>
          <a:p>
            <a:endParaRPr lang="en-US" dirty="0"/>
          </a:p>
          <a:p>
            <a:r>
              <a:rPr lang="en-US" dirty="0"/>
              <a:t>If they said low or medium, we would request a bump so that we can make a orderly transition into that scenario.  (one that would match into the expected roll off of g-2)</a:t>
            </a:r>
          </a:p>
          <a:p>
            <a:endParaRPr lang="en-US" dirty="0"/>
          </a:p>
          <a:p>
            <a:r>
              <a:rPr lang="en-US" dirty="0"/>
              <a:t>We only spent about 20 seconds talking about this and we did not get an answer about which scenario we are in.</a:t>
            </a:r>
          </a:p>
          <a:p>
            <a:endParaRPr lang="en-US" dirty="0"/>
          </a:p>
          <a:p>
            <a:r>
              <a:rPr lang="en-US" dirty="0"/>
              <a:t>When our budget showed up, it was in the low scenario.</a:t>
            </a:r>
          </a:p>
        </p:txBody>
      </p:sp>
      <p:sp>
        <p:nvSpPr>
          <p:cNvPr id="3" name="Title 2">
            <a:extLst>
              <a:ext uri="{FF2B5EF4-FFF2-40B4-BE49-F238E27FC236}">
                <a16:creationId xmlns:a16="http://schemas.microsoft.com/office/drawing/2014/main" id="{84E5B7CA-B6DE-354C-B777-FE6501D5D7BD}"/>
              </a:ext>
            </a:extLst>
          </p:cNvPr>
          <p:cNvSpPr>
            <a:spLocks noGrp="1"/>
          </p:cNvSpPr>
          <p:nvPr>
            <p:ph type="title"/>
          </p:nvPr>
        </p:nvSpPr>
        <p:spPr/>
        <p:txBody>
          <a:bodyPr/>
          <a:lstStyle/>
          <a:p>
            <a:r>
              <a:rPr lang="en-US" dirty="0"/>
              <a:t>Our Ask</a:t>
            </a:r>
          </a:p>
        </p:txBody>
      </p:sp>
      <p:sp>
        <p:nvSpPr>
          <p:cNvPr id="4" name="Date Placeholder 3">
            <a:extLst>
              <a:ext uri="{FF2B5EF4-FFF2-40B4-BE49-F238E27FC236}">
                <a16:creationId xmlns:a16="http://schemas.microsoft.com/office/drawing/2014/main" id="{4FB90C3F-00A9-D942-9C65-BEDEBDBA8D80}"/>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79A37CED-9CCD-B140-8C67-310FAAF0DC18}"/>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A15445D4-4B28-1448-8B1D-F4907F0563BB}"/>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7" name="Picture 6">
            <a:extLst>
              <a:ext uri="{FF2B5EF4-FFF2-40B4-BE49-F238E27FC236}">
                <a16:creationId xmlns:a16="http://schemas.microsoft.com/office/drawing/2014/main" id="{A0176486-D1CF-0E4A-882D-C4D1FB7D0712}"/>
              </a:ext>
            </a:extLst>
          </p:cNvPr>
          <p:cNvPicPr>
            <a:picLocks noChangeAspect="1"/>
          </p:cNvPicPr>
          <p:nvPr/>
        </p:nvPicPr>
        <p:blipFill>
          <a:blip r:embed="rId2"/>
          <a:stretch>
            <a:fillRect/>
          </a:stretch>
        </p:blipFill>
        <p:spPr>
          <a:xfrm>
            <a:off x="2315073" y="749423"/>
            <a:ext cx="4149912" cy="2514600"/>
          </a:xfrm>
          <a:prstGeom prst="rect">
            <a:avLst/>
          </a:prstGeom>
        </p:spPr>
      </p:pic>
      <p:cxnSp>
        <p:nvCxnSpPr>
          <p:cNvPr id="9" name="Straight Arrow Connector 8">
            <a:extLst>
              <a:ext uri="{FF2B5EF4-FFF2-40B4-BE49-F238E27FC236}">
                <a16:creationId xmlns:a16="http://schemas.microsoft.com/office/drawing/2014/main" id="{EA490470-5B34-8745-BADF-887C1272104A}"/>
              </a:ext>
            </a:extLst>
          </p:cNvPr>
          <p:cNvCxnSpPr/>
          <p:nvPr/>
        </p:nvCxnSpPr>
        <p:spPr>
          <a:xfrm>
            <a:off x="2998694" y="1385047"/>
            <a:ext cx="3173506" cy="524435"/>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64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E96BC-419C-CF40-9653-FD19C42398EA}"/>
              </a:ext>
            </a:extLst>
          </p:cNvPr>
          <p:cNvSpPr>
            <a:spLocks noGrp="1"/>
          </p:cNvSpPr>
          <p:nvPr>
            <p:ph idx="1"/>
          </p:nvPr>
        </p:nvSpPr>
        <p:spPr>
          <a:xfrm>
            <a:off x="228600" y="971550"/>
            <a:ext cx="8672513" cy="615203"/>
          </a:xfrm>
        </p:spPr>
        <p:txBody>
          <a:bodyPr/>
          <a:lstStyle/>
          <a:p>
            <a:r>
              <a:rPr lang="en-US" dirty="0"/>
              <a:t>We will use Grammar school logic to get through the year</a:t>
            </a:r>
          </a:p>
        </p:txBody>
      </p:sp>
      <p:sp>
        <p:nvSpPr>
          <p:cNvPr id="3" name="Title 2">
            <a:extLst>
              <a:ext uri="{FF2B5EF4-FFF2-40B4-BE49-F238E27FC236}">
                <a16:creationId xmlns:a16="http://schemas.microsoft.com/office/drawing/2014/main" id="{3A6C8BD0-42F6-DA43-B88A-C8EB7A284C3D}"/>
              </a:ext>
            </a:extLst>
          </p:cNvPr>
          <p:cNvSpPr>
            <a:spLocks noGrp="1"/>
          </p:cNvSpPr>
          <p:nvPr>
            <p:ph type="title"/>
          </p:nvPr>
        </p:nvSpPr>
        <p:spPr/>
        <p:txBody>
          <a:bodyPr/>
          <a:lstStyle/>
          <a:p>
            <a:r>
              <a:rPr lang="en-US" dirty="0"/>
              <a:t>So, what’s next?</a:t>
            </a:r>
          </a:p>
        </p:txBody>
      </p:sp>
      <p:sp>
        <p:nvSpPr>
          <p:cNvPr id="4" name="Date Placeholder 3">
            <a:extLst>
              <a:ext uri="{FF2B5EF4-FFF2-40B4-BE49-F238E27FC236}">
                <a16:creationId xmlns:a16="http://schemas.microsoft.com/office/drawing/2014/main" id="{4CA2974F-B33F-534D-870B-DF183385480E}"/>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3B71EAC8-5F99-AD43-A6FC-3AF38F52A220}"/>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95C4BF46-2B38-5948-9445-886434DD8F64}"/>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7" name="Picture 6">
            <a:extLst>
              <a:ext uri="{FF2B5EF4-FFF2-40B4-BE49-F238E27FC236}">
                <a16:creationId xmlns:a16="http://schemas.microsoft.com/office/drawing/2014/main" id="{71E77B67-E89C-F146-8C92-E85EA5AFF8D5}"/>
              </a:ext>
            </a:extLst>
          </p:cNvPr>
          <p:cNvPicPr>
            <a:picLocks noChangeAspect="1"/>
          </p:cNvPicPr>
          <p:nvPr/>
        </p:nvPicPr>
        <p:blipFill>
          <a:blip r:embed="rId2"/>
          <a:stretch>
            <a:fillRect/>
          </a:stretch>
        </p:blipFill>
        <p:spPr>
          <a:xfrm>
            <a:off x="214313" y="1811787"/>
            <a:ext cx="8686800" cy="3560269"/>
          </a:xfrm>
          <a:prstGeom prst="rect">
            <a:avLst/>
          </a:prstGeom>
        </p:spPr>
      </p:pic>
    </p:spTree>
    <p:extLst>
      <p:ext uri="{BB962C8B-B14F-4D97-AF65-F5344CB8AC3E}">
        <p14:creationId xmlns:p14="http://schemas.microsoft.com/office/powerpoint/2010/main" val="661887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296BEC-BD5B-7A49-873F-04A1A2FF549D}"/>
              </a:ext>
            </a:extLst>
          </p:cNvPr>
          <p:cNvSpPr>
            <a:spLocks noGrp="1"/>
          </p:cNvSpPr>
          <p:nvPr>
            <p:ph type="dt" sz="half" idx="2"/>
          </p:nvPr>
        </p:nvSpPr>
        <p:spPr/>
        <p:txBody>
          <a:bodyPr/>
          <a:lstStyle/>
          <a:p>
            <a:pPr>
              <a:defRPr/>
            </a:pPr>
            <a:r>
              <a:rPr lang="en-US"/>
              <a:t>8/29/19</a:t>
            </a:r>
            <a:endParaRPr lang="en-US" dirty="0"/>
          </a:p>
        </p:txBody>
      </p:sp>
      <p:sp>
        <p:nvSpPr>
          <p:cNvPr id="5" name="Footer Placeholder 4">
            <a:extLst>
              <a:ext uri="{FF2B5EF4-FFF2-40B4-BE49-F238E27FC236}">
                <a16:creationId xmlns:a16="http://schemas.microsoft.com/office/drawing/2014/main" id="{54D5A56D-C5AD-6840-AAEE-8DF8D12F585F}"/>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8D8BDC21-16DA-F94E-A8E6-A1D8F206A06E}"/>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itle 2">
            <a:extLst>
              <a:ext uri="{FF2B5EF4-FFF2-40B4-BE49-F238E27FC236}">
                <a16:creationId xmlns:a16="http://schemas.microsoft.com/office/drawing/2014/main" id="{9C596027-0F72-4B44-A829-8145ECDEA6A4}"/>
              </a:ext>
            </a:extLst>
          </p:cNvPr>
          <p:cNvSpPr>
            <a:spLocks noGrp="1"/>
          </p:cNvSpPr>
          <p:nvPr>
            <p:ph type="title"/>
          </p:nvPr>
        </p:nvSpPr>
        <p:spPr>
          <a:xfrm>
            <a:off x="228600" y="230989"/>
            <a:ext cx="8686800" cy="427877"/>
          </a:xfrm>
        </p:spPr>
        <p:txBody>
          <a:bodyPr/>
          <a:lstStyle/>
          <a:p>
            <a:r>
              <a:rPr lang="en-US" dirty="0"/>
              <a:t>Opportunities of other funding streams</a:t>
            </a:r>
          </a:p>
        </p:txBody>
      </p:sp>
      <p:pic>
        <p:nvPicPr>
          <p:cNvPr id="3" name="Picture 2">
            <a:extLst>
              <a:ext uri="{FF2B5EF4-FFF2-40B4-BE49-F238E27FC236}">
                <a16:creationId xmlns:a16="http://schemas.microsoft.com/office/drawing/2014/main" id="{F477A948-9632-AD4D-8AF6-33525208A60F}"/>
              </a:ext>
            </a:extLst>
          </p:cNvPr>
          <p:cNvPicPr>
            <a:picLocks noChangeAspect="1"/>
          </p:cNvPicPr>
          <p:nvPr/>
        </p:nvPicPr>
        <p:blipFill>
          <a:blip r:embed="rId2"/>
          <a:stretch>
            <a:fillRect/>
          </a:stretch>
        </p:blipFill>
        <p:spPr>
          <a:xfrm>
            <a:off x="1530603" y="795365"/>
            <a:ext cx="5713433" cy="4287435"/>
          </a:xfrm>
          <a:prstGeom prst="rect">
            <a:avLst/>
          </a:prstGeom>
        </p:spPr>
      </p:pic>
      <p:sp>
        <p:nvSpPr>
          <p:cNvPr id="9" name="TextBox 8">
            <a:extLst>
              <a:ext uri="{FF2B5EF4-FFF2-40B4-BE49-F238E27FC236}">
                <a16:creationId xmlns:a16="http://schemas.microsoft.com/office/drawing/2014/main" id="{289D45C8-8D97-184A-8F3D-94E2F7D36774}"/>
              </a:ext>
            </a:extLst>
          </p:cNvPr>
          <p:cNvSpPr txBox="1"/>
          <p:nvPr/>
        </p:nvSpPr>
        <p:spPr>
          <a:xfrm>
            <a:off x="1074511" y="5331841"/>
            <a:ext cx="7521885" cy="923330"/>
          </a:xfrm>
          <a:prstGeom prst="rect">
            <a:avLst/>
          </a:prstGeom>
          <a:noFill/>
        </p:spPr>
        <p:txBody>
          <a:bodyPr wrap="square" rtlCol="0">
            <a:spAutoFit/>
          </a:bodyPr>
          <a:lstStyle/>
          <a:p>
            <a:r>
              <a:rPr lang="en-US" sz="1800" dirty="0">
                <a:solidFill>
                  <a:srgbClr val="000000"/>
                </a:solidFill>
              </a:rPr>
              <a:t>So we are asking for a little more money in all these buckets (except project) and we will probably overrun in all these buckets in a way that we are not the </a:t>
            </a:r>
            <a:r>
              <a:rPr lang="en-US" sz="1800" dirty="0" err="1">
                <a:solidFill>
                  <a:srgbClr val="000000"/>
                </a:solidFill>
              </a:rPr>
              <a:t>wack</a:t>
            </a:r>
            <a:r>
              <a:rPr lang="en-US" sz="1800" dirty="0">
                <a:solidFill>
                  <a:srgbClr val="000000"/>
                </a:solidFill>
              </a:rPr>
              <a:t>-a-mole this year.</a:t>
            </a:r>
          </a:p>
        </p:txBody>
      </p:sp>
    </p:spTree>
    <p:extLst>
      <p:ext uri="{BB962C8B-B14F-4D97-AF65-F5344CB8AC3E}">
        <p14:creationId xmlns:p14="http://schemas.microsoft.com/office/powerpoint/2010/main" val="157869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77058B-C186-C241-84BC-171233B4D98C}"/>
              </a:ext>
            </a:extLst>
          </p:cNvPr>
          <p:cNvSpPr>
            <a:spLocks noGrp="1"/>
          </p:cNvSpPr>
          <p:nvPr>
            <p:ph idx="1"/>
          </p:nvPr>
        </p:nvSpPr>
        <p:spPr/>
        <p:txBody>
          <a:bodyPr>
            <a:normAutofit fontScale="92500" lnSpcReduction="10000"/>
          </a:bodyPr>
          <a:lstStyle/>
          <a:p>
            <a:r>
              <a:rPr lang="en-US" dirty="0"/>
              <a:t>Keep taking vacation and sick leave when appropriate</a:t>
            </a:r>
          </a:p>
          <a:p>
            <a:pPr lvl="1"/>
            <a:r>
              <a:rPr lang="en-US" dirty="0"/>
              <a:t>I believe everyone gets 3-4 weeks per year.  </a:t>
            </a:r>
          </a:p>
          <a:p>
            <a:pPr lvl="1"/>
            <a:r>
              <a:rPr lang="en-US" dirty="0"/>
              <a:t>For example, if no one took vacation, the 5.4 FTE problem would be a 6.05 FTE problem</a:t>
            </a:r>
          </a:p>
          <a:p>
            <a:pPr lvl="1"/>
            <a:endParaRPr lang="en-US" dirty="0"/>
          </a:p>
          <a:p>
            <a:r>
              <a:rPr lang="en-US" dirty="0"/>
              <a:t>Keep your eyes and ears open for other funding opportunities.</a:t>
            </a:r>
          </a:p>
          <a:p>
            <a:pPr lvl="1"/>
            <a:r>
              <a:rPr lang="en-US" dirty="0"/>
              <a:t>We are not asking you to do different work.  Just to describe your work in a few pages so we can get extra money for it.</a:t>
            </a:r>
          </a:p>
          <a:p>
            <a:pPr lvl="2"/>
            <a:r>
              <a:rPr lang="en-US" dirty="0"/>
              <a:t>LDRD, ECA, detector R&amp;D </a:t>
            </a:r>
          </a:p>
          <a:p>
            <a:pPr lvl="3"/>
            <a:r>
              <a:rPr lang="en-US" dirty="0"/>
              <a:t>we have close to a 4 FTE request in LDRDs!  Thank you everyone who is submitting!</a:t>
            </a:r>
          </a:p>
          <a:p>
            <a:pPr lvl="2"/>
            <a:r>
              <a:rPr lang="en-US" dirty="0"/>
              <a:t>Quantum (NMR?  Its supposed to be one of the best Q-bits)</a:t>
            </a:r>
          </a:p>
          <a:p>
            <a:pPr lvl="2"/>
            <a:r>
              <a:rPr lang="en-US" dirty="0"/>
              <a:t>AI, machine learning.</a:t>
            </a:r>
          </a:p>
          <a:p>
            <a:pPr lvl="1"/>
            <a:r>
              <a:rPr lang="en-US" dirty="0"/>
              <a:t>We expect this year for quantum and AI, you wont even have to write a grant.  You just have to be working on it and we will get some help from the DOE.</a:t>
            </a:r>
          </a:p>
        </p:txBody>
      </p:sp>
      <p:sp>
        <p:nvSpPr>
          <p:cNvPr id="3" name="Title 2">
            <a:extLst>
              <a:ext uri="{FF2B5EF4-FFF2-40B4-BE49-F238E27FC236}">
                <a16:creationId xmlns:a16="http://schemas.microsoft.com/office/drawing/2014/main" id="{21865A72-5BF6-004E-804C-9DBFAA5911A6}"/>
              </a:ext>
            </a:extLst>
          </p:cNvPr>
          <p:cNvSpPr>
            <a:spLocks noGrp="1"/>
          </p:cNvSpPr>
          <p:nvPr>
            <p:ph type="title"/>
          </p:nvPr>
        </p:nvSpPr>
        <p:spPr/>
        <p:txBody>
          <a:bodyPr/>
          <a:lstStyle/>
          <a:p>
            <a:r>
              <a:rPr lang="en-US" dirty="0"/>
              <a:t>Other opportunities</a:t>
            </a:r>
          </a:p>
        </p:txBody>
      </p:sp>
      <p:sp>
        <p:nvSpPr>
          <p:cNvPr id="4" name="Date Placeholder 3">
            <a:extLst>
              <a:ext uri="{FF2B5EF4-FFF2-40B4-BE49-F238E27FC236}">
                <a16:creationId xmlns:a16="http://schemas.microsoft.com/office/drawing/2014/main" id="{443CF5FD-3E15-394E-A50B-1E1EC46DF46D}"/>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90D7DE7B-E92A-E84A-B2D0-3355016AA16E}"/>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E3E8B34C-F9A6-1B44-993B-B8F2D56C4B0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177276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99131C-8313-8E4E-93F8-170F418D4A43}"/>
              </a:ext>
            </a:extLst>
          </p:cNvPr>
          <p:cNvSpPr>
            <a:spLocks noGrp="1"/>
          </p:cNvSpPr>
          <p:nvPr>
            <p:ph idx="1"/>
          </p:nvPr>
        </p:nvSpPr>
        <p:spPr>
          <a:xfrm>
            <a:off x="242887" y="764122"/>
            <a:ext cx="8672513" cy="5329755"/>
          </a:xfrm>
        </p:spPr>
        <p:txBody>
          <a:bodyPr>
            <a:normAutofit fontScale="70000" lnSpcReduction="20000"/>
          </a:bodyPr>
          <a:lstStyle/>
          <a:p>
            <a:r>
              <a:rPr lang="en-US" dirty="0"/>
              <a:t>We have had enormous success to date but we are missing opportunities and we’ve had to reduce scope to fit in a flat envelope.</a:t>
            </a:r>
          </a:p>
          <a:p>
            <a:endParaRPr lang="en-US" dirty="0"/>
          </a:p>
          <a:p>
            <a:r>
              <a:rPr lang="en-US" dirty="0"/>
              <a:t>We have made a strategic plan that matches into the FY20 FWP by reducing headcount in areas that are not the highest priority</a:t>
            </a:r>
          </a:p>
          <a:p>
            <a:pPr lvl="1"/>
            <a:endParaRPr lang="en-US" dirty="0"/>
          </a:p>
          <a:p>
            <a:pPr lvl="1"/>
            <a:r>
              <a:rPr lang="en-US" dirty="0"/>
              <a:t>Low scenario turns off analysis and most computing support</a:t>
            </a:r>
          </a:p>
          <a:p>
            <a:pPr lvl="1"/>
            <a:endParaRPr lang="en-US" dirty="0"/>
          </a:p>
          <a:p>
            <a:pPr lvl="1"/>
            <a:r>
              <a:rPr lang="en-US" dirty="0"/>
              <a:t>Medium scenario regains most computing support and keeps up our ability to process g-2 data and prepare for Mu2e data</a:t>
            </a:r>
          </a:p>
          <a:p>
            <a:pPr lvl="1"/>
            <a:endParaRPr lang="en-US" dirty="0"/>
          </a:p>
          <a:p>
            <a:pPr lvl="1"/>
            <a:r>
              <a:rPr lang="en-US" dirty="0"/>
              <a:t>High scenario allows us to capitalize on the data we are taking now and increase support for the Mu2e project</a:t>
            </a:r>
          </a:p>
          <a:p>
            <a:pPr lvl="1"/>
            <a:endParaRPr lang="en-US" dirty="0"/>
          </a:p>
          <a:p>
            <a:pPr lvl="1"/>
            <a:r>
              <a:rPr lang="en-US" dirty="0"/>
              <a:t>Non-base funding will be pursued to plan for the next experiments at the Muon Campus</a:t>
            </a:r>
          </a:p>
          <a:p>
            <a:pPr lvl="1"/>
            <a:endParaRPr lang="en-US" dirty="0"/>
          </a:p>
          <a:p>
            <a:r>
              <a:rPr lang="en-US" dirty="0"/>
              <a:t>We have a plan to get through FY20 without decreasing headcount that involves getting a little more money everywhere, running over a little everywhere, but by a level that keeps us in the noise</a:t>
            </a:r>
          </a:p>
          <a:p>
            <a:pPr lvl="1"/>
            <a:endParaRPr lang="en-US" dirty="0"/>
          </a:p>
          <a:p>
            <a:pPr lvl="1"/>
            <a:r>
              <a:rPr lang="en-US" dirty="0"/>
              <a:t>We are choosing this year to share this information more broadly.  In the past we have chosen not to share this to try and let people focus on their work.  But this is pretty much how things have looked every year since I’ve been a department head. </a:t>
            </a:r>
          </a:p>
          <a:p>
            <a:pPr lvl="1"/>
            <a:endParaRPr lang="en-US" dirty="0"/>
          </a:p>
          <a:p>
            <a:pPr lvl="1"/>
            <a:endParaRPr lang="en-US" dirty="0"/>
          </a:p>
          <a:p>
            <a:pPr lvl="1"/>
            <a:endParaRPr lang="en-US" b="1" dirty="0"/>
          </a:p>
          <a:p>
            <a:pPr lvl="1"/>
            <a:endParaRPr lang="en-US" b="1" dirty="0"/>
          </a:p>
          <a:p>
            <a:pPr lvl="1"/>
            <a:endParaRPr lang="en-US" b="1" dirty="0"/>
          </a:p>
          <a:p>
            <a:pPr marL="0" indent="0">
              <a:buNone/>
            </a:pPr>
            <a:endParaRPr lang="en-US" dirty="0"/>
          </a:p>
        </p:txBody>
      </p:sp>
      <p:sp>
        <p:nvSpPr>
          <p:cNvPr id="3" name="Title 2">
            <a:extLst>
              <a:ext uri="{FF2B5EF4-FFF2-40B4-BE49-F238E27FC236}">
                <a16:creationId xmlns:a16="http://schemas.microsoft.com/office/drawing/2014/main" id="{15146A56-00F9-7E46-AE39-C3079AB5FE50}"/>
              </a:ext>
            </a:extLst>
          </p:cNvPr>
          <p:cNvSpPr>
            <a:spLocks noGrp="1"/>
          </p:cNvSpPr>
          <p:nvPr>
            <p:ph type="title"/>
          </p:nvPr>
        </p:nvSpPr>
        <p:spPr/>
        <p:txBody>
          <a:bodyPr/>
          <a:lstStyle/>
          <a:p>
            <a:r>
              <a:rPr lang="en-US" dirty="0"/>
              <a:t>Conclusions</a:t>
            </a:r>
          </a:p>
        </p:txBody>
      </p:sp>
      <p:sp>
        <p:nvSpPr>
          <p:cNvPr id="4" name="Date Placeholder 3">
            <a:extLst>
              <a:ext uri="{FF2B5EF4-FFF2-40B4-BE49-F238E27FC236}">
                <a16:creationId xmlns:a16="http://schemas.microsoft.com/office/drawing/2014/main" id="{53BB6E34-28F8-CF46-B680-E1223D6D80D6}"/>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9F27FD6D-331C-EF45-A606-128BAE4062C2}"/>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DDB18186-3AA0-294F-8C78-655E57471176}"/>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cxnSp>
        <p:nvCxnSpPr>
          <p:cNvPr id="8" name="Straight Connector 7">
            <a:extLst>
              <a:ext uri="{FF2B5EF4-FFF2-40B4-BE49-F238E27FC236}">
                <a16:creationId xmlns:a16="http://schemas.microsoft.com/office/drawing/2014/main" id="{F67B7AF4-9396-DA49-9DCE-91AC79CD5466}"/>
              </a:ext>
            </a:extLst>
          </p:cNvPr>
          <p:cNvCxnSpPr>
            <a:cxnSpLocks/>
          </p:cNvCxnSpPr>
          <p:nvPr/>
        </p:nvCxnSpPr>
        <p:spPr>
          <a:xfrm>
            <a:off x="0" y="4195482"/>
            <a:ext cx="914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863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AAFA5C-A2BD-A142-BC21-2B2E183E760E}"/>
              </a:ext>
            </a:extLst>
          </p:cNvPr>
          <p:cNvSpPr>
            <a:spLocks noGrp="1"/>
          </p:cNvSpPr>
          <p:nvPr>
            <p:ph idx="1"/>
          </p:nvPr>
        </p:nvSpPr>
        <p:spPr>
          <a:xfrm>
            <a:off x="222250" y="679628"/>
            <a:ext cx="8672513" cy="1698457"/>
          </a:xfrm>
        </p:spPr>
        <p:txBody>
          <a:bodyPr>
            <a:normAutofit fontScale="85000" lnSpcReduction="10000"/>
          </a:bodyPr>
          <a:lstStyle/>
          <a:p>
            <a:r>
              <a:rPr lang="en-US" dirty="0"/>
              <a:t>Lab just completed a self assessment of how well we are using HPI</a:t>
            </a:r>
          </a:p>
          <a:p>
            <a:r>
              <a:rPr lang="en-US" dirty="0"/>
              <a:t>Basically interviewed a lot of managers and asked how we manage and asked what is working and what isn’t working</a:t>
            </a:r>
          </a:p>
          <a:p>
            <a:r>
              <a:rPr lang="en-US" dirty="0"/>
              <a:t>At this stage, I don’t believe they interviewed anyone who wasn’t a manager so there is a clear bias at this point.</a:t>
            </a:r>
          </a:p>
        </p:txBody>
      </p:sp>
      <p:sp>
        <p:nvSpPr>
          <p:cNvPr id="3" name="Title 2">
            <a:extLst>
              <a:ext uri="{FF2B5EF4-FFF2-40B4-BE49-F238E27FC236}">
                <a16:creationId xmlns:a16="http://schemas.microsoft.com/office/drawing/2014/main" id="{E47EBD03-CBDC-2F4D-B078-0F03DD33F07D}"/>
              </a:ext>
            </a:extLst>
          </p:cNvPr>
          <p:cNvSpPr>
            <a:spLocks noGrp="1"/>
          </p:cNvSpPr>
          <p:nvPr>
            <p:ph type="title"/>
          </p:nvPr>
        </p:nvSpPr>
        <p:spPr/>
        <p:txBody>
          <a:bodyPr/>
          <a:lstStyle/>
          <a:p>
            <a:r>
              <a:rPr lang="en-US" dirty="0"/>
              <a:t>Division Safety news</a:t>
            </a:r>
          </a:p>
        </p:txBody>
      </p:sp>
      <p:sp>
        <p:nvSpPr>
          <p:cNvPr id="4" name="Date Placeholder 3">
            <a:extLst>
              <a:ext uri="{FF2B5EF4-FFF2-40B4-BE49-F238E27FC236}">
                <a16:creationId xmlns:a16="http://schemas.microsoft.com/office/drawing/2014/main" id="{026CD559-691F-4248-AFDC-2B0FC2F5C2C4}"/>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2FC74C0E-57AC-184E-B162-53E2BCCEB13A}"/>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8EBCA5C8-5BB7-DB4B-B2E0-C97FE1C3A6C3}"/>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6">
            <a:extLst>
              <a:ext uri="{FF2B5EF4-FFF2-40B4-BE49-F238E27FC236}">
                <a16:creationId xmlns:a16="http://schemas.microsoft.com/office/drawing/2014/main" id="{99A1385E-BDB3-7C47-A9C8-D6AA264BF730}"/>
              </a:ext>
            </a:extLst>
          </p:cNvPr>
          <p:cNvPicPr>
            <a:picLocks noChangeAspect="1"/>
          </p:cNvPicPr>
          <p:nvPr/>
        </p:nvPicPr>
        <p:blipFill>
          <a:blip r:embed="rId2"/>
          <a:stretch>
            <a:fillRect/>
          </a:stretch>
        </p:blipFill>
        <p:spPr>
          <a:xfrm>
            <a:off x="1412195" y="2581119"/>
            <a:ext cx="5994131" cy="3720061"/>
          </a:xfrm>
          <a:prstGeom prst="rect">
            <a:avLst/>
          </a:prstGeom>
        </p:spPr>
      </p:pic>
    </p:spTree>
    <p:extLst>
      <p:ext uri="{BB962C8B-B14F-4D97-AF65-F5344CB8AC3E}">
        <p14:creationId xmlns:p14="http://schemas.microsoft.com/office/powerpoint/2010/main" val="17584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E03875-B78D-4F5F-99FF-C494490417C4}"/>
              </a:ext>
            </a:extLst>
          </p:cNvPr>
          <p:cNvSpPr>
            <a:spLocks noGrp="1"/>
          </p:cNvSpPr>
          <p:nvPr>
            <p:ph idx="1"/>
          </p:nvPr>
        </p:nvSpPr>
        <p:spPr/>
        <p:txBody>
          <a:bodyPr>
            <a:normAutofit/>
          </a:bodyPr>
          <a:lstStyle/>
          <a:p>
            <a:r>
              <a:rPr lang="en-US" dirty="0"/>
              <a:t>Fermilab’s HPI training teaches several concepts and tools that we can utilize to prevent unwanted outcomes:</a:t>
            </a:r>
          </a:p>
          <a:p>
            <a:pPr lvl="1"/>
            <a:r>
              <a:rPr lang="en-US" dirty="0">
                <a:highlight>
                  <a:srgbClr val="99D6EA"/>
                </a:highlight>
              </a:rPr>
              <a:t>3-step communication</a:t>
            </a:r>
          </a:p>
          <a:p>
            <a:pPr lvl="1"/>
            <a:r>
              <a:rPr lang="en-US" dirty="0">
                <a:highlight>
                  <a:srgbClr val="99D6EA"/>
                </a:highlight>
              </a:rPr>
              <a:t>After action review</a:t>
            </a:r>
          </a:p>
          <a:p>
            <a:pPr lvl="1"/>
            <a:r>
              <a:rPr lang="en-US" dirty="0">
                <a:highlight>
                  <a:srgbClr val="99D6EA"/>
                </a:highlight>
              </a:rPr>
              <a:t>Checklists</a:t>
            </a:r>
          </a:p>
          <a:p>
            <a:pPr lvl="1"/>
            <a:r>
              <a:rPr lang="en-US" dirty="0"/>
              <a:t>Communication before each irreversible step</a:t>
            </a:r>
          </a:p>
          <a:p>
            <a:pPr lvl="1"/>
            <a:r>
              <a:rPr lang="en-US" dirty="0"/>
              <a:t>Confirmation terminology</a:t>
            </a:r>
          </a:p>
          <a:p>
            <a:pPr lvl="1"/>
            <a:r>
              <a:rPr lang="en-US" dirty="0">
                <a:highlight>
                  <a:srgbClr val="99D6EA"/>
                </a:highlight>
              </a:rPr>
              <a:t>Pre-job briefing</a:t>
            </a:r>
          </a:p>
          <a:p>
            <a:pPr lvl="1"/>
            <a:r>
              <a:rPr lang="en-US" dirty="0">
                <a:highlight>
                  <a:srgbClr val="99D6EA"/>
                </a:highlight>
              </a:rPr>
              <a:t>Just culture</a:t>
            </a:r>
          </a:p>
          <a:p>
            <a:pPr lvl="1"/>
            <a:r>
              <a:rPr lang="en-US" dirty="0">
                <a:highlight>
                  <a:srgbClr val="99D6EA"/>
                </a:highlight>
              </a:rPr>
              <a:t>Peer check</a:t>
            </a:r>
          </a:p>
          <a:p>
            <a:pPr lvl="1"/>
            <a:r>
              <a:rPr lang="en-US" dirty="0">
                <a:highlight>
                  <a:srgbClr val="99D6EA"/>
                </a:highlight>
              </a:rPr>
              <a:t>Speak concerns out loud</a:t>
            </a:r>
          </a:p>
          <a:p>
            <a:pPr lvl="1"/>
            <a:r>
              <a:rPr lang="en-US" dirty="0"/>
              <a:t>The substitution test</a:t>
            </a:r>
          </a:p>
        </p:txBody>
      </p:sp>
      <p:sp>
        <p:nvSpPr>
          <p:cNvPr id="3" name="Title 2">
            <a:extLst>
              <a:ext uri="{FF2B5EF4-FFF2-40B4-BE49-F238E27FC236}">
                <a16:creationId xmlns:a16="http://schemas.microsoft.com/office/drawing/2014/main" id="{15B9068F-2344-44F0-A3EC-518EB5921B9B}"/>
              </a:ext>
            </a:extLst>
          </p:cNvPr>
          <p:cNvSpPr>
            <a:spLocks noGrp="1"/>
          </p:cNvSpPr>
          <p:nvPr>
            <p:ph type="title"/>
          </p:nvPr>
        </p:nvSpPr>
        <p:spPr/>
        <p:txBody>
          <a:bodyPr/>
          <a:lstStyle/>
          <a:p>
            <a:r>
              <a:rPr lang="en-US" dirty="0"/>
              <a:t>Report – HPI Concepts</a:t>
            </a:r>
          </a:p>
        </p:txBody>
      </p:sp>
      <p:sp>
        <p:nvSpPr>
          <p:cNvPr id="4" name="Date Placeholder 3">
            <a:extLst>
              <a:ext uri="{FF2B5EF4-FFF2-40B4-BE49-F238E27FC236}">
                <a16:creationId xmlns:a16="http://schemas.microsoft.com/office/drawing/2014/main" id="{22E15CB4-FA98-45E9-B482-F1B71A12C341}"/>
              </a:ext>
            </a:extLst>
          </p:cNvPr>
          <p:cNvSpPr>
            <a:spLocks noGrp="1"/>
          </p:cNvSpPr>
          <p:nvPr>
            <p:ph type="dt" sz="half" idx="2"/>
          </p:nvPr>
        </p:nvSpPr>
        <p:spPr>
          <a:xfrm>
            <a:off x="695792" y="6505786"/>
            <a:ext cx="775607" cy="241300"/>
          </a:xfrm>
        </p:spPr>
        <p:txBody>
          <a:bodyPr/>
          <a:lstStyle/>
          <a:p>
            <a:pPr>
              <a:defRPr/>
            </a:pPr>
            <a:r>
              <a:rPr lang="en-US" dirty="0"/>
              <a:t>10/30/2019</a:t>
            </a:r>
          </a:p>
        </p:txBody>
      </p:sp>
      <p:sp>
        <p:nvSpPr>
          <p:cNvPr id="5" name="Footer Placeholder 4">
            <a:extLst>
              <a:ext uri="{FF2B5EF4-FFF2-40B4-BE49-F238E27FC236}">
                <a16:creationId xmlns:a16="http://schemas.microsoft.com/office/drawing/2014/main" id="{8DA843D2-5FBD-4AB6-A2D3-F64CE33A3F8E}"/>
              </a:ext>
            </a:extLst>
          </p:cNvPr>
          <p:cNvSpPr>
            <a:spLocks noGrp="1"/>
          </p:cNvSpPr>
          <p:nvPr>
            <p:ph type="ftr" sz="quarter" idx="3"/>
          </p:nvPr>
        </p:nvSpPr>
        <p:spPr/>
        <p:txBody>
          <a:bodyPr/>
          <a:lstStyle/>
          <a:p>
            <a:pPr>
              <a:defRPr/>
            </a:pPr>
            <a:r>
              <a:rPr lang="en-US" dirty="0"/>
              <a:t>David Baird | PPD Monthly Department Head Meeting</a:t>
            </a:r>
            <a:endParaRPr lang="en-US" b="1" dirty="0"/>
          </a:p>
        </p:txBody>
      </p:sp>
      <p:sp>
        <p:nvSpPr>
          <p:cNvPr id="6" name="Slide Number Placeholder 5">
            <a:extLst>
              <a:ext uri="{FF2B5EF4-FFF2-40B4-BE49-F238E27FC236}">
                <a16:creationId xmlns:a16="http://schemas.microsoft.com/office/drawing/2014/main" id="{5551C835-D489-437E-8BEC-85D3F396AF18}"/>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74144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E03875-B78D-4F5F-99FF-C494490417C4}"/>
              </a:ext>
            </a:extLst>
          </p:cNvPr>
          <p:cNvSpPr>
            <a:spLocks noGrp="1"/>
          </p:cNvSpPr>
          <p:nvPr>
            <p:ph idx="1"/>
          </p:nvPr>
        </p:nvSpPr>
        <p:spPr>
          <a:xfrm>
            <a:off x="228600" y="678942"/>
            <a:ext cx="8672513" cy="5520690"/>
          </a:xfrm>
        </p:spPr>
        <p:txBody>
          <a:bodyPr>
            <a:normAutofit lnSpcReduction="10000"/>
          </a:bodyPr>
          <a:lstStyle/>
          <a:p>
            <a:r>
              <a:rPr lang="en-US" dirty="0"/>
              <a:t>Planning</a:t>
            </a:r>
          </a:p>
          <a:p>
            <a:pPr lvl="1"/>
            <a:r>
              <a:rPr lang="en-US" sz="2000" dirty="0"/>
              <a:t>Defined roles and responsibilities</a:t>
            </a:r>
          </a:p>
          <a:p>
            <a:pPr lvl="1"/>
            <a:r>
              <a:rPr lang="en-US" sz="2000" dirty="0"/>
              <a:t>Identifying stop points for checking progress and documentation</a:t>
            </a:r>
          </a:p>
          <a:p>
            <a:pPr lvl="1"/>
            <a:r>
              <a:rPr lang="en-US" sz="2000" dirty="0"/>
              <a:t>Team communication (Identified Tool – The weekly “look-ahead”)</a:t>
            </a:r>
          </a:p>
          <a:p>
            <a:r>
              <a:rPr lang="en-US" dirty="0"/>
              <a:t>Managing Workload</a:t>
            </a:r>
          </a:p>
          <a:p>
            <a:pPr lvl="1"/>
            <a:r>
              <a:rPr lang="en-US" sz="2000" dirty="0"/>
              <a:t>Help prioritize workload and remove perceived time pressure</a:t>
            </a:r>
          </a:p>
          <a:p>
            <a:pPr lvl="1"/>
            <a:r>
              <a:rPr lang="en-US" sz="2000" dirty="0"/>
              <a:t>Follow up and through with expectations</a:t>
            </a:r>
          </a:p>
          <a:p>
            <a:pPr lvl="1"/>
            <a:r>
              <a:rPr lang="en-US" sz="2000" dirty="0"/>
              <a:t>Addressing performance issues</a:t>
            </a:r>
          </a:p>
          <a:p>
            <a:r>
              <a:rPr lang="en-US" dirty="0"/>
              <a:t>Lessons Learned (LL)</a:t>
            </a:r>
          </a:p>
          <a:p>
            <a:pPr lvl="1"/>
            <a:r>
              <a:rPr lang="en-US" sz="2000" dirty="0"/>
              <a:t>Limited understanding of how LL are developed and distributed</a:t>
            </a:r>
          </a:p>
          <a:p>
            <a:r>
              <a:rPr lang="en-US" dirty="0"/>
              <a:t>Communication </a:t>
            </a:r>
          </a:p>
          <a:p>
            <a:pPr lvl="1"/>
            <a:r>
              <a:rPr lang="en-US" sz="2000" dirty="0"/>
              <a:t>Personal - “constant communication,” “talking, lots of talking,” “check-ins with teams” and “face to face”</a:t>
            </a:r>
          </a:p>
          <a:p>
            <a:pPr lvl="1"/>
            <a:r>
              <a:rPr lang="en-US" sz="2000" dirty="0"/>
              <a:t>Written – email, log books, texts, goal setting and technical docs</a:t>
            </a:r>
          </a:p>
          <a:p>
            <a:pPr lvl="1"/>
            <a:r>
              <a:rPr lang="en-US" sz="2000" dirty="0"/>
              <a:t>Meeting – weekly and monthly with individuals and teams</a:t>
            </a:r>
          </a:p>
          <a:p>
            <a:pPr lvl="2"/>
            <a:endParaRPr lang="en-US" dirty="0"/>
          </a:p>
          <a:p>
            <a:pPr lvl="2"/>
            <a:endParaRPr lang="en-US" dirty="0"/>
          </a:p>
        </p:txBody>
      </p:sp>
      <p:sp>
        <p:nvSpPr>
          <p:cNvPr id="3" name="Title 2">
            <a:extLst>
              <a:ext uri="{FF2B5EF4-FFF2-40B4-BE49-F238E27FC236}">
                <a16:creationId xmlns:a16="http://schemas.microsoft.com/office/drawing/2014/main" id="{15B9068F-2344-44F0-A3EC-518EB5921B9B}"/>
              </a:ext>
            </a:extLst>
          </p:cNvPr>
          <p:cNvSpPr>
            <a:spLocks noGrp="1"/>
          </p:cNvSpPr>
          <p:nvPr>
            <p:ph type="title"/>
          </p:nvPr>
        </p:nvSpPr>
        <p:spPr/>
        <p:txBody>
          <a:bodyPr/>
          <a:lstStyle/>
          <a:p>
            <a:r>
              <a:rPr lang="en-US" dirty="0"/>
              <a:t>Report – Major Themes</a:t>
            </a:r>
          </a:p>
        </p:txBody>
      </p:sp>
      <p:sp>
        <p:nvSpPr>
          <p:cNvPr id="4" name="Date Placeholder 3">
            <a:extLst>
              <a:ext uri="{FF2B5EF4-FFF2-40B4-BE49-F238E27FC236}">
                <a16:creationId xmlns:a16="http://schemas.microsoft.com/office/drawing/2014/main" id="{22E15CB4-FA98-45E9-B482-F1B71A12C341}"/>
              </a:ext>
            </a:extLst>
          </p:cNvPr>
          <p:cNvSpPr>
            <a:spLocks noGrp="1"/>
          </p:cNvSpPr>
          <p:nvPr>
            <p:ph type="dt" sz="half" idx="2"/>
          </p:nvPr>
        </p:nvSpPr>
        <p:spPr>
          <a:xfrm>
            <a:off x="695792" y="6505786"/>
            <a:ext cx="775607"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charset="0"/>
              </a:rPr>
              <a:t>10/30/2019</a:t>
            </a:r>
          </a:p>
        </p:txBody>
      </p:sp>
      <p:sp>
        <p:nvSpPr>
          <p:cNvPr id="5" name="Footer Placeholder 4">
            <a:extLst>
              <a:ext uri="{FF2B5EF4-FFF2-40B4-BE49-F238E27FC236}">
                <a16:creationId xmlns:a16="http://schemas.microsoft.com/office/drawing/2014/main" id="{8DA843D2-5FBD-4AB6-A2D3-F64CE33A3F8E}"/>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David Baird | PPD Monthly Department Head Meeting</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5551C835-D489-437E-8BEC-85D3F396AF18}"/>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423406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E03875-B78D-4F5F-99FF-C494490417C4}"/>
              </a:ext>
            </a:extLst>
          </p:cNvPr>
          <p:cNvSpPr>
            <a:spLocks noGrp="1"/>
          </p:cNvSpPr>
          <p:nvPr>
            <p:ph idx="1"/>
          </p:nvPr>
        </p:nvSpPr>
        <p:spPr>
          <a:xfrm>
            <a:off x="228600" y="880110"/>
            <a:ext cx="8672513" cy="5731002"/>
          </a:xfrm>
        </p:spPr>
        <p:txBody>
          <a:bodyPr/>
          <a:lstStyle/>
          <a:p>
            <a:r>
              <a:rPr lang="en-US" dirty="0"/>
              <a:t>Think of yourself as training and mentoring the next generation of leaders.</a:t>
            </a:r>
          </a:p>
          <a:p>
            <a:r>
              <a:rPr lang="en-US" dirty="0"/>
              <a:t>Discuss today’s work, and always include what’s coming up over the next week/month. </a:t>
            </a:r>
          </a:p>
          <a:p>
            <a:r>
              <a:rPr lang="en-US" dirty="0"/>
              <a:t>Walk through new processes. Demonstrate the steps and discuss any issues that arise. Be open to questions.</a:t>
            </a:r>
          </a:p>
          <a:p>
            <a:r>
              <a:rPr lang="en-US" dirty="0"/>
              <a:t>Use peer reviews for critical steps.</a:t>
            </a:r>
          </a:p>
          <a:p>
            <a:r>
              <a:rPr lang="en-US" dirty="0"/>
              <a:t>“Pre-mortem” – think about what could happen and what you would do before you start.</a:t>
            </a:r>
          </a:p>
          <a:p>
            <a:r>
              <a:rPr lang="en-US" dirty="0"/>
              <a:t>Communicate outcomes and follow up verbal and/or written communication to confirm expectations.</a:t>
            </a:r>
          </a:p>
          <a:p>
            <a:r>
              <a:rPr lang="en-US" dirty="0"/>
              <a:t>Bad news does not age well. Communicate issues ASAP.</a:t>
            </a:r>
          </a:p>
          <a:p>
            <a:r>
              <a:rPr lang="en-US" dirty="0"/>
              <a:t>Have an open mind and take blame out of equation!</a:t>
            </a:r>
          </a:p>
          <a:p>
            <a:pPr lvl="2"/>
            <a:endParaRPr lang="en-US" dirty="0"/>
          </a:p>
        </p:txBody>
      </p:sp>
      <p:sp>
        <p:nvSpPr>
          <p:cNvPr id="3" name="Title 2">
            <a:extLst>
              <a:ext uri="{FF2B5EF4-FFF2-40B4-BE49-F238E27FC236}">
                <a16:creationId xmlns:a16="http://schemas.microsoft.com/office/drawing/2014/main" id="{15B9068F-2344-44F0-A3EC-518EB5921B9B}"/>
              </a:ext>
            </a:extLst>
          </p:cNvPr>
          <p:cNvSpPr>
            <a:spLocks noGrp="1"/>
          </p:cNvSpPr>
          <p:nvPr>
            <p:ph type="title"/>
          </p:nvPr>
        </p:nvSpPr>
        <p:spPr/>
        <p:txBody>
          <a:bodyPr/>
          <a:lstStyle/>
          <a:p>
            <a:r>
              <a:rPr lang="en-US" dirty="0"/>
              <a:t>Report – Best Leadership Practices</a:t>
            </a:r>
          </a:p>
        </p:txBody>
      </p:sp>
      <p:sp>
        <p:nvSpPr>
          <p:cNvPr id="4" name="Date Placeholder 3">
            <a:extLst>
              <a:ext uri="{FF2B5EF4-FFF2-40B4-BE49-F238E27FC236}">
                <a16:creationId xmlns:a16="http://schemas.microsoft.com/office/drawing/2014/main" id="{22E15CB4-FA98-45E9-B482-F1B71A12C341}"/>
              </a:ext>
            </a:extLst>
          </p:cNvPr>
          <p:cNvSpPr>
            <a:spLocks noGrp="1"/>
          </p:cNvSpPr>
          <p:nvPr>
            <p:ph type="dt" sz="half" idx="2"/>
          </p:nvPr>
        </p:nvSpPr>
        <p:spPr>
          <a:xfrm>
            <a:off x="695792" y="6505786"/>
            <a:ext cx="775607"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charset="0"/>
              </a:rPr>
              <a:t>10/30/2019</a:t>
            </a:r>
          </a:p>
        </p:txBody>
      </p:sp>
      <p:sp>
        <p:nvSpPr>
          <p:cNvPr id="5" name="Footer Placeholder 4">
            <a:extLst>
              <a:ext uri="{FF2B5EF4-FFF2-40B4-BE49-F238E27FC236}">
                <a16:creationId xmlns:a16="http://schemas.microsoft.com/office/drawing/2014/main" id="{8DA843D2-5FBD-4AB6-A2D3-F64CE33A3F8E}"/>
              </a:ext>
            </a:extLst>
          </p:cNvPr>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David Baird | PPD Monthly Department Head Meeting</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5551C835-D489-437E-8BEC-85D3F396AF18}"/>
              </a:ext>
            </a:extLst>
          </p:cNvPr>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Tree>
    <p:extLst>
      <p:ext uri="{BB962C8B-B14F-4D97-AF65-F5344CB8AC3E}">
        <p14:creationId xmlns:p14="http://schemas.microsoft.com/office/powerpoint/2010/main" val="326784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5F6A4-E640-E643-B686-0659BE8BE024}"/>
              </a:ext>
            </a:extLst>
          </p:cNvPr>
          <p:cNvSpPr>
            <a:spLocks noGrp="1"/>
          </p:cNvSpPr>
          <p:nvPr>
            <p:ph idx="1"/>
          </p:nvPr>
        </p:nvSpPr>
        <p:spPr>
          <a:xfrm>
            <a:off x="228600" y="823633"/>
            <a:ext cx="8672513" cy="5388908"/>
          </a:xfrm>
        </p:spPr>
        <p:txBody>
          <a:bodyPr>
            <a:normAutofit fontScale="70000" lnSpcReduction="20000"/>
          </a:bodyPr>
          <a:lstStyle/>
          <a:p>
            <a:r>
              <a:rPr lang="en-US" dirty="0"/>
              <a:t>Two types:</a:t>
            </a:r>
          </a:p>
          <a:p>
            <a:pPr marL="914400" lvl="1" indent="-457200">
              <a:buFont typeface="+mj-lt"/>
              <a:buAutoNum type="arabicPeriod"/>
            </a:pPr>
            <a:r>
              <a:rPr lang="en-US" dirty="0"/>
              <a:t>You have an idea of where you want to go, you make a strategic plan of how to get there</a:t>
            </a:r>
          </a:p>
          <a:p>
            <a:pPr marL="1200150" lvl="2" indent="-342900"/>
            <a:r>
              <a:rPr lang="en-US" dirty="0"/>
              <a:t>This is a good way to sell your plan and get people on board with supporting you and getting you the resources you need</a:t>
            </a:r>
          </a:p>
          <a:p>
            <a:pPr marL="1200150" lvl="2" indent="-342900"/>
            <a:r>
              <a:rPr lang="en-US" dirty="0"/>
              <a:t>In this case, you are asking for more money than you have</a:t>
            </a:r>
          </a:p>
          <a:p>
            <a:pPr marL="1200150" lvl="2" indent="-342900"/>
            <a:endParaRPr lang="en-US" dirty="0"/>
          </a:p>
          <a:p>
            <a:pPr marL="914400" lvl="1" indent="-457200">
              <a:buFont typeface="+mj-lt"/>
              <a:buAutoNum type="arabicPeriod"/>
            </a:pPr>
            <a:r>
              <a:rPr lang="en-US" dirty="0"/>
              <a:t>You have a severe budget crisis and you need to re-scope into something smaller, you make a strategic plan of how to get there</a:t>
            </a:r>
          </a:p>
          <a:p>
            <a:pPr lvl="2"/>
            <a:r>
              <a:rPr lang="en-US" dirty="0"/>
              <a:t>This is a good way to sell your plan and get people on board with supporting you and getting you the resources you need</a:t>
            </a:r>
          </a:p>
          <a:p>
            <a:pPr lvl="2"/>
            <a:r>
              <a:rPr lang="en-US" dirty="0"/>
              <a:t>In this case, you are asking for more money than you expect to get</a:t>
            </a:r>
          </a:p>
          <a:p>
            <a:pPr lvl="2"/>
            <a:endParaRPr lang="en-US" dirty="0"/>
          </a:p>
          <a:p>
            <a:r>
              <a:rPr lang="en-US" dirty="0"/>
              <a:t>In both cases, you are salesperson selling something to a customer.  </a:t>
            </a:r>
          </a:p>
          <a:p>
            <a:pPr lvl="1"/>
            <a:r>
              <a:rPr lang="en-US" dirty="0"/>
              <a:t>In our case, the DOE is the customer and we are selling physics.</a:t>
            </a:r>
          </a:p>
          <a:p>
            <a:pPr lvl="1"/>
            <a:endParaRPr lang="en-US" dirty="0"/>
          </a:p>
          <a:p>
            <a:pPr lvl="1"/>
            <a:r>
              <a:rPr lang="en-US" dirty="0"/>
              <a:t>You give them a price list and tell them what they will get for each price point and let them choose what they want to buy.</a:t>
            </a:r>
          </a:p>
          <a:p>
            <a:pPr lvl="1"/>
            <a:endParaRPr lang="en-US" dirty="0"/>
          </a:p>
          <a:p>
            <a:pPr lvl="1"/>
            <a:r>
              <a:rPr lang="en-US" dirty="0"/>
              <a:t>So what you always see is ‘scenarios’ that say what you will get if you fund at a particular scenario.</a:t>
            </a:r>
          </a:p>
          <a:p>
            <a:pPr lvl="1"/>
            <a:endParaRPr lang="en-US" dirty="0"/>
          </a:p>
          <a:p>
            <a:pPr lvl="1"/>
            <a:r>
              <a:rPr lang="en-US" dirty="0"/>
              <a:t>More than anything else, this is almost always an exercise.  You are demonstrating that you have the ability to plan, you never wind up executing the plan.</a:t>
            </a:r>
          </a:p>
          <a:p>
            <a:pPr marL="1314450" lvl="2" indent="-457200">
              <a:buFont typeface="+mj-lt"/>
              <a:buAutoNum type="arabicPeriod"/>
            </a:pPr>
            <a:endParaRPr lang="en-US" dirty="0"/>
          </a:p>
          <a:p>
            <a:pPr marL="1200150" lvl="2" indent="-342900"/>
            <a:endParaRPr lang="en-US" dirty="0"/>
          </a:p>
        </p:txBody>
      </p:sp>
      <p:sp>
        <p:nvSpPr>
          <p:cNvPr id="3" name="Title 2">
            <a:extLst>
              <a:ext uri="{FF2B5EF4-FFF2-40B4-BE49-F238E27FC236}">
                <a16:creationId xmlns:a16="http://schemas.microsoft.com/office/drawing/2014/main" id="{F6692192-F247-6D43-BAA4-58B7E2FFD3BE}"/>
              </a:ext>
            </a:extLst>
          </p:cNvPr>
          <p:cNvSpPr>
            <a:spLocks noGrp="1"/>
          </p:cNvSpPr>
          <p:nvPr>
            <p:ph type="title"/>
          </p:nvPr>
        </p:nvSpPr>
        <p:spPr/>
        <p:txBody>
          <a:bodyPr/>
          <a:lstStyle/>
          <a:p>
            <a:r>
              <a:rPr lang="en-US" dirty="0"/>
              <a:t>Strategic Plan (for getting money)</a:t>
            </a:r>
          </a:p>
        </p:txBody>
      </p:sp>
      <p:sp>
        <p:nvSpPr>
          <p:cNvPr id="4" name="Date Placeholder 3">
            <a:extLst>
              <a:ext uri="{FF2B5EF4-FFF2-40B4-BE49-F238E27FC236}">
                <a16:creationId xmlns:a16="http://schemas.microsoft.com/office/drawing/2014/main" id="{4D2F1A01-2EB8-3544-BBAB-6E6E6B42FC83}"/>
              </a:ext>
            </a:extLst>
          </p:cNvPr>
          <p:cNvSpPr>
            <a:spLocks noGrp="1"/>
          </p:cNvSpPr>
          <p:nvPr>
            <p:ph type="dt" sz="half" idx="2"/>
          </p:nvPr>
        </p:nvSpPr>
        <p:spPr/>
        <p:txBody>
          <a:bodyPr/>
          <a:lstStyle/>
          <a:p>
            <a:pPr>
              <a:defRPr/>
            </a:pPr>
            <a:r>
              <a:rPr lang="en-US"/>
              <a:t>9/27/19</a:t>
            </a:r>
            <a:endParaRPr lang="en-US" dirty="0"/>
          </a:p>
        </p:txBody>
      </p:sp>
      <p:sp>
        <p:nvSpPr>
          <p:cNvPr id="5" name="Footer Placeholder 4">
            <a:extLst>
              <a:ext uri="{FF2B5EF4-FFF2-40B4-BE49-F238E27FC236}">
                <a16:creationId xmlns:a16="http://schemas.microsoft.com/office/drawing/2014/main" id="{DC9DD4E2-D7F5-F241-938A-5B80AFE895F5}"/>
              </a:ext>
            </a:extLst>
          </p:cNvPr>
          <p:cNvSpPr>
            <a:spLocks noGrp="1"/>
          </p:cNvSpPr>
          <p:nvPr>
            <p:ph type="ftr" sz="quarter" idx="3"/>
          </p:nvPr>
        </p:nvSpPr>
        <p:spPr/>
        <p:txBody>
          <a:bodyPr/>
          <a:lstStyle/>
          <a:p>
            <a:pPr>
              <a:defRPr/>
            </a:pPr>
            <a:r>
              <a:rPr lang="en-US"/>
              <a:t>B. Casey, R. Culbertson | Muon Research Strategic Plan</a:t>
            </a:r>
            <a:endParaRPr lang="en-US" b="1" dirty="0"/>
          </a:p>
        </p:txBody>
      </p:sp>
      <p:sp>
        <p:nvSpPr>
          <p:cNvPr id="6" name="Slide Number Placeholder 5">
            <a:extLst>
              <a:ext uri="{FF2B5EF4-FFF2-40B4-BE49-F238E27FC236}">
                <a16:creationId xmlns:a16="http://schemas.microsoft.com/office/drawing/2014/main" id="{665C6578-810F-1A4A-B080-E9A23E86509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290163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2F916-5C89-CB47-BCFB-4645529150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00528"/>
            <a:ext cx="9144000" cy="6102626"/>
          </a:xfrm>
          <a:prstGeom prst="rect">
            <a:avLst/>
          </a:prstGeom>
        </p:spPr>
      </p:pic>
      <p:sp>
        <p:nvSpPr>
          <p:cNvPr id="7" name="Rectangle 6">
            <a:extLst>
              <a:ext uri="{FF2B5EF4-FFF2-40B4-BE49-F238E27FC236}">
                <a16:creationId xmlns:a16="http://schemas.microsoft.com/office/drawing/2014/main" id="{BFA33615-82D9-9C46-A100-68C139B78687}"/>
              </a:ext>
            </a:extLst>
          </p:cNvPr>
          <p:cNvSpPr/>
          <p:nvPr/>
        </p:nvSpPr>
        <p:spPr>
          <a:xfrm>
            <a:off x="0" y="5563000"/>
            <a:ext cx="9144000" cy="1440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9A8E43D-F553-6147-86A1-DBF93FEC01B5}"/>
              </a:ext>
            </a:extLst>
          </p:cNvPr>
          <p:cNvSpPr>
            <a:spLocks noGrp="1"/>
          </p:cNvSpPr>
          <p:nvPr>
            <p:ph type="body" sz="quarter" idx="11"/>
          </p:nvPr>
        </p:nvSpPr>
        <p:spPr>
          <a:xfrm>
            <a:off x="228600" y="5563001"/>
            <a:ext cx="8686800" cy="1440153"/>
          </a:xfrm>
          <a:solidFill>
            <a:schemeClr val="bg1"/>
          </a:solidFill>
        </p:spPr>
        <p:txBody>
          <a:bodyPr>
            <a:normAutofit fontScale="85000" lnSpcReduction="10000"/>
          </a:bodyPr>
          <a:lstStyle/>
          <a:p>
            <a:endParaRPr lang="en-US" dirty="0"/>
          </a:p>
          <a:p>
            <a:r>
              <a:rPr lang="en-US" dirty="0"/>
              <a:t>Muons 2025</a:t>
            </a:r>
          </a:p>
          <a:p>
            <a:r>
              <a:rPr lang="en-US" sz="2000" b="0" dirty="0"/>
              <a:t>A strategic plan for evolving muon research from peak g-2 need to peak Mu2e need</a:t>
            </a:r>
          </a:p>
          <a:p>
            <a:endParaRPr lang="en-US" sz="2900" b="0" dirty="0"/>
          </a:p>
          <a:p>
            <a:endParaRPr lang="en-US" sz="2900" b="0" dirty="0"/>
          </a:p>
        </p:txBody>
      </p:sp>
    </p:spTree>
    <p:extLst>
      <p:ext uri="{BB962C8B-B14F-4D97-AF65-F5344CB8AC3E}">
        <p14:creationId xmlns:p14="http://schemas.microsoft.com/office/powerpoint/2010/main" val="359303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E1766F-02D6-E54C-8B3A-98B18CB4E7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88" y="4378"/>
            <a:ext cx="9149487" cy="6857735"/>
          </a:xfrm>
          <a:prstGeom prst="rect">
            <a:avLst/>
          </a:prstGeom>
        </p:spPr>
      </p:pic>
      <p:sp>
        <p:nvSpPr>
          <p:cNvPr id="3" name="Title 2">
            <a:extLst>
              <a:ext uri="{FF2B5EF4-FFF2-40B4-BE49-F238E27FC236}">
                <a16:creationId xmlns:a16="http://schemas.microsoft.com/office/drawing/2014/main" id="{3DCA1001-312B-7344-AEE8-139D29D5099F}"/>
              </a:ext>
            </a:extLst>
          </p:cNvPr>
          <p:cNvSpPr>
            <a:spLocks noGrp="1"/>
          </p:cNvSpPr>
          <p:nvPr>
            <p:ph type="title"/>
          </p:nvPr>
        </p:nvSpPr>
        <p:spPr>
          <a:xfrm>
            <a:off x="228600" y="153276"/>
            <a:ext cx="8686800" cy="427877"/>
          </a:xfrm>
        </p:spPr>
        <p:txBody>
          <a:bodyPr/>
          <a:lstStyle/>
          <a:p>
            <a:r>
              <a:rPr lang="en-US" dirty="0"/>
              <a:t>Fermilab’s Muon Program</a:t>
            </a:r>
          </a:p>
        </p:txBody>
      </p:sp>
      <p:sp>
        <p:nvSpPr>
          <p:cNvPr id="2" name="Content Placeholder 1">
            <a:extLst>
              <a:ext uri="{FF2B5EF4-FFF2-40B4-BE49-F238E27FC236}">
                <a16:creationId xmlns:a16="http://schemas.microsoft.com/office/drawing/2014/main" id="{D439F647-C3C4-EE40-B0C6-87E0E182035A}"/>
              </a:ext>
            </a:extLst>
          </p:cNvPr>
          <p:cNvSpPr>
            <a:spLocks noGrp="1"/>
          </p:cNvSpPr>
          <p:nvPr>
            <p:ph idx="1"/>
          </p:nvPr>
        </p:nvSpPr>
        <p:spPr>
          <a:xfrm>
            <a:off x="3319978" y="4535411"/>
            <a:ext cx="5008096" cy="2169313"/>
          </a:xfrm>
          <a:solidFill>
            <a:schemeClr val="bg1">
              <a:alpha val="75000"/>
            </a:schemeClr>
          </a:solidFill>
        </p:spPr>
        <p:txBody>
          <a:bodyPr>
            <a:normAutofit fontScale="85000" lnSpcReduction="10000"/>
          </a:bodyPr>
          <a:lstStyle/>
          <a:p>
            <a:endParaRPr lang="en-US" dirty="0">
              <a:solidFill>
                <a:srgbClr val="000000"/>
              </a:solidFill>
            </a:endParaRPr>
          </a:p>
          <a:p>
            <a:r>
              <a:rPr lang="en-US" dirty="0">
                <a:solidFill>
                  <a:srgbClr val="000000"/>
                </a:solidFill>
              </a:rPr>
              <a:t>$400M DOE investment</a:t>
            </a:r>
          </a:p>
          <a:p>
            <a:r>
              <a:rPr lang="en-US" dirty="0">
                <a:solidFill>
                  <a:srgbClr val="000000"/>
                </a:solidFill>
              </a:rPr>
              <a:t>1 mile of new/repurposed accelerators</a:t>
            </a:r>
          </a:p>
          <a:p>
            <a:r>
              <a:rPr lang="en-US" dirty="0">
                <a:solidFill>
                  <a:srgbClr val="000000"/>
                </a:solidFill>
              </a:rPr>
              <a:t>Two new experimental halls</a:t>
            </a:r>
          </a:p>
          <a:p>
            <a:r>
              <a:rPr lang="en-US" dirty="0">
                <a:solidFill>
                  <a:srgbClr val="000000"/>
                </a:solidFill>
              </a:rPr>
              <a:t>Two 413.3b construction projects</a:t>
            </a:r>
          </a:p>
          <a:p>
            <a:r>
              <a:rPr lang="en-US" dirty="0">
                <a:solidFill>
                  <a:srgbClr val="000000"/>
                </a:solidFill>
              </a:rPr>
              <a:t>Upgrades take advantage of PIP-II beam</a:t>
            </a:r>
          </a:p>
          <a:p>
            <a:pPr lvl="1"/>
            <a:endParaRPr lang="en-US" dirty="0">
              <a:solidFill>
                <a:srgbClr val="000000"/>
              </a:solidFill>
            </a:endParaRPr>
          </a:p>
        </p:txBody>
      </p:sp>
      <p:sp>
        <p:nvSpPr>
          <p:cNvPr id="14" name="Slide Number Placeholder 13">
            <a:extLst>
              <a:ext uri="{FF2B5EF4-FFF2-40B4-BE49-F238E27FC236}">
                <a16:creationId xmlns:a16="http://schemas.microsoft.com/office/drawing/2014/main" id="{5D8C8DC4-75D4-1F4B-AA11-B4592BD47AD7}"/>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1351337121"/>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90827</TotalTime>
  <Words>2542</Words>
  <Application>Microsoft Macintosh PowerPoint</Application>
  <PresentationFormat>Letter Paper (8.5x11 in)</PresentationFormat>
  <Paragraphs>389</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Helvetica</vt:lpstr>
      <vt:lpstr>Fermilab_PPT_090815</vt:lpstr>
      <vt:lpstr>Today</vt:lpstr>
      <vt:lpstr>Division news</vt:lpstr>
      <vt:lpstr>Division Safety news</vt:lpstr>
      <vt:lpstr>Report – HPI Concepts</vt:lpstr>
      <vt:lpstr>Report – Major Themes</vt:lpstr>
      <vt:lpstr>Report – Best Leadership Practices</vt:lpstr>
      <vt:lpstr>Strategic Plan (for getting money)</vt:lpstr>
      <vt:lpstr>PowerPoint Presentation</vt:lpstr>
      <vt:lpstr>Fermilab’s Muon Program</vt:lpstr>
      <vt:lpstr>Community Support</vt:lpstr>
      <vt:lpstr>Physics Opportunities at the Muon Campus</vt:lpstr>
      <vt:lpstr>Current program</vt:lpstr>
      <vt:lpstr>Work funded by the Research B&amp;R</vt:lpstr>
      <vt:lpstr>Prioritization</vt:lpstr>
      <vt:lpstr>Research Funding:  Planned versus budgeted</vt:lpstr>
      <vt:lpstr>Where are we today on research?</vt:lpstr>
      <vt:lpstr>Scenarios based on FWP</vt:lpstr>
      <vt:lpstr>Scenarios based on FY20 FWP</vt:lpstr>
      <vt:lpstr>FTE evolution:  All Research</vt:lpstr>
      <vt:lpstr>FTE evolution:  Scientists</vt:lpstr>
      <vt:lpstr>FTE evolution:  Postdocs</vt:lpstr>
      <vt:lpstr>Roles, Responsibilities by scenario</vt:lpstr>
      <vt:lpstr>Advancing work on future initiatives</vt:lpstr>
      <vt:lpstr>Our Ask</vt:lpstr>
      <vt:lpstr>So, what’s next?</vt:lpstr>
      <vt:lpstr>Opportunities of other funding streams</vt:lpstr>
      <vt:lpstr>Other opportunities</vt:lpstr>
      <vt:lpstr>Conclusions</vt:lpstr>
    </vt:vector>
  </TitlesOfParts>
  <Manager/>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Noel Wiedman</dc:creator>
  <cp:keywords/>
  <dc:description/>
  <cp:lastModifiedBy>Brendan C Casey</cp:lastModifiedBy>
  <cp:revision>351</cp:revision>
  <cp:lastPrinted>2014-01-20T19:40:21Z</cp:lastPrinted>
  <dcterms:created xsi:type="dcterms:W3CDTF">2018-10-10T18:17:58Z</dcterms:created>
  <dcterms:modified xsi:type="dcterms:W3CDTF">2019-10-31T13:48:55Z</dcterms:modified>
  <cp:category/>
</cp:coreProperties>
</file>