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57" r:id="rId4"/>
    <p:sldId id="265" r:id="rId5"/>
    <p:sldId id="266" r:id="rId6"/>
    <p:sldId id="259" r:id="rId7"/>
    <p:sldId id="260" r:id="rId8"/>
    <p:sldId id="270" r:id="rId9"/>
    <p:sldId id="258" r:id="rId10"/>
    <p:sldId id="262" r:id="rId11"/>
    <p:sldId id="261" r:id="rId12"/>
    <p:sldId id="263" r:id="rId13"/>
    <p:sldId id="268" r:id="rId14"/>
    <p:sldId id="267" r:id="rId15"/>
    <p:sldId id="271" r:id="rId16"/>
    <p:sldId id="269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>
        <p:scale>
          <a:sx n="150" d="100"/>
          <a:sy n="150" d="100"/>
        </p:scale>
        <p:origin x="4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F21B3-F877-44A9-A54A-D0DA74F456BB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FEC84-5E9D-463A-9F20-7D7AC4D9B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9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56C2-038C-462A-86F5-79BA39E7D482}" type="datetime1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25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4E5E-A4E3-4493-8EE2-CB81CD30A8B4}" type="datetime1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35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C71B-FCBE-49B5-A9EA-A1381B352BBD}" type="datetime1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17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FB20-43CF-4191-A0C9-82B2AAB02B9A}" type="datetime1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29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7720-D00B-4CAC-BABB-97B0BE62C995}" type="datetime1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56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FE21-1916-4780-A00F-37E09622E94F}" type="datetime1">
              <a:rPr lang="en-GB" smtClean="0"/>
              <a:t>04/11/2020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02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C2D4-FF44-41B8-B444-FA3787DB8DFD}" type="datetime1">
              <a:rPr lang="en-GB" smtClean="0"/>
              <a:t>04/11/2020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0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731F-555C-4AEF-8A54-2168C9EF438E}" type="datetime1">
              <a:rPr lang="en-GB" smtClean="0"/>
              <a:t>04/11/2020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2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E8A0-DC44-4027-8F89-FD58E47CFA4C}" type="datetime1">
              <a:rPr lang="en-GB" smtClean="0"/>
              <a:t>04/11/2020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7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2132-5D81-410E-AA94-43F73B185CF7}" type="datetime1">
              <a:rPr lang="en-GB" smtClean="0"/>
              <a:t>04/11/2020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11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4008-9560-4599-9A6F-3D99BC6FE513}" type="datetime1">
              <a:rPr lang="en-GB" smtClean="0"/>
              <a:t>04/11/2020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79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AD5FF-C0B2-459B-A0EA-DCC035652CBB}" type="datetime1">
              <a:rPr lang="en-GB" smtClean="0"/>
              <a:t>04/11/2020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694A-F464-4AB6-8602-3DB71218C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36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project/CERN-0000213013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58215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LBNF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800" dirty="0" smtClean="0"/>
              <a:t>DSS &amp; Clean Room &amp; Infrastructure 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743075" y="4027488"/>
            <a:ext cx="9144000" cy="1655762"/>
          </a:xfrm>
        </p:spPr>
        <p:txBody>
          <a:bodyPr>
            <a:noAutofit/>
          </a:bodyPr>
          <a:lstStyle/>
          <a:p>
            <a:r>
              <a:rPr lang="en-US" sz="4400" dirty="0" smtClean="0"/>
              <a:t>Status</a:t>
            </a:r>
            <a:endParaRPr lang="en-US" sz="3600" dirty="0" smtClean="0"/>
          </a:p>
          <a:p>
            <a:endParaRPr lang="en-US" dirty="0"/>
          </a:p>
          <a:p>
            <a:r>
              <a:rPr lang="en-US" dirty="0" smtClean="0"/>
              <a:t>04/11/2020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933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2900" y="2863850"/>
            <a:ext cx="4095750" cy="565150"/>
          </a:xfrm>
        </p:spPr>
        <p:txBody>
          <a:bodyPr>
            <a:noAutofit/>
          </a:bodyPr>
          <a:lstStyle/>
          <a:p>
            <a:r>
              <a:rPr lang="en-US" sz="3600" dirty="0" smtClean="0"/>
              <a:t>Clean Room - Status</a:t>
            </a:r>
            <a:endParaRPr lang="en-GB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309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9" y="607351"/>
            <a:ext cx="10749763" cy="606014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932773" y="3588656"/>
            <a:ext cx="1364422" cy="2259694"/>
            <a:chOff x="4944976" y="772528"/>
            <a:chExt cx="2390777" cy="4163428"/>
          </a:xfrm>
        </p:grpSpPr>
        <p:cxnSp>
          <p:nvCxnSpPr>
            <p:cNvPr id="9" name="Straight Connector 8"/>
            <p:cNvCxnSpPr/>
            <p:nvPr/>
          </p:nvCxnSpPr>
          <p:spPr>
            <a:xfrm flipH="1" flipV="1">
              <a:off x="5040229" y="1324978"/>
              <a:ext cx="9521" cy="3610978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9"/>
            <p:cNvSpPr/>
            <p:nvPr/>
          </p:nvSpPr>
          <p:spPr>
            <a:xfrm rot="16200000">
              <a:off x="5040228" y="867778"/>
              <a:ext cx="914400" cy="914400"/>
            </a:xfrm>
            <a:prstGeom prst="arc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>
              <a:endCxn id="10" idx="2"/>
            </p:cNvCxnSpPr>
            <p:nvPr/>
          </p:nvCxnSpPr>
          <p:spPr>
            <a:xfrm flipH="1">
              <a:off x="5497428" y="867778"/>
              <a:ext cx="1838325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411828" y="772528"/>
              <a:ext cx="142875" cy="952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411828" y="867778"/>
              <a:ext cx="142875" cy="952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030702" y="915904"/>
              <a:ext cx="22859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154526" y="934456"/>
              <a:ext cx="104775" cy="2476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944977" y="1527387"/>
              <a:ext cx="95250" cy="1905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040228" y="1527387"/>
              <a:ext cx="123824" cy="1904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944976" y="2875174"/>
              <a:ext cx="95250" cy="1905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040227" y="2875174"/>
              <a:ext cx="123824" cy="1904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944976" y="4313449"/>
              <a:ext cx="95250" cy="1905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40227" y="4313449"/>
              <a:ext cx="123824" cy="1904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40227" y="4935956"/>
              <a:ext cx="2286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049751" y="3507206"/>
              <a:ext cx="2286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40226" y="2126081"/>
              <a:ext cx="2286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158749" y="167735"/>
            <a:ext cx="3619256" cy="283116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Cold Box – Door Opening &amp; Storage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301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r="18002"/>
          <a:stretch/>
        </p:blipFill>
        <p:spPr>
          <a:xfrm>
            <a:off x="184150" y="0"/>
            <a:ext cx="83058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6200000">
            <a:off x="6385346" y="-508459"/>
            <a:ext cx="235742" cy="2060783"/>
            <a:chOff x="4937833" y="2875174"/>
            <a:chExt cx="235742" cy="2060783"/>
          </a:xfrm>
        </p:grpSpPr>
        <p:cxnSp>
          <p:nvCxnSpPr>
            <p:cNvPr id="6" name="Straight Connector 5"/>
            <p:cNvCxnSpPr/>
            <p:nvPr/>
          </p:nvCxnSpPr>
          <p:spPr>
            <a:xfrm rot="5400000" flipH="1">
              <a:off x="4016977" y="3903183"/>
              <a:ext cx="2060783" cy="476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937833" y="3494860"/>
              <a:ext cx="95250" cy="1905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033084" y="3494861"/>
              <a:ext cx="123824" cy="1904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944977" y="4145695"/>
              <a:ext cx="95250" cy="1905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040228" y="4145694"/>
              <a:ext cx="123824" cy="1904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954500" y="4697834"/>
              <a:ext cx="95250" cy="1905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49751" y="4697833"/>
              <a:ext cx="123824" cy="1904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H="1">
            <a:off x="4773863" y="5630779"/>
            <a:ext cx="1090864" cy="8021"/>
          </a:xfrm>
          <a:prstGeom prst="straightConnector1">
            <a:avLst/>
          </a:prstGeom>
          <a:ln w="4445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92923" y="5231368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3000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902200" y="1275282"/>
            <a:ext cx="972568" cy="0"/>
          </a:xfrm>
          <a:prstGeom prst="straightConnector1">
            <a:avLst/>
          </a:prstGeom>
          <a:ln w="4445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69639" y="875871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2600</a:t>
            </a:r>
            <a:endParaRPr lang="en-GB" dirty="0"/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8324849" y="632660"/>
            <a:ext cx="3619256" cy="2831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Cold Box – Door Opening &amp; Storage</a:t>
            </a:r>
            <a:endParaRPr lang="en-GB" sz="18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155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1" r="5811"/>
          <a:stretch/>
        </p:blipFill>
        <p:spPr>
          <a:xfrm>
            <a:off x="88900" y="895350"/>
            <a:ext cx="8855764" cy="5882503"/>
          </a:xfrm>
          <a:prstGeom prst="rect">
            <a:avLst/>
          </a:prstGeom>
        </p:spPr>
      </p:pic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362949" y="186785"/>
            <a:ext cx="3619256" cy="283116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Cold Box – Door Opening &amp; Storage</a:t>
            </a:r>
            <a:endParaRPr lang="en-GB" sz="18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631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62677" cy="414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39" y="2453250"/>
            <a:ext cx="6229323" cy="433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47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248648" y="271192"/>
            <a:ext cx="3822701" cy="40825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TCO Beam(s)</a:t>
            </a:r>
            <a:endParaRPr lang="en-GB" sz="1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63700"/>
            <a:ext cx="9528432" cy="51120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161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248648" y="271192"/>
            <a:ext cx="3822701" cy="81465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We need to define a “</a:t>
            </a:r>
            <a:r>
              <a:rPr lang="en-US" sz="1800" i="1" dirty="0" smtClean="0"/>
              <a:t>Time Stamps</a:t>
            </a:r>
            <a:r>
              <a:rPr lang="en-US" sz="1800" dirty="0" smtClean="0"/>
              <a:t>”</a:t>
            </a:r>
          </a:p>
          <a:p>
            <a:r>
              <a:rPr lang="en-US" sz="1800" dirty="0" smtClean="0"/>
              <a:t>But also for the </a:t>
            </a:r>
            <a:r>
              <a:rPr lang="en-US" sz="1800" i="1" dirty="0" smtClean="0"/>
              <a:t>Clean Room !</a:t>
            </a:r>
            <a:endParaRPr lang="en-GB" sz="18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172"/>
            <a:ext cx="9683750" cy="51953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168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248648" y="271192"/>
            <a:ext cx="3822701" cy="81465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We need to define a “</a:t>
            </a:r>
            <a:r>
              <a:rPr lang="en-US" sz="1800" i="1" dirty="0" smtClean="0"/>
              <a:t>Time Stamps</a:t>
            </a:r>
            <a:r>
              <a:rPr lang="en-US" sz="1800" dirty="0" smtClean="0"/>
              <a:t>”</a:t>
            </a:r>
          </a:p>
          <a:p>
            <a:r>
              <a:rPr lang="en-US" sz="1800" dirty="0" smtClean="0"/>
              <a:t>But also for the </a:t>
            </a:r>
            <a:r>
              <a:rPr lang="en-US" sz="1800" i="1" dirty="0" smtClean="0"/>
              <a:t>Clean Room !</a:t>
            </a:r>
            <a:endParaRPr lang="en-GB" sz="1800" i="1" dirty="0"/>
          </a:p>
        </p:txBody>
      </p:sp>
      <p:pic>
        <p:nvPicPr>
          <p:cNvPr id="1025" name="536AAEED-57D9-4B62-8F7C-C60FCB03533F" descr="D32097C4-02B1-467A-8BBC-22D49590B4BA@cer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r="3662"/>
          <a:stretch/>
        </p:blipFill>
        <p:spPr bwMode="auto">
          <a:xfrm>
            <a:off x="660401" y="2716212"/>
            <a:ext cx="4972050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39701" y="1555750"/>
            <a:ext cx="5187949" cy="628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EDMS Structure has been created</a:t>
            </a:r>
          </a:p>
          <a:p>
            <a:r>
              <a:rPr lang="en-US" sz="1800" i="1" dirty="0" smtClean="0">
                <a:hlinkClick r:id="rId3"/>
              </a:rPr>
              <a:t>https://edms.cern.ch/project/CERN-0000213013</a:t>
            </a:r>
            <a:endParaRPr lang="en-GB" sz="1800" i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4650" y="5029200"/>
            <a:ext cx="74295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669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1765301" y="3217592"/>
            <a:ext cx="8216899" cy="81465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Thank you!</a:t>
            </a:r>
            <a:endParaRPr lang="en-GB" sz="4000" i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5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50" y="239087"/>
            <a:ext cx="11957050" cy="628236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en-GB" sz="1600" b="1" i="1" dirty="0" smtClean="0">
                <a:solidFill>
                  <a:srgbClr val="002060"/>
                </a:solidFill>
              </a:rPr>
              <a:t>Updates to V.7</a:t>
            </a:r>
          </a:p>
          <a:p>
            <a:endParaRPr lang="en-US" sz="1200" dirty="0" smtClean="0">
              <a:solidFill>
                <a:srgbClr val="002060"/>
              </a:solidFill>
            </a:endParaRPr>
          </a:p>
          <a:p>
            <a:r>
              <a:rPr lang="en-US" sz="1400" b="1" i="1" dirty="0" smtClean="0">
                <a:solidFill>
                  <a:srgbClr val="002060"/>
                </a:solidFill>
              </a:rPr>
              <a:t>Cryostat</a:t>
            </a:r>
            <a:endParaRPr lang="en-US" sz="1200" dirty="0" smtClean="0">
              <a:solidFill>
                <a:srgbClr val="002060"/>
              </a:solidFill>
            </a:endParaRP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02060"/>
                </a:solidFill>
              </a:rPr>
              <a:t>DSS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End walls supports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SRA </a:t>
            </a:r>
            <a:r>
              <a:rPr lang="en-GB" sz="1200" dirty="0" smtClean="0">
                <a:solidFill>
                  <a:srgbClr val="002060"/>
                </a:solidFill>
              </a:rPr>
              <a:t>size</a:t>
            </a:r>
            <a:endParaRPr lang="en-GB" sz="1200" dirty="0" smtClean="0">
              <a:solidFill>
                <a:srgbClr val="002060"/>
              </a:solidFill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APA trolleys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CPA trolleys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Main rails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Switchyard and runaway rails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Ground Planes supports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02060"/>
                </a:solidFill>
              </a:rPr>
              <a:t>Roof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Updates to the structure </a:t>
            </a: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02060"/>
                </a:solidFill>
              </a:rPr>
              <a:t>Floor and Walls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Updates to the structure </a:t>
            </a: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02060"/>
                </a:solidFill>
              </a:rPr>
              <a:t>TCO</a:t>
            </a:r>
            <a:r>
              <a:rPr lang="en-GB" sz="1200" dirty="0" smtClean="0">
                <a:solidFill>
                  <a:srgbClr val="002060"/>
                </a:solidFill>
              </a:rPr>
              <a:t>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Updates to the structure </a:t>
            </a: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02060"/>
                </a:solidFill>
              </a:rPr>
              <a:t>Roof Handrails and Wooden floor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New gates (was interfering with Detector mezzanine)</a:t>
            </a: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02060"/>
                </a:solidFill>
              </a:rPr>
              <a:t>Mezzanine Platform and Access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New Offices and DAQ room</a:t>
            </a: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02060"/>
                </a:solidFill>
              </a:rPr>
              <a:t>Mezzanine Structure and Supports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Extension</a:t>
            </a: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02060"/>
                </a:solidFill>
              </a:rPr>
              <a:t>Detector Mezzanine racks and cable trays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Cables trays modification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GB" sz="1200" dirty="0" smtClean="0">
              <a:solidFill>
                <a:srgbClr val="002060"/>
              </a:solidFill>
            </a:endParaRPr>
          </a:p>
          <a:p>
            <a:endParaRPr lang="en-US" sz="1200" dirty="0" smtClean="0">
              <a:solidFill>
                <a:srgbClr val="002060"/>
              </a:solidFill>
            </a:endParaRPr>
          </a:p>
          <a:p>
            <a:r>
              <a:rPr lang="en-GB" sz="1400" b="1" i="1" dirty="0" smtClean="0">
                <a:solidFill>
                  <a:srgbClr val="002060"/>
                </a:solidFill>
              </a:rPr>
              <a:t>Detector</a:t>
            </a:r>
            <a:endParaRPr lang="en-GB" sz="1200" dirty="0" smtClean="0">
              <a:solidFill>
                <a:srgbClr val="002060"/>
              </a:solidFill>
            </a:endParaRP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02060"/>
                </a:solidFill>
              </a:rPr>
              <a:t>End Walls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Additional parts (APA/EW interfaces)</a:t>
            </a: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02060"/>
                </a:solidFill>
              </a:rPr>
              <a:t>CPA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Additional parts (CPA/EW interfaces)</a:t>
            </a: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02060"/>
                </a:solidFill>
              </a:rPr>
              <a:t>APA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New yoke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rgbClr val="002060"/>
                </a:solidFill>
              </a:rPr>
              <a:t>New cable supports</a:t>
            </a:r>
            <a:endParaRPr lang="en-GB" sz="1200" dirty="0" smtClean="0">
              <a:solidFill>
                <a:srgbClr val="002060"/>
              </a:solidFill>
            </a:endParaRPr>
          </a:p>
          <a:p>
            <a:endParaRPr lang="en-GB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02060"/>
                </a:solidFill>
              </a:rPr>
              <a:t>Field Cage</a:t>
            </a: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02060"/>
                </a:solidFill>
              </a:rPr>
              <a:t>APA Cables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Were not appearing in V6</a:t>
            </a: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02060"/>
                </a:solidFill>
              </a:rPr>
              <a:t>Mezzanine Proximity Cryogenics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Modifications to the layout due to interference with extended mezzanine structure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Piping going to CUC cavern (lower than before)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New insulation purge system (still need updates for V.8)</a:t>
            </a: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02060"/>
                </a:solidFill>
              </a:rPr>
              <a:t>Additional Electrical Equipment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2060"/>
                </a:solidFill>
              </a:rPr>
              <a:t>Routing modification due to Mezzanine Proximity Cryogenics modification</a:t>
            </a: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58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91" y="316330"/>
            <a:ext cx="6269964" cy="6447886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575550" y="1790700"/>
            <a:ext cx="4095750" cy="7112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Detailed drawing of the TCO opening</a:t>
            </a: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06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848600" y="165100"/>
            <a:ext cx="4095750" cy="3302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APA – New Cable Trays supports</a:t>
            </a:r>
            <a:endParaRPr lang="en-GB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" y="584200"/>
            <a:ext cx="11439469" cy="61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0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848600" y="165100"/>
            <a:ext cx="4095750" cy="3302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APA – Cables layout</a:t>
            </a:r>
            <a:endParaRPr lang="en-GB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5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3" r="6345"/>
          <a:stretch/>
        </p:blipFill>
        <p:spPr>
          <a:xfrm>
            <a:off x="133349" y="1200150"/>
            <a:ext cx="10198581" cy="552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7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5" r="16978"/>
          <a:stretch/>
        </p:blipFill>
        <p:spPr>
          <a:xfrm>
            <a:off x="0" y="1659364"/>
            <a:ext cx="6740769" cy="5097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"/>
          <a:stretch/>
        </p:blipFill>
        <p:spPr>
          <a:xfrm>
            <a:off x="5339186" y="670560"/>
            <a:ext cx="6571459" cy="3157024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1718" y="603250"/>
            <a:ext cx="4095750" cy="3302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End Wall - Support</a:t>
            </a:r>
            <a:endParaRPr lang="en-GB" sz="1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131050" y="5803900"/>
            <a:ext cx="457835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All information has been recently supplied to the HV consortium for making the final design.</a:t>
            </a:r>
            <a:endParaRPr lang="en-GB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78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t="7094" r="10615" b="3505"/>
          <a:stretch/>
        </p:blipFill>
        <p:spPr>
          <a:xfrm>
            <a:off x="0" y="1266092"/>
            <a:ext cx="5677444" cy="5591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4" b="11194"/>
          <a:stretch/>
        </p:blipFill>
        <p:spPr>
          <a:xfrm>
            <a:off x="5677444" y="3780688"/>
            <a:ext cx="6372375" cy="3024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120" y="715107"/>
            <a:ext cx="2901864" cy="270718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7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9" b="3429"/>
          <a:stretch/>
        </p:blipFill>
        <p:spPr>
          <a:xfrm>
            <a:off x="44450" y="3476240"/>
            <a:ext cx="6350000" cy="33373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54000" y="1384300"/>
            <a:ext cx="4095750" cy="330200"/>
          </a:xfrm>
        </p:spPr>
        <p:txBody>
          <a:bodyPr>
            <a:normAutofit fontScale="92500"/>
          </a:bodyPr>
          <a:lstStyle/>
          <a:p>
            <a:r>
              <a:rPr lang="en-US" sz="1800" dirty="0" smtClean="0"/>
              <a:t>End Wall – Support – Current Configuration</a:t>
            </a: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b="26308"/>
          <a:stretch/>
        </p:blipFill>
        <p:spPr>
          <a:xfrm>
            <a:off x="4832350" y="469899"/>
            <a:ext cx="7245350" cy="291368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095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65" t="8092" r="7654" b="6052"/>
          <a:stretch/>
        </p:blipFill>
        <p:spPr>
          <a:xfrm>
            <a:off x="82063" y="1184030"/>
            <a:ext cx="9553401" cy="5556739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905750" y="165100"/>
            <a:ext cx="4095750" cy="3302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APA Trolley – Installation Studies</a:t>
            </a:r>
            <a:endParaRPr lang="en-GB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94A-F464-4AB6-8602-3DB71218C17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875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305</Words>
  <Application>Microsoft Office PowerPoint</Application>
  <PresentationFormat>Widescreen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Office Theme</vt:lpstr>
      <vt:lpstr>LBNF   DSS &amp; Clean Room &amp; Infrastructure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LBNF - DSS</dc:title>
  <dc:creator>Dimitar Mladenov</dc:creator>
  <cp:lastModifiedBy>Dimitar Mladenov</cp:lastModifiedBy>
  <cp:revision>17</cp:revision>
  <dcterms:created xsi:type="dcterms:W3CDTF">2020-11-04T09:00:44Z</dcterms:created>
  <dcterms:modified xsi:type="dcterms:W3CDTF">2020-11-04T14:52:27Z</dcterms:modified>
</cp:coreProperties>
</file>