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348" r:id="rId3"/>
    <p:sldId id="347" r:id="rId4"/>
    <p:sldId id="324" r:id="rId5"/>
    <p:sldId id="350" r:id="rId6"/>
    <p:sldId id="334" r:id="rId7"/>
    <p:sldId id="344" r:id="rId8"/>
    <p:sldId id="329" r:id="rId9"/>
    <p:sldId id="331" r:id="rId10"/>
    <p:sldId id="349" r:id="rId11"/>
    <p:sldId id="351" r:id="rId12"/>
    <p:sldId id="353" r:id="rId13"/>
    <p:sldId id="355" r:id="rId14"/>
    <p:sldId id="356" r:id="rId15"/>
    <p:sldId id="358" r:id="rId16"/>
    <p:sldId id="359" r:id="rId17"/>
    <p:sldId id="372" r:id="rId18"/>
    <p:sldId id="373" r:id="rId19"/>
    <p:sldId id="368" r:id="rId20"/>
    <p:sldId id="361" r:id="rId21"/>
    <p:sldId id="369" r:id="rId22"/>
    <p:sldId id="370" r:id="rId23"/>
    <p:sldId id="371" r:id="rId24"/>
  </p:sldIdLst>
  <p:sldSz cx="9144000" cy="6858000" type="screen4x3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8A8"/>
    <a:srgbClr val="48E43C"/>
    <a:srgbClr val="FF339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89759" autoAdjust="0"/>
  </p:normalViewPr>
  <p:slideViewPr>
    <p:cSldViewPr>
      <p:cViewPr>
        <p:scale>
          <a:sx n="80" d="100"/>
          <a:sy n="80" d="100"/>
        </p:scale>
        <p:origin x="-16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6766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6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5676-1FC1-47CA-90B8-69E2D5A2F60F}" type="datetimeFigureOut">
              <a:rPr lang="en-US" smtClean="0"/>
              <a:pPr/>
              <a:t>7/28/2011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1220"/>
            <a:ext cx="538480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6766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6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D87FC-1CE7-47D8-A25E-E8A3FBE035E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2D6D-9DEE-4602-A0EB-46DD26D5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3034-078B-4272-AE81-2A5E49ED1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3C37-7EBF-4958-A855-7540FABA0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BDC-0E5A-4CCA-880E-DC65C3CFB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60B7-3EEA-4BD3-A2D1-6A83B14C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92FB-887E-4028-AFA1-D60B936BF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F016-2102-4E56-8CE9-0EA23380A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284D-47D7-4867-997A-26948EA5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7E29-AB89-448D-B179-8A3E464C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BD53-3EAD-4D39-8E41-D42166A31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B5F8-D8D6-4485-B25D-6C5B7481B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OC, 28/July/2011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SRF2011 Chicago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DFB6A-BD56-4919-86D8-431F22996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92405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Mechanical design considerations for beta=1 cavities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82D6D-9DEE-4602-A0EB-46DD26D5B3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924800" cy="1143000"/>
          </a:xfrm>
        </p:spPr>
        <p:txBody>
          <a:bodyPr/>
          <a:lstStyle/>
          <a:p>
            <a:r>
              <a:rPr lang="en-US" sz="2000" dirty="0" smtClean="0"/>
              <a:t>O. </a:t>
            </a:r>
            <a:r>
              <a:rPr lang="en-US" sz="2000" dirty="0" err="1" smtClean="0"/>
              <a:t>Capatina</a:t>
            </a:r>
            <a:r>
              <a:rPr lang="en-US" sz="2000" dirty="0" smtClean="0"/>
              <a:t>, S. </a:t>
            </a:r>
            <a:r>
              <a:rPr lang="en-US" sz="2000" dirty="0" err="1" smtClean="0"/>
              <a:t>Atieh</a:t>
            </a:r>
            <a:r>
              <a:rPr lang="en-US" sz="2000" dirty="0" smtClean="0"/>
              <a:t>, I. Aviles </a:t>
            </a:r>
            <a:r>
              <a:rPr lang="en-US" sz="2000" dirty="0" err="1" smtClean="0"/>
              <a:t>Santillana</a:t>
            </a:r>
            <a:r>
              <a:rPr lang="en-US" sz="2000" dirty="0" smtClean="0"/>
              <a:t>, G. </a:t>
            </a:r>
            <a:r>
              <a:rPr lang="en-US" sz="2000" dirty="0" err="1" smtClean="0"/>
              <a:t>Arnau</a:t>
            </a:r>
            <a:r>
              <a:rPr lang="en-US" sz="2000" dirty="0" smtClean="0"/>
              <a:t> </a:t>
            </a:r>
            <a:r>
              <a:rPr lang="en-US" sz="2000" dirty="0" err="1" smtClean="0"/>
              <a:t>Izquierdo</a:t>
            </a:r>
            <a:r>
              <a:rPr lang="en-US" sz="2000" dirty="0" smtClean="0"/>
              <a:t>, S. </a:t>
            </a:r>
            <a:r>
              <a:rPr lang="en-US" sz="2000" dirty="0" err="1" smtClean="0"/>
              <a:t>Calatroni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S. </a:t>
            </a:r>
            <a:r>
              <a:rPr lang="en-US" sz="2000" dirty="0" err="1" smtClean="0"/>
              <a:t>Chel</a:t>
            </a:r>
            <a:r>
              <a:rPr lang="en-US" sz="2000" dirty="0" smtClean="0"/>
              <a:t>, A. </a:t>
            </a:r>
            <a:r>
              <a:rPr lang="en-US" sz="2000" dirty="0" err="1" smtClean="0"/>
              <a:t>D’Elia</a:t>
            </a:r>
            <a:r>
              <a:rPr lang="en-US" sz="2000" dirty="0" smtClean="0"/>
              <a:t>, G. </a:t>
            </a:r>
            <a:r>
              <a:rPr lang="en-US" sz="2000" dirty="0" err="1" smtClean="0"/>
              <a:t>Devanz</a:t>
            </a:r>
            <a:r>
              <a:rPr lang="en-US" sz="2000" dirty="0" smtClean="0"/>
              <a:t>, R. </a:t>
            </a:r>
            <a:r>
              <a:rPr lang="en-US" sz="2000" dirty="0" err="1" smtClean="0"/>
              <a:t>Garoby</a:t>
            </a:r>
            <a:r>
              <a:rPr lang="en-US" sz="2000" dirty="0" smtClean="0"/>
              <a:t>, T. </a:t>
            </a:r>
            <a:r>
              <a:rPr lang="en-US" sz="2000" dirty="0" err="1" smtClean="0"/>
              <a:t>Junginger</a:t>
            </a:r>
            <a:r>
              <a:rPr lang="en-US" sz="2000" dirty="0" smtClean="0"/>
              <a:t>, J. </a:t>
            </a:r>
            <a:r>
              <a:rPr lang="en-US" sz="2000" dirty="0" err="1" smtClean="0"/>
              <a:t>Plouin</a:t>
            </a:r>
            <a:r>
              <a:rPr lang="en-US" sz="2000" dirty="0" smtClean="0"/>
              <a:t>, D. </a:t>
            </a:r>
            <a:r>
              <a:rPr lang="en-US" sz="2000" dirty="0" err="1" smtClean="0"/>
              <a:t>Maciocha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E. </a:t>
            </a:r>
            <a:r>
              <a:rPr lang="en-US" sz="2000" dirty="0" err="1" smtClean="0"/>
              <a:t>Montesinos</a:t>
            </a:r>
            <a:r>
              <a:rPr lang="en-US" sz="2000" dirty="0" smtClean="0"/>
              <a:t>, V. Parma, T. </a:t>
            </a:r>
            <a:r>
              <a:rPr lang="en-US" sz="2000" dirty="0" err="1" smtClean="0"/>
              <a:t>Renaglia</a:t>
            </a:r>
            <a:r>
              <a:rPr lang="en-US" sz="2000" dirty="0" smtClean="0"/>
              <a:t>, T. Tardy, N. </a:t>
            </a:r>
            <a:r>
              <a:rPr lang="en-US" sz="2000" dirty="0" err="1" smtClean="0"/>
              <a:t>Valverde</a:t>
            </a:r>
            <a:r>
              <a:rPr lang="en-US" sz="2000" dirty="0" smtClean="0"/>
              <a:t> Alonso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52387"/>
            <a:ext cx="12710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igle-Irfu_v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0"/>
            <a:ext cx="990600" cy="174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Cavity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904672"/>
            <a:ext cx="9143999" cy="20671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average shape accuracy achieved is ± 0.150 mm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best half cell: shape accuracy ± 0.100 mm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7681" y="4067280"/>
            <a:ext cx="25821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7681" y="2136084"/>
            <a:ext cx="24843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183"/>
          <a:stretch>
            <a:fillRect/>
          </a:stretch>
        </p:blipFill>
        <p:spPr bwMode="auto">
          <a:xfrm rot="5400000">
            <a:off x="5947807" y="3543214"/>
            <a:ext cx="5063007" cy="71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lded Corner 21"/>
          <p:cNvSpPr/>
          <p:nvPr/>
        </p:nvSpPr>
        <p:spPr>
          <a:xfrm>
            <a:off x="5620107" y="5867280"/>
            <a:ext cx="2349773" cy="691437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>
                <a:solidFill>
                  <a:schemeClr val="tx1"/>
                </a:solidFill>
              </a:rPr>
              <a:t>By CMM</a:t>
            </a:r>
          </a:p>
          <a:p>
            <a:pPr marL="0" lvl="1" indent="0">
              <a:buNone/>
            </a:pPr>
            <a:r>
              <a:rPr lang="en-GB" sz="1100" b="1" dirty="0" smtClean="0">
                <a:solidFill>
                  <a:schemeClr val="tx1"/>
                </a:solidFill>
              </a:rPr>
              <a:t>Measuring accuracy: MPE</a:t>
            </a:r>
            <a:r>
              <a:rPr lang="en-GB" sz="1100" b="1" baseline="-25000" dirty="0" smtClean="0">
                <a:solidFill>
                  <a:schemeClr val="tx1"/>
                </a:solidFill>
              </a:rPr>
              <a:t>P </a:t>
            </a:r>
            <a:r>
              <a:rPr lang="en-GB" sz="1100" b="1" dirty="0" smtClean="0">
                <a:solidFill>
                  <a:schemeClr val="tx1"/>
                </a:solidFill>
              </a:rPr>
              <a:t>= </a:t>
            </a:r>
            <a:r>
              <a:rPr lang="fr-FR" sz="1100" b="1" dirty="0" smtClean="0">
                <a:solidFill>
                  <a:schemeClr val="tx1"/>
                </a:solidFill>
              </a:rPr>
              <a:t>± 3 </a:t>
            </a:r>
            <a:r>
              <a:rPr lang="fr-FR" sz="1100" b="1" dirty="0" err="1" smtClean="0">
                <a:solidFill>
                  <a:schemeClr val="tx1"/>
                </a:solidFill>
              </a:rPr>
              <a:t>μm</a:t>
            </a:r>
            <a:r>
              <a:rPr lang="en-GB" sz="1100" b="1" dirty="0" smtClean="0">
                <a:solidFill>
                  <a:schemeClr val="tx1"/>
                </a:solidFill>
              </a:rPr>
              <a:t> </a:t>
            </a:r>
          </a:p>
          <a:p>
            <a:pPr marL="0" lvl="1" indent="0">
              <a:buNone/>
            </a:pPr>
            <a:r>
              <a:rPr lang="en-GB" sz="1100" b="1" dirty="0" err="1" smtClean="0">
                <a:solidFill>
                  <a:schemeClr val="tx1"/>
                </a:solidFill>
              </a:rPr>
              <a:t>T</a:t>
            </a:r>
            <a:r>
              <a:rPr lang="en-GB" sz="1100" b="1" baseline="-25000" dirty="0" err="1" smtClean="0">
                <a:solidFill>
                  <a:schemeClr val="tx1"/>
                </a:solidFill>
              </a:rPr>
              <a:t>amb</a:t>
            </a:r>
            <a:r>
              <a:rPr lang="en-GB" sz="1100" b="1" dirty="0" smtClean="0">
                <a:solidFill>
                  <a:schemeClr val="tx1"/>
                </a:solidFill>
              </a:rPr>
              <a:t> = </a:t>
            </a:r>
            <a:r>
              <a:rPr lang="fr-FR" sz="1100" b="1" dirty="0" smtClean="0">
                <a:solidFill>
                  <a:schemeClr val="tx1"/>
                </a:solidFill>
              </a:rPr>
              <a:t>20°C ± 1°C</a:t>
            </a:r>
          </a:p>
        </p:txBody>
      </p:sp>
      <p:pic>
        <p:nvPicPr>
          <p:cNvPr id="23" name="Content Placeholder 6" descr="P102033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5800" y="2198021"/>
            <a:ext cx="3657600" cy="279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799" y="5173585"/>
            <a:ext cx="3657601" cy="125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8493924" y="3580130"/>
            <a:ext cx="192876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52600" y="685800"/>
            <a:ext cx="7142247" cy="4966845"/>
            <a:chOff x="2514600" y="609600"/>
            <a:chExt cx="7142247" cy="496684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609600"/>
              <a:ext cx="7142247" cy="4966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Oval 14"/>
            <p:cNvSpPr/>
            <p:nvPr/>
          </p:nvSpPr>
          <p:spPr>
            <a:xfrm>
              <a:off x="6629400" y="1385445"/>
              <a:ext cx="990600" cy="381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8001000" y="2147445"/>
              <a:ext cx="6096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962400" y="2757045"/>
              <a:ext cx="609600" cy="2286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848600" y="2985645"/>
              <a:ext cx="8382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8305800" y="2604645"/>
              <a:ext cx="9144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2705100" y="1728345"/>
              <a:ext cx="9906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857500" y="1790700"/>
              <a:ext cx="1676400" cy="2286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ontent Placeholder 3"/>
          <p:cNvSpPr txBox="1">
            <a:spLocks/>
          </p:cNvSpPr>
          <p:nvPr/>
        </p:nvSpPr>
        <p:spPr bwMode="auto">
          <a:xfrm>
            <a:off x="0" y="17526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Titanium helium tank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 smtClean="0"/>
              <a:t>Nb</a:t>
            </a:r>
            <a:r>
              <a:rPr lang="en-US" sz="3200" dirty="0" smtClean="0"/>
              <a:t> to Ti 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Ti to SS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Stainless steel helium tank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 smtClean="0"/>
              <a:t>Nb</a:t>
            </a:r>
            <a:r>
              <a:rPr lang="en-US" sz="3200" dirty="0" smtClean="0"/>
              <a:t> to 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Interfaces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" y="9144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Niobium to titanium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DESY XFEL choice: 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EB welding </a:t>
            </a:r>
            <a:r>
              <a:rPr lang="en-US" sz="2800" dirty="0" err="1" smtClean="0"/>
              <a:t>Nb</a:t>
            </a:r>
            <a:r>
              <a:rPr lang="en-US" sz="2800" dirty="0" smtClean="0"/>
              <a:t> to </a:t>
            </a:r>
            <a:r>
              <a:rPr lang="en-US" sz="2800" dirty="0" err="1" smtClean="0"/>
              <a:t>NbTi</a:t>
            </a:r>
            <a:r>
              <a:rPr lang="en-US" sz="2800" dirty="0" smtClean="0"/>
              <a:t>  and </a:t>
            </a:r>
            <a:r>
              <a:rPr lang="en-US" sz="2800" dirty="0" err="1" smtClean="0"/>
              <a:t>NbTi</a:t>
            </a:r>
            <a:r>
              <a:rPr lang="en-US" sz="2800" dirty="0" smtClean="0"/>
              <a:t>  to Ti grade 2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/>
              <a:t>NbTi</a:t>
            </a:r>
            <a:r>
              <a:rPr lang="en-US" sz="2800" dirty="0" smtClean="0"/>
              <a:t> flanges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Choice motivated by the stability of the</a:t>
            </a:r>
            <a:br>
              <a:rPr lang="en-US" sz="2800" dirty="0" smtClean="0"/>
            </a:br>
            <a:r>
              <a:rPr lang="en-US" sz="2800" dirty="0" smtClean="0"/>
              <a:t>mechanical properties after HT at 1400ºC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Heat treatment no longer at 1400ºC but at 800ºC </a:t>
            </a:r>
            <a:br>
              <a:rPr lang="en-US" sz="2800" dirty="0" smtClean="0"/>
            </a:br>
            <a:r>
              <a:rPr lang="en-US" sz="2800" dirty="0" smtClean="0"/>
              <a:t>A properly selected Titanium (cheaper) could be then a valid option (instead of </a:t>
            </a:r>
            <a:r>
              <a:rPr lang="en-US" sz="2800" dirty="0" err="1" smtClean="0"/>
              <a:t>NbTi</a:t>
            </a:r>
            <a:r>
              <a:rPr lang="en-US" sz="2800" dirty="0" smtClean="0"/>
              <a:t>)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The grade 5 Titanium Ti6Al4V (alloy) for flanges and transition to helium tank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Interfaces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743200" y="685800"/>
            <a:ext cx="6400800" cy="6172200"/>
            <a:chOff x="2743200" y="685800"/>
            <a:chExt cx="6400800" cy="6172200"/>
          </a:xfrm>
        </p:grpSpPr>
        <p:pic>
          <p:nvPicPr>
            <p:cNvPr id="22" name="Picture 2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l="6987"/>
            <a:stretch/>
          </p:blipFill>
          <p:spPr bwMode="auto">
            <a:xfrm>
              <a:off x="2743200" y="685800"/>
              <a:ext cx="6400800" cy="6172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pic="http://schemas.openxmlformats.org/drawingml/2006/picture" xmlns:lc="http://schemas.openxmlformats.org/drawingml/2006/lockedCanvas"/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819400" y="3962400"/>
              <a:ext cx="18691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Ti6Al4V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3400" y="3962400"/>
              <a:ext cx="649497" cy="5639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Nb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" y="914400"/>
            <a:ext cx="281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Niobium </a:t>
            </a:r>
            <a:br>
              <a:rPr lang="en-US" sz="3200" dirty="0" smtClean="0"/>
            </a:br>
            <a:r>
              <a:rPr lang="en-US" sz="3200" dirty="0" smtClean="0"/>
              <a:t>to titanium </a:t>
            </a:r>
            <a:br>
              <a:rPr lang="en-US" sz="3200" dirty="0" smtClean="0"/>
            </a:br>
            <a:r>
              <a:rPr lang="en-US" sz="3200" dirty="0" smtClean="0"/>
              <a:t>grade 5 </a:t>
            </a:r>
            <a:br>
              <a:rPr lang="en-US" sz="3200" dirty="0" smtClean="0"/>
            </a:br>
            <a:r>
              <a:rPr lang="en-US" sz="3200" dirty="0" smtClean="0"/>
              <a:t>(Ti6Al4V) </a:t>
            </a:r>
            <a:br>
              <a:rPr lang="en-US" sz="3200" dirty="0" smtClean="0"/>
            </a:br>
            <a:r>
              <a:rPr lang="en-US" sz="3200" dirty="0" smtClean="0"/>
              <a:t>EB welding successfully tested before and after heat treatment at 800 C</a:t>
            </a:r>
          </a:p>
          <a:p>
            <a:pPr marL="800100" lvl="1" indent="-342900">
              <a:spcBef>
                <a:spcPct val="20000"/>
              </a:spcBef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Interfaces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" y="914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Titanium to stainless steel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By flange connection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Interfaces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G:\Departments\EN\Groups\MME\MechanicalEngineering\Ofelia.Capatina\SPL\Tests-CF-Inox-Cuivre-Titane\Photos-23-11-2010\PB23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8603" y="3124199"/>
            <a:ext cx="4267201" cy="3200401"/>
          </a:xfrm>
          <a:prstGeom prst="rect">
            <a:avLst/>
          </a:prstGeom>
          <a:noFill/>
        </p:spPr>
      </p:pic>
      <p:pic>
        <p:nvPicPr>
          <p:cNvPr id="14" name="Picture 3" descr="G:\Departments\EN\Groups\MME\MechanicalEngineering\Ofelia.Capatina\SPL\Tests-CF-Inox-Cuivre-Titane\Photos-23-11-2010\PB23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028950"/>
            <a:ext cx="5105400" cy="38290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5200" y="2209800"/>
            <a:ext cx="6058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i="1" dirty="0" smtClean="0"/>
              <a:t>CF flange SS 316LN + OFE copper + </a:t>
            </a:r>
            <a:br>
              <a:rPr lang="en-GB" sz="2400" i="1" dirty="0" smtClean="0"/>
            </a:br>
            <a:r>
              <a:rPr lang="en-GB" sz="2400" i="1" dirty="0" smtClean="0"/>
              <a:t>CF flange Ti6Al4V, liquid nitrogen tests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" y="914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Niobium to stainless steel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Vacuum brazing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Electron beam welding tests ongoing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Interfaces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24000" y="2910840"/>
            <a:ext cx="6667500" cy="3947160"/>
            <a:chOff x="1524000" y="2910840"/>
            <a:chExt cx="6667500" cy="3947160"/>
          </a:xfrm>
        </p:grpSpPr>
        <p:pic>
          <p:nvPicPr>
            <p:cNvPr id="1026" name="Picture 2" descr="C:\Ofelia\SRF2011\Materiaux\nb ss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2910840"/>
              <a:ext cx="6667500" cy="394716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959974" y="4419600"/>
              <a:ext cx="210826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SS 304 L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4876800"/>
              <a:ext cx="649497" cy="5639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Nb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6200" y="3505200"/>
              <a:ext cx="187743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OFE Cu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76200" y="914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dirty="0" smtClean="0"/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Material choice =&gt; interfaces =&gt; cavity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Stiffness =&gt; Lorentz detuning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Heat load to </a:t>
            </a:r>
            <a:r>
              <a:rPr lang="en-US" sz="3600" dirty="0" err="1" smtClean="0"/>
              <a:t>superfluid</a:t>
            </a:r>
            <a:r>
              <a:rPr lang="en-US" sz="3600" dirty="0" smtClean="0"/>
              <a:t> helium extraction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Helium tank + tuner act as boundary conditions to cavity =&gt; different stiffness gives different deformation of cavity due to Lorentz forces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Zero tank + tuner stiffness equivalent to</a:t>
            </a:r>
            <a:br>
              <a:rPr lang="en-US" sz="3200" dirty="0" smtClean="0"/>
            </a:br>
            <a:r>
              <a:rPr lang="en-US" sz="3200" dirty="0" smtClean="0"/>
              <a:t>free-free BC for cavity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Infinite tank + tuner stiffness equivalent to </a:t>
            </a:r>
            <a:br>
              <a:rPr lang="en-US" sz="3200" dirty="0" smtClean="0"/>
            </a:br>
            <a:r>
              <a:rPr lang="en-US" sz="3200" dirty="0" smtClean="0"/>
              <a:t>fix-fix BC for cavity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229600" cy="21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PL cavity fix-fix (witht ring) longitudial cut (aug.scale 2.5e4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707878"/>
            <a:ext cx="6781800" cy="3025922"/>
          </a:xfrm>
          <a:prstGeom prst="rect">
            <a:avLst/>
          </a:prstGeom>
        </p:spPr>
      </p:pic>
      <p:pic>
        <p:nvPicPr>
          <p:cNvPr id="12" name="Picture 11" descr="SPL cavity fix-free (witht ring) longitudial cut (aug.scale 2.5e4) 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6748007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3432" y="2362200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Fix-fix BC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-76200" y="685800"/>
            <a:ext cx="548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deformation </a:t>
            </a:r>
            <a:r>
              <a:rPr lang="en-US" sz="2800" dirty="0" smtClean="0"/>
              <a:t>under Lorentz </a:t>
            </a:r>
            <a:r>
              <a:rPr lang="en-US" sz="2800" dirty="0" smtClean="0"/>
              <a:t>forces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87680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Free-free BC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Lorentz detuning =&gt; min helium tank stiffness 100 </a:t>
            </a:r>
            <a:r>
              <a:rPr lang="en-US" sz="2400" dirty="0" err="1" smtClean="0"/>
              <a:t>kN</a:t>
            </a:r>
            <a:r>
              <a:rPr lang="en-US" sz="2400" dirty="0" smtClean="0"/>
              <a:t>/mm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7" descr="KL_Kex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8153400" cy="556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3429000"/>
            <a:ext cx="2971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E18A8"/>
                </a:solidFill>
              </a:rPr>
              <a:t>Detuning coefficient K</a:t>
            </a:r>
            <a:r>
              <a:rPr lang="en-US" sz="2400" baseline="-25000" dirty="0" smtClean="0">
                <a:solidFill>
                  <a:srgbClr val="3E18A8"/>
                </a:solidFill>
              </a:rPr>
              <a:t>L</a:t>
            </a:r>
            <a:r>
              <a:rPr lang="en-US" sz="2400" dirty="0" smtClean="0">
                <a:solidFill>
                  <a:srgbClr val="3E18A8"/>
                </a:solidFill>
              </a:rPr>
              <a:t>≈1.2 Hz/(MV/m)</a:t>
            </a:r>
            <a:r>
              <a:rPr lang="en-US" sz="2400" baseline="30000" dirty="0" smtClean="0">
                <a:solidFill>
                  <a:srgbClr val="3E18A8"/>
                </a:solidFill>
              </a:rPr>
              <a:t>2</a:t>
            </a:r>
          </a:p>
          <a:p>
            <a:r>
              <a:rPr lang="en-US" sz="2400" dirty="0" smtClean="0">
                <a:solidFill>
                  <a:srgbClr val="3E18A8"/>
                </a:solidFill>
              </a:rPr>
              <a:t>for real ext stiffness </a:t>
            </a:r>
            <a:endParaRPr lang="en-US" sz="2400" dirty="0">
              <a:solidFill>
                <a:srgbClr val="3E18A8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029200" y="2057400"/>
            <a:ext cx="381000" cy="381000"/>
          </a:xfrm>
          <a:prstGeom prst="star5">
            <a:avLst/>
          </a:prstGeom>
          <a:solidFill>
            <a:srgbClr val="3E18A8"/>
          </a:solidFill>
          <a:ln>
            <a:solidFill>
              <a:srgbClr val="3E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4953000" y="2743200"/>
            <a:ext cx="990600" cy="228600"/>
          </a:xfrm>
          <a:prstGeom prst="straightConnector1">
            <a:avLst/>
          </a:prstGeom>
          <a:ln w="38100">
            <a:solidFill>
              <a:srgbClr val="3E1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" y="5486400"/>
            <a:ext cx="350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E18A8"/>
                </a:solidFill>
              </a:rPr>
              <a:t>0 tank + tuner stiffness  </a:t>
            </a:r>
            <a:endParaRPr lang="en-US" sz="2400" dirty="0">
              <a:solidFill>
                <a:srgbClr val="3E18A8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85800" y="5257800"/>
            <a:ext cx="304800" cy="304800"/>
          </a:xfrm>
          <a:prstGeom prst="star5">
            <a:avLst/>
          </a:prstGeom>
          <a:solidFill>
            <a:srgbClr val="3E18A8"/>
          </a:solidFill>
          <a:ln>
            <a:solidFill>
              <a:srgbClr val="3E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48600" y="1905000"/>
            <a:ext cx="14478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E18A8"/>
                </a:solidFill>
              </a:rPr>
              <a:t>∞</a:t>
            </a:r>
            <a:r>
              <a:rPr lang="en-US" sz="2400" dirty="0" smtClean="0">
                <a:solidFill>
                  <a:srgbClr val="3E18A8"/>
                </a:solidFill>
              </a:rPr>
              <a:t> tank + </a:t>
            </a:r>
            <a:br>
              <a:rPr lang="en-US" sz="2400" dirty="0" smtClean="0">
                <a:solidFill>
                  <a:srgbClr val="3E18A8"/>
                </a:solidFill>
              </a:rPr>
            </a:br>
            <a:r>
              <a:rPr lang="en-US" sz="2400" dirty="0" smtClean="0">
                <a:solidFill>
                  <a:srgbClr val="3E18A8"/>
                </a:solidFill>
              </a:rPr>
              <a:t>tuner </a:t>
            </a:r>
            <a:br>
              <a:rPr lang="en-US" sz="2400" dirty="0" smtClean="0">
                <a:solidFill>
                  <a:srgbClr val="3E18A8"/>
                </a:solidFill>
              </a:rPr>
            </a:br>
            <a:r>
              <a:rPr lang="en-US" sz="2400" dirty="0" smtClean="0">
                <a:solidFill>
                  <a:srgbClr val="3E18A8"/>
                </a:solidFill>
              </a:rPr>
              <a:t>stiffness  </a:t>
            </a:r>
            <a:endParaRPr lang="en-US" sz="2400" dirty="0">
              <a:solidFill>
                <a:srgbClr val="3E18A8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7620000" y="1676400"/>
            <a:ext cx="304800" cy="304800"/>
          </a:xfrm>
          <a:prstGeom prst="star5">
            <a:avLst/>
          </a:prstGeom>
          <a:solidFill>
            <a:srgbClr val="3E18A8"/>
          </a:solidFill>
          <a:ln>
            <a:solidFill>
              <a:srgbClr val="3E1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/>
              <a:t>Talk illustrated by SPL cavities development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/>
              <a:t>A string of 4 equipped beta=1 bulk niobium cavities to be installed into a short </a:t>
            </a:r>
            <a:r>
              <a:rPr lang="en-US" sz="3000" dirty="0" err="1" smtClean="0"/>
              <a:t>cryo</a:t>
            </a:r>
            <a:r>
              <a:rPr lang="en-US" sz="3000" dirty="0" smtClean="0"/>
              <a:t>-module</a:t>
            </a:r>
            <a:br>
              <a:rPr lang="en-US" sz="3000" dirty="0" smtClean="0"/>
            </a:br>
            <a:r>
              <a:rPr lang="en-US" sz="3000" dirty="0" smtClean="0"/>
              <a:t>							 by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Introduction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985" y="2329708"/>
            <a:ext cx="9148985" cy="26994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5105400"/>
            <a:ext cx="7246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 G. </a:t>
            </a:r>
            <a:r>
              <a:rPr lang="en-GB" sz="2400" dirty="0" err="1" smtClean="0"/>
              <a:t>Olry</a:t>
            </a:r>
            <a:r>
              <a:rPr lang="en-GB" sz="2400" dirty="0" smtClean="0"/>
              <a:t> talk today on </a:t>
            </a:r>
            <a:r>
              <a:rPr lang="en-GB" sz="2400" i="1" dirty="0" smtClean="0"/>
              <a:t>“SPL Cavity Development”</a:t>
            </a:r>
          </a:p>
          <a:p>
            <a:pPr>
              <a:buFontTx/>
              <a:buChar char="-"/>
            </a:pPr>
            <a:r>
              <a:rPr lang="en-GB" sz="2400" dirty="0" smtClean="0"/>
              <a:t> J. </a:t>
            </a:r>
            <a:r>
              <a:rPr lang="en-GB" sz="2400" dirty="0" err="1" smtClean="0"/>
              <a:t>Plouin</a:t>
            </a:r>
            <a:r>
              <a:rPr lang="en-GB" sz="2400" dirty="0" smtClean="0"/>
              <a:t> poster on Monday </a:t>
            </a:r>
            <a:r>
              <a:rPr lang="en-GB" sz="2400" i="1" dirty="0" smtClean="0"/>
              <a:t>“</a:t>
            </a:r>
            <a:r>
              <a:rPr lang="en-US" sz="2400" i="1" dirty="0" smtClean="0"/>
              <a:t>Optimized RF design </a:t>
            </a:r>
            <a:br>
              <a:rPr lang="en-US" sz="2400" i="1" dirty="0" smtClean="0"/>
            </a:br>
            <a:r>
              <a:rPr lang="en-US" sz="2400" i="1" dirty="0" smtClean="0"/>
              <a:t>of 704 MHz beta=1 cavity for pulsed proton drivers”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09312"/>
            <a:ext cx="6858000" cy="554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0" y="7620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Operation point: saturated He II at 2 K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4114800" y="4267200"/>
            <a:ext cx="762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5532" y="4154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SPL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operation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0" y="7620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Heat flux in He II depend on bath temp. and channel dimension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6714"/>
            <a:ext cx="6934200" cy="46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15384" r="46150" b="36994"/>
          <a:stretch>
            <a:fillRect/>
          </a:stretch>
        </p:blipFill>
        <p:spPr bwMode="auto">
          <a:xfrm>
            <a:off x="5904854" y="1524000"/>
            <a:ext cx="3239146" cy="155736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371600"/>
            <a:ext cx="9144000" cy="4495800"/>
            <a:chOff x="1066800" y="595755"/>
            <a:chExt cx="7142247" cy="3756972"/>
          </a:xfrm>
        </p:grpSpPr>
        <p:pic>
          <p:nvPicPr>
            <p:cNvPr id="17" name="Picture 2" descr="C:\Documents and Settings\capatina\SPL Lund june 2010\Cavite CEA\CAVITE CEA COUP.bmp"/>
            <p:cNvPicPr>
              <a:picLocks noChangeAspect="1" noChangeArrowheads="1"/>
            </p:cNvPicPr>
            <p:nvPr/>
          </p:nvPicPr>
          <p:blipFill>
            <a:blip r:embed="rId3" cstate="print"/>
            <a:srcRect b="24359"/>
            <a:stretch>
              <a:fillRect/>
            </a:stretch>
          </p:blipFill>
          <p:spPr bwMode="auto">
            <a:xfrm>
              <a:off x="1066800" y="595755"/>
              <a:ext cx="7142247" cy="3756972"/>
            </a:xfrm>
            <a:prstGeom prst="rect">
              <a:avLst/>
            </a:prstGeom>
            <a:noFill/>
          </p:spPr>
        </p:pic>
        <p:grpSp>
          <p:nvGrpSpPr>
            <p:cNvPr id="18" name="Group 18"/>
            <p:cNvGrpSpPr/>
            <p:nvPr/>
          </p:nvGrpSpPr>
          <p:grpSpPr>
            <a:xfrm>
              <a:off x="4419600" y="1752600"/>
              <a:ext cx="3552063" cy="2209800"/>
              <a:chOff x="4419600" y="1828800"/>
              <a:chExt cx="3552063" cy="2286000"/>
            </a:xfrm>
          </p:grpSpPr>
          <p:sp>
            <p:nvSpPr>
              <p:cNvPr id="20" name="Right Brace 19"/>
              <p:cNvSpPr/>
              <p:nvPr/>
            </p:nvSpPr>
            <p:spPr>
              <a:xfrm>
                <a:off x="6705600" y="1905000"/>
                <a:ext cx="152400" cy="304800"/>
              </a:xfrm>
              <a:prstGeom prst="rightBrac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Brace 20"/>
              <p:cNvSpPr/>
              <p:nvPr/>
            </p:nvSpPr>
            <p:spPr>
              <a:xfrm rot="10800000">
                <a:off x="5562601" y="1905000"/>
                <a:ext cx="304800" cy="2209800"/>
              </a:xfrm>
              <a:prstGeom prst="rightBrac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34200" y="1828800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~ 10 cm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19600" y="2831068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~ 50 cm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Right Brace 18"/>
            <p:cNvSpPr/>
            <p:nvPr/>
          </p:nvSpPr>
          <p:spPr>
            <a:xfrm rot="-5400000">
              <a:off x="3924300" y="419100"/>
              <a:ext cx="304800" cy="29718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Helium</a:t>
            </a: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 tank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0" y="7620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Heat load from 0.8 – 1.5 W/cm^2 =&gt; </a:t>
            </a:r>
            <a:br>
              <a:rPr lang="en-US" sz="3200" dirty="0" smtClean="0"/>
            </a:br>
            <a:r>
              <a:rPr lang="en-US" sz="3200" dirty="0" smtClean="0"/>
              <a:t>Tank dimensions accordingly  to extract dynamic heat load 20 W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satMod val="130000"/>
                  </a:schemeClr>
                </a:solidFill>
              </a:rPr>
              <a:t>Conclusions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0" y="7620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After RF design finalized, still some work to do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RF design, mechanical design, material, manufacturing, processing are very closely inter-linked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During the cavity development, the mechanical considerations should be taken into account from the beginning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dirty="0" smtClean="0"/>
              <a:t>Sometimes useful to have a critical view to existing solutions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262" r="16451"/>
          <a:stretch>
            <a:fillRect/>
          </a:stretch>
        </p:blipFill>
        <p:spPr bwMode="auto">
          <a:xfrm>
            <a:off x="1752600" y="674361"/>
            <a:ext cx="7381407" cy="618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000" dirty="0" smtClean="0"/>
              <a:t>Cavity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000" dirty="0" smtClean="0"/>
              <a:t>Interfaces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000" dirty="0" smtClean="0"/>
              <a:t>Helium tank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Overview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609600" y="9906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Mechanical dimensioning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Static (quasi-static)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Lorentz detuning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Maximum pressure / sensitivity to fluctuation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Deformation for tuning 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Handling configurations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Natural vibration modes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Bucking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 err="1" smtClean="0">
                <a:solidFill>
                  <a:schemeClr val="tx2">
                    <a:satMod val="130000"/>
                  </a:schemeClr>
                </a:solidFill>
              </a:rPr>
              <a:t>Cavity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PL cavity longitudial cut (scale 1.5e10) col scl no label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626644"/>
            <a:ext cx="7153942" cy="3231356"/>
          </a:xfrm>
          <a:prstGeom prst="rect">
            <a:avLst/>
          </a:prstGeom>
        </p:spPr>
      </p:pic>
      <p:pic>
        <p:nvPicPr>
          <p:cNvPr id="17" name="Picture 16" descr="SPL cavity (without ring) longitudial cut (scale 1.5e5) col scl no label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858" y="685803"/>
            <a:ext cx="7153942" cy="3231356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Lorentz detuning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Cavity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External pressure of 2 bars – fix-fix boundary condition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Sensitivity to pressure fluctuations =&gt; one order of magnitude lower that the frequency bandwidth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Cavity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pic>
        <p:nvPicPr>
          <p:cNvPr id="11" name="Picture 2" descr="Figure0028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Dynamic (natural frequencies):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First longitudinal mode at ~140 Hz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Mechanical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behaviour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for real dimensions</a:t>
            </a:r>
            <a:endParaRPr lang="fr-FR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pic>
        <p:nvPicPr>
          <p:cNvPr id="11" name="Picture 2" descr="Figure0016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879600"/>
            <a:ext cx="65024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Bucking under external pressure for fix-fix boundary conditions: security factor 20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Mechanical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behaviour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for real dimensions</a:t>
            </a:r>
            <a:endParaRPr lang="fr-FR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pic>
        <p:nvPicPr>
          <p:cNvPr id="11" name="Picture 2" descr="Figure0004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879600"/>
            <a:ext cx="65024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304800" y="7620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Manufacture technology chosen: spinning + EB welding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First manufacturing tests results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Spinning =&gt; loss in thickness non uniform up to 0.6 mm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Cavity</a:t>
            </a:r>
            <a:endParaRPr lang="fr-F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OC, 28/July/2011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7606" y="6286011"/>
            <a:ext cx="2133600" cy="365125"/>
          </a:xfrm>
        </p:spPr>
        <p:txBody>
          <a:bodyPr/>
          <a:lstStyle/>
          <a:p>
            <a:pPr>
              <a:defRPr/>
            </a:pPr>
            <a:fld id="{29D5115C-68F8-4A6A-B51F-F7EAA0D55F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SRF2011 Chicago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1000" y="3733800"/>
            <a:ext cx="8458200" cy="2057400"/>
            <a:chOff x="381000" y="2819400"/>
            <a:chExt cx="8458200" cy="2057400"/>
          </a:xfrm>
        </p:grpSpPr>
        <p:pic>
          <p:nvPicPr>
            <p:cNvPr id="13" name="Picture 12" descr="outillage.jpg"/>
            <p:cNvPicPr>
              <a:picLocks noChangeAspect="1"/>
            </p:cNvPicPr>
            <p:nvPr/>
          </p:nvPicPr>
          <p:blipFill>
            <a:blip r:embed="rId3" cstate="print">
              <a:lum bright="10000" contrast="10000"/>
            </a:blip>
            <a:stretch>
              <a:fillRect/>
            </a:stretch>
          </p:blipFill>
          <p:spPr>
            <a:xfrm>
              <a:off x="3278632" y="2819400"/>
              <a:ext cx="2715768" cy="20368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 descr="repoussage2.jpg"/>
            <p:cNvPicPr>
              <a:picLocks noChangeAspect="1"/>
            </p:cNvPicPr>
            <p:nvPr/>
          </p:nvPicPr>
          <p:blipFill>
            <a:blip r:embed="rId4" cstate="print">
              <a:lum bright="10000" contrast="10000"/>
            </a:blip>
            <a:stretch>
              <a:fillRect/>
            </a:stretch>
          </p:blipFill>
          <p:spPr>
            <a:xfrm>
              <a:off x="381000" y="2819400"/>
              <a:ext cx="2743200" cy="2057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 descr="profil.jpg"/>
            <p:cNvPicPr>
              <a:picLocks noChangeAspect="1"/>
            </p:cNvPicPr>
            <p:nvPr/>
          </p:nvPicPr>
          <p:blipFill>
            <a:blip r:embed="rId5" cstate="print">
              <a:lum bright="10000" contrast="10000"/>
            </a:blip>
            <a:stretch>
              <a:fillRect/>
            </a:stretch>
          </p:blipFill>
          <p:spPr>
            <a:xfrm>
              <a:off x="6096000" y="2819400"/>
              <a:ext cx="2743200" cy="2057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cxnSp>
        <p:nvCxnSpPr>
          <p:cNvPr id="18" name="Straight Connector 17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10868</TotalTime>
  <Words>652</Words>
  <Application>Microsoft Office PowerPoint</Application>
  <PresentationFormat>On-screen Show (4:3)</PresentationFormat>
  <Paragraphs>227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Mechanical design considerations for beta=1 cavities </vt:lpstr>
      <vt:lpstr>Introduction</vt:lpstr>
      <vt:lpstr>Overview</vt:lpstr>
      <vt:lpstr>Cavity</vt:lpstr>
      <vt:lpstr>Cavity</vt:lpstr>
      <vt:lpstr>Cavity</vt:lpstr>
      <vt:lpstr>Mechanical behaviour for real dimensions</vt:lpstr>
      <vt:lpstr>Mechanical behaviour for real dimensions</vt:lpstr>
      <vt:lpstr>Cavity</vt:lpstr>
      <vt:lpstr>Cavity</vt:lpstr>
      <vt:lpstr>Interfaces</vt:lpstr>
      <vt:lpstr>Interfaces</vt:lpstr>
      <vt:lpstr>Interfaces</vt:lpstr>
      <vt:lpstr>Interfaces</vt:lpstr>
      <vt:lpstr>Interfaces</vt:lpstr>
      <vt:lpstr>Helium tank</vt:lpstr>
      <vt:lpstr>Helium tank</vt:lpstr>
      <vt:lpstr>Helium tank</vt:lpstr>
      <vt:lpstr>Helium tank</vt:lpstr>
      <vt:lpstr>Helium tank</vt:lpstr>
      <vt:lpstr>Helium tank</vt:lpstr>
      <vt:lpstr>Helium tank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cnoels</dc:creator>
  <cp:lastModifiedBy>capatina</cp:lastModifiedBy>
  <cp:revision>573</cp:revision>
  <dcterms:created xsi:type="dcterms:W3CDTF">2009-05-07T12:50:45Z</dcterms:created>
  <dcterms:modified xsi:type="dcterms:W3CDTF">2011-07-28T11:59:41Z</dcterms:modified>
</cp:coreProperties>
</file>