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67" r:id="rId4"/>
    <p:sldMasterId id="2147484010" r:id="rId5"/>
  </p:sldMasterIdLst>
  <p:notesMasterIdLst>
    <p:notesMasterId r:id="rId31"/>
  </p:notesMasterIdLst>
  <p:handoutMasterIdLst>
    <p:handoutMasterId r:id="rId32"/>
  </p:handoutMasterIdLst>
  <p:sldIdLst>
    <p:sldId id="270" r:id="rId6"/>
    <p:sldId id="516" r:id="rId7"/>
    <p:sldId id="521" r:id="rId8"/>
    <p:sldId id="519" r:id="rId9"/>
    <p:sldId id="527" r:id="rId10"/>
    <p:sldId id="544" r:id="rId11"/>
    <p:sldId id="550" r:id="rId12"/>
    <p:sldId id="555" r:id="rId13"/>
    <p:sldId id="561" r:id="rId14"/>
    <p:sldId id="551" r:id="rId15"/>
    <p:sldId id="552" r:id="rId16"/>
    <p:sldId id="558" r:id="rId17"/>
    <p:sldId id="553" r:id="rId18"/>
    <p:sldId id="559" r:id="rId19"/>
    <p:sldId id="548" r:id="rId20"/>
    <p:sldId id="560" r:id="rId21"/>
    <p:sldId id="539" r:id="rId22"/>
    <p:sldId id="546" r:id="rId23"/>
    <p:sldId id="549" r:id="rId24"/>
    <p:sldId id="564" r:id="rId25"/>
    <p:sldId id="554" r:id="rId26"/>
    <p:sldId id="563" r:id="rId27"/>
    <p:sldId id="542" r:id="rId28"/>
    <p:sldId id="562" r:id="rId29"/>
    <p:sldId id="522" r:id="rId30"/>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60093"/>
    <a:srgbClr val="008000"/>
    <a:srgbClr val="33CC33"/>
    <a:srgbClr val="FF0000"/>
    <a:srgbClr val="0000CC"/>
    <a:srgbClr val="003300"/>
    <a:srgbClr val="99FF99"/>
    <a:srgbClr val="FFFFCC"/>
    <a:srgbClr val="064308"/>
    <a:srgbClr val="A7A7A7"/>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769" autoAdjust="0"/>
  </p:normalViewPr>
  <p:slideViewPr>
    <p:cSldViewPr snapToGrid="0">
      <p:cViewPr>
        <p:scale>
          <a:sx n="50" d="100"/>
          <a:sy n="50" d="100"/>
        </p:scale>
        <p:origin x="-414" y="-168"/>
      </p:cViewPr>
      <p:guideLst>
        <p:guide orient="horz" pos="3717"/>
        <p:guide pos="3444"/>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3" d="100"/>
          <a:sy n="83" d="100"/>
        </p:scale>
        <p:origin x="-2916" y="-96"/>
      </p:cViewPr>
      <p:guideLst>
        <p:guide orient="horz" pos="3023"/>
        <p:guide pos="23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79978"/>
          </a:xfrm>
          <a:prstGeom prst="rect">
            <a:avLst/>
          </a:prstGeom>
        </p:spPr>
        <p:txBody>
          <a:bodyPr vert="horz" wrap="square" lIns="96078" tIns="48039" rIns="96078" bIns="48039"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dirty="0"/>
          </a:p>
        </p:txBody>
      </p:sp>
      <p:sp>
        <p:nvSpPr>
          <p:cNvPr id="3" name="Date Placeholder 2"/>
          <p:cNvSpPr>
            <a:spLocks noGrp="1"/>
          </p:cNvSpPr>
          <p:nvPr>
            <p:ph type="dt" idx="1"/>
          </p:nvPr>
        </p:nvSpPr>
        <p:spPr>
          <a:xfrm>
            <a:off x="4143588" y="1"/>
            <a:ext cx="3169920" cy="479978"/>
          </a:xfrm>
          <a:prstGeom prst="rect">
            <a:avLst/>
          </a:prstGeom>
        </p:spPr>
        <p:txBody>
          <a:bodyPr vert="horz" wrap="square" lIns="96078" tIns="48039" rIns="96078" bIns="48039"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7/28/2011</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wrap="square" lIns="96078" tIns="48039" rIns="96078" bIns="48039"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731520" y="4560612"/>
            <a:ext cx="5852160" cy="4319797"/>
          </a:xfrm>
          <a:prstGeom prst="rect">
            <a:avLst/>
          </a:prstGeom>
        </p:spPr>
        <p:txBody>
          <a:bodyPr vert="horz" wrap="square" lIns="96078" tIns="48039" rIns="96078" bIns="48039"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1" y="9119573"/>
            <a:ext cx="3169920" cy="479977"/>
          </a:xfrm>
          <a:prstGeom prst="rect">
            <a:avLst/>
          </a:prstGeom>
        </p:spPr>
        <p:txBody>
          <a:bodyPr vert="horz" wrap="square" lIns="96078" tIns="48039" rIns="96078" bIns="48039"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dirty="0"/>
          </a:p>
        </p:txBody>
      </p:sp>
      <p:sp>
        <p:nvSpPr>
          <p:cNvPr id="7" name="Slide Number Placeholder 6"/>
          <p:cNvSpPr>
            <a:spLocks noGrp="1"/>
          </p:cNvSpPr>
          <p:nvPr>
            <p:ph type="sldNum" sz="quarter" idx="5"/>
          </p:nvPr>
        </p:nvSpPr>
        <p:spPr>
          <a:xfrm>
            <a:off x="4143588" y="9119573"/>
            <a:ext cx="3169920" cy="479977"/>
          </a:xfrm>
          <a:prstGeom prst="rect">
            <a:avLst/>
          </a:prstGeom>
        </p:spPr>
        <p:txBody>
          <a:bodyPr vert="horz" wrap="square" lIns="96078" tIns="48039" rIns="96078" bIns="48039"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dirty="0"/>
          </a:p>
        </p:txBody>
      </p:sp>
    </p:spTree>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dirty="0" smtClean="0">
              <a:ea typeface="ヒラギノ角ゴ Pro W3"/>
              <a:cs typeface="ヒラギノ角ゴ Pro W3"/>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endParaRPr lang="en-US" smtClean="0">
              <a:ea typeface="ヒラギノ角ゴ Pro W3"/>
              <a:cs typeface="ヒラギノ角ゴ Pro W3"/>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54" y="4560570"/>
            <a:ext cx="5851496" cy="4320540"/>
          </a:xfrm>
          <a:prstGeom prst="rect">
            <a:avLst/>
          </a:prstGeom>
        </p:spPr>
        <p:txBody>
          <a:bodyPr>
            <a:normAutofit/>
          </a:bodyPr>
          <a:lstStyle/>
          <a:p>
            <a:endParaRPr lang="en-US" baseline="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54" y="4560570"/>
            <a:ext cx="5851496" cy="4320540"/>
          </a:xfrm>
          <a:prstGeom prst="rect">
            <a:avLst/>
          </a:prstGeom>
        </p:spPr>
        <p:txBody>
          <a:bodyPr>
            <a:normAutofit/>
          </a:bodyPr>
          <a:lstStyle/>
          <a:p>
            <a:endParaRPr lang="en-US" baseline="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54" y="4560570"/>
            <a:ext cx="5851496" cy="4320540"/>
          </a:xfrm>
          <a:prstGeom prst="rect">
            <a:avLst/>
          </a:prstGeom>
        </p:spPr>
        <p:txBody>
          <a:bodyPr>
            <a:normAutofit/>
          </a:bodyPr>
          <a:lstStyle/>
          <a:p>
            <a:endParaRPr lang="en-US" baseline="0"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3226" indent="-183226" fontAlgn="auto">
              <a:spcBef>
                <a:spcPts val="0"/>
              </a:spcBef>
              <a:spcAft>
                <a:spcPts val="0"/>
              </a:spcAft>
              <a:defRPr/>
            </a:pPr>
            <a:r>
              <a:rPr lang="en-US" sz="1500" b="1" kern="0" dirty="0" smtClean="0">
                <a:solidFill>
                  <a:srgbClr val="C00000"/>
                </a:solidFill>
              </a:rPr>
              <a:t>Key parameters:</a:t>
            </a:r>
          </a:p>
          <a:p>
            <a:pPr marL="183226" indent="-183226" fontAlgn="auto">
              <a:spcBef>
                <a:spcPts val="0"/>
              </a:spcBef>
              <a:spcAft>
                <a:spcPts val="0"/>
              </a:spcAft>
              <a:buFontTx/>
              <a:buChar char="-"/>
              <a:defRPr/>
            </a:pPr>
            <a:r>
              <a:rPr lang="en-US" kern="0" dirty="0" smtClean="0">
                <a:solidFill>
                  <a:sysClr val="windowText" lastClr="000000"/>
                </a:solidFill>
              </a:rPr>
              <a:t> Magnetic field: B=6T, </a:t>
            </a:r>
          </a:p>
          <a:p>
            <a:pPr marL="183226" indent="-183226" fontAlgn="auto">
              <a:spcBef>
                <a:spcPts val="0"/>
              </a:spcBef>
              <a:spcAft>
                <a:spcPts val="0"/>
              </a:spcAft>
              <a:buFontTx/>
              <a:buChar char="-"/>
              <a:defRPr/>
            </a:pPr>
            <a:r>
              <a:rPr lang="en-US" kern="0" dirty="0" smtClean="0">
                <a:solidFill>
                  <a:sysClr val="windowText" lastClr="000000"/>
                </a:solidFill>
              </a:rPr>
              <a:t> Electron current: </a:t>
            </a:r>
            <a:r>
              <a:rPr lang="en-US" kern="0" dirty="0" err="1" smtClean="0">
                <a:solidFill>
                  <a:sysClr val="windowText" lastClr="000000"/>
                </a:solidFill>
              </a:rPr>
              <a:t>I</a:t>
            </a:r>
            <a:r>
              <a:rPr lang="en-US" kern="0" baseline="-25000" dirty="0" err="1" smtClean="0">
                <a:solidFill>
                  <a:sysClr val="windowText" lastClr="000000"/>
                </a:solidFill>
              </a:rPr>
              <a:t>e</a:t>
            </a:r>
            <a:r>
              <a:rPr lang="en-US" kern="0" dirty="0" smtClean="0">
                <a:solidFill>
                  <a:sysClr val="windowText" lastClr="000000"/>
                </a:solidFill>
              </a:rPr>
              <a:t>=0.5 … 5 A, </a:t>
            </a:r>
          </a:p>
          <a:p>
            <a:pPr marL="183226" indent="-183226" fontAlgn="auto">
              <a:spcBef>
                <a:spcPts val="0"/>
              </a:spcBef>
              <a:spcAft>
                <a:spcPts val="0"/>
              </a:spcAft>
              <a:buFontTx/>
              <a:buChar char="-"/>
              <a:defRPr/>
            </a:pPr>
            <a:r>
              <a:rPr lang="en-US" kern="0" dirty="0" smtClean="0">
                <a:solidFill>
                  <a:sysClr val="windowText" lastClr="000000"/>
                </a:solidFill>
              </a:rPr>
              <a:t> Electron energy: </a:t>
            </a:r>
            <a:r>
              <a:rPr lang="en-US" kern="0" dirty="0" err="1" smtClean="0">
                <a:solidFill>
                  <a:sysClr val="windowText" lastClr="000000"/>
                </a:solidFill>
              </a:rPr>
              <a:t>E</a:t>
            </a:r>
            <a:r>
              <a:rPr lang="en-US" kern="0" baseline="-25000" dirty="0" err="1" smtClean="0">
                <a:solidFill>
                  <a:sysClr val="windowText" lastClr="000000"/>
                </a:solidFill>
              </a:rPr>
              <a:t>e</a:t>
            </a:r>
            <a:r>
              <a:rPr lang="en-US" kern="0" dirty="0" smtClean="0">
                <a:solidFill>
                  <a:sysClr val="windowText" lastClr="000000"/>
                </a:solidFill>
              </a:rPr>
              <a:t> &lt; 30 keV</a:t>
            </a:r>
          </a:p>
          <a:p>
            <a:pPr marL="183226" indent="-183226" fontAlgn="auto">
              <a:spcBef>
                <a:spcPts val="0"/>
              </a:spcBef>
              <a:spcAft>
                <a:spcPts val="0"/>
              </a:spcAft>
              <a:buFontTx/>
              <a:buChar char="-"/>
              <a:defRPr/>
            </a:pPr>
            <a:r>
              <a:rPr lang="en-US" kern="0" dirty="0" smtClean="0">
                <a:solidFill>
                  <a:sysClr val="windowText" lastClr="000000"/>
                </a:solidFill>
              </a:rPr>
              <a:t> Current density: j ~ 10</a:t>
            </a:r>
            <a:r>
              <a:rPr lang="en-US" kern="0" baseline="30000" dirty="0" smtClean="0">
                <a:solidFill>
                  <a:sysClr val="windowText" lastClr="000000"/>
                </a:solidFill>
              </a:rPr>
              <a:t>4</a:t>
            </a:r>
            <a:r>
              <a:rPr lang="en-US" kern="0" dirty="0" smtClean="0">
                <a:solidFill>
                  <a:sysClr val="windowText" lastClr="000000"/>
                </a:solidFill>
              </a:rPr>
              <a:t> A / cm</a:t>
            </a:r>
            <a:r>
              <a:rPr lang="en-US" kern="0" baseline="30000" dirty="0" smtClean="0">
                <a:solidFill>
                  <a:sysClr val="windowText" lastClr="000000"/>
                </a:solidFill>
              </a:rPr>
              <a:t>2</a:t>
            </a:r>
            <a:endParaRPr lang="en-US" kern="0" dirty="0" smtClean="0">
              <a:solidFill>
                <a:sysClr val="windowText" lastClr="000000"/>
              </a:solidFill>
            </a:endParaRP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Brad: Here is the first energy spectrum taken after the beam was accelerated</a:t>
            </a:r>
            <a:r>
              <a:rPr lang="en-US" baseline="0" dirty="0" smtClean="0"/>
              <a:t> through the RFQ and the second cryomodule.</a:t>
            </a:r>
          </a:p>
          <a:p>
            <a:r>
              <a:rPr lang="en-US" baseline="0" dirty="0" smtClean="0"/>
              <a:t>The spectrum shown consists actually out of three spectra:</a:t>
            </a:r>
          </a:p>
          <a:p>
            <a:r>
              <a:rPr lang="en-US" baseline="0" dirty="0" smtClean="0"/>
              <a:t>Spectrum #1: detector is retracted and the calibration source spectrum is taken 241Am</a:t>
            </a:r>
          </a:p>
          <a:p>
            <a:r>
              <a:rPr lang="en-US" baseline="0" dirty="0" smtClean="0"/>
              <a:t>Spectrum #2: RFQ only, energy is 12 MeV, 600keV/u</a:t>
            </a:r>
          </a:p>
          <a:p>
            <a:r>
              <a:rPr lang="en-US" baseline="0" dirty="0" smtClean="0"/>
              <a:t>Spectrum #3: RFQ+ one cavity: total energy roughly 20 MeV, the cavity was running at 22MV/m (or 133% of the nominal gradient specification for ReA3 of 16.5MV/m), for the smaller peak the same cavity was running at 18 MV/m</a:t>
            </a:r>
          </a:p>
          <a:p>
            <a:r>
              <a:rPr lang="en-US" baseline="0" dirty="0" smtClean="0"/>
              <a:t>For the neon case we did not switch on the other cavities since we would have been out of range for the energy detector (we need to change the set-up so that we can see higher energies)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endParaRPr lang="en-US" smtClean="0">
              <a:ea typeface="ヒラギノ角ゴ Pro W3"/>
              <a:cs typeface="ヒラギノ角ゴ Pro W3"/>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pic>
        <p:nvPicPr>
          <p:cNvPr id="4" name="Picture 4" descr="ppt_bkg1.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 Box 5"/>
          <p:cNvSpPr txBox="1">
            <a:spLocks noChangeArrowheads="1"/>
          </p:cNvSpPr>
          <p:nvPr/>
        </p:nvSpPr>
        <p:spPr bwMode="auto">
          <a:xfrm>
            <a:off x="638175" y="1238250"/>
            <a:ext cx="7489825" cy="44608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86" tIns="43243" rIns="86486" bIns="43243">
            <a:spAutoFit/>
          </a:bodyPr>
          <a:lstStyle/>
          <a:p>
            <a:pPr eaLnBrk="0" hangingPunct="0">
              <a:lnSpc>
                <a:spcPct val="90000"/>
              </a:lnSpc>
              <a:defRPr/>
            </a:pPr>
            <a:endParaRPr lang="en-US" sz="2600" dirty="0">
              <a:solidFill>
                <a:srgbClr val="B81414"/>
              </a:solidFill>
              <a:latin typeface="Helvetica" pitchFamily="49" charset="0"/>
              <a:ea typeface="Arial" pitchFamily="49" charset="0"/>
              <a:cs typeface="Arial" pitchFamily="49" charset="0"/>
            </a:endParaRPr>
          </a:p>
        </p:txBody>
      </p:sp>
      <p:sp>
        <p:nvSpPr>
          <p:cNvPr id="9" name="Subtitle 2"/>
          <p:cNvSpPr>
            <a:spLocks noGrp="1"/>
          </p:cNvSpPr>
          <p:nvPr>
            <p:ph type="subTitle" idx="1"/>
          </p:nvPr>
        </p:nvSpPr>
        <p:spPr>
          <a:xfrm>
            <a:off x="1524000" y="4071938"/>
            <a:ext cx="6096000" cy="1143000"/>
          </a:xfrm>
        </p:spPr>
        <p:txBody>
          <a:bodyPr/>
          <a:lstStyle>
            <a:lvl1pPr marL="0" indent="0" algn="ctr">
              <a:buNone/>
              <a:defRPr/>
            </a:lvl1pPr>
            <a:lvl2pPr marL="432427" indent="0" algn="ctr">
              <a:buNone/>
              <a:defRPr/>
            </a:lvl2pPr>
            <a:lvl3pPr marL="864854" indent="0" algn="ctr">
              <a:buNone/>
              <a:defRPr/>
            </a:lvl3pPr>
            <a:lvl4pPr marL="1297280" indent="0" algn="ctr">
              <a:buNone/>
              <a:defRPr/>
            </a:lvl4pPr>
            <a:lvl5pPr marL="1729708" indent="0" algn="ctr">
              <a:buNone/>
              <a:defRPr/>
            </a:lvl5pPr>
            <a:lvl6pPr marL="2162134" indent="0" algn="ctr">
              <a:buNone/>
              <a:defRPr/>
            </a:lvl6pPr>
            <a:lvl7pPr marL="2594562" indent="0" algn="ctr">
              <a:buNone/>
              <a:defRPr/>
            </a:lvl7pPr>
            <a:lvl8pPr marL="3026988" indent="0" algn="ctr">
              <a:buNone/>
              <a:defRPr/>
            </a:lvl8pPr>
            <a:lvl9pPr marL="3459415" indent="0" algn="ctr">
              <a:buNone/>
              <a:defRPr/>
            </a:lvl9pPr>
          </a:lstStyle>
          <a:p>
            <a:r>
              <a:rPr lang="en-US" smtClean="0"/>
              <a:t>Click to edit Master subtitle style</a:t>
            </a:r>
            <a:endParaRPr lang="en-US" dirty="0"/>
          </a:p>
        </p:txBody>
      </p:sp>
      <p:sp>
        <p:nvSpPr>
          <p:cNvPr id="7" name="Rectangle 2"/>
          <p:cNvSpPr>
            <a:spLocks noGrp="1" noChangeArrowheads="1"/>
          </p:cNvSpPr>
          <p:nvPr>
            <p:ph type="title"/>
          </p:nvPr>
        </p:nvSpPr>
        <p:spPr bwMode="auto">
          <a:xfrm>
            <a:off x="71438" y="3143251"/>
            <a:ext cx="9001124" cy="486668"/>
          </a:xfrm>
          <a:prstGeom prst="rect">
            <a:avLst/>
          </a:prstGeom>
          <a:noFill/>
          <a:ln w="12700">
            <a:noFill/>
            <a:miter lim="800000"/>
            <a:headEnd/>
            <a:tailEnd/>
          </a:ln>
        </p:spPr>
        <p:txBody>
          <a:bodyPr lIns="56086" tIns="22435" rIns="56086" bIns="22435" anchor="ctr"/>
          <a:lstStyle/>
          <a:p>
            <a:pPr lvl="0"/>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pic>
        <p:nvPicPr>
          <p:cNvPr id="7" name="Picture 3" descr="FRIB_ppt_bottom.jpg"/>
          <p:cNvPicPr>
            <a:picLocks noChangeAspect="1"/>
          </p:cNvPicPr>
          <p:nvPr/>
        </p:nvPicPr>
        <p:blipFill>
          <a:blip r:embed="rId2"/>
          <a:srcRect/>
          <a:stretch>
            <a:fillRect/>
          </a:stretch>
        </p:blipFill>
        <p:spPr bwMode="auto">
          <a:xfrm>
            <a:off x="0" y="6132513"/>
            <a:ext cx="9144000" cy="725487"/>
          </a:xfrm>
          <a:prstGeom prst="rect">
            <a:avLst/>
          </a:prstGeom>
          <a:noFill/>
          <a:ln w="9525">
            <a:noFill/>
            <a:miter lim="800000"/>
            <a:headEnd/>
            <a:tailEnd/>
          </a:ln>
        </p:spPr>
      </p:pic>
      <p:pic>
        <p:nvPicPr>
          <p:cNvPr id="8" name="Picture 4" descr="FRIB_ppt_top.jpg"/>
          <p:cNvPicPr>
            <a:picLocks noChangeAspect="1"/>
          </p:cNvPicPr>
          <p:nvPr/>
        </p:nvPicPr>
        <p:blipFill>
          <a:blip r:embed="rId3"/>
          <a:srcRect/>
          <a:stretch>
            <a:fillRect/>
          </a:stretch>
        </p:blipFill>
        <p:spPr bwMode="auto">
          <a:xfrm>
            <a:off x="0" y="0"/>
            <a:ext cx="9144000" cy="1003300"/>
          </a:xfrm>
          <a:prstGeom prst="rect">
            <a:avLst/>
          </a:prstGeom>
          <a:noFill/>
          <a:ln w="9525">
            <a:noFill/>
            <a:miter lim="800000"/>
            <a:headEnd/>
            <a:tailEnd/>
          </a:ln>
        </p:spPr>
      </p:pic>
      <p:sp>
        <p:nvSpPr>
          <p:cNvPr id="9"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hangingPunct="0">
              <a:lnSpc>
                <a:spcPct val="90000"/>
              </a:lnSpc>
              <a:defRPr/>
            </a:pPr>
            <a:endParaRPr lang="en-US" dirty="0">
              <a:solidFill>
                <a:prstClr val="black"/>
              </a:solidFill>
              <a:latin typeface="Helvetica" pitchFamily="-65" charset="0"/>
              <a:ea typeface="Arial" pitchFamily="-65" charset="0"/>
              <a:cs typeface="Arial" pitchFamily="-65" charset="0"/>
            </a:endParaRPr>
          </a:p>
        </p:txBody>
      </p:sp>
      <p:sp>
        <p:nvSpPr>
          <p:cNvPr id="10" name="Rectangle 9"/>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a:defRPr/>
            </a:pPr>
            <a:endParaRPr lang="en-US">
              <a:solidFill>
                <a:prstClr val="black"/>
              </a:solidFill>
              <a:latin typeface="Arial" pitchFamily="-65" charset="0"/>
              <a:ea typeface="Arial" pitchFamily="-65" charset="0"/>
              <a:cs typeface="Arial" pitchFamily="-65" charset="0"/>
            </a:endParaRPr>
          </a:p>
        </p:txBody>
      </p:sp>
      <p:sp>
        <p:nvSpPr>
          <p:cNvPr id="2" name="Title 1"/>
          <p:cNvSpPr>
            <a:spLocks noGrp="1"/>
          </p:cNvSpPr>
          <p:nvPr>
            <p:ph type="title"/>
          </p:nvPr>
        </p:nvSpPr>
        <p:spPr>
          <a:xfrm>
            <a:off x="76201" y="0"/>
            <a:ext cx="8991598" cy="1003300"/>
          </a:xfr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76201" y="1067099"/>
            <a:ext cx="4419600" cy="2433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1"/>
          </p:nvPr>
        </p:nvSpPr>
        <p:spPr>
          <a:xfrm>
            <a:off x="4625525" y="1067099"/>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2"/>
          </p:nvPr>
        </p:nvSpPr>
        <p:spPr>
          <a:xfrm>
            <a:off x="76201" y="3581400"/>
            <a:ext cx="4419599" cy="2433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3"/>
          </p:nvPr>
        </p:nvSpPr>
        <p:spPr>
          <a:xfrm>
            <a:off x="4625525" y="3581400"/>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10"/>
          <p:cNvSpPr>
            <a:spLocks noGrp="1"/>
          </p:cNvSpPr>
          <p:nvPr>
            <p:ph type="ftr" sz="quarter" idx="10"/>
          </p:nvPr>
        </p:nvSpPr>
        <p:spPr>
          <a:xfrm>
            <a:off x="5635625" y="6356350"/>
            <a:ext cx="2898775" cy="365125"/>
          </a:xfrm>
        </p:spPr>
        <p:txBody>
          <a:bodyPr/>
          <a:lstStyle>
            <a:lvl1pPr>
              <a:defRPr/>
            </a:lvl1pPr>
          </a:lstStyle>
          <a:p>
            <a:r>
              <a:rPr lang="it-IT" smtClean="0"/>
              <a:t>A. Facco, 9 Aug 2011</a:t>
            </a:r>
            <a:endParaRPr lang="en-US" dirty="0"/>
          </a:p>
        </p:txBody>
      </p:sp>
      <p:sp>
        <p:nvSpPr>
          <p:cNvPr id="17" name="Slide Number Placeholder 4"/>
          <p:cNvSpPr>
            <a:spLocks noGrp="1"/>
          </p:cNvSpPr>
          <p:nvPr>
            <p:ph type="sldNum" sz="quarter" idx="4"/>
          </p:nvPr>
        </p:nvSpPr>
        <p:spPr>
          <a:xfrm>
            <a:off x="8534400" y="6356350"/>
            <a:ext cx="609600" cy="365125"/>
          </a:xfrm>
          <a:prstGeom prst="rect">
            <a:avLst/>
          </a:prstGeom>
        </p:spPr>
        <p:txBody>
          <a:bodyPr vert="horz" lIns="0" tIns="0" rIns="0" bIns="45720" rtlCol="0" anchor="b"/>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algn="l"/>
            <a:r>
              <a:rPr dirty="0"/>
              <a:t>, Slide </a:t>
            </a:r>
            <a:fld id="{1D2CDB64-C772-4C10-8066-C769534B205C}" type="slidenum">
              <a:rPr/>
              <a:pPr algn="l"/>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a:srcRect/>
          <a:stretch>
            <a:fillRect/>
          </a:stretch>
        </p:blipFill>
        <p:spPr bwMode="auto">
          <a:xfrm>
            <a:off x="0" y="6132513"/>
            <a:ext cx="9144000" cy="725487"/>
          </a:xfrm>
          <a:prstGeom prst="rect">
            <a:avLst/>
          </a:prstGeom>
          <a:noFill/>
          <a:ln w="9525">
            <a:noFill/>
            <a:miter lim="800000"/>
            <a:headEnd/>
            <a:tailEnd/>
          </a:ln>
        </p:spPr>
      </p:pic>
      <p:pic>
        <p:nvPicPr>
          <p:cNvPr id="4" name="Picture 5" descr="FRIB_ppt_top.jpg"/>
          <p:cNvPicPr>
            <a:picLocks noChangeAspect="1"/>
          </p:cNvPicPr>
          <p:nvPr/>
        </p:nvPicPr>
        <p:blipFill>
          <a:blip r:embed="rId3"/>
          <a:srcRect/>
          <a:stretch>
            <a:fillRect/>
          </a:stretch>
        </p:blipFill>
        <p:spPr bwMode="auto">
          <a:xfrm>
            <a:off x="0" y="0"/>
            <a:ext cx="9144000" cy="1003300"/>
          </a:xfrm>
          <a:prstGeom prst="rect">
            <a:avLst/>
          </a:prstGeom>
          <a:noFill/>
          <a:ln w="9525">
            <a:noFill/>
            <a:miter lim="800000"/>
            <a:headEnd/>
            <a:tailEnd/>
          </a:ln>
        </p:spPr>
      </p:pic>
      <p:sp>
        <p:nvSpPr>
          <p:cNvPr id="5"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hangingPunct="0">
              <a:lnSpc>
                <a:spcPct val="90000"/>
              </a:lnSpc>
              <a:defRPr/>
            </a:pPr>
            <a:endParaRPr lang="en-US" dirty="0">
              <a:solidFill>
                <a:prstClr val="black"/>
              </a:solidFill>
              <a:latin typeface="Helvetica" pitchFamily="-65" charset="0"/>
              <a:ea typeface="Arial" pitchFamily="-65" charset="0"/>
              <a:cs typeface="Arial" pitchFamily="-65" charset="0"/>
            </a:endParaRPr>
          </a:p>
        </p:txBody>
      </p:sp>
      <p:sp>
        <p:nvSpPr>
          <p:cNvPr id="6" name="Rectangle 7"/>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a:defRPr/>
            </a:pPr>
            <a:endParaRPr lang="en-US">
              <a:solidFill>
                <a:prstClr val="black"/>
              </a:solidFill>
              <a:latin typeface="Arial" pitchFamily="-65" charset="0"/>
              <a:ea typeface="Arial" pitchFamily="-65" charset="0"/>
              <a:cs typeface="Arial" pitchFamily="-65" charset="0"/>
            </a:endParaRPr>
          </a:p>
        </p:txBody>
      </p:sp>
      <p:sp>
        <p:nvSpPr>
          <p:cNvPr id="2" name="Title 1"/>
          <p:cNvSpPr>
            <a:spLocks noGrp="1"/>
          </p:cNvSpPr>
          <p:nvPr>
            <p:ph type="title"/>
          </p:nvPr>
        </p:nvSpPr>
        <p:spPr>
          <a:xfrm>
            <a:off x="76200" y="0"/>
            <a:ext cx="8991600" cy="1003300"/>
          </a:xfrm>
        </p:spPr>
        <p:txBody>
          <a:bodyPr anchor="ctr"/>
          <a:lstStyle/>
          <a:p>
            <a:r>
              <a:rPr lang="en-US" dirty="0" smtClean="0"/>
              <a:t>Click to edit Master title style</a:t>
            </a:r>
            <a:endParaRPr lang="en-US" dirty="0"/>
          </a:p>
        </p:txBody>
      </p:sp>
      <p:sp>
        <p:nvSpPr>
          <p:cNvPr id="8" name="Footer Placeholder 10"/>
          <p:cNvSpPr>
            <a:spLocks noGrp="1"/>
          </p:cNvSpPr>
          <p:nvPr>
            <p:ph type="ftr" sz="quarter" idx="10"/>
          </p:nvPr>
        </p:nvSpPr>
        <p:spPr>
          <a:xfrm>
            <a:off x="5635625" y="6356350"/>
            <a:ext cx="2898775" cy="365125"/>
          </a:xfrm>
        </p:spPr>
        <p:txBody>
          <a:bodyPr/>
          <a:lstStyle>
            <a:lvl1pPr>
              <a:defRPr/>
            </a:lvl1pPr>
          </a:lstStyle>
          <a:p>
            <a:r>
              <a:rPr lang="it-IT" smtClean="0"/>
              <a:t>A. Facco, 9 Aug 2011</a:t>
            </a:r>
            <a:endParaRPr lang="en-US" dirty="0"/>
          </a:p>
        </p:txBody>
      </p:sp>
      <p:sp>
        <p:nvSpPr>
          <p:cNvPr id="9" name="Slide Number Placeholder 4"/>
          <p:cNvSpPr>
            <a:spLocks noGrp="1"/>
          </p:cNvSpPr>
          <p:nvPr>
            <p:ph type="sldNum" sz="quarter" idx="4"/>
          </p:nvPr>
        </p:nvSpPr>
        <p:spPr>
          <a:xfrm>
            <a:off x="8534400" y="6356350"/>
            <a:ext cx="609600" cy="365125"/>
          </a:xfrm>
          <a:prstGeom prst="rect">
            <a:avLst/>
          </a:prstGeom>
        </p:spPr>
        <p:txBody>
          <a:bodyPr vert="horz" lIns="0" tIns="0" rIns="0" bIns="45720" rtlCol="0" anchor="b"/>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algn="l"/>
            <a:r>
              <a:rPr dirty="0"/>
              <a:t>, Slide </a:t>
            </a:r>
            <a:fld id="{1D2CDB64-C772-4C10-8066-C769534B205C}" type="slidenum">
              <a:rPr/>
              <a:pPr algn="l"/>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a:srcRect/>
          <a:stretch>
            <a:fillRect/>
          </a:stretch>
        </p:blipFill>
        <p:spPr bwMode="auto">
          <a:xfrm>
            <a:off x="0" y="0"/>
            <a:ext cx="9144000" cy="1003300"/>
          </a:xfrm>
          <a:prstGeom prst="rect">
            <a:avLst/>
          </a:prstGeom>
          <a:noFill/>
          <a:ln w="9525">
            <a:noFill/>
            <a:miter lim="800000"/>
            <a:headEnd/>
            <a:tailEnd/>
          </a:ln>
        </p:spPr>
      </p:pic>
      <p:sp>
        <p:nvSpPr>
          <p:cNvPr id="5"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hangingPunct="0">
              <a:lnSpc>
                <a:spcPct val="90000"/>
              </a:lnSpc>
              <a:defRPr/>
            </a:pPr>
            <a:endParaRPr lang="en-US" dirty="0">
              <a:solidFill>
                <a:prstClr val="black"/>
              </a:solidFill>
              <a:latin typeface="Helvetica" pitchFamily="-65" charset="0"/>
              <a:ea typeface="Arial" pitchFamily="-65" charset="0"/>
              <a:cs typeface="Arial" pitchFamily="-65" charset="0"/>
            </a:endParaRPr>
          </a:p>
        </p:txBody>
      </p:sp>
      <p:sp>
        <p:nvSpPr>
          <p:cNvPr id="6" name="Rectangle 5"/>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a:defRPr/>
            </a:pPr>
            <a:endParaRPr lang="en-US">
              <a:solidFill>
                <a:prstClr val="black"/>
              </a:solidFill>
              <a:latin typeface="Arial" pitchFamily="-65" charset="0"/>
              <a:ea typeface="Arial" pitchFamily="-65" charset="0"/>
              <a:cs typeface="Arial" pitchFamily="-65" charset="0"/>
            </a:endParaRPr>
          </a:p>
        </p:txBody>
      </p:sp>
      <p:sp>
        <p:nvSpPr>
          <p:cNvPr id="2" name="Title 1"/>
          <p:cNvSpPr>
            <a:spLocks noGrp="1"/>
          </p:cNvSpPr>
          <p:nvPr>
            <p:ph type="title"/>
          </p:nvPr>
        </p:nvSpPr>
        <p:spPr>
          <a:xfrm>
            <a:off x="76200" y="0"/>
            <a:ext cx="8991600" cy="1003300"/>
          </a:xfr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76200" y="1067099"/>
            <a:ext cx="8991604" cy="500955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10"/>
          <p:cNvSpPr>
            <a:spLocks noGrp="1"/>
          </p:cNvSpPr>
          <p:nvPr>
            <p:ph type="ftr" sz="quarter" idx="10"/>
          </p:nvPr>
        </p:nvSpPr>
        <p:spPr>
          <a:xfrm>
            <a:off x="5483225" y="6356350"/>
            <a:ext cx="3051175" cy="365125"/>
          </a:xfrm>
        </p:spPr>
        <p:txBody>
          <a:bodyPr/>
          <a:lstStyle>
            <a:lvl1pPr>
              <a:defRPr/>
            </a:lvl1pPr>
          </a:lstStyle>
          <a:p>
            <a:r>
              <a:rPr lang="it-IT" smtClean="0"/>
              <a:t>A. Facco, 9 Aug 2011</a:t>
            </a:r>
            <a:endParaRPr lang="en-US" dirty="0"/>
          </a:p>
        </p:txBody>
      </p:sp>
      <p:sp>
        <p:nvSpPr>
          <p:cNvPr id="9" name="Slide Number Placeholder 4"/>
          <p:cNvSpPr>
            <a:spLocks noGrp="1"/>
          </p:cNvSpPr>
          <p:nvPr>
            <p:ph type="sldNum" sz="quarter" idx="4"/>
          </p:nvPr>
        </p:nvSpPr>
        <p:spPr>
          <a:xfrm>
            <a:off x="8534400" y="6356350"/>
            <a:ext cx="609600" cy="365125"/>
          </a:xfrm>
          <a:prstGeom prst="rect">
            <a:avLst/>
          </a:prstGeom>
        </p:spPr>
        <p:txBody>
          <a:bodyPr vert="horz" lIns="0" tIns="0" rIns="0" bIns="45720" rtlCol="0" anchor="b"/>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algn="l"/>
            <a:r>
              <a:rPr dirty="0"/>
              <a:t>, Slide </a:t>
            </a:r>
            <a:fld id="{1D2CDB64-C772-4C10-8066-C769534B205C}" type="slidenum">
              <a:rPr/>
              <a:pPr algn="l"/>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hangingPunct="0">
              <a:lnSpc>
                <a:spcPct val="90000"/>
              </a:lnSpc>
              <a:defRPr/>
            </a:pPr>
            <a:endParaRPr lang="en-US" dirty="0">
              <a:latin typeface="Helvetica" pitchFamily="-65" charset="0"/>
              <a:ea typeface="Arial" pitchFamily="-65" charset="0"/>
              <a:cs typeface="Arial" pitchFamily="-65" charset="0"/>
            </a:endParaRPr>
          </a:p>
        </p:txBody>
      </p:sp>
      <p:sp>
        <p:nvSpPr>
          <p:cNvPr id="7" name="Rectangle 6"/>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a:defRPr/>
            </a:pPr>
            <a:endParaRPr lang="en-US" dirty="0">
              <a:latin typeface="Arial" pitchFamily="-65" charset="0"/>
              <a:ea typeface="Arial" pitchFamily="-65" charset="0"/>
              <a:cs typeface="Arial" pitchFamily="-65" charset="0"/>
            </a:endParaRPr>
          </a:p>
        </p:txBody>
      </p:sp>
      <p:sp>
        <p:nvSpPr>
          <p:cNvPr id="3" name="Content Placeholder 2"/>
          <p:cNvSpPr>
            <a:spLocks noGrp="1"/>
          </p:cNvSpPr>
          <p:nvPr>
            <p:ph idx="1"/>
          </p:nvPr>
        </p:nvSpPr>
        <p:spPr>
          <a:xfrm>
            <a:off x="76200" y="1067100"/>
            <a:ext cx="8990922" cy="50274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0"/>
            <a:ext cx="8991600" cy="1003300"/>
          </a:xfrm>
        </p:spPr>
        <p:txBody>
          <a:bodyPr anchor="ct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cstate="print"/>
          <a:srcRect/>
          <a:stretch>
            <a:fillRect/>
          </a:stretch>
        </p:blipFill>
        <p:spPr bwMode="auto">
          <a:xfrm>
            <a:off x="0" y="6133208"/>
            <a:ext cx="9144000" cy="724793"/>
          </a:xfrm>
          <a:prstGeom prst="rect">
            <a:avLst/>
          </a:prstGeom>
          <a:noFill/>
          <a:ln w="9525">
            <a:noFill/>
            <a:miter lim="800000"/>
            <a:headEnd/>
            <a:tailEnd/>
          </a:ln>
        </p:spPr>
      </p:pic>
      <p:pic>
        <p:nvPicPr>
          <p:cNvPr id="4" name="Picture 5" descr="FRIB_ppt_top.jpg"/>
          <p:cNvPicPr>
            <a:picLocks noChangeAspect="1"/>
          </p:cNvPicPr>
          <p:nvPr/>
        </p:nvPicPr>
        <p:blipFill>
          <a:blip r:embed="rId3" cstate="print"/>
          <a:srcRect/>
          <a:stretch>
            <a:fillRect/>
          </a:stretch>
        </p:blipFill>
        <p:spPr bwMode="auto">
          <a:xfrm>
            <a:off x="0" y="0"/>
            <a:ext cx="9144000" cy="1003102"/>
          </a:xfrm>
          <a:prstGeom prst="rect">
            <a:avLst/>
          </a:prstGeom>
          <a:noFill/>
          <a:ln w="9525">
            <a:noFill/>
            <a:miter lim="800000"/>
            <a:headEnd/>
            <a:tailEnd/>
          </a:ln>
        </p:spPr>
      </p:pic>
      <p:sp>
        <p:nvSpPr>
          <p:cNvPr id="5" name="Text Box 5"/>
          <p:cNvSpPr txBox="1">
            <a:spLocks noChangeArrowheads="1"/>
          </p:cNvSpPr>
          <p:nvPr/>
        </p:nvSpPr>
        <p:spPr bwMode="auto">
          <a:xfrm>
            <a:off x="669776" y="1320107"/>
            <a:ext cx="7864929" cy="34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82" tIns="45691" rIns="91382" bIns="45691">
            <a:spAutoFit/>
          </a:bodyPr>
          <a:lstStyle/>
          <a:p>
            <a:pPr defTabSz="457036" eaLnBrk="0" hangingPunct="0">
              <a:lnSpc>
                <a:spcPct val="90000"/>
              </a:lnSpc>
              <a:defRPr/>
            </a:pPr>
            <a:endParaRPr lang="en-US" dirty="0">
              <a:solidFill>
                <a:prstClr val="black"/>
              </a:solidFill>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4115405" y="3009305"/>
            <a:ext cx="9144000" cy="36927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82" tIns="45691" rIns="91382" bIns="45691">
            <a:spAutoFit/>
          </a:bodyPr>
          <a:lstStyle/>
          <a:p>
            <a:pPr defTabSz="457036">
              <a:defRPr/>
            </a:pPr>
            <a:endParaRPr lang="en-US" dirty="0">
              <a:solidFill>
                <a:prstClr val="black"/>
              </a:solidFill>
              <a:latin typeface="Arial" charset="0"/>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cSld name="Half Horizontal">
    <p:spTree>
      <p:nvGrpSpPr>
        <p:cNvPr id="1" name=""/>
        <p:cNvGrpSpPr/>
        <p:nvPr/>
      </p:nvGrpSpPr>
      <p:grpSpPr>
        <a:xfrm>
          <a:off x="0" y="0"/>
          <a:ext cx="0" cy="0"/>
          <a:chOff x="0" y="0"/>
          <a:chExt cx="0" cy="0"/>
        </a:xfrm>
      </p:grpSpPr>
      <p:pic>
        <p:nvPicPr>
          <p:cNvPr id="5" name="Picture 3" descr="FRIB_ppt_bottom.jpg"/>
          <p:cNvPicPr>
            <a:picLocks noChangeAspect="1"/>
          </p:cNvPicPr>
          <p:nvPr/>
        </p:nvPicPr>
        <p:blipFill>
          <a:blip r:embed="rId2"/>
          <a:srcRect/>
          <a:stretch>
            <a:fillRect/>
          </a:stretch>
        </p:blipFill>
        <p:spPr bwMode="auto">
          <a:xfrm>
            <a:off x="0" y="6132513"/>
            <a:ext cx="9144000" cy="725487"/>
          </a:xfrm>
          <a:prstGeom prst="rect">
            <a:avLst/>
          </a:prstGeom>
          <a:noFill/>
          <a:ln w="9525">
            <a:noFill/>
            <a:miter lim="800000"/>
            <a:headEnd/>
            <a:tailEnd/>
          </a:ln>
        </p:spPr>
      </p:pic>
      <p:pic>
        <p:nvPicPr>
          <p:cNvPr id="6" name="Picture 4" descr="FRIB_ppt_top.jpg"/>
          <p:cNvPicPr>
            <a:picLocks noChangeAspect="1"/>
          </p:cNvPicPr>
          <p:nvPr/>
        </p:nvPicPr>
        <p:blipFill>
          <a:blip r:embed="rId3"/>
          <a:srcRect/>
          <a:stretch>
            <a:fillRect/>
          </a:stretch>
        </p:blipFill>
        <p:spPr bwMode="auto">
          <a:xfrm>
            <a:off x="0" y="0"/>
            <a:ext cx="9144000" cy="1003300"/>
          </a:xfrm>
          <a:prstGeom prst="rect">
            <a:avLst/>
          </a:prstGeom>
          <a:noFill/>
          <a:ln w="9525">
            <a:noFill/>
            <a:miter lim="800000"/>
            <a:headEnd/>
            <a:tailEnd/>
          </a:ln>
        </p:spPr>
      </p:pic>
      <p:sp>
        <p:nvSpPr>
          <p:cNvPr id="7"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hangingPunct="0">
              <a:lnSpc>
                <a:spcPct val="90000"/>
              </a:lnSpc>
              <a:defRPr/>
            </a:pPr>
            <a:endParaRPr lang="en-US" dirty="0">
              <a:latin typeface="Helvetica" pitchFamily="-65" charset="0"/>
              <a:ea typeface="Arial" pitchFamily="-65" charset="0"/>
              <a:cs typeface="Arial" pitchFamily="-65" charset="0"/>
            </a:endParaRPr>
          </a:p>
        </p:txBody>
      </p:sp>
      <p:sp>
        <p:nvSpPr>
          <p:cNvPr id="8" name="Rectangle 7"/>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a:defRPr/>
            </a:pPr>
            <a:endParaRPr lang="en-US">
              <a:latin typeface="Arial" pitchFamily="-65" charset="0"/>
              <a:ea typeface="Arial" pitchFamily="-65" charset="0"/>
              <a:cs typeface="Arial" pitchFamily="-65" charset="0"/>
            </a:endParaRPr>
          </a:p>
        </p:txBody>
      </p:sp>
      <p:sp>
        <p:nvSpPr>
          <p:cNvPr id="2" name="Title 1"/>
          <p:cNvSpPr>
            <a:spLocks noGrp="1"/>
          </p:cNvSpPr>
          <p:nvPr>
            <p:ph type="title"/>
          </p:nvPr>
        </p:nvSpPr>
        <p:spPr>
          <a:xfrm>
            <a:off x="76200" y="0"/>
            <a:ext cx="8991600" cy="1003300"/>
          </a:xfr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76200" y="1067099"/>
            <a:ext cx="8991604"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76200" y="3581400"/>
            <a:ext cx="8991604" cy="2433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10"/>
          <p:cNvSpPr>
            <a:spLocks noGrp="1"/>
          </p:cNvSpPr>
          <p:nvPr>
            <p:ph type="ftr" sz="quarter" idx="11"/>
          </p:nvPr>
        </p:nvSpPr>
        <p:spPr>
          <a:xfrm>
            <a:off x="5635625" y="6356350"/>
            <a:ext cx="2898775" cy="365125"/>
          </a:xfrm>
          <a:prstGeom prst="rect">
            <a:avLst/>
          </a:prstGeom>
        </p:spPr>
        <p:txBody>
          <a:bodyPr/>
          <a:lstStyle>
            <a:lvl1pPr>
              <a:defRPr/>
            </a:lvl1pPr>
          </a:lstStyle>
          <a:p>
            <a:r>
              <a:rPr lang="it-IT" smtClean="0"/>
              <a:t>A. Facco, 9 Aug 2011</a:t>
            </a:r>
            <a:endParaRPr lang="en-US" dirty="0"/>
          </a:p>
        </p:txBody>
      </p:sp>
      <p:sp>
        <p:nvSpPr>
          <p:cNvPr id="14" name="Slide Number Placeholder 4"/>
          <p:cNvSpPr>
            <a:spLocks noGrp="1"/>
          </p:cNvSpPr>
          <p:nvPr>
            <p:ph type="sldNum" sz="quarter" idx="4"/>
          </p:nvPr>
        </p:nvSpPr>
        <p:spPr>
          <a:xfrm>
            <a:off x="8534400" y="6356350"/>
            <a:ext cx="609600" cy="365125"/>
          </a:xfrm>
          <a:prstGeom prst="rect">
            <a:avLst/>
          </a:prstGeom>
        </p:spPr>
        <p:txBody>
          <a:bodyPr vert="horz" lIns="0" tIns="0" rIns="0" bIns="45720" rtlCol="0" anchor="b"/>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algn="l"/>
            <a:r>
              <a:rPr lang="en-US" dirty="0" smtClean="0"/>
              <a:t>, Slide </a:t>
            </a:r>
            <a:fld id="{1D2CDB64-C772-4C10-8066-C769534B205C}" type="slidenum">
              <a:rPr lang="en-US" smtClean="0"/>
              <a:pPr algn="l"/>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descr="NSCLFRIB_ppt.png"/>
          <p:cNvPicPr>
            <a:picLocks/>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 Box 5"/>
          <p:cNvSpPr txBox="1">
            <a:spLocks noChangeArrowheads="1"/>
          </p:cNvSpPr>
          <p:nvPr userDrawn="1"/>
        </p:nvSpPr>
        <p:spPr bwMode="auto">
          <a:xfrm>
            <a:off x="669775" y="1320106"/>
            <a:ext cx="7864929" cy="34161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24" tIns="45712" rIns="91424" bIns="45712">
            <a:spAutoFit/>
          </a:bodyPr>
          <a:lstStyle/>
          <a:p>
            <a:pPr eaLnBrk="0" hangingPunct="0">
              <a:lnSpc>
                <a:spcPct val="90000"/>
              </a:lnSpc>
              <a:defRPr/>
            </a:pPr>
            <a:endParaRPr lang="en-US">
              <a:latin typeface="Helvetica" pitchFamily="-111" charset="0"/>
              <a:ea typeface="ヒラギノ角ゴ Pro W3" pitchFamily="-111" charset="-128"/>
              <a:cs typeface="Arial" charset="0"/>
            </a:endParaRPr>
          </a:p>
        </p:txBody>
      </p:sp>
      <p:sp>
        <p:nvSpPr>
          <p:cNvPr id="8" name="Rectangle 7"/>
          <p:cNvSpPr>
            <a:spLocks noChangeArrowheads="1"/>
          </p:cNvSpPr>
          <p:nvPr userDrawn="1"/>
        </p:nvSpPr>
        <p:spPr bwMode="auto">
          <a:xfrm>
            <a:off x="4115405" y="3009305"/>
            <a:ext cx="9144000" cy="36931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24" tIns="45712" rIns="91424" bIns="45712">
            <a:spAutoFit/>
          </a:bodyPr>
          <a:lstStyle/>
          <a:p>
            <a:pPr>
              <a:defRPr/>
            </a:pPr>
            <a:endParaRPr lang="en-US">
              <a:latin typeface="Arial" charset="0"/>
              <a:ea typeface="ヒラギノ角ゴ Pro W3" pitchFamily="-111" charset="-128"/>
              <a:cs typeface="Arial" charset="0"/>
            </a:endParaRPr>
          </a:p>
        </p:txBody>
      </p:sp>
      <p:sp>
        <p:nvSpPr>
          <p:cNvPr id="6" name="Title 1"/>
          <p:cNvSpPr>
            <a:spLocks noGrp="1"/>
          </p:cNvSpPr>
          <p:nvPr>
            <p:ph type="title"/>
          </p:nvPr>
        </p:nvSpPr>
        <p:spPr>
          <a:xfrm>
            <a:off x="435429" y="298849"/>
            <a:ext cx="8273143" cy="478628"/>
          </a:xfrm>
        </p:spPr>
        <p:txBody>
          <a:bodyPr/>
          <a:lstStyle/>
          <a:p>
            <a:r>
              <a:rPr lang="en-US" dirty="0" smtClean="0"/>
              <a:t>Click to edit Master title style</a:t>
            </a:r>
            <a:endParaRPr lang="en-US" dirty="0"/>
          </a:p>
        </p:txBody>
      </p:sp>
      <p:sp>
        <p:nvSpPr>
          <p:cNvPr id="7" name="Content Placeholder 2"/>
          <p:cNvSpPr>
            <a:spLocks noGrp="1"/>
          </p:cNvSpPr>
          <p:nvPr>
            <p:ph idx="1"/>
          </p:nvPr>
        </p:nvSpPr>
        <p:spPr>
          <a:xfrm>
            <a:off x="458108" y="1067099"/>
            <a:ext cx="8227786" cy="502741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pic>
        <p:nvPicPr>
          <p:cNvPr id="4" name="Picture 4" descr="ppt_bkg1.png"/>
          <p:cNvPicPr>
            <a:picLocks noChangeAspect="1"/>
          </p:cNvPicPr>
          <p:nvPr/>
        </p:nvPicPr>
        <p:blipFill>
          <a:blip r:embed="rId2"/>
          <a:srcRect/>
          <a:stretch>
            <a:fillRect/>
          </a:stretch>
        </p:blipFill>
        <p:spPr bwMode="auto">
          <a:xfrm>
            <a:off x="71438" y="0"/>
            <a:ext cx="9001125" cy="6858000"/>
          </a:xfrm>
          <a:prstGeom prst="rect">
            <a:avLst/>
          </a:prstGeom>
          <a:noFill/>
          <a:ln w="9525">
            <a:noFill/>
            <a:miter lim="800000"/>
            <a:headEnd/>
            <a:tailEnd/>
          </a:ln>
        </p:spPr>
      </p:pic>
      <p:sp>
        <p:nvSpPr>
          <p:cNvPr id="5" name="Text Box 5"/>
          <p:cNvSpPr txBox="1">
            <a:spLocks noChangeArrowheads="1"/>
          </p:cNvSpPr>
          <p:nvPr/>
        </p:nvSpPr>
        <p:spPr bwMode="auto">
          <a:xfrm>
            <a:off x="638175" y="1238250"/>
            <a:ext cx="7489825" cy="44608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86" tIns="43243" rIns="86486" bIns="43243">
            <a:spAutoFit/>
          </a:bodyPr>
          <a:lstStyle/>
          <a:p>
            <a:pPr eaLnBrk="0" hangingPunct="0">
              <a:lnSpc>
                <a:spcPct val="90000"/>
              </a:lnSpc>
              <a:defRPr/>
            </a:pPr>
            <a:endParaRPr lang="en-US" sz="2600" dirty="0">
              <a:solidFill>
                <a:srgbClr val="B81414"/>
              </a:solidFill>
              <a:latin typeface="Helvetica" pitchFamily="49" charset="0"/>
              <a:ea typeface="Arial" pitchFamily="49" charset="0"/>
              <a:cs typeface="Arial" pitchFamily="49" charset="0"/>
            </a:endParaRPr>
          </a:p>
        </p:txBody>
      </p:sp>
      <p:sp>
        <p:nvSpPr>
          <p:cNvPr id="9" name="Subtitle 2"/>
          <p:cNvSpPr>
            <a:spLocks noGrp="1"/>
          </p:cNvSpPr>
          <p:nvPr>
            <p:ph type="subTitle" idx="1"/>
          </p:nvPr>
        </p:nvSpPr>
        <p:spPr>
          <a:xfrm>
            <a:off x="1524000" y="4071938"/>
            <a:ext cx="6096000" cy="1143000"/>
          </a:xfrm>
        </p:spPr>
        <p:txBody>
          <a:bodyPr/>
          <a:lstStyle>
            <a:lvl1pPr marL="0" indent="0" algn="ctr">
              <a:buNone/>
              <a:defRPr/>
            </a:lvl1pPr>
            <a:lvl2pPr marL="432427" indent="0" algn="ctr">
              <a:buNone/>
              <a:defRPr/>
            </a:lvl2pPr>
            <a:lvl3pPr marL="864854" indent="0" algn="ctr">
              <a:buNone/>
              <a:defRPr/>
            </a:lvl3pPr>
            <a:lvl4pPr marL="1297280" indent="0" algn="ctr">
              <a:buNone/>
              <a:defRPr/>
            </a:lvl4pPr>
            <a:lvl5pPr marL="1729708" indent="0" algn="ctr">
              <a:buNone/>
              <a:defRPr/>
            </a:lvl5pPr>
            <a:lvl6pPr marL="2162134" indent="0" algn="ctr">
              <a:buNone/>
              <a:defRPr/>
            </a:lvl6pPr>
            <a:lvl7pPr marL="2594562" indent="0" algn="ctr">
              <a:buNone/>
              <a:defRPr/>
            </a:lvl7pPr>
            <a:lvl8pPr marL="3026988" indent="0" algn="ctr">
              <a:buNone/>
              <a:defRPr/>
            </a:lvl8pPr>
            <a:lvl9pPr marL="3459415" indent="0" algn="ctr">
              <a:buNone/>
              <a:defRPr/>
            </a:lvl9pPr>
          </a:lstStyle>
          <a:p>
            <a:r>
              <a:rPr lang="en-US" smtClean="0"/>
              <a:t>Click to edit Master subtitle style</a:t>
            </a:r>
            <a:endParaRPr lang="en-US" dirty="0"/>
          </a:p>
        </p:txBody>
      </p:sp>
      <p:sp>
        <p:nvSpPr>
          <p:cNvPr id="7" name="Rectangle 2"/>
          <p:cNvSpPr>
            <a:spLocks noGrp="1" noChangeArrowheads="1"/>
          </p:cNvSpPr>
          <p:nvPr>
            <p:ph type="title"/>
          </p:nvPr>
        </p:nvSpPr>
        <p:spPr bwMode="auto">
          <a:xfrm>
            <a:off x="71438" y="3143251"/>
            <a:ext cx="9001124" cy="486668"/>
          </a:xfrm>
          <a:prstGeom prst="rect">
            <a:avLst/>
          </a:prstGeom>
          <a:noFill/>
          <a:ln w="12700">
            <a:noFill/>
            <a:miter lim="800000"/>
            <a:headEnd/>
            <a:tailEnd/>
          </a:ln>
        </p:spPr>
        <p:txBody>
          <a:bodyPr lIns="56086" tIns="22435" rIns="56086" bIns="22435" anchor="ctr"/>
          <a:lstStyle/>
          <a:p>
            <a:pPr lvl="0"/>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4" name="Picture 3" descr="FRIB_ppt_bottom.jpg"/>
          <p:cNvPicPr>
            <a:picLocks noChangeAspect="1"/>
          </p:cNvPicPr>
          <p:nvPr/>
        </p:nvPicPr>
        <p:blipFill>
          <a:blip r:embed="rId2"/>
          <a:srcRect/>
          <a:stretch>
            <a:fillRect/>
          </a:stretch>
        </p:blipFill>
        <p:spPr bwMode="auto">
          <a:xfrm>
            <a:off x="0" y="6132513"/>
            <a:ext cx="9144000" cy="725487"/>
          </a:xfrm>
          <a:prstGeom prst="rect">
            <a:avLst/>
          </a:prstGeom>
          <a:noFill/>
          <a:ln w="9525">
            <a:noFill/>
            <a:miter lim="800000"/>
            <a:headEnd/>
            <a:tailEnd/>
          </a:ln>
        </p:spPr>
      </p:pic>
      <p:pic>
        <p:nvPicPr>
          <p:cNvPr id="5" name="Picture 4" descr="FRIB_ppt_top.jpg"/>
          <p:cNvPicPr>
            <a:picLocks noChangeAspect="1"/>
          </p:cNvPicPr>
          <p:nvPr/>
        </p:nvPicPr>
        <p:blipFill>
          <a:blip r:embed="rId3"/>
          <a:srcRect/>
          <a:stretch>
            <a:fillRect/>
          </a:stretch>
        </p:blipFill>
        <p:spPr bwMode="auto">
          <a:xfrm>
            <a:off x="0" y="0"/>
            <a:ext cx="9144000" cy="1003300"/>
          </a:xfrm>
          <a:prstGeom prst="rect">
            <a:avLst/>
          </a:prstGeom>
          <a:noFill/>
          <a:ln w="9525">
            <a:noFill/>
            <a:miter lim="800000"/>
            <a:headEnd/>
            <a:tailEnd/>
          </a:ln>
        </p:spPr>
      </p:pic>
      <p:sp>
        <p:nvSpPr>
          <p:cNvPr id="6"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hangingPunct="0">
              <a:lnSpc>
                <a:spcPct val="90000"/>
              </a:lnSpc>
              <a:defRPr/>
            </a:pPr>
            <a:endParaRPr lang="en-US" dirty="0">
              <a:solidFill>
                <a:prstClr val="black"/>
              </a:solidFill>
              <a:latin typeface="Helvetica" pitchFamily="-65" charset="0"/>
              <a:ea typeface="Arial" pitchFamily="-65" charset="0"/>
              <a:cs typeface="Arial" pitchFamily="-65" charset="0"/>
            </a:endParaRPr>
          </a:p>
        </p:txBody>
      </p:sp>
      <p:sp>
        <p:nvSpPr>
          <p:cNvPr id="7" name="Rectangle 6"/>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a:defRPr/>
            </a:pPr>
            <a:endParaRPr lang="en-US">
              <a:solidFill>
                <a:prstClr val="black"/>
              </a:solidFill>
              <a:latin typeface="Arial" pitchFamily="-65" charset="0"/>
              <a:ea typeface="Arial" pitchFamily="-65" charset="0"/>
              <a:cs typeface="Arial" pitchFamily="-65" charset="0"/>
            </a:endParaRPr>
          </a:p>
        </p:txBody>
      </p:sp>
      <p:sp>
        <p:nvSpPr>
          <p:cNvPr id="3" name="Content Placeholder 2"/>
          <p:cNvSpPr>
            <a:spLocks noGrp="1"/>
          </p:cNvSpPr>
          <p:nvPr>
            <p:ph idx="1"/>
          </p:nvPr>
        </p:nvSpPr>
        <p:spPr>
          <a:xfrm>
            <a:off x="76200" y="1067100"/>
            <a:ext cx="8990922" cy="502741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76200" y="0"/>
            <a:ext cx="8991600" cy="1003300"/>
          </a:xfrm>
        </p:spPr>
        <p:txBody>
          <a:bodyPr anchor="ctr"/>
          <a:lstStyle/>
          <a:p>
            <a:r>
              <a:rPr lang="en-US" dirty="0" smtClean="0"/>
              <a:t>Click to edit Master title style</a:t>
            </a:r>
            <a:endParaRPr lang="en-US" dirty="0"/>
          </a:p>
        </p:txBody>
      </p:sp>
      <p:sp>
        <p:nvSpPr>
          <p:cNvPr id="8" name="Footer Placeholder 10"/>
          <p:cNvSpPr>
            <a:spLocks noGrp="1"/>
          </p:cNvSpPr>
          <p:nvPr>
            <p:ph type="ftr" sz="quarter" idx="10"/>
          </p:nvPr>
        </p:nvSpPr>
        <p:spPr>
          <a:xfrm>
            <a:off x="5635625" y="6356350"/>
            <a:ext cx="2898775" cy="365125"/>
          </a:xfrm>
        </p:spPr>
        <p:txBody>
          <a:bodyPr/>
          <a:lstStyle>
            <a:lvl1pPr>
              <a:defRPr/>
            </a:lvl1pPr>
          </a:lstStyle>
          <a:p>
            <a:r>
              <a:rPr lang="it-IT" dirty="0" smtClean="0"/>
              <a:t>A. Facco, 13 Jul 2011</a:t>
            </a:r>
            <a:endParaRPr lang="en-US" dirty="0"/>
          </a:p>
        </p:txBody>
      </p:sp>
      <p:sp>
        <p:nvSpPr>
          <p:cNvPr id="10" name="Slide Number Placeholder 4"/>
          <p:cNvSpPr>
            <a:spLocks noGrp="1"/>
          </p:cNvSpPr>
          <p:nvPr>
            <p:ph type="sldNum" sz="quarter" idx="4"/>
          </p:nvPr>
        </p:nvSpPr>
        <p:spPr>
          <a:xfrm>
            <a:off x="8534400" y="6356350"/>
            <a:ext cx="609600" cy="365125"/>
          </a:xfrm>
          <a:prstGeom prst="rect">
            <a:avLst/>
          </a:prstGeom>
        </p:spPr>
        <p:txBody>
          <a:bodyPr vert="horz" lIns="0" tIns="0" rIns="0" bIns="45720" rtlCol="0" anchor="b"/>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algn="l"/>
            <a:r>
              <a:rPr dirty="0"/>
              <a:t>, Slide </a:t>
            </a:r>
            <a:fld id="{1D2CDB64-C772-4C10-8066-C769534B205C}" type="slidenum">
              <a:rPr/>
              <a:pPr algn="l"/>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pic>
        <p:nvPicPr>
          <p:cNvPr id="5" name="Picture 3" descr="FRIB_ppt_bottom.jpg"/>
          <p:cNvPicPr>
            <a:picLocks noChangeAspect="1"/>
          </p:cNvPicPr>
          <p:nvPr/>
        </p:nvPicPr>
        <p:blipFill>
          <a:blip r:embed="rId2"/>
          <a:srcRect/>
          <a:stretch>
            <a:fillRect/>
          </a:stretch>
        </p:blipFill>
        <p:spPr bwMode="auto">
          <a:xfrm>
            <a:off x="0" y="6132513"/>
            <a:ext cx="9144000" cy="725487"/>
          </a:xfrm>
          <a:prstGeom prst="rect">
            <a:avLst/>
          </a:prstGeom>
          <a:noFill/>
          <a:ln w="9525">
            <a:noFill/>
            <a:miter lim="800000"/>
            <a:headEnd/>
            <a:tailEnd/>
          </a:ln>
        </p:spPr>
      </p:pic>
      <p:pic>
        <p:nvPicPr>
          <p:cNvPr id="6" name="Picture 4" descr="FRIB_ppt_top.jpg"/>
          <p:cNvPicPr>
            <a:picLocks noChangeAspect="1"/>
          </p:cNvPicPr>
          <p:nvPr/>
        </p:nvPicPr>
        <p:blipFill>
          <a:blip r:embed="rId3"/>
          <a:srcRect/>
          <a:stretch>
            <a:fillRect/>
          </a:stretch>
        </p:blipFill>
        <p:spPr bwMode="auto">
          <a:xfrm>
            <a:off x="0" y="0"/>
            <a:ext cx="9144000" cy="1003300"/>
          </a:xfrm>
          <a:prstGeom prst="rect">
            <a:avLst/>
          </a:prstGeom>
          <a:noFill/>
          <a:ln w="9525">
            <a:noFill/>
            <a:miter lim="800000"/>
            <a:headEnd/>
            <a:tailEnd/>
          </a:ln>
        </p:spPr>
      </p:pic>
      <p:sp>
        <p:nvSpPr>
          <p:cNvPr id="7"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hangingPunct="0">
              <a:lnSpc>
                <a:spcPct val="90000"/>
              </a:lnSpc>
              <a:defRPr/>
            </a:pPr>
            <a:endParaRPr lang="en-US" dirty="0">
              <a:solidFill>
                <a:prstClr val="black"/>
              </a:solidFill>
              <a:latin typeface="Helvetica" pitchFamily="-65" charset="0"/>
              <a:ea typeface="Arial" pitchFamily="-65" charset="0"/>
              <a:cs typeface="Arial" pitchFamily="-65" charset="0"/>
            </a:endParaRPr>
          </a:p>
        </p:txBody>
      </p:sp>
      <p:sp>
        <p:nvSpPr>
          <p:cNvPr id="8" name="Rectangle 7"/>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a:defRPr/>
            </a:pPr>
            <a:endParaRPr lang="en-US">
              <a:solidFill>
                <a:prstClr val="black"/>
              </a:solidFill>
              <a:latin typeface="Arial" pitchFamily="-65" charset="0"/>
              <a:ea typeface="Arial" pitchFamily="-65" charset="0"/>
              <a:cs typeface="Arial" pitchFamily="-65" charset="0"/>
            </a:endParaRPr>
          </a:p>
        </p:txBody>
      </p:sp>
      <p:sp>
        <p:nvSpPr>
          <p:cNvPr id="2" name="Title 1"/>
          <p:cNvSpPr>
            <a:spLocks noGrp="1"/>
          </p:cNvSpPr>
          <p:nvPr>
            <p:ph type="title"/>
          </p:nvPr>
        </p:nvSpPr>
        <p:spPr>
          <a:xfrm>
            <a:off x="76201" y="0"/>
            <a:ext cx="8991598" cy="1003300"/>
          </a:xfr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76201" y="1067100"/>
            <a:ext cx="4423230" cy="502741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0"/>
          </p:nvPr>
        </p:nvSpPr>
        <p:spPr>
          <a:xfrm>
            <a:off x="4644573" y="1071564"/>
            <a:ext cx="4423227" cy="50274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10"/>
          <p:cNvSpPr>
            <a:spLocks noGrp="1"/>
          </p:cNvSpPr>
          <p:nvPr>
            <p:ph type="ftr" sz="quarter" idx="11"/>
          </p:nvPr>
        </p:nvSpPr>
        <p:spPr>
          <a:xfrm>
            <a:off x="5635625" y="6356350"/>
            <a:ext cx="2898775" cy="365125"/>
          </a:xfrm>
        </p:spPr>
        <p:txBody>
          <a:bodyPr/>
          <a:lstStyle>
            <a:lvl1pPr>
              <a:defRPr/>
            </a:lvl1pPr>
          </a:lstStyle>
          <a:p>
            <a:r>
              <a:rPr lang="it-IT" smtClean="0"/>
              <a:t>A. Facco, 9 Aug 2011</a:t>
            </a:r>
            <a:endParaRPr lang="en-US" dirty="0"/>
          </a:p>
        </p:txBody>
      </p:sp>
      <p:sp>
        <p:nvSpPr>
          <p:cNvPr id="14" name="Slide Number Placeholder 4"/>
          <p:cNvSpPr>
            <a:spLocks noGrp="1"/>
          </p:cNvSpPr>
          <p:nvPr>
            <p:ph type="sldNum" sz="quarter" idx="4"/>
          </p:nvPr>
        </p:nvSpPr>
        <p:spPr>
          <a:xfrm>
            <a:off x="8534400" y="6356350"/>
            <a:ext cx="609600" cy="365125"/>
          </a:xfrm>
          <a:prstGeom prst="rect">
            <a:avLst/>
          </a:prstGeom>
        </p:spPr>
        <p:txBody>
          <a:bodyPr vert="horz" lIns="0" tIns="0" rIns="0" bIns="45720" rtlCol="0" anchor="b"/>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algn="l"/>
            <a:r>
              <a:rPr dirty="0"/>
              <a:t>, Slide </a:t>
            </a:r>
            <a:fld id="{1D2CDB64-C772-4C10-8066-C769534B205C}" type="slidenum">
              <a:rPr/>
              <a:pPr algn="l"/>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pic>
        <p:nvPicPr>
          <p:cNvPr id="5" name="Picture 3" descr="FRIB_ppt_bottom.jpg"/>
          <p:cNvPicPr>
            <a:picLocks noChangeAspect="1"/>
          </p:cNvPicPr>
          <p:nvPr/>
        </p:nvPicPr>
        <p:blipFill>
          <a:blip r:embed="rId2"/>
          <a:srcRect/>
          <a:stretch>
            <a:fillRect/>
          </a:stretch>
        </p:blipFill>
        <p:spPr bwMode="auto">
          <a:xfrm>
            <a:off x="0" y="6132513"/>
            <a:ext cx="9144000" cy="725487"/>
          </a:xfrm>
          <a:prstGeom prst="rect">
            <a:avLst/>
          </a:prstGeom>
          <a:noFill/>
          <a:ln w="9525">
            <a:noFill/>
            <a:miter lim="800000"/>
            <a:headEnd/>
            <a:tailEnd/>
          </a:ln>
        </p:spPr>
      </p:pic>
      <p:pic>
        <p:nvPicPr>
          <p:cNvPr id="6" name="Picture 4" descr="FRIB_ppt_top.jpg"/>
          <p:cNvPicPr>
            <a:picLocks noChangeAspect="1"/>
          </p:cNvPicPr>
          <p:nvPr/>
        </p:nvPicPr>
        <p:blipFill>
          <a:blip r:embed="rId3"/>
          <a:srcRect/>
          <a:stretch>
            <a:fillRect/>
          </a:stretch>
        </p:blipFill>
        <p:spPr bwMode="auto">
          <a:xfrm>
            <a:off x="0" y="0"/>
            <a:ext cx="9144000" cy="1003300"/>
          </a:xfrm>
          <a:prstGeom prst="rect">
            <a:avLst/>
          </a:prstGeom>
          <a:noFill/>
          <a:ln w="9525">
            <a:noFill/>
            <a:miter lim="800000"/>
            <a:headEnd/>
            <a:tailEnd/>
          </a:ln>
        </p:spPr>
      </p:pic>
      <p:sp>
        <p:nvSpPr>
          <p:cNvPr id="7"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eaLnBrk="0" hangingPunct="0">
              <a:lnSpc>
                <a:spcPct val="90000"/>
              </a:lnSpc>
              <a:defRPr/>
            </a:pPr>
            <a:endParaRPr lang="en-US" dirty="0">
              <a:solidFill>
                <a:prstClr val="black"/>
              </a:solidFill>
              <a:latin typeface="Helvetica" pitchFamily="-65" charset="0"/>
              <a:ea typeface="Arial" pitchFamily="-65" charset="0"/>
              <a:cs typeface="Arial" pitchFamily="-65" charset="0"/>
            </a:endParaRPr>
          </a:p>
        </p:txBody>
      </p:sp>
      <p:sp>
        <p:nvSpPr>
          <p:cNvPr id="8" name="Rectangle 7"/>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a:defRPr/>
            </a:pPr>
            <a:endParaRPr lang="en-US">
              <a:solidFill>
                <a:prstClr val="black"/>
              </a:solidFill>
              <a:latin typeface="Arial" pitchFamily="-65" charset="0"/>
              <a:ea typeface="Arial" pitchFamily="-65" charset="0"/>
              <a:cs typeface="Arial" pitchFamily="-65" charset="0"/>
            </a:endParaRPr>
          </a:p>
        </p:txBody>
      </p:sp>
      <p:sp>
        <p:nvSpPr>
          <p:cNvPr id="2" name="Title 1"/>
          <p:cNvSpPr>
            <a:spLocks noGrp="1"/>
          </p:cNvSpPr>
          <p:nvPr>
            <p:ph type="title"/>
          </p:nvPr>
        </p:nvSpPr>
        <p:spPr>
          <a:xfrm>
            <a:off x="76200" y="0"/>
            <a:ext cx="8991600" cy="1003300"/>
          </a:xfr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76200" y="1067099"/>
            <a:ext cx="8991604"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76200" y="3581400"/>
            <a:ext cx="8991604" cy="2433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10"/>
          <p:cNvSpPr>
            <a:spLocks noGrp="1"/>
          </p:cNvSpPr>
          <p:nvPr>
            <p:ph type="ftr" sz="quarter" idx="11"/>
          </p:nvPr>
        </p:nvSpPr>
        <p:spPr>
          <a:xfrm>
            <a:off x="5635625" y="6356350"/>
            <a:ext cx="2898775" cy="365125"/>
          </a:xfrm>
        </p:spPr>
        <p:txBody>
          <a:bodyPr/>
          <a:lstStyle>
            <a:lvl1pPr>
              <a:defRPr/>
            </a:lvl1pPr>
          </a:lstStyle>
          <a:p>
            <a:r>
              <a:rPr lang="it-IT" smtClean="0"/>
              <a:t>A. Facco, 9 Aug 2011</a:t>
            </a:r>
            <a:endParaRPr lang="en-US" dirty="0"/>
          </a:p>
        </p:txBody>
      </p:sp>
      <p:sp>
        <p:nvSpPr>
          <p:cNvPr id="14" name="Slide Number Placeholder 4"/>
          <p:cNvSpPr>
            <a:spLocks noGrp="1"/>
          </p:cNvSpPr>
          <p:nvPr>
            <p:ph type="sldNum" sz="quarter" idx="4"/>
          </p:nvPr>
        </p:nvSpPr>
        <p:spPr>
          <a:xfrm>
            <a:off x="8534400" y="6356350"/>
            <a:ext cx="609600" cy="365125"/>
          </a:xfrm>
          <a:prstGeom prst="rect">
            <a:avLst/>
          </a:prstGeom>
        </p:spPr>
        <p:txBody>
          <a:bodyPr vert="horz" lIns="0" tIns="0" rIns="0" bIns="45720" rtlCol="0" anchor="b"/>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algn="l"/>
            <a:r>
              <a:rPr dirty="0"/>
              <a:t>, Slide </a:t>
            </a:r>
            <a:fld id="{1D2CDB64-C772-4C10-8066-C769534B205C}" type="slidenum">
              <a:rPr/>
              <a:pPr algn="l"/>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FRIB_ppt_top.jpg"/>
          <p:cNvPicPr>
            <a:picLocks noChangeAspect="1"/>
          </p:cNvPicPr>
          <p:nvPr/>
        </p:nvPicPr>
        <p:blipFill>
          <a:blip r:embed="rId7"/>
          <a:srcRect/>
          <a:stretch>
            <a:fillRect/>
          </a:stretch>
        </p:blipFill>
        <p:spPr bwMode="auto">
          <a:xfrm>
            <a:off x="0" y="0"/>
            <a:ext cx="9144000" cy="1003300"/>
          </a:xfrm>
          <a:prstGeom prst="rect">
            <a:avLst/>
          </a:prstGeom>
          <a:noFill/>
          <a:ln w="9525">
            <a:noFill/>
            <a:miter lim="800000"/>
            <a:headEnd/>
            <a:tailEnd/>
          </a:ln>
        </p:spPr>
      </p:pic>
      <p:pic>
        <p:nvPicPr>
          <p:cNvPr id="17" name="Picture 16" descr="FRIB_ppt_bottom.jpg"/>
          <p:cNvPicPr>
            <a:picLocks noChangeAspect="1"/>
          </p:cNvPicPr>
          <p:nvPr/>
        </p:nvPicPr>
        <p:blipFill>
          <a:blip r:embed="rId8"/>
          <a:srcRect/>
          <a:stretch>
            <a:fillRect/>
          </a:stretch>
        </p:blipFill>
        <p:spPr bwMode="auto">
          <a:xfrm>
            <a:off x="0" y="6132513"/>
            <a:ext cx="9144000" cy="725487"/>
          </a:xfrm>
          <a:prstGeom prst="rect">
            <a:avLst/>
          </a:prstGeom>
          <a:noFill/>
          <a:ln w="9525">
            <a:noFill/>
            <a:miter lim="800000"/>
            <a:headEnd/>
            <a:tailEnd/>
          </a:ln>
        </p:spPr>
      </p:pic>
      <p:sp>
        <p:nvSpPr>
          <p:cNvPr id="1026" name="Rectangle 2"/>
          <p:cNvSpPr>
            <a:spLocks noGrp="1" noChangeArrowheads="1"/>
          </p:cNvSpPr>
          <p:nvPr>
            <p:ph type="title"/>
          </p:nvPr>
        </p:nvSpPr>
        <p:spPr bwMode="auto">
          <a:xfrm>
            <a:off x="0" y="263602"/>
            <a:ext cx="9144000" cy="478636"/>
          </a:xfrm>
          <a:prstGeom prst="rect">
            <a:avLst/>
          </a:prstGeom>
          <a:noFill/>
          <a:ln w="12700">
            <a:noFill/>
            <a:miter lim="800000"/>
            <a:headEnd/>
            <a:tailEnd/>
          </a:ln>
        </p:spPr>
        <p:txBody>
          <a:bodyPr vert="horz" wrap="square" lIns="56091" tIns="22437" rIns="56091" bIns="22437" numCol="1" anchor="ctr" anchorCtr="0" compatLnSpc="1">
            <a:prstTxWarp prst="textNoShape">
              <a:avLst/>
            </a:prstTxWarp>
            <a:spAutoFit/>
          </a:bodyPr>
          <a:lstStyle/>
          <a:p>
            <a:pPr lvl="0"/>
            <a:r>
              <a:rPr lang="en-US" smtClean="0"/>
              <a:t>Click to edit Master title style</a:t>
            </a:r>
          </a:p>
        </p:txBody>
      </p:sp>
      <p:sp>
        <p:nvSpPr>
          <p:cNvPr id="1027" name="Rectangle 6"/>
          <p:cNvSpPr>
            <a:spLocks noGrp="1" noChangeArrowheads="1"/>
          </p:cNvSpPr>
          <p:nvPr>
            <p:ph type="body" idx="1"/>
          </p:nvPr>
        </p:nvSpPr>
        <p:spPr bwMode="auto">
          <a:xfrm>
            <a:off x="76200" y="1066800"/>
            <a:ext cx="8991600" cy="50276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3982" r:id="rId1"/>
    <p:sldLayoutId id="2147483983" r:id="rId2"/>
    <p:sldLayoutId id="2147483996" r:id="rId3"/>
    <p:sldLayoutId id="2147484009" r:id="rId4"/>
    <p:sldLayoutId id="2147484018" r:id="rId5"/>
  </p:sldLayoutIdLst>
  <p:timing>
    <p:tnLst>
      <p:par>
        <p:cTn id="1" dur="indefinite" restart="never" nodeType="tmRoot"/>
      </p:par>
    </p:tnLst>
  </p:timing>
  <p:hf hdr="0" dt="0"/>
  <p:txStyles>
    <p:titleStyle>
      <a:lvl1pPr algn="ctr" defTabSz="80645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645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645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645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6450"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159" algn="ctr" defTabSz="80796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318" algn="ctr" defTabSz="80796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477" algn="ctr" defTabSz="80796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637" algn="ctr" defTabSz="80796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2563" indent="-182563" algn="l" defTabSz="806450" rtl="0" eaLnBrk="1" fontAlgn="base" hangingPunct="1">
        <a:lnSpc>
          <a:spcPct val="90000"/>
        </a:lnSpc>
        <a:spcBef>
          <a:spcPts val="1200"/>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5125" indent="-153988" algn="l" defTabSz="806450" rtl="0" eaLnBrk="1" fontAlgn="base" hangingPunct="1">
        <a:lnSpc>
          <a:spcPct val="90000"/>
        </a:lnSpc>
        <a:spcBef>
          <a:spcPts val="200"/>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3725" indent="-163513" algn="l" defTabSz="806450" rtl="0" eaLnBrk="1" fontAlgn="base" hangingPunct="1">
        <a:lnSpc>
          <a:spcPct val="90000"/>
        </a:lnSpc>
        <a:spcBef>
          <a:spcPts val="200"/>
        </a:spcBef>
        <a:spcAft>
          <a:spcPct val="0"/>
        </a:spcAft>
        <a:buSzPct val="100000"/>
        <a:buFont typeface="Lucida Grande"/>
        <a:buChar char="»"/>
        <a:defRPr>
          <a:solidFill>
            <a:schemeClr val="tx1"/>
          </a:solidFill>
          <a:latin typeface="Arial" charset="0"/>
          <a:ea typeface="ヒラギノ角ゴ Pro W3" pitchFamily="-111" charset="-128"/>
          <a:cs typeface="ヒラギノ角ゴ Pro W3" pitchFamily="-111" charset="-128"/>
        </a:defRPr>
      </a:lvl3pPr>
      <a:lvl4pPr marL="730250" indent="-136525" algn="l" defTabSz="806450" rtl="0" eaLnBrk="1" fontAlgn="base" hangingPunct="1">
        <a:lnSpc>
          <a:spcPct val="90000"/>
        </a:lnSpc>
        <a:spcBef>
          <a:spcPts val="200"/>
        </a:spcBef>
        <a:spcAft>
          <a:spcPct val="0"/>
        </a:spcAft>
        <a:buClr>
          <a:srgbClr val="999999"/>
        </a:buClr>
        <a:buSzPct val="100000"/>
        <a:buFont typeface="Arial" pitchFamily="34" charset="0"/>
        <a:buChar char="•"/>
        <a:defRPr sz="1600">
          <a:solidFill>
            <a:schemeClr val="tx1"/>
          </a:solidFill>
          <a:latin typeface="Helvetica" charset="0"/>
          <a:ea typeface="ヒラギノ角ゴ Pro W3" pitchFamily="-111" charset="-128"/>
          <a:cs typeface="ヒラギノ角ゴ Pro W3"/>
        </a:defRPr>
      </a:lvl4pPr>
      <a:lvl5pPr marL="1004888" indent="-182563" algn="l" defTabSz="806450" rtl="0" eaLnBrk="1" fontAlgn="base" hangingPunct="1">
        <a:lnSpc>
          <a:spcPct val="90000"/>
        </a:lnSpc>
        <a:spcBef>
          <a:spcPts val="200"/>
        </a:spcBef>
        <a:spcAft>
          <a:spcPct val="0"/>
        </a:spcAft>
        <a:buClr>
          <a:srgbClr val="999999"/>
        </a:buClr>
        <a:buSzPct val="100000"/>
        <a:buFont typeface="Lucida Grande"/>
        <a:buChar char="»"/>
        <a:defRPr sz="1400">
          <a:solidFill>
            <a:schemeClr val="tx1"/>
          </a:solidFill>
          <a:latin typeface="Helvetica" charset="0"/>
          <a:ea typeface="ヒラギノ角ゴ Pro W3" pitchFamily="-111" charset="-128"/>
          <a:cs typeface="ヒラギノ角ゴ Pro W3"/>
        </a:defRPr>
      </a:lvl5pPr>
      <a:lvl6pPr marL="2223889" indent="-150799" algn="l" defTabSz="80796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1050" indent="-150799" algn="l" defTabSz="80796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8209" indent="-150799" algn="l" defTabSz="80796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5368" indent="-150799" algn="l" defTabSz="80796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7" algn="l" defTabSz="914318" rtl="0" eaLnBrk="1" latinLnBrk="0" hangingPunct="1">
        <a:defRPr sz="1800" kern="1200">
          <a:solidFill>
            <a:schemeClr val="tx1"/>
          </a:solidFill>
          <a:latin typeface="+mn-lt"/>
          <a:ea typeface="+mn-ea"/>
          <a:cs typeface="+mn-cs"/>
        </a:defRPr>
      </a:lvl4pPr>
      <a:lvl5pPr marL="1828637" algn="l" defTabSz="914318" rtl="0" eaLnBrk="1" latinLnBrk="0" hangingPunct="1">
        <a:defRPr sz="1800" kern="1200">
          <a:solidFill>
            <a:schemeClr val="tx1"/>
          </a:solidFill>
          <a:latin typeface="+mn-lt"/>
          <a:ea typeface="+mn-ea"/>
          <a:cs typeface="+mn-cs"/>
        </a:defRPr>
      </a:lvl5pPr>
      <a:lvl6pPr marL="2285797" algn="l" defTabSz="914318" rtl="0" eaLnBrk="1" latinLnBrk="0" hangingPunct="1">
        <a:defRPr sz="1800" kern="1200">
          <a:solidFill>
            <a:schemeClr val="tx1"/>
          </a:solidFill>
          <a:latin typeface="+mn-lt"/>
          <a:ea typeface="+mn-ea"/>
          <a:cs typeface="+mn-cs"/>
        </a:defRPr>
      </a:lvl6pPr>
      <a:lvl7pPr marL="2742956" algn="l" defTabSz="914318" rtl="0" eaLnBrk="1" latinLnBrk="0" hangingPunct="1">
        <a:defRPr sz="1800" kern="1200">
          <a:solidFill>
            <a:schemeClr val="tx1"/>
          </a:solidFill>
          <a:latin typeface="+mn-lt"/>
          <a:ea typeface="+mn-ea"/>
          <a:cs typeface="+mn-cs"/>
        </a:defRPr>
      </a:lvl7pPr>
      <a:lvl8pPr marL="3200115" algn="l" defTabSz="914318" rtl="0" eaLnBrk="1" latinLnBrk="0" hangingPunct="1">
        <a:defRPr sz="1800" kern="1200">
          <a:solidFill>
            <a:schemeClr val="tx1"/>
          </a:solidFill>
          <a:latin typeface="+mn-lt"/>
          <a:ea typeface="+mn-ea"/>
          <a:cs typeface="+mn-cs"/>
        </a:defRPr>
      </a:lvl8pPr>
      <a:lvl9pPr marL="3657274" algn="l" defTabSz="91431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76200"/>
            <a:ext cx="8991600" cy="485775"/>
          </a:xfrm>
          <a:prstGeom prst="rect">
            <a:avLst/>
          </a:prstGeom>
          <a:noFill/>
          <a:ln w="12700">
            <a:noFill/>
            <a:miter lim="800000"/>
            <a:headEnd/>
            <a:tailEnd/>
          </a:ln>
        </p:spPr>
        <p:txBody>
          <a:bodyPr vert="horz" wrap="square" lIns="56091" tIns="22437" rIns="56091" bIns="22437" numCol="1" anchor="t" anchorCtr="0" compatLnSpc="1">
            <a:prstTxWarp prst="textNoShape">
              <a:avLst/>
            </a:prstTxWarp>
            <a:spAutoFit/>
          </a:bodyPr>
          <a:lstStyle/>
          <a:p>
            <a:pPr lvl="0"/>
            <a:r>
              <a:rPr lang="en-US" smtClean="0"/>
              <a:t>Click to edit Master title style</a:t>
            </a:r>
          </a:p>
        </p:txBody>
      </p:sp>
      <p:sp>
        <p:nvSpPr>
          <p:cNvPr id="1027" name="Rectangle 6"/>
          <p:cNvSpPr>
            <a:spLocks noGrp="1" noChangeArrowheads="1"/>
          </p:cNvSpPr>
          <p:nvPr>
            <p:ph type="body" idx="1"/>
          </p:nvPr>
        </p:nvSpPr>
        <p:spPr bwMode="auto">
          <a:xfrm>
            <a:off x="76200" y="1066800"/>
            <a:ext cx="8991600" cy="50276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Footer Placeholder 6"/>
          <p:cNvSpPr>
            <a:spLocks noGrp="1"/>
          </p:cNvSpPr>
          <p:nvPr>
            <p:ph type="ftr" sz="quarter" idx="3"/>
          </p:nvPr>
        </p:nvSpPr>
        <p:spPr>
          <a:xfrm>
            <a:off x="5407025" y="6356350"/>
            <a:ext cx="2974975" cy="365125"/>
          </a:xfrm>
          <a:prstGeom prst="rect">
            <a:avLst/>
          </a:prstGeom>
        </p:spPr>
        <p:txBody>
          <a:bodyPr vert="horz" wrap="square" lIns="0" tIns="45720" rIns="0" bIns="45720" numCol="1" anchor="b" anchorCtr="0" compatLnSpc="1">
            <a:prstTxWarp prst="textNoShape">
              <a:avLst/>
            </a:prstTxWarp>
          </a:bodyPr>
          <a:lstStyle>
            <a:lvl1pPr algn="r" eaLnBrk="0" hangingPunct="0">
              <a:lnSpc>
                <a:spcPct val="90000"/>
              </a:lnSpc>
              <a:defRPr sz="1000">
                <a:solidFill>
                  <a:srgbClr val="064308"/>
                </a:solidFill>
              </a:defRPr>
            </a:lvl1pPr>
          </a:lstStyle>
          <a:p>
            <a:r>
              <a:rPr lang="it-IT" smtClean="0"/>
              <a:t>A. Facco, 9 Aug 2011</a:t>
            </a:r>
            <a:endParaRPr lang="en-US" dirty="0"/>
          </a:p>
        </p:txBody>
      </p:sp>
      <p:sp>
        <p:nvSpPr>
          <p:cNvPr id="5" name="Slide Number Placeholder 4"/>
          <p:cNvSpPr>
            <a:spLocks noGrp="1"/>
          </p:cNvSpPr>
          <p:nvPr>
            <p:ph type="sldNum" sz="quarter" idx="4"/>
          </p:nvPr>
        </p:nvSpPr>
        <p:spPr>
          <a:xfrm>
            <a:off x="8382000" y="6356350"/>
            <a:ext cx="762000" cy="365125"/>
          </a:xfrm>
          <a:prstGeom prst="rect">
            <a:avLst/>
          </a:prstGeom>
        </p:spPr>
        <p:txBody>
          <a:bodyPr vert="horz" lIns="0" tIns="0" rIns="0" bIns="45720" rtlCol="0" anchor="b"/>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algn="l"/>
            <a:r>
              <a:rPr dirty="0"/>
              <a:t>, Slide </a:t>
            </a:r>
            <a:fld id="{1D2CDB64-C772-4C10-8066-C769534B205C}" type="slidenum">
              <a:rPr/>
              <a:pPr algn="l"/>
              <a:t>‹#›</a:t>
            </a:fld>
            <a:endParaRPr dirty="0"/>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Lst>
  <p:hf hdr="0" dt="0"/>
  <p:txStyles>
    <p:titleStyle>
      <a:lvl1pPr algn="ctr" defTabSz="806450" rtl="0" fontAlgn="base">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6450" rtl="0" fontAlgn="base">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6450" rtl="0" fontAlgn="base">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6450" rtl="0" fontAlgn="base">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6450" rtl="0" fontAlgn="base">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159" algn="ctr" defTabSz="80796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318" algn="ctr" defTabSz="80796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477" algn="ctr" defTabSz="80796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637" algn="ctr" defTabSz="807966"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2563" indent="-182563" algn="l" defTabSz="806450" rtl="0" fontAlgn="base">
        <a:lnSpc>
          <a:spcPct val="90000"/>
        </a:lnSpc>
        <a:spcBef>
          <a:spcPts val="1200"/>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5125" indent="-153988" algn="l" defTabSz="806450" rtl="0" fontAlgn="base">
        <a:lnSpc>
          <a:spcPct val="90000"/>
        </a:lnSpc>
        <a:spcBef>
          <a:spcPts val="200"/>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3725" indent="-163513" algn="l" defTabSz="806450" rtl="0" fontAlgn="base">
        <a:lnSpc>
          <a:spcPct val="90000"/>
        </a:lnSpc>
        <a:spcBef>
          <a:spcPts val="200"/>
        </a:spcBef>
        <a:spcAft>
          <a:spcPct val="0"/>
        </a:spcAft>
        <a:buSzPct val="100000"/>
        <a:buFont typeface="Lucida Grande"/>
        <a:buChar char="»"/>
        <a:defRPr>
          <a:solidFill>
            <a:schemeClr val="tx1"/>
          </a:solidFill>
          <a:latin typeface="Arial" charset="0"/>
          <a:ea typeface="ヒラギノ角ゴ Pro W3" pitchFamily="-111" charset="-128"/>
          <a:cs typeface="ヒラギノ角ゴ Pro W3" pitchFamily="-111" charset="-128"/>
        </a:defRPr>
      </a:lvl3pPr>
      <a:lvl4pPr marL="730250" indent="-136525" algn="l" defTabSz="806450" rtl="0" fontAlgn="base">
        <a:lnSpc>
          <a:spcPct val="90000"/>
        </a:lnSpc>
        <a:spcBef>
          <a:spcPts val="200"/>
        </a:spcBef>
        <a:spcAft>
          <a:spcPct val="0"/>
        </a:spcAft>
        <a:buClr>
          <a:srgbClr val="999999"/>
        </a:buClr>
        <a:buSzPct val="100000"/>
        <a:buFont typeface="Arial" pitchFamily="34" charset="0"/>
        <a:buChar char="•"/>
        <a:defRPr sz="1600">
          <a:solidFill>
            <a:schemeClr val="tx1"/>
          </a:solidFill>
          <a:latin typeface="Helvetica" charset="0"/>
          <a:ea typeface="ヒラギノ角ゴ Pro W3" pitchFamily="-111" charset="-128"/>
          <a:cs typeface="ヒラギノ角ゴ Pro W3"/>
        </a:defRPr>
      </a:lvl4pPr>
      <a:lvl5pPr marL="1004888" indent="-182563" algn="l" defTabSz="806450" rtl="0" fontAlgn="base">
        <a:lnSpc>
          <a:spcPct val="90000"/>
        </a:lnSpc>
        <a:spcBef>
          <a:spcPts val="200"/>
        </a:spcBef>
        <a:spcAft>
          <a:spcPct val="0"/>
        </a:spcAft>
        <a:buClr>
          <a:srgbClr val="999999"/>
        </a:buClr>
        <a:buSzPct val="100000"/>
        <a:buFont typeface="Lucida Grande"/>
        <a:buChar char="»"/>
        <a:defRPr sz="1400">
          <a:solidFill>
            <a:schemeClr val="tx1"/>
          </a:solidFill>
          <a:latin typeface="Helvetica" charset="0"/>
          <a:ea typeface="ヒラギノ角ゴ Pro W3" pitchFamily="-111" charset="-128"/>
          <a:cs typeface="ヒラギノ角ゴ Pro W3"/>
        </a:defRPr>
      </a:lvl5pPr>
      <a:lvl6pPr marL="2223889" indent="-150799" algn="l" defTabSz="80796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1050" indent="-150799" algn="l" defTabSz="80796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8209" indent="-150799" algn="l" defTabSz="80796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5368" indent="-150799" algn="l" defTabSz="807966"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7" algn="l" defTabSz="914318" rtl="0" eaLnBrk="1" latinLnBrk="0" hangingPunct="1">
        <a:defRPr sz="1800" kern="1200">
          <a:solidFill>
            <a:schemeClr val="tx1"/>
          </a:solidFill>
          <a:latin typeface="+mn-lt"/>
          <a:ea typeface="+mn-ea"/>
          <a:cs typeface="+mn-cs"/>
        </a:defRPr>
      </a:lvl4pPr>
      <a:lvl5pPr marL="1828637" algn="l" defTabSz="914318" rtl="0" eaLnBrk="1" latinLnBrk="0" hangingPunct="1">
        <a:defRPr sz="1800" kern="1200">
          <a:solidFill>
            <a:schemeClr val="tx1"/>
          </a:solidFill>
          <a:latin typeface="+mn-lt"/>
          <a:ea typeface="+mn-ea"/>
          <a:cs typeface="+mn-cs"/>
        </a:defRPr>
      </a:lvl5pPr>
      <a:lvl6pPr marL="2285797" algn="l" defTabSz="914318" rtl="0" eaLnBrk="1" latinLnBrk="0" hangingPunct="1">
        <a:defRPr sz="1800" kern="1200">
          <a:solidFill>
            <a:schemeClr val="tx1"/>
          </a:solidFill>
          <a:latin typeface="+mn-lt"/>
          <a:ea typeface="+mn-ea"/>
          <a:cs typeface="+mn-cs"/>
        </a:defRPr>
      </a:lvl6pPr>
      <a:lvl7pPr marL="2742956" algn="l" defTabSz="914318" rtl="0" eaLnBrk="1" latinLnBrk="0" hangingPunct="1">
        <a:defRPr sz="1800" kern="1200">
          <a:solidFill>
            <a:schemeClr val="tx1"/>
          </a:solidFill>
          <a:latin typeface="+mn-lt"/>
          <a:ea typeface="+mn-ea"/>
          <a:cs typeface="+mn-cs"/>
        </a:defRPr>
      </a:lvl7pPr>
      <a:lvl8pPr marL="3200115" algn="l" defTabSz="914318" rtl="0" eaLnBrk="1" latinLnBrk="0" hangingPunct="1">
        <a:defRPr sz="1800" kern="1200">
          <a:solidFill>
            <a:schemeClr val="tx1"/>
          </a:solidFill>
          <a:latin typeface="+mn-lt"/>
          <a:ea typeface="+mn-ea"/>
          <a:cs typeface="+mn-cs"/>
        </a:defRPr>
      </a:lvl8pPr>
      <a:lvl9pPr marL="3657274" algn="l" defTabSz="9143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5.jpeg"/><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33.jpeg"/><Relationship Id="rId4"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5.v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oleObject" Target="../embeddings/oleObject6.bin"/><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5.xml"/><Relationship Id="rId6" Type="http://schemas.openxmlformats.org/officeDocument/2006/relationships/image" Target="../media/image2.jpeg"/><Relationship Id="rId5" Type="http://schemas.openxmlformats.org/officeDocument/2006/relationships/image" Target="../media/image24.jpe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6"/>
          <p:cNvSpPr>
            <a:spLocks noGrp="1"/>
          </p:cNvSpPr>
          <p:nvPr>
            <p:ph type="subTitle" idx="1"/>
          </p:nvPr>
        </p:nvSpPr>
        <p:spPr>
          <a:xfrm>
            <a:off x="432485" y="4071938"/>
            <a:ext cx="8402595" cy="1352678"/>
          </a:xfrm>
        </p:spPr>
        <p:txBody>
          <a:bodyPr/>
          <a:lstStyle/>
          <a:p>
            <a:r>
              <a:rPr lang="en-US" sz="2400" dirty="0" smtClean="0"/>
              <a:t>Daniela Leitner</a:t>
            </a:r>
          </a:p>
          <a:p>
            <a:r>
              <a:rPr lang="en-GB" sz="1800" dirty="0" smtClean="0"/>
              <a:t>J. Popielarski, A. Facco, C. Compton, M. Hodek, A. Lapierre, S. Nash, D. Morris, G. Perdikakis, N. Usher, W. Wittmer, Q. Zhao, X. Wu</a:t>
            </a:r>
            <a:endParaRPr lang="en-US" sz="1800" dirty="0" smtClean="0"/>
          </a:p>
          <a:p>
            <a:r>
              <a:rPr lang="en-US" sz="1800" dirty="0" smtClean="0">
                <a:ea typeface="ＭＳ Ｐゴシック" pitchFamily="34" charset="-128"/>
              </a:rPr>
              <a:t>and the ReA3 commissioning team</a:t>
            </a:r>
          </a:p>
          <a:p>
            <a:r>
              <a:rPr lang="en-US" sz="1800" dirty="0" smtClean="0"/>
              <a:t/>
            </a:r>
            <a:br>
              <a:rPr lang="en-US" sz="1800" dirty="0" smtClean="0"/>
            </a:br>
            <a:endParaRPr lang="en-US" sz="1800" dirty="0" smtClean="0"/>
          </a:p>
        </p:txBody>
      </p:sp>
      <p:sp>
        <p:nvSpPr>
          <p:cNvPr id="9219" name="Title 5"/>
          <p:cNvSpPr>
            <a:spLocks noGrp="1"/>
          </p:cNvSpPr>
          <p:nvPr>
            <p:ph type="title"/>
          </p:nvPr>
        </p:nvSpPr>
        <p:spPr>
          <a:xfrm>
            <a:off x="71438" y="2930607"/>
            <a:ext cx="9001124" cy="911956"/>
          </a:xfrm>
        </p:spPr>
        <p:txBody>
          <a:bodyPr/>
          <a:lstStyle/>
          <a:p>
            <a:r>
              <a:rPr lang="en-US" dirty="0" smtClean="0"/>
              <a:t>Status of the ReAccelerator facility R</a:t>
            </a:r>
            <a:r>
              <a:rPr lang="el-GR" dirty="0" smtClean="0"/>
              <a:t>ε</a:t>
            </a:r>
            <a:r>
              <a:rPr lang="en-US" dirty="0" smtClean="0"/>
              <a:t>A for rare isotope beam research</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262332"/>
            <a:ext cx="8991600" cy="478636"/>
          </a:xfrm>
        </p:spPr>
        <p:txBody>
          <a:bodyPr/>
          <a:lstStyle/>
          <a:p>
            <a:r>
              <a:rPr lang="en-US" dirty="0" smtClean="0">
                <a:latin typeface="Arial"/>
                <a:cs typeface="Arial"/>
              </a:rPr>
              <a:t>ß=0.041 cryomodules</a:t>
            </a:r>
            <a:endParaRPr lang="en-US" dirty="0"/>
          </a:p>
        </p:txBody>
      </p:sp>
      <p:graphicFrame>
        <p:nvGraphicFramePr>
          <p:cNvPr id="33794" name="Object 2052"/>
          <p:cNvGraphicFramePr>
            <a:graphicFrameLocks noChangeAspect="1"/>
          </p:cNvGraphicFramePr>
          <p:nvPr/>
        </p:nvGraphicFramePr>
        <p:xfrm>
          <a:off x="540719" y="934889"/>
          <a:ext cx="3377972" cy="2657669"/>
        </p:xfrm>
        <a:graphic>
          <a:graphicData uri="http://schemas.openxmlformats.org/presentationml/2006/ole">
            <p:oleObj spid="_x0000_s33794" name="Acrobat Document" r:id="rId4" imgW="33412320" imgH="25818480" progId="AcroExch.Document.7">
              <p:embed/>
            </p:oleObj>
          </a:graphicData>
        </a:graphic>
      </p:graphicFrame>
      <p:graphicFrame>
        <p:nvGraphicFramePr>
          <p:cNvPr id="9" name="Table 8"/>
          <p:cNvGraphicFramePr>
            <a:graphicFrameLocks noGrp="1"/>
          </p:cNvGraphicFramePr>
          <p:nvPr/>
        </p:nvGraphicFramePr>
        <p:xfrm>
          <a:off x="4603377" y="1101165"/>
          <a:ext cx="3975849" cy="5007610"/>
        </p:xfrm>
        <a:graphic>
          <a:graphicData uri="http://schemas.openxmlformats.org/drawingml/2006/table">
            <a:tbl>
              <a:tblPr firstRow="1" bandRow="1">
                <a:tableStyleId>{5C22544A-7EE6-4342-B048-85BDC9FD1C3A}</a:tableStyleId>
              </a:tblPr>
              <a:tblGrid>
                <a:gridCol w="1325283"/>
                <a:gridCol w="1325283"/>
                <a:gridCol w="1325283"/>
              </a:tblGrid>
              <a:tr h="370840">
                <a:tc>
                  <a:txBody>
                    <a:bodyPr/>
                    <a:lstStyle/>
                    <a:p>
                      <a:pPr marL="0" marR="0" indent="118745" algn="ctr">
                        <a:spcBef>
                          <a:spcPts val="0"/>
                        </a:spcBef>
                        <a:spcAft>
                          <a:spcPts val="0"/>
                        </a:spcAft>
                      </a:pPr>
                      <a:r>
                        <a:rPr lang="en-US" sz="1400" b="1" dirty="0">
                          <a:latin typeface="Times New Roman"/>
                          <a:ea typeface="Times New Roman"/>
                          <a:cs typeface="Times New Roman"/>
                        </a:rPr>
                        <a:t>Type</a:t>
                      </a:r>
                      <a:endParaRPr lang="en-US" sz="1400" dirty="0">
                        <a:latin typeface="Times New Roman"/>
                        <a:ea typeface="Times New Roman"/>
                        <a:cs typeface="Times New Roman"/>
                      </a:endParaRPr>
                    </a:p>
                  </a:txBody>
                  <a:tcPr marL="68580" marR="68580" marT="6350" marB="0" anchor="ctr">
                    <a:lnB w="12700" cap="flat" cmpd="sng" algn="ctr">
                      <a:solidFill>
                        <a:schemeClr val="tx1"/>
                      </a:solidFill>
                      <a:prstDash val="solid"/>
                      <a:round/>
                      <a:headEnd type="none" w="med" len="med"/>
                      <a:tailEnd type="none" w="med" len="med"/>
                    </a:lnB>
                    <a:solidFill>
                      <a:srgbClr val="064308"/>
                    </a:solidFill>
                  </a:tcPr>
                </a:tc>
                <a:tc>
                  <a:txBody>
                    <a:bodyPr/>
                    <a:lstStyle/>
                    <a:p>
                      <a:pPr marL="0" marR="0" indent="118745" algn="ctr">
                        <a:spcBef>
                          <a:spcPts val="0"/>
                        </a:spcBef>
                        <a:spcAft>
                          <a:spcPts val="0"/>
                        </a:spcAft>
                      </a:pPr>
                      <a:r>
                        <a:rPr lang="en-US" sz="1400" b="1" dirty="0" smtClean="0">
                          <a:latin typeface="Times New Roman"/>
                          <a:ea typeface="Times New Roman"/>
                          <a:cs typeface="Times New Roman"/>
                        </a:rPr>
                        <a:t>λ/4 (ReA)</a:t>
                      </a:r>
                      <a:endParaRPr lang="en-US" sz="1400" dirty="0">
                        <a:latin typeface="Times New Roman"/>
                        <a:ea typeface="Times New Roman"/>
                        <a:cs typeface="Times New Roman"/>
                      </a:endParaRPr>
                    </a:p>
                  </a:txBody>
                  <a:tcPr marL="68580" marR="68580" marT="6350" marB="0" anchor="ctr">
                    <a:lnB w="12700" cap="flat" cmpd="sng" algn="ctr">
                      <a:solidFill>
                        <a:schemeClr val="tx1"/>
                      </a:solidFill>
                      <a:prstDash val="solid"/>
                      <a:round/>
                      <a:headEnd type="none" w="med" len="med"/>
                      <a:tailEnd type="none" w="med" len="med"/>
                    </a:lnB>
                    <a:solidFill>
                      <a:srgbClr val="064308"/>
                    </a:solidFill>
                  </a:tcPr>
                </a:tc>
                <a:tc>
                  <a:txBody>
                    <a:bodyPr/>
                    <a:lstStyle/>
                    <a:p>
                      <a:pPr marL="0" marR="0" indent="118745" algn="ctr" defTabSz="914318" rtl="0" eaLnBrk="1" fontAlgn="auto" latinLnBrk="0" hangingPunct="1">
                        <a:lnSpc>
                          <a:spcPct val="100000"/>
                        </a:lnSpc>
                        <a:spcBef>
                          <a:spcPts val="0"/>
                        </a:spcBef>
                        <a:spcAft>
                          <a:spcPts val="0"/>
                        </a:spcAft>
                        <a:buClrTx/>
                        <a:buSzTx/>
                        <a:buFontTx/>
                        <a:buNone/>
                        <a:tabLst/>
                        <a:defRPr/>
                      </a:pPr>
                      <a:r>
                        <a:rPr lang="en-US" sz="1400" b="1" dirty="0" smtClean="0">
                          <a:latin typeface="Times New Roman"/>
                          <a:ea typeface="Times New Roman"/>
                          <a:cs typeface="Times New Roman"/>
                        </a:rPr>
                        <a:t>λ/4</a:t>
                      </a:r>
                      <a:r>
                        <a:rPr lang="en-US" sz="1400" b="1" baseline="0" dirty="0" smtClean="0">
                          <a:latin typeface="Times New Roman"/>
                          <a:ea typeface="Times New Roman"/>
                          <a:cs typeface="Times New Roman"/>
                        </a:rPr>
                        <a:t> (FRIB)</a:t>
                      </a:r>
                      <a:endParaRPr lang="en-US" sz="1400" dirty="0" smtClean="0">
                        <a:latin typeface="Times New Roman"/>
                        <a:ea typeface="Times New Roman"/>
                        <a:cs typeface="Times New Roman"/>
                      </a:endParaRPr>
                    </a:p>
                  </a:txBody>
                  <a:tcPr marL="68580" marR="68580" marT="6350" marB="0" anchor="ctr">
                    <a:lnB w="12700" cap="flat" cmpd="sng" algn="ctr">
                      <a:solidFill>
                        <a:schemeClr val="tx1"/>
                      </a:solidFill>
                      <a:prstDash val="solid"/>
                      <a:round/>
                      <a:headEnd type="none" w="med" len="med"/>
                      <a:tailEnd type="none" w="med" len="med"/>
                    </a:lnB>
                    <a:solidFill>
                      <a:srgbClr val="064308"/>
                    </a:solidFill>
                  </a:tcPr>
                </a:tc>
              </a:tr>
              <a:tr h="370840">
                <a:tc>
                  <a:txBody>
                    <a:bodyPr/>
                    <a:lstStyle/>
                    <a:p>
                      <a:pPr marL="0" marR="0" indent="118745" algn="ctr">
                        <a:spcBef>
                          <a:spcPts val="0"/>
                        </a:spcBef>
                        <a:spcAft>
                          <a:spcPts val="0"/>
                        </a:spcAft>
                      </a:pPr>
                      <a:r>
                        <a:rPr lang="en-US" sz="1400" dirty="0" err="1">
                          <a:latin typeface="Times New Roman"/>
                          <a:ea typeface="Times New Roman"/>
                          <a:cs typeface="Times New Roman"/>
                        </a:rPr>
                        <a:t>b</a:t>
                      </a:r>
                      <a:r>
                        <a:rPr lang="en-US" sz="1400" baseline="-25000" dirty="0" err="1">
                          <a:latin typeface="Times New Roman"/>
                          <a:ea typeface="Times New Roman"/>
                          <a:cs typeface="Times New Roman"/>
                        </a:rPr>
                        <a:t>opt</a:t>
                      </a:r>
                      <a:endParaRPr lang="en-US" sz="1400" dirty="0">
                        <a:latin typeface="Times New Roman"/>
                        <a:ea typeface="Times New Roman"/>
                        <a:cs typeface="Times New Roman"/>
                      </a:endParaRP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a:latin typeface="Times New Roman"/>
                          <a:ea typeface="Times New Roman"/>
                          <a:cs typeface="Times New Roman"/>
                        </a:rPr>
                        <a:t>0.041</a:t>
                      </a: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a:latin typeface="Times New Roman"/>
                          <a:ea typeface="Times New Roman"/>
                          <a:cs typeface="Times New Roman"/>
                        </a:rPr>
                        <a:t>0.041</a:t>
                      </a: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marL="0" marR="0" indent="118745" algn="ctr">
                        <a:spcBef>
                          <a:spcPts val="0"/>
                        </a:spcBef>
                        <a:spcAft>
                          <a:spcPts val="0"/>
                        </a:spcAft>
                      </a:pPr>
                      <a:r>
                        <a:rPr lang="en-US" sz="1400" i="1" dirty="0">
                          <a:latin typeface="Times New Roman"/>
                          <a:ea typeface="Times New Roman"/>
                          <a:cs typeface="Times New Roman"/>
                        </a:rPr>
                        <a:t>f</a:t>
                      </a:r>
                      <a:r>
                        <a:rPr lang="en-US" sz="1400" dirty="0">
                          <a:latin typeface="Times New Roman"/>
                          <a:ea typeface="Times New Roman"/>
                          <a:cs typeface="Times New Roman"/>
                        </a:rPr>
                        <a:t> (MHz)</a:t>
                      </a: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a:latin typeface="Times New Roman"/>
                          <a:ea typeface="Times New Roman"/>
                          <a:cs typeface="Times New Roman"/>
                        </a:rPr>
                        <a:t>80.5</a:t>
                      </a: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a:latin typeface="Times New Roman"/>
                          <a:ea typeface="Times New Roman"/>
                          <a:cs typeface="Times New Roman"/>
                        </a:rPr>
                        <a:t>80.5</a:t>
                      </a: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marL="0" marR="0" indent="118745" algn="ctr">
                        <a:spcBef>
                          <a:spcPts val="0"/>
                        </a:spcBef>
                        <a:spcAft>
                          <a:spcPts val="0"/>
                        </a:spcAft>
                      </a:pPr>
                      <a:r>
                        <a:rPr lang="en-US" sz="1400" i="1">
                          <a:latin typeface="Times New Roman"/>
                          <a:ea typeface="Times New Roman"/>
                          <a:cs typeface="Times New Roman"/>
                        </a:rPr>
                        <a:t>V</a:t>
                      </a:r>
                      <a:r>
                        <a:rPr lang="en-US" sz="1400" baseline="-25000">
                          <a:latin typeface="Times New Roman"/>
                          <a:ea typeface="Times New Roman"/>
                          <a:cs typeface="Times New Roman"/>
                        </a:rPr>
                        <a:t>a </a:t>
                      </a:r>
                      <a:r>
                        <a:rPr lang="en-US" sz="1400">
                          <a:latin typeface="Times New Roman"/>
                          <a:ea typeface="Times New Roman"/>
                          <a:cs typeface="Times New Roman"/>
                        </a:rPr>
                        <a:t>(MV)</a:t>
                      </a: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a:latin typeface="Times New Roman"/>
                          <a:ea typeface="Times New Roman"/>
                          <a:cs typeface="Times New Roman"/>
                        </a:rPr>
                        <a:t>0.445</a:t>
                      </a: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smtClean="0">
                          <a:latin typeface="Times New Roman"/>
                          <a:ea typeface="Times New Roman"/>
                          <a:cs typeface="Times New Roman"/>
                        </a:rPr>
                        <a:t>0.81</a:t>
                      </a:r>
                      <a:endParaRPr lang="en-US" sz="1400" dirty="0">
                        <a:latin typeface="Times New Roman"/>
                        <a:ea typeface="Times New Roman"/>
                        <a:cs typeface="Times New Roman"/>
                      </a:endParaRP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370840">
                <a:tc>
                  <a:txBody>
                    <a:bodyPr/>
                    <a:lstStyle/>
                    <a:p>
                      <a:pPr marL="0" marR="0" indent="118745" algn="ctr">
                        <a:spcBef>
                          <a:spcPts val="0"/>
                        </a:spcBef>
                        <a:spcAft>
                          <a:spcPts val="0"/>
                        </a:spcAft>
                      </a:pPr>
                      <a:r>
                        <a:rPr lang="en-US" sz="1400" i="1">
                          <a:latin typeface="Times New Roman"/>
                          <a:ea typeface="Times New Roman"/>
                          <a:cs typeface="Times New Roman"/>
                        </a:rPr>
                        <a:t>E</a:t>
                      </a:r>
                      <a:r>
                        <a:rPr lang="en-US" sz="1400" baseline="-25000">
                          <a:latin typeface="Times New Roman"/>
                          <a:ea typeface="Times New Roman"/>
                          <a:cs typeface="Times New Roman"/>
                        </a:rPr>
                        <a:t>p </a:t>
                      </a:r>
                      <a:r>
                        <a:rPr lang="en-US" sz="1400">
                          <a:latin typeface="Times New Roman"/>
                          <a:ea typeface="Times New Roman"/>
                          <a:cs typeface="Times New Roman"/>
                        </a:rPr>
                        <a:t>(MV/m)</a:t>
                      </a: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a:latin typeface="Times New Roman"/>
                          <a:ea typeface="Times New Roman"/>
                          <a:cs typeface="Times New Roman"/>
                        </a:rPr>
                        <a:t>16.5</a:t>
                      </a: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smtClean="0">
                          <a:latin typeface="Times New Roman"/>
                          <a:ea typeface="Times New Roman"/>
                          <a:cs typeface="Times New Roman"/>
                        </a:rPr>
                        <a:t>30</a:t>
                      </a:r>
                      <a:endParaRPr lang="en-US" sz="1400" dirty="0">
                        <a:latin typeface="Times New Roman"/>
                        <a:ea typeface="Times New Roman"/>
                        <a:cs typeface="Times New Roman"/>
                      </a:endParaRP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370840">
                <a:tc>
                  <a:txBody>
                    <a:bodyPr/>
                    <a:lstStyle/>
                    <a:p>
                      <a:pPr marL="0" marR="0" indent="118745" algn="ctr">
                        <a:spcBef>
                          <a:spcPts val="0"/>
                        </a:spcBef>
                        <a:spcAft>
                          <a:spcPts val="0"/>
                        </a:spcAft>
                      </a:pPr>
                      <a:r>
                        <a:rPr lang="en-US" sz="1400" i="1">
                          <a:latin typeface="Times New Roman"/>
                          <a:ea typeface="Times New Roman"/>
                          <a:cs typeface="Times New Roman"/>
                        </a:rPr>
                        <a:t>B</a:t>
                      </a:r>
                      <a:r>
                        <a:rPr lang="en-US" sz="1400" baseline="-25000">
                          <a:latin typeface="Times New Roman"/>
                          <a:ea typeface="Times New Roman"/>
                          <a:cs typeface="Times New Roman"/>
                        </a:rPr>
                        <a:t>p </a:t>
                      </a:r>
                      <a:r>
                        <a:rPr lang="en-US" sz="1400">
                          <a:latin typeface="Times New Roman"/>
                          <a:ea typeface="Times New Roman"/>
                          <a:cs typeface="Times New Roman"/>
                        </a:rPr>
                        <a:t>(mT)</a:t>
                      </a: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a:latin typeface="Times New Roman"/>
                          <a:ea typeface="Times New Roman"/>
                          <a:cs typeface="Times New Roman"/>
                        </a:rPr>
                        <a:t>29</a:t>
                      </a: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smtClean="0">
                          <a:latin typeface="Times New Roman"/>
                          <a:ea typeface="Times New Roman"/>
                          <a:cs typeface="Times New Roman"/>
                        </a:rPr>
                        <a:t>53</a:t>
                      </a:r>
                      <a:endParaRPr lang="en-US" sz="1400" dirty="0">
                        <a:latin typeface="Times New Roman"/>
                        <a:ea typeface="Times New Roman"/>
                        <a:cs typeface="Times New Roman"/>
                      </a:endParaRP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370840">
                <a:tc>
                  <a:txBody>
                    <a:bodyPr/>
                    <a:lstStyle/>
                    <a:p>
                      <a:pPr marL="0" marR="0" indent="118745" algn="ctr">
                        <a:spcBef>
                          <a:spcPts val="0"/>
                        </a:spcBef>
                        <a:spcAft>
                          <a:spcPts val="0"/>
                        </a:spcAft>
                      </a:pPr>
                      <a:r>
                        <a:rPr lang="de-DE" sz="1400" i="1">
                          <a:latin typeface="Times New Roman"/>
                          <a:ea typeface="Times New Roman"/>
                          <a:cs typeface="Times New Roman"/>
                        </a:rPr>
                        <a:t>R</a:t>
                      </a:r>
                      <a:r>
                        <a:rPr lang="de-DE" sz="1400">
                          <a:latin typeface="Times New Roman"/>
                          <a:ea typeface="Times New Roman"/>
                          <a:cs typeface="Times New Roman"/>
                        </a:rPr>
                        <a:t>/</a:t>
                      </a:r>
                      <a:r>
                        <a:rPr lang="de-DE" sz="1400" i="1">
                          <a:latin typeface="Times New Roman"/>
                          <a:ea typeface="Times New Roman"/>
                          <a:cs typeface="Times New Roman"/>
                        </a:rPr>
                        <a:t>Q</a:t>
                      </a:r>
                      <a:r>
                        <a:rPr lang="de-DE" sz="1400">
                          <a:latin typeface="Times New Roman"/>
                          <a:ea typeface="Times New Roman"/>
                          <a:cs typeface="Times New Roman"/>
                        </a:rPr>
                        <a:t> (</a:t>
                      </a:r>
                      <a:r>
                        <a:rPr lang="en-US" sz="1400">
                          <a:latin typeface="Times New Roman"/>
                          <a:ea typeface="Times New Roman"/>
                          <a:cs typeface="Times New Roman"/>
                          <a:sym typeface="Symbol"/>
                        </a:rPr>
                        <a:t></a:t>
                      </a:r>
                      <a:r>
                        <a:rPr lang="de-DE" sz="1400">
                          <a:latin typeface="Times New Roman"/>
                          <a:ea typeface="Times New Roman"/>
                          <a:cs typeface="Times New Roman"/>
                        </a:rPr>
                        <a:t>)</a:t>
                      </a:r>
                      <a:endParaRPr lang="en-US" sz="1400">
                        <a:latin typeface="Times New Roman"/>
                        <a:ea typeface="Times New Roman"/>
                        <a:cs typeface="Times New Roman"/>
                      </a:endParaRP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a:latin typeface="Times New Roman"/>
                          <a:ea typeface="Times New Roman"/>
                          <a:cs typeface="Times New Roman"/>
                        </a:rPr>
                        <a:t>433</a:t>
                      </a: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smtClean="0">
                          <a:latin typeface="Times New Roman"/>
                          <a:ea typeface="Times New Roman"/>
                          <a:cs typeface="Times New Roman"/>
                        </a:rPr>
                        <a:t>433</a:t>
                      </a:r>
                      <a:endParaRPr lang="en-US" sz="1400" dirty="0">
                        <a:latin typeface="Times New Roman"/>
                        <a:ea typeface="Times New Roman"/>
                        <a:cs typeface="Times New Roman"/>
                      </a:endParaRP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marL="0" marR="0" indent="118745" algn="ctr">
                        <a:spcBef>
                          <a:spcPts val="0"/>
                        </a:spcBef>
                        <a:spcAft>
                          <a:spcPts val="0"/>
                        </a:spcAft>
                      </a:pPr>
                      <a:r>
                        <a:rPr lang="en-US" sz="1400" i="1">
                          <a:latin typeface="Times New Roman"/>
                          <a:ea typeface="Times New Roman"/>
                          <a:cs typeface="Times New Roman"/>
                        </a:rPr>
                        <a:t>G</a:t>
                      </a:r>
                      <a:r>
                        <a:rPr lang="en-US" sz="1400">
                          <a:latin typeface="Times New Roman"/>
                          <a:ea typeface="Times New Roman"/>
                          <a:cs typeface="Times New Roman"/>
                        </a:rPr>
                        <a:t> (</a:t>
                      </a:r>
                      <a:r>
                        <a:rPr lang="en-US" sz="1400">
                          <a:latin typeface="Times New Roman"/>
                          <a:ea typeface="Times New Roman"/>
                          <a:cs typeface="Times New Roman"/>
                          <a:sym typeface="Symbol"/>
                        </a:rPr>
                        <a:t></a:t>
                      </a:r>
                      <a:r>
                        <a:rPr lang="en-US" sz="1400">
                          <a:latin typeface="Times New Roman"/>
                          <a:ea typeface="Times New Roman"/>
                          <a:cs typeface="Times New Roman"/>
                        </a:rPr>
                        <a:t>)</a:t>
                      </a: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a:latin typeface="Times New Roman"/>
                          <a:ea typeface="Times New Roman"/>
                          <a:cs typeface="Times New Roman"/>
                        </a:rPr>
                        <a:t>15</a:t>
                      </a: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smtClean="0">
                          <a:latin typeface="Times New Roman"/>
                          <a:ea typeface="Times New Roman"/>
                          <a:cs typeface="Times New Roman"/>
                        </a:rPr>
                        <a:t>15</a:t>
                      </a:r>
                      <a:endParaRPr lang="en-US" sz="1400" dirty="0">
                        <a:latin typeface="Times New Roman"/>
                        <a:ea typeface="Times New Roman"/>
                        <a:cs typeface="Times New Roman"/>
                      </a:endParaRP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marL="0" marR="0" indent="118745" algn="ctr">
                        <a:spcBef>
                          <a:spcPts val="0"/>
                        </a:spcBef>
                        <a:spcAft>
                          <a:spcPts val="0"/>
                        </a:spcAft>
                      </a:pPr>
                      <a:r>
                        <a:rPr lang="en-US" sz="1400">
                          <a:latin typeface="Times New Roman"/>
                          <a:ea typeface="Times New Roman"/>
                          <a:cs typeface="Times New Roman"/>
                        </a:rPr>
                        <a:t>Bandwidth (Hz)</a:t>
                      </a: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de-DE" sz="1400" dirty="0">
                          <a:latin typeface="Times New Roman"/>
                          <a:ea typeface="Times New Roman"/>
                          <a:cs typeface="Times New Roman"/>
                        </a:rPr>
                        <a:t>77-88*</a:t>
                      </a:r>
                      <a:endParaRPr lang="en-US" sz="1400" dirty="0">
                        <a:latin typeface="Times New Roman"/>
                        <a:ea typeface="Times New Roman"/>
                        <a:cs typeface="Times New Roman"/>
                      </a:endParaRP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smtClean="0">
                          <a:latin typeface="Times New Roman"/>
                          <a:ea typeface="Times New Roman"/>
                          <a:cs typeface="Times New Roman"/>
                        </a:rPr>
                        <a:t>38.4</a:t>
                      </a:r>
                      <a:endParaRPr lang="en-US" sz="1400" dirty="0">
                        <a:latin typeface="Times New Roman"/>
                        <a:ea typeface="Times New Roman"/>
                        <a:cs typeface="Times New Roman"/>
                      </a:endParaRP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370840">
                <a:tc>
                  <a:txBody>
                    <a:bodyPr/>
                    <a:lstStyle/>
                    <a:p>
                      <a:pPr marL="0" marR="0" indent="118745" algn="ctr">
                        <a:spcBef>
                          <a:spcPts val="0"/>
                        </a:spcBef>
                        <a:spcAft>
                          <a:spcPts val="0"/>
                        </a:spcAft>
                      </a:pPr>
                      <a:r>
                        <a:rPr lang="en-US" sz="1400">
                          <a:latin typeface="Times New Roman"/>
                          <a:ea typeface="Times New Roman"/>
                          <a:cs typeface="Times New Roman"/>
                        </a:rPr>
                        <a:t>Design </a:t>
                      </a:r>
                      <a:r>
                        <a:rPr lang="en-US" sz="1400" i="1">
                          <a:latin typeface="Times New Roman"/>
                          <a:ea typeface="Times New Roman"/>
                          <a:cs typeface="Times New Roman"/>
                        </a:rPr>
                        <a:t>Q</a:t>
                      </a:r>
                      <a:r>
                        <a:rPr lang="en-US" sz="1400" baseline="-25000">
                          <a:latin typeface="Times New Roman"/>
                          <a:ea typeface="Times New Roman"/>
                          <a:cs typeface="Times New Roman"/>
                        </a:rPr>
                        <a:t>0</a:t>
                      </a:r>
                      <a:endParaRPr lang="en-US" sz="1400">
                        <a:latin typeface="Times New Roman"/>
                        <a:ea typeface="Times New Roman"/>
                        <a:cs typeface="Times New Roman"/>
                      </a:endParaRP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a:latin typeface="Times New Roman"/>
                          <a:ea typeface="Times New Roman"/>
                          <a:cs typeface="Times New Roman"/>
                        </a:rPr>
                        <a:t>5×10</a:t>
                      </a:r>
                      <a:r>
                        <a:rPr lang="en-US" sz="1400" baseline="30000" dirty="0">
                          <a:latin typeface="Times New Roman"/>
                          <a:ea typeface="Times New Roman"/>
                          <a:cs typeface="Times New Roman"/>
                        </a:rPr>
                        <a:t>8</a:t>
                      </a:r>
                      <a:endParaRPr lang="en-US" sz="1400" dirty="0">
                        <a:latin typeface="Times New Roman"/>
                        <a:ea typeface="Times New Roman"/>
                        <a:cs typeface="Times New Roman"/>
                      </a:endParaRP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smtClean="0">
                          <a:latin typeface="Times New Roman"/>
                          <a:ea typeface="Times New Roman"/>
                          <a:cs typeface="Times New Roman"/>
                        </a:rPr>
                        <a:t>2x10</a:t>
                      </a:r>
                      <a:r>
                        <a:rPr lang="en-US" sz="1400" baseline="30000" dirty="0" smtClean="0">
                          <a:latin typeface="Times New Roman"/>
                          <a:ea typeface="Times New Roman"/>
                          <a:cs typeface="Times New Roman"/>
                        </a:rPr>
                        <a:t>9</a:t>
                      </a:r>
                      <a:endParaRPr lang="en-US" sz="1400" dirty="0">
                        <a:latin typeface="Times New Roman"/>
                        <a:ea typeface="Times New Roman"/>
                        <a:cs typeface="Times New Roman"/>
                      </a:endParaRP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370840">
                <a:tc>
                  <a:txBody>
                    <a:bodyPr/>
                    <a:lstStyle/>
                    <a:p>
                      <a:pPr marL="0" marR="0" indent="118745" algn="ctr">
                        <a:spcBef>
                          <a:spcPts val="0"/>
                        </a:spcBef>
                        <a:spcAft>
                          <a:spcPts val="0"/>
                        </a:spcAft>
                      </a:pPr>
                      <a:r>
                        <a:rPr lang="de-DE" sz="1400">
                          <a:latin typeface="Times New Roman"/>
                          <a:ea typeface="Times New Roman"/>
                          <a:cs typeface="Times New Roman"/>
                        </a:rPr>
                        <a:t>Aperture (mm)</a:t>
                      </a:r>
                      <a:endParaRPr lang="en-US" sz="1400">
                        <a:latin typeface="Times New Roman"/>
                        <a:ea typeface="Times New Roman"/>
                        <a:cs typeface="Times New Roman"/>
                      </a:endParaRP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de-DE" sz="1400" dirty="0">
                          <a:latin typeface="Times New Roman"/>
                          <a:ea typeface="Times New Roman"/>
                          <a:cs typeface="Times New Roman"/>
                        </a:rPr>
                        <a:t>30</a:t>
                      </a:r>
                      <a:endParaRPr lang="en-US" sz="1400" dirty="0">
                        <a:latin typeface="Times New Roman"/>
                        <a:ea typeface="Times New Roman"/>
                        <a:cs typeface="Times New Roman"/>
                      </a:endParaRP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smtClean="0">
                          <a:latin typeface="Times New Roman"/>
                          <a:ea typeface="Times New Roman"/>
                          <a:cs typeface="Times New Roman"/>
                        </a:rPr>
                        <a:t>30</a:t>
                      </a:r>
                      <a:endParaRPr lang="en-US" sz="1400" dirty="0">
                        <a:latin typeface="Times New Roman"/>
                        <a:ea typeface="Times New Roman"/>
                        <a:cs typeface="Times New Roman"/>
                      </a:endParaRP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marL="0" marR="0" indent="118745" algn="ctr">
                        <a:spcBef>
                          <a:spcPts val="0"/>
                        </a:spcBef>
                        <a:spcAft>
                          <a:spcPts val="0"/>
                        </a:spcAft>
                      </a:pPr>
                      <a:r>
                        <a:rPr lang="de-DE" sz="1400" i="1" dirty="0">
                          <a:latin typeface="Times New Roman"/>
                          <a:ea typeface="Times New Roman"/>
                          <a:cs typeface="Times New Roman"/>
                        </a:rPr>
                        <a:t>T</a:t>
                      </a:r>
                      <a:r>
                        <a:rPr lang="de-DE" sz="1400" dirty="0">
                          <a:latin typeface="Times New Roman"/>
                          <a:ea typeface="Times New Roman"/>
                          <a:cs typeface="Times New Roman"/>
                        </a:rPr>
                        <a:t> (K)</a:t>
                      </a:r>
                      <a:endParaRPr lang="en-US" sz="1400" dirty="0">
                        <a:latin typeface="Times New Roman"/>
                        <a:ea typeface="Times New Roman"/>
                        <a:cs typeface="Times New Roman"/>
                      </a:endParaRP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a:latin typeface="Times New Roman"/>
                          <a:ea typeface="Times New Roman"/>
                          <a:cs typeface="Times New Roman"/>
                        </a:rPr>
                        <a:t>4.5</a:t>
                      </a: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smtClean="0">
                          <a:latin typeface="Times New Roman"/>
                          <a:ea typeface="Times New Roman"/>
                          <a:cs typeface="Times New Roman"/>
                        </a:rPr>
                        <a:t>2</a:t>
                      </a:r>
                      <a:endParaRPr lang="en-US" sz="1400" dirty="0">
                        <a:latin typeface="Times New Roman"/>
                        <a:ea typeface="Times New Roman"/>
                        <a:cs typeface="Times New Roman"/>
                      </a:endParaRP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370840">
                <a:tc>
                  <a:txBody>
                    <a:bodyPr/>
                    <a:lstStyle/>
                    <a:p>
                      <a:pPr marL="0" marR="0" indent="118745" algn="ctr">
                        <a:spcBef>
                          <a:spcPts val="0"/>
                        </a:spcBef>
                        <a:spcAft>
                          <a:spcPts val="0"/>
                        </a:spcAft>
                      </a:pPr>
                      <a:r>
                        <a:rPr lang="en-US" sz="1400" dirty="0" smtClean="0">
                          <a:latin typeface="Times New Roman"/>
                          <a:ea typeface="Times New Roman"/>
                          <a:cs typeface="Times New Roman"/>
                        </a:rPr>
                        <a:t>Rf amplifier power [kW]</a:t>
                      </a:r>
                      <a:endParaRPr lang="en-US" sz="1400" dirty="0">
                        <a:latin typeface="Times New Roman"/>
                        <a:ea typeface="Times New Roman"/>
                        <a:cs typeface="Times New Roman"/>
                      </a:endParaRP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smtClean="0">
                          <a:latin typeface="Times New Roman"/>
                          <a:ea typeface="Times New Roman"/>
                          <a:cs typeface="Times New Roman"/>
                        </a:rPr>
                        <a:t>1</a:t>
                      </a:r>
                      <a:endParaRPr lang="en-US" sz="1400" dirty="0">
                        <a:latin typeface="Times New Roman"/>
                        <a:ea typeface="Times New Roman"/>
                        <a:cs typeface="Times New Roman"/>
                      </a:endParaRP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8745" algn="ctr">
                        <a:spcBef>
                          <a:spcPts val="0"/>
                        </a:spcBef>
                        <a:spcAft>
                          <a:spcPts val="0"/>
                        </a:spcAft>
                      </a:pPr>
                      <a:r>
                        <a:rPr lang="en-US" sz="1400" dirty="0" smtClean="0">
                          <a:latin typeface="Times New Roman"/>
                          <a:ea typeface="Times New Roman"/>
                          <a:cs typeface="Times New Roman"/>
                        </a:rPr>
                        <a:t>2</a:t>
                      </a:r>
                      <a:endParaRPr lang="en-US" sz="1400" dirty="0">
                        <a:latin typeface="Times New Roman"/>
                        <a:ea typeface="Times New Roman"/>
                        <a:cs typeface="Times New Roman"/>
                      </a:endParaRPr>
                    </a:p>
                  </a:txBody>
                  <a:tcPr marL="68580" marR="6858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10" name="Picture 9" descr="b041_plate_002crop.jpg"/>
          <p:cNvPicPr>
            <a:picLocks noChangeAspect="1"/>
          </p:cNvPicPr>
          <p:nvPr/>
        </p:nvPicPr>
        <p:blipFill>
          <a:blip r:embed="rId5"/>
          <a:stretch>
            <a:fillRect/>
          </a:stretch>
        </p:blipFill>
        <p:spPr>
          <a:xfrm>
            <a:off x="1753351" y="3541058"/>
            <a:ext cx="2071509" cy="2523565"/>
          </a:xfrm>
          <a:prstGeom prst="rect">
            <a:avLst/>
          </a:prstGeom>
        </p:spPr>
      </p:pic>
      <p:sp>
        <p:nvSpPr>
          <p:cNvPr id="11"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D. Leitner, </a:t>
            </a:r>
            <a:r>
              <a:rPr lang="en-US" dirty="0" smtClean="0"/>
              <a:t>28</a:t>
            </a: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 July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2"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10</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3" name="Rectangle 12"/>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dirty="0" smtClean="0">
                <a:solidFill>
                  <a:srgbClr val="064308"/>
                </a:solidFill>
              </a:rPr>
              <a:t>SRF’2011, Chicago</a:t>
            </a:r>
            <a:endParaRPr lang="en-US" sz="800" kern="1200" noProof="0" dirty="0" smtClean="0">
              <a:solidFill>
                <a:srgbClr val="064308"/>
              </a:solidFill>
              <a:latin typeface="Arial" pitchFamily="34" charset="0"/>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45670"/>
            <a:ext cx="8991600" cy="911960"/>
          </a:xfrm>
        </p:spPr>
        <p:txBody>
          <a:bodyPr/>
          <a:lstStyle/>
          <a:p>
            <a:r>
              <a:rPr lang="en-US" dirty="0" smtClean="0"/>
              <a:t>Q measurements outside and inside cryomodule</a:t>
            </a:r>
            <a:endParaRPr lang="en-US" dirty="0"/>
          </a:p>
        </p:txBody>
      </p:sp>
      <p:pic>
        <p:nvPicPr>
          <p:cNvPr id="4" name="Content Placeholder 3" descr="f04qw2_prod_compare2a.emf"/>
          <p:cNvPicPr>
            <a:picLocks noGrp="1" noChangeAspect="1"/>
          </p:cNvPicPr>
          <p:nvPr>
            <p:ph idx="1"/>
          </p:nvPr>
        </p:nvPicPr>
        <p:blipFill>
          <a:blip r:embed="rId2"/>
          <a:stretch>
            <a:fillRect/>
          </a:stretch>
        </p:blipFill>
        <p:spPr>
          <a:xfrm>
            <a:off x="0" y="1503021"/>
            <a:ext cx="4607169" cy="3663196"/>
          </a:xfrm>
          <a:prstGeom prst="rect">
            <a:avLst/>
          </a:prstGeom>
        </p:spPr>
      </p:pic>
      <p:sp>
        <p:nvSpPr>
          <p:cNvPr id="5" name="Rectangle 4"/>
          <p:cNvSpPr/>
          <p:nvPr/>
        </p:nvSpPr>
        <p:spPr>
          <a:xfrm>
            <a:off x="127222" y="1082530"/>
            <a:ext cx="4908177" cy="369332"/>
          </a:xfrm>
          <a:prstGeom prst="rect">
            <a:avLst/>
          </a:prstGeom>
        </p:spPr>
        <p:txBody>
          <a:bodyPr wrap="square">
            <a:spAutoFit/>
          </a:bodyPr>
          <a:lstStyle/>
          <a:p>
            <a:r>
              <a:rPr lang="en-US" dirty="0" smtClean="0"/>
              <a:t>Final vertical </a:t>
            </a:r>
            <a:r>
              <a:rPr lang="en-US" dirty="0" err="1" smtClean="0"/>
              <a:t>dewar</a:t>
            </a:r>
            <a:r>
              <a:rPr lang="en-US" dirty="0" smtClean="0"/>
              <a:t> test at 4.3 K (7 cavities)</a:t>
            </a:r>
          </a:p>
        </p:txBody>
      </p:sp>
      <p:sp>
        <p:nvSpPr>
          <p:cNvPr id="6" name="Rectangle 5"/>
          <p:cNvSpPr/>
          <p:nvPr/>
        </p:nvSpPr>
        <p:spPr>
          <a:xfrm>
            <a:off x="0" y="5231935"/>
            <a:ext cx="4818185" cy="830997"/>
          </a:xfrm>
          <a:prstGeom prst="rect">
            <a:avLst/>
          </a:prstGeom>
        </p:spPr>
        <p:txBody>
          <a:bodyPr wrap="square">
            <a:spAutoFit/>
          </a:bodyPr>
          <a:lstStyle/>
          <a:p>
            <a:r>
              <a:rPr lang="en-US" sz="1600" dirty="0" smtClean="0"/>
              <a:t>W. Hartung, et al., "Production Cavities and Cryomodules for a Heavy Ion Re-Accelerator at Michigan State University", SRF2009 (2009).</a:t>
            </a:r>
            <a:endParaRPr lang="en-US" sz="1600" dirty="0"/>
          </a:p>
        </p:txBody>
      </p:sp>
      <p:sp>
        <p:nvSpPr>
          <p:cNvPr id="9" name="Rectangle 8"/>
          <p:cNvSpPr/>
          <p:nvPr/>
        </p:nvSpPr>
        <p:spPr>
          <a:xfrm>
            <a:off x="5099878" y="1082530"/>
            <a:ext cx="3868272" cy="369332"/>
          </a:xfrm>
          <a:prstGeom prst="rect">
            <a:avLst/>
          </a:prstGeom>
        </p:spPr>
        <p:txBody>
          <a:bodyPr wrap="square">
            <a:spAutoFit/>
          </a:bodyPr>
          <a:lstStyle/>
          <a:p>
            <a:r>
              <a:rPr lang="en-US" dirty="0" smtClean="0"/>
              <a:t>Q measurements in the cryomodule</a:t>
            </a:r>
          </a:p>
        </p:txBody>
      </p:sp>
      <p:sp>
        <p:nvSpPr>
          <p:cNvPr id="10" name="Rectangle 9"/>
          <p:cNvSpPr/>
          <p:nvPr/>
        </p:nvSpPr>
        <p:spPr>
          <a:xfrm>
            <a:off x="5096435" y="5303272"/>
            <a:ext cx="4047565" cy="830997"/>
          </a:xfrm>
          <a:prstGeom prst="rect">
            <a:avLst/>
          </a:prstGeom>
        </p:spPr>
        <p:txBody>
          <a:bodyPr wrap="square">
            <a:spAutoFit/>
          </a:bodyPr>
          <a:lstStyle/>
          <a:p>
            <a:r>
              <a:rPr lang="en-US" sz="1600" dirty="0" smtClean="0"/>
              <a:t>MOPO065:  Systems Testing of Cryomodules for an Ion ReAccelerator Linac, J. Popielarski et al. </a:t>
            </a:r>
            <a:endParaRPr lang="en-US" sz="1600" dirty="0"/>
          </a:p>
        </p:txBody>
      </p:sp>
      <p:sp>
        <p:nvSpPr>
          <p:cNvPr id="11"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D. Leitner, </a:t>
            </a:r>
            <a:r>
              <a:rPr lang="en-US" dirty="0" smtClean="0"/>
              <a:t>28</a:t>
            </a: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 July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2"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11</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3" name="Rectangle 12"/>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dirty="0" smtClean="0">
                <a:solidFill>
                  <a:srgbClr val="064308"/>
                </a:solidFill>
              </a:rPr>
              <a:t>SRF’2011, Chicago</a:t>
            </a:r>
            <a:endParaRPr lang="en-US" sz="800" kern="1200" noProof="0" dirty="0" smtClean="0">
              <a:solidFill>
                <a:srgbClr val="064308"/>
              </a:solidFill>
              <a:latin typeface="Arial" pitchFamily="34" charset="0"/>
              <a:ea typeface="ヒラギノ角ゴ Pro W3"/>
              <a:cs typeface="ヒラギノ角ゴ Pro W3"/>
            </a:endParaRPr>
          </a:p>
        </p:txBody>
      </p:sp>
      <p:pic>
        <p:nvPicPr>
          <p:cNvPr id="14" name="Picture 13" descr="plot-qS.emf"/>
          <p:cNvPicPr/>
          <p:nvPr/>
        </p:nvPicPr>
        <p:blipFill>
          <a:blip r:embed="rId3" cstate="print"/>
          <a:stretch>
            <a:fillRect/>
          </a:stretch>
        </p:blipFill>
        <p:spPr>
          <a:xfrm>
            <a:off x="4449005" y="1693989"/>
            <a:ext cx="4396153" cy="3581395"/>
          </a:xfrm>
          <a:prstGeom prst="rect">
            <a:avLst/>
          </a:prstGeom>
        </p:spPr>
      </p:pic>
      <p:sp>
        <p:nvSpPr>
          <p:cNvPr id="16" name="TextBox 15"/>
          <p:cNvSpPr txBox="1"/>
          <p:nvPr/>
        </p:nvSpPr>
        <p:spPr>
          <a:xfrm>
            <a:off x="6277708" y="2725615"/>
            <a:ext cx="915635" cy="369332"/>
          </a:xfrm>
          <a:prstGeom prst="rect">
            <a:avLst/>
          </a:prstGeom>
          <a:noFill/>
        </p:spPr>
        <p:txBody>
          <a:bodyPr wrap="none" rtlCol="0">
            <a:spAutoFit/>
          </a:bodyPr>
          <a:lstStyle/>
          <a:p>
            <a:r>
              <a:rPr lang="en-US" dirty="0" smtClean="0">
                <a:solidFill>
                  <a:srgbClr val="0000CC"/>
                </a:solidFill>
              </a:rPr>
              <a:t>Q soak</a:t>
            </a:r>
            <a:endParaRPr lang="en-US" dirty="0">
              <a:solidFill>
                <a:srgbClr val="0000CC"/>
              </a:solidFill>
            </a:endParaRPr>
          </a:p>
        </p:txBody>
      </p:sp>
      <p:sp>
        <p:nvSpPr>
          <p:cNvPr id="17" name="TextBox 16"/>
          <p:cNvSpPr txBox="1"/>
          <p:nvPr/>
        </p:nvSpPr>
        <p:spPr>
          <a:xfrm>
            <a:off x="5920143" y="1946010"/>
            <a:ext cx="1424557" cy="369332"/>
          </a:xfrm>
          <a:prstGeom prst="rect">
            <a:avLst/>
          </a:prstGeom>
          <a:noFill/>
        </p:spPr>
        <p:txBody>
          <a:bodyPr wrap="none" rtlCol="0">
            <a:spAutoFit/>
          </a:bodyPr>
          <a:lstStyle/>
          <a:p>
            <a:r>
              <a:rPr lang="en-US" dirty="0" smtClean="0"/>
              <a:t>Vertical Test</a:t>
            </a:r>
            <a:endParaRPr lang="en-US" dirty="0"/>
          </a:p>
        </p:txBody>
      </p:sp>
      <p:sp>
        <p:nvSpPr>
          <p:cNvPr id="18" name="TextBox 17"/>
          <p:cNvSpPr txBox="1"/>
          <p:nvPr/>
        </p:nvSpPr>
        <p:spPr>
          <a:xfrm>
            <a:off x="7321044" y="2045632"/>
            <a:ext cx="1998806" cy="662396"/>
          </a:xfrm>
          <a:prstGeom prst="rect">
            <a:avLst/>
          </a:prstGeom>
          <a:noFill/>
        </p:spPr>
        <p:txBody>
          <a:bodyPr wrap="square" rtlCol="0">
            <a:spAutoFit/>
          </a:bodyPr>
          <a:lstStyle/>
          <a:p>
            <a:r>
              <a:rPr lang="en-US" dirty="0" smtClean="0">
                <a:solidFill>
                  <a:srgbClr val="C00000"/>
                </a:solidFill>
              </a:rPr>
              <a:t>Installed in cryomodule</a:t>
            </a:r>
            <a:endParaRPr lang="en-US" dirty="0">
              <a:solidFill>
                <a:srgbClr val="C00000"/>
              </a:solidFill>
            </a:endParaRPr>
          </a:p>
        </p:txBody>
      </p:sp>
      <p:sp>
        <p:nvSpPr>
          <p:cNvPr id="19" name="Rectangle 18"/>
          <p:cNvSpPr/>
          <p:nvPr/>
        </p:nvSpPr>
        <p:spPr>
          <a:xfrm>
            <a:off x="5310554" y="3411415"/>
            <a:ext cx="949569" cy="10023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6025654" y="3458322"/>
            <a:ext cx="646331" cy="369332"/>
          </a:xfrm>
          <a:prstGeom prst="rect">
            <a:avLst/>
          </a:prstGeom>
          <a:noFill/>
        </p:spPr>
        <p:txBody>
          <a:bodyPr wrap="none" rtlCol="0">
            <a:spAutoFit/>
          </a:bodyPr>
          <a:lstStyle/>
          <a:p>
            <a:r>
              <a:rPr lang="en-US" b="1" dirty="0" err="1" smtClean="0">
                <a:solidFill>
                  <a:srgbClr val="008000"/>
                </a:solidFill>
              </a:rPr>
              <a:t>ReA</a:t>
            </a:r>
            <a:endParaRPr lang="en-US" b="1" dirty="0">
              <a:solidFill>
                <a:srgbClr val="008000"/>
              </a:solidFill>
            </a:endParaRPr>
          </a:p>
        </p:txBody>
      </p:sp>
      <p:sp>
        <p:nvSpPr>
          <p:cNvPr id="21" name="TextBox 20"/>
          <p:cNvSpPr txBox="1"/>
          <p:nvPr/>
        </p:nvSpPr>
        <p:spPr>
          <a:xfrm>
            <a:off x="7760661" y="3223876"/>
            <a:ext cx="723275" cy="369332"/>
          </a:xfrm>
          <a:prstGeom prst="rect">
            <a:avLst/>
          </a:prstGeom>
          <a:noFill/>
        </p:spPr>
        <p:txBody>
          <a:bodyPr wrap="none" rtlCol="0">
            <a:spAutoFit/>
          </a:bodyPr>
          <a:lstStyle/>
          <a:p>
            <a:r>
              <a:rPr lang="en-US" b="1" dirty="0" smtClean="0">
                <a:solidFill>
                  <a:srgbClr val="D60093"/>
                </a:solidFill>
              </a:rPr>
              <a:t>FRIB</a:t>
            </a:r>
            <a:endParaRPr lang="en-US" b="1" dirty="0">
              <a:solidFill>
                <a:srgbClr val="D60093"/>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41570" y="1086295"/>
            <a:ext cx="4570195" cy="460860"/>
          </a:xfrm>
        </p:spPr>
        <p:txBody>
          <a:bodyPr/>
          <a:lstStyle/>
          <a:p>
            <a:pPr marL="0" indent="0" algn="ctr">
              <a:buNone/>
            </a:pPr>
            <a:r>
              <a:rPr lang="en-US" sz="1600" dirty="0" smtClean="0"/>
              <a:t>Amplitude and phase deviation frequencies are correlated with the displacement.</a:t>
            </a:r>
            <a:endParaRPr lang="en-US" sz="1600" dirty="0"/>
          </a:p>
        </p:txBody>
      </p:sp>
      <p:sp>
        <p:nvSpPr>
          <p:cNvPr id="3" name="Title 2"/>
          <p:cNvSpPr>
            <a:spLocks noGrp="1"/>
          </p:cNvSpPr>
          <p:nvPr>
            <p:ph type="title"/>
          </p:nvPr>
        </p:nvSpPr>
        <p:spPr/>
        <p:txBody>
          <a:bodyPr/>
          <a:lstStyle/>
          <a:p>
            <a:r>
              <a:rPr lang="en-US" dirty="0" smtClean="0"/>
              <a:t>Vibrations</a:t>
            </a:r>
            <a:endParaRPr lang="en-US" dirty="0"/>
          </a:p>
        </p:txBody>
      </p:sp>
      <p:sp>
        <p:nvSpPr>
          <p:cNvPr id="4" name="Footer Placeholder 3"/>
          <p:cNvSpPr>
            <a:spLocks noGrp="1"/>
          </p:cNvSpPr>
          <p:nvPr>
            <p:ph type="ftr" sz="quarter" idx="4294967295"/>
          </p:nvPr>
        </p:nvSpPr>
        <p:spPr>
          <a:xfrm>
            <a:off x="5844987" y="6410237"/>
            <a:ext cx="3203763" cy="609127"/>
          </a:xfrm>
          <a:prstGeom prst="rect">
            <a:avLst/>
          </a:prstGeom>
        </p:spPr>
        <p:txBody>
          <a:bodyPr/>
          <a:lstStyle/>
          <a:p>
            <a:pPr>
              <a:defRPr/>
            </a:pPr>
            <a:r>
              <a:rPr lang="en-US" sz="1400" dirty="0" smtClean="0"/>
              <a:t>Slide courtesy of Dan Morris, MSU</a:t>
            </a:r>
            <a:endParaRPr lang="en-US" sz="1400" dirty="0"/>
          </a:p>
        </p:txBody>
      </p:sp>
      <p:pic>
        <p:nvPicPr>
          <p:cNvPr id="1027" name="Picture 3"/>
          <p:cNvPicPr>
            <a:picLocks noChangeAspect="1" noChangeArrowheads="1"/>
          </p:cNvPicPr>
          <p:nvPr/>
        </p:nvPicPr>
        <p:blipFill>
          <a:blip r:embed="rId2"/>
          <a:srcRect l="52344" t="3439" r="8565" b="53872"/>
          <a:stretch>
            <a:fillRect/>
          </a:stretch>
        </p:blipFill>
        <p:spPr bwMode="auto">
          <a:xfrm>
            <a:off x="6474686" y="1544365"/>
            <a:ext cx="2250214" cy="2040347"/>
          </a:xfrm>
          <a:prstGeom prst="rect">
            <a:avLst/>
          </a:prstGeom>
          <a:noFill/>
          <a:ln w="9525">
            <a:noFill/>
            <a:miter lim="800000"/>
            <a:headEnd/>
            <a:tailEnd/>
          </a:ln>
          <a:effectLst/>
        </p:spPr>
      </p:pic>
      <p:pic>
        <p:nvPicPr>
          <p:cNvPr id="14" name="Picture 5"/>
          <p:cNvPicPr>
            <a:picLocks noChangeAspect="1" noChangeArrowheads="1"/>
          </p:cNvPicPr>
          <p:nvPr/>
        </p:nvPicPr>
        <p:blipFill>
          <a:blip r:embed="rId3"/>
          <a:srcRect l="7614" t="3439" r="52344" b="53872"/>
          <a:stretch>
            <a:fillRect/>
          </a:stretch>
        </p:blipFill>
        <p:spPr bwMode="auto">
          <a:xfrm>
            <a:off x="3792056" y="1547155"/>
            <a:ext cx="2405676" cy="2129495"/>
          </a:xfrm>
          <a:prstGeom prst="rect">
            <a:avLst/>
          </a:prstGeom>
          <a:noFill/>
          <a:ln w="9525">
            <a:noFill/>
            <a:miter lim="800000"/>
            <a:headEnd/>
            <a:tailEnd/>
          </a:ln>
          <a:effectLst/>
        </p:spPr>
      </p:pic>
      <p:pic>
        <p:nvPicPr>
          <p:cNvPr id="1030" name="Picture 6"/>
          <p:cNvPicPr>
            <a:picLocks noChangeAspect="1" noChangeArrowheads="1"/>
          </p:cNvPicPr>
          <p:nvPr/>
        </p:nvPicPr>
        <p:blipFill>
          <a:blip r:embed="rId4"/>
          <a:srcRect l="7614" t="4585" r="51392" b="6877"/>
          <a:stretch>
            <a:fillRect/>
          </a:stretch>
        </p:blipFill>
        <p:spPr bwMode="auto">
          <a:xfrm>
            <a:off x="199933" y="1031840"/>
            <a:ext cx="2835867" cy="5085510"/>
          </a:xfrm>
          <a:prstGeom prst="rect">
            <a:avLst/>
          </a:prstGeom>
          <a:noFill/>
          <a:ln w="9525">
            <a:noFill/>
            <a:miter lim="800000"/>
            <a:headEnd/>
            <a:tailEnd/>
          </a:ln>
          <a:effectLst/>
        </p:spPr>
      </p:pic>
      <p:sp>
        <p:nvSpPr>
          <p:cNvPr id="16" name="TextBox 15"/>
          <p:cNvSpPr txBox="1"/>
          <p:nvPr/>
        </p:nvSpPr>
        <p:spPr>
          <a:xfrm>
            <a:off x="2122945" y="971080"/>
            <a:ext cx="2065005" cy="307777"/>
          </a:xfrm>
          <a:prstGeom prst="rect">
            <a:avLst/>
          </a:prstGeom>
          <a:noFill/>
          <a:ln>
            <a:noFill/>
          </a:ln>
        </p:spPr>
        <p:txBody>
          <a:bodyPr wrap="square" rtlCol="0">
            <a:spAutoFit/>
          </a:bodyPr>
          <a:lstStyle/>
          <a:p>
            <a:r>
              <a:rPr lang="en-US" sz="1400" dirty="0" smtClean="0"/>
              <a:t>x: </a:t>
            </a:r>
            <a:r>
              <a:rPr lang="el-GR" sz="1400" dirty="0" smtClean="0">
                <a:latin typeface="Arial"/>
                <a:cs typeface="Arial"/>
              </a:rPr>
              <a:t>σ</a:t>
            </a:r>
            <a:r>
              <a:rPr lang="en-US" sz="1400" dirty="0" smtClean="0">
                <a:latin typeface="Arial"/>
                <a:cs typeface="Arial"/>
              </a:rPr>
              <a:t>=</a:t>
            </a:r>
            <a:r>
              <a:rPr lang="en-US" sz="1400" dirty="0" smtClean="0"/>
              <a:t>374 nm (4-100 Hz)</a:t>
            </a:r>
          </a:p>
        </p:txBody>
      </p:sp>
      <p:sp>
        <p:nvSpPr>
          <p:cNvPr id="18" name="TextBox 17"/>
          <p:cNvSpPr txBox="1"/>
          <p:nvPr/>
        </p:nvSpPr>
        <p:spPr>
          <a:xfrm>
            <a:off x="3611875" y="5234035"/>
            <a:ext cx="2189084" cy="646331"/>
          </a:xfrm>
          <a:prstGeom prst="rect">
            <a:avLst/>
          </a:prstGeom>
          <a:noFill/>
          <a:ln>
            <a:solidFill>
              <a:schemeClr val="tx1"/>
            </a:solidFill>
          </a:ln>
        </p:spPr>
        <p:txBody>
          <a:bodyPr wrap="square" rtlCol="0">
            <a:spAutoFit/>
          </a:bodyPr>
          <a:lstStyle/>
          <a:p>
            <a:pPr algn="ctr"/>
            <a:r>
              <a:rPr lang="en-US" sz="1200" u="sng" dirty="0" smtClean="0"/>
              <a:t>FRIB Tunnel Specification for</a:t>
            </a:r>
          </a:p>
          <a:p>
            <a:pPr algn="ctr"/>
            <a:r>
              <a:rPr lang="en-US" sz="1200" u="sng" dirty="0" smtClean="0"/>
              <a:t>RMS Displacement </a:t>
            </a:r>
          </a:p>
          <a:p>
            <a:pPr algn="ctr"/>
            <a:r>
              <a:rPr lang="el-GR" sz="1200" dirty="0" smtClean="0">
                <a:latin typeface="Arial"/>
                <a:cs typeface="Arial"/>
              </a:rPr>
              <a:t>σ</a:t>
            </a:r>
            <a:r>
              <a:rPr lang="en-US" sz="1200" dirty="0" smtClean="0">
                <a:latin typeface="Arial"/>
                <a:cs typeface="Arial"/>
              </a:rPr>
              <a:t>=</a:t>
            </a:r>
            <a:r>
              <a:rPr lang="en-US" sz="1200" dirty="0" smtClean="0">
                <a:cs typeface="Arial"/>
              </a:rPr>
              <a:t>40</a:t>
            </a:r>
            <a:r>
              <a:rPr lang="en-US" sz="1200" dirty="0" smtClean="0"/>
              <a:t> nm (4-100 Hz)</a:t>
            </a:r>
            <a:endParaRPr lang="en-US" sz="1200" dirty="0"/>
          </a:p>
        </p:txBody>
      </p:sp>
      <p:sp>
        <p:nvSpPr>
          <p:cNvPr id="19" name="TextBox 18"/>
          <p:cNvSpPr txBox="1"/>
          <p:nvPr/>
        </p:nvSpPr>
        <p:spPr>
          <a:xfrm>
            <a:off x="2075675" y="2219395"/>
            <a:ext cx="2065005" cy="307777"/>
          </a:xfrm>
          <a:prstGeom prst="rect">
            <a:avLst/>
          </a:prstGeom>
          <a:noFill/>
          <a:ln>
            <a:noFill/>
          </a:ln>
        </p:spPr>
        <p:txBody>
          <a:bodyPr wrap="square" rtlCol="0">
            <a:spAutoFit/>
          </a:bodyPr>
          <a:lstStyle/>
          <a:p>
            <a:r>
              <a:rPr lang="en-US" sz="1400" dirty="0" smtClean="0"/>
              <a:t>y: </a:t>
            </a:r>
            <a:r>
              <a:rPr lang="el-GR" sz="1400" dirty="0" smtClean="0">
                <a:latin typeface="Arial"/>
                <a:cs typeface="Arial"/>
              </a:rPr>
              <a:t>σ</a:t>
            </a:r>
            <a:r>
              <a:rPr lang="en-US" sz="1400" dirty="0" smtClean="0">
                <a:latin typeface="Arial"/>
                <a:cs typeface="Arial"/>
              </a:rPr>
              <a:t>=</a:t>
            </a:r>
            <a:r>
              <a:rPr lang="en-US" sz="1400" dirty="0" smtClean="0"/>
              <a:t>562 nm (4-100 Hz)</a:t>
            </a:r>
          </a:p>
        </p:txBody>
      </p:sp>
      <p:sp>
        <p:nvSpPr>
          <p:cNvPr id="20" name="TextBox 19"/>
          <p:cNvSpPr txBox="1"/>
          <p:nvPr/>
        </p:nvSpPr>
        <p:spPr>
          <a:xfrm>
            <a:off x="2046135" y="3486760"/>
            <a:ext cx="2065005" cy="307777"/>
          </a:xfrm>
          <a:prstGeom prst="rect">
            <a:avLst/>
          </a:prstGeom>
          <a:noFill/>
          <a:ln>
            <a:noFill/>
          </a:ln>
        </p:spPr>
        <p:txBody>
          <a:bodyPr wrap="square" rtlCol="0">
            <a:spAutoFit/>
          </a:bodyPr>
          <a:lstStyle/>
          <a:p>
            <a:r>
              <a:rPr lang="en-US" sz="1400" dirty="0" smtClean="0"/>
              <a:t>z: </a:t>
            </a:r>
            <a:r>
              <a:rPr lang="el-GR" sz="1400" dirty="0" smtClean="0">
                <a:latin typeface="Arial"/>
                <a:cs typeface="Arial"/>
              </a:rPr>
              <a:t>σ</a:t>
            </a:r>
            <a:r>
              <a:rPr lang="en-US" sz="1400" dirty="0" smtClean="0">
                <a:latin typeface="Arial"/>
                <a:cs typeface="Arial"/>
              </a:rPr>
              <a:t>=</a:t>
            </a:r>
            <a:r>
              <a:rPr lang="en-US" sz="1400" dirty="0" smtClean="0"/>
              <a:t>302 nm (4-100 Hz)</a:t>
            </a:r>
          </a:p>
        </p:txBody>
      </p:sp>
      <p:sp>
        <p:nvSpPr>
          <p:cNvPr id="21" name="TextBox 20"/>
          <p:cNvSpPr txBox="1"/>
          <p:nvPr/>
        </p:nvSpPr>
        <p:spPr>
          <a:xfrm>
            <a:off x="2046135" y="4696975"/>
            <a:ext cx="2792565" cy="307777"/>
          </a:xfrm>
          <a:prstGeom prst="rect">
            <a:avLst/>
          </a:prstGeom>
          <a:noFill/>
          <a:ln>
            <a:noFill/>
          </a:ln>
        </p:spPr>
        <p:txBody>
          <a:bodyPr wrap="square" rtlCol="0">
            <a:spAutoFit/>
          </a:bodyPr>
          <a:lstStyle/>
          <a:p>
            <a:r>
              <a:rPr lang="en-US" sz="1400" dirty="0" smtClean="0"/>
              <a:t>z: </a:t>
            </a:r>
            <a:r>
              <a:rPr lang="el-GR" sz="1400" dirty="0" smtClean="0">
                <a:latin typeface="Arial"/>
                <a:cs typeface="Arial"/>
              </a:rPr>
              <a:t>σ</a:t>
            </a:r>
            <a:r>
              <a:rPr lang="en-US" sz="1400" dirty="0" smtClean="0">
                <a:latin typeface="Arial"/>
                <a:cs typeface="Arial"/>
              </a:rPr>
              <a:t>=</a:t>
            </a:r>
            <a:r>
              <a:rPr lang="en-US" sz="1400" dirty="0" smtClean="0"/>
              <a:t>124 nm (floor; 4-100 Hz)</a:t>
            </a:r>
          </a:p>
        </p:txBody>
      </p:sp>
      <p:sp>
        <p:nvSpPr>
          <p:cNvPr id="15" name="Rectangle 14"/>
          <p:cNvSpPr/>
          <p:nvPr/>
        </p:nvSpPr>
        <p:spPr>
          <a:xfrm>
            <a:off x="4208930" y="3805746"/>
            <a:ext cx="4935070" cy="584775"/>
          </a:xfrm>
          <a:prstGeom prst="rect">
            <a:avLst/>
          </a:prstGeom>
        </p:spPr>
        <p:txBody>
          <a:bodyPr wrap="square">
            <a:spAutoFit/>
          </a:bodyPr>
          <a:lstStyle/>
          <a:p>
            <a:r>
              <a:rPr lang="en-US" sz="1600" b="1" dirty="0" smtClean="0"/>
              <a:t>MOPO065:  Systems Testing of Cryomodules for an Ion </a:t>
            </a:r>
            <a:r>
              <a:rPr lang="en-US" sz="1600" b="1" dirty="0" err="1" smtClean="0"/>
              <a:t>Reaccelerator</a:t>
            </a:r>
            <a:r>
              <a:rPr lang="en-US" sz="1600" b="1" dirty="0" smtClean="0"/>
              <a:t> Linac, J. Popielarski et al. </a:t>
            </a:r>
            <a:endParaRPr lang="en-US" sz="1600" b="1" dirty="0"/>
          </a:p>
        </p:txBody>
      </p:sp>
      <p:pic>
        <p:nvPicPr>
          <p:cNvPr id="17" name="Picture 2"/>
          <p:cNvPicPr>
            <a:picLocks noChangeAspect="1" noChangeArrowheads="1"/>
          </p:cNvPicPr>
          <p:nvPr/>
        </p:nvPicPr>
        <p:blipFill>
          <a:blip r:embed="rId5" cstate="print"/>
          <a:srcRect/>
          <a:stretch>
            <a:fillRect/>
          </a:stretch>
        </p:blipFill>
        <p:spPr bwMode="auto">
          <a:xfrm>
            <a:off x="6313715" y="4591051"/>
            <a:ext cx="2106385" cy="12797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262332"/>
            <a:ext cx="8991600" cy="478636"/>
          </a:xfrm>
        </p:spPr>
        <p:txBody>
          <a:bodyPr/>
          <a:lstStyle/>
          <a:p>
            <a:r>
              <a:rPr lang="en-US" dirty="0" smtClean="0"/>
              <a:t>Stability measurements at ReA specifications</a:t>
            </a:r>
            <a:endParaRPr lang="en-US" dirty="0"/>
          </a:p>
        </p:txBody>
      </p:sp>
      <p:graphicFrame>
        <p:nvGraphicFramePr>
          <p:cNvPr id="6" name="Table 5"/>
          <p:cNvGraphicFramePr>
            <a:graphicFrameLocks noGrp="1"/>
          </p:cNvGraphicFramePr>
          <p:nvPr/>
        </p:nvGraphicFramePr>
        <p:xfrm>
          <a:off x="457201" y="1214721"/>
          <a:ext cx="3953434" cy="3474720"/>
        </p:xfrm>
        <a:graphic>
          <a:graphicData uri="http://schemas.openxmlformats.org/drawingml/2006/table">
            <a:tbl>
              <a:tblPr firstRow="1" bandRow="1">
                <a:tableStyleId>{00A15C55-8517-42AA-B614-E9B94910E393}</a:tableStyleId>
              </a:tblPr>
              <a:tblGrid>
                <a:gridCol w="958623"/>
                <a:gridCol w="1514529"/>
                <a:gridCol w="1480282"/>
              </a:tblGrid>
              <a:tr h="439267">
                <a:tc gridSpan="3">
                  <a:txBody>
                    <a:bodyPr/>
                    <a:lstStyle/>
                    <a:p>
                      <a:r>
                        <a:rPr lang="en-US" sz="1800" dirty="0" smtClean="0"/>
                        <a:t>Measured Phase and Amplitude Stability</a:t>
                      </a:r>
                      <a:endParaRPr lang="en-US" sz="1800" dirty="0"/>
                    </a:p>
                  </a:txBody>
                  <a:tcPr>
                    <a:solidFill>
                      <a:srgbClr val="064308"/>
                    </a:solidFill>
                  </a:tcPr>
                </a:tc>
                <a:tc hMerge="1">
                  <a:txBody>
                    <a:bodyPr/>
                    <a:lstStyle/>
                    <a:p>
                      <a:endParaRPr lang="en-US" sz="1800" dirty="0"/>
                    </a:p>
                  </a:txBody>
                  <a:tcPr>
                    <a:solidFill>
                      <a:srgbClr val="064308"/>
                    </a:solidFill>
                  </a:tcPr>
                </a:tc>
                <a:tc hMerge="1">
                  <a:txBody>
                    <a:bodyPr/>
                    <a:lstStyle/>
                    <a:p>
                      <a:pPr marL="0" marR="0" indent="0" algn="l" defTabSz="914318" rtl="0" eaLnBrk="1" fontAlgn="auto" latinLnBrk="0" hangingPunct="1">
                        <a:lnSpc>
                          <a:spcPct val="100000"/>
                        </a:lnSpc>
                        <a:spcBef>
                          <a:spcPts val="0"/>
                        </a:spcBef>
                        <a:spcAft>
                          <a:spcPts val="0"/>
                        </a:spcAft>
                        <a:buClrTx/>
                        <a:buSzTx/>
                        <a:buFontTx/>
                        <a:buNone/>
                        <a:tabLst/>
                        <a:defRPr/>
                      </a:pPr>
                      <a:endParaRPr lang="en-US" sz="1800" dirty="0" smtClean="0"/>
                    </a:p>
                  </a:txBody>
                  <a:tcPr>
                    <a:solidFill>
                      <a:srgbClr val="064308"/>
                    </a:solidFill>
                  </a:tcPr>
                </a:tc>
              </a:tr>
              <a:tr h="609600">
                <a:tc>
                  <a:txBody>
                    <a:bodyPr/>
                    <a:lstStyle/>
                    <a:p>
                      <a:r>
                        <a:rPr lang="en-US" sz="1800" dirty="0" smtClean="0">
                          <a:solidFill>
                            <a:schemeClr val="bg1"/>
                          </a:solidFill>
                        </a:rPr>
                        <a:t>Cavity</a:t>
                      </a:r>
                      <a:endParaRPr lang="en-US" sz="1800" dirty="0">
                        <a:solidFill>
                          <a:schemeClr val="bg1"/>
                        </a:solidFill>
                      </a:endParaRPr>
                    </a:p>
                  </a:txBody>
                  <a:tcPr>
                    <a:solidFill>
                      <a:srgbClr val="064308"/>
                    </a:solidFill>
                  </a:tcPr>
                </a:tc>
                <a:tc>
                  <a:txBody>
                    <a:bodyPr/>
                    <a:lstStyle/>
                    <a:p>
                      <a:r>
                        <a:rPr lang="en-US" sz="1800" dirty="0" smtClean="0">
                          <a:solidFill>
                            <a:schemeClr val="bg1"/>
                          </a:solidFill>
                        </a:rPr>
                        <a:t>Phase</a:t>
                      </a:r>
                      <a:r>
                        <a:rPr lang="en-US" sz="1800" baseline="0" dirty="0" smtClean="0">
                          <a:solidFill>
                            <a:schemeClr val="bg1"/>
                          </a:solidFill>
                        </a:rPr>
                        <a:t> </a:t>
                      </a:r>
                      <a:r>
                        <a:rPr lang="en-US" sz="1800" dirty="0" smtClean="0">
                          <a:solidFill>
                            <a:schemeClr val="bg1"/>
                          </a:solidFill>
                        </a:rPr>
                        <a:t>Std</a:t>
                      </a:r>
                      <a:r>
                        <a:rPr lang="en-US" sz="1800" baseline="0" dirty="0" smtClean="0">
                          <a:solidFill>
                            <a:schemeClr val="bg1"/>
                          </a:solidFill>
                        </a:rPr>
                        <a:t> </a:t>
                      </a:r>
                    </a:p>
                    <a:p>
                      <a:r>
                        <a:rPr lang="en-US" sz="1800" baseline="0" dirty="0" smtClean="0">
                          <a:solidFill>
                            <a:schemeClr val="bg1"/>
                          </a:solidFill>
                        </a:rPr>
                        <a:t>dev (deg)</a:t>
                      </a:r>
                      <a:endParaRPr lang="en-US" sz="1800" dirty="0">
                        <a:solidFill>
                          <a:schemeClr val="bg1"/>
                        </a:solidFill>
                      </a:endParaRPr>
                    </a:p>
                  </a:txBody>
                  <a:tcPr>
                    <a:solidFill>
                      <a:srgbClr val="064308"/>
                    </a:solidFill>
                  </a:tcPr>
                </a:tc>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800" dirty="0" smtClean="0">
                          <a:solidFill>
                            <a:schemeClr val="bg1"/>
                          </a:solidFill>
                        </a:rPr>
                        <a:t>Amplitude</a:t>
                      </a:r>
                      <a:r>
                        <a:rPr lang="en-US" sz="1800" baseline="0" dirty="0" smtClean="0">
                          <a:solidFill>
                            <a:schemeClr val="bg1"/>
                          </a:solidFill>
                        </a:rPr>
                        <a:t> </a:t>
                      </a:r>
                      <a:r>
                        <a:rPr lang="en-US" sz="1800" dirty="0" smtClean="0">
                          <a:solidFill>
                            <a:schemeClr val="bg1"/>
                          </a:solidFill>
                        </a:rPr>
                        <a:t>Std</a:t>
                      </a:r>
                      <a:r>
                        <a:rPr lang="en-US" sz="1800" baseline="0" dirty="0" smtClean="0">
                          <a:solidFill>
                            <a:schemeClr val="bg1"/>
                          </a:solidFill>
                        </a:rPr>
                        <a:t> dev (%)</a:t>
                      </a:r>
                      <a:endParaRPr lang="en-US" sz="1800" dirty="0" smtClean="0">
                        <a:solidFill>
                          <a:schemeClr val="bg1"/>
                        </a:solidFill>
                      </a:endParaRPr>
                    </a:p>
                  </a:txBody>
                  <a:tcPr>
                    <a:solidFill>
                      <a:srgbClr val="064308"/>
                    </a:solidFill>
                  </a:tcPr>
                </a:tc>
              </a:tr>
              <a:tr h="254000">
                <a:tc>
                  <a:txBody>
                    <a:bodyPr/>
                    <a:lstStyle/>
                    <a:p>
                      <a:pPr algn="ctr"/>
                      <a:r>
                        <a:rPr lang="en-US" sz="1800" dirty="0" smtClean="0"/>
                        <a:t>1</a:t>
                      </a:r>
                      <a:endParaRPr lang="en-US" sz="1800" dirty="0"/>
                    </a:p>
                  </a:txBody>
                  <a:tcPr/>
                </a:tc>
                <a:tc>
                  <a:txBody>
                    <a:bodyPr/>
                    <a:lstStyle/>
                    <a:p>
                      <a:pPr algn="ctr"/>
                      <a:r>
                        <a:rPr lang="en-US" sz="1800" dirty="0" smtClean="0"/>
                        <a:t>0.149</a:t>
                      </a:r>
                      <a:endParaRPr lang="en-US" sz="1800" dirty="0"/>
                    </a:p>
                  </a:txBody>
                  <a:tcPr/>
                </a:tc>
                <a:tc>
                  <a:txBody>
                    <a:bodyPr/>
                    <a:lstStyle/>
                    <a:p>
                      <a:pPr algn="ctr"/>
                      <a:r>
                        <a:rPr lang="en-US" sz="1800" dirty="0" smtClean="0"/>
                        <a:t>0.025 %</a:t>
                      </a:r>
                      <a:endParaRPr lang="en-US" sz="1800" dirty="0"/>
                    </a:p>
                  </a:txBody>
                  <a:tcPr/>
                </a:tc>
              </a:tr>
              <a:tr h="254000">
                <a:tc>
                  <a:txBody>
                    <a:bodyPr/>
                    <a:lstStyle/>
                    <a:p>
                      <a:pPr algn="ctr"/>
                      <a:r>
                        <a:rPr lang="en-US" sz="1800" dirty="0" smtClean="0"/>
                        <a:t>2</a:t>
                      </a:r>
                      <a:endParaRPr lang="en-US" sz="1800" dirty="0"/>
                    </a:p>
                  </a:txBody>
                  <a:tcPr/>
                </a:tc>
                <a:tc>
                  <a:txBody>
                    <a:bodyPr/>
                    <a:lstStyle/>
                    <a:p>
                      <a:pPr algn="ctr"/>
                      <a:r>
                        <a:rPr lang="en-US" sz="1800" dirty="0" smtClean="0"/>
                        <a:t>0.207</a:t>
                      </a:r>
                      <a:endParaRPr lang="en-US" sz="1800" dirty="0"/>
                    </a:p>
                  </a:txBody>
                  <a:tcPr/>
                </a:tc>
                <a:tc>
                  <a:txBody>
                    <a:bodyPr/>
                    <a:lstStyle/>
                    <a:p>
                      <a:pPr algn="ctr"/>
                      <a:r>
                        <a:rPr lang="en-US" sz="1800" dirty="0" smtClean="0"/>
                        <a:t>0.009 %</a:t>
                      </a:r>
                      <a:endParaRPr lang="en-US" sz="1800" dirty="0"/>
                    </a:p>
                  </a:txBody>
                  <a:tcPr/>
                </a:tc>
              </a:tr>
              <a:tr h="254000">
                <a:tc>
                  <a:txBody>
                    <a:bodyPr/>
                    <a:lstStyle/>
                    <a:p>
                      <a:pPr algn="ctr"/>
                      <a:r>
                        <a:rPr lang="en-US" sz="1800" dirty="0" smtClean="0"/>
                        <a:t>3</a:t>
                      </a:r>
                      <a:endParaRPr lang="en-US" sz="1800" dirty="0"/>
                    </a:p>
                  </a:txBody>
                  <a:tcPr/>
                </a:tc>
                <a:tc>
                  <a:txBody>
                    <a:bodyPr/>
                    <a:lstStyle/>
                    <a:p>
                      <a:pPr algn="ctr"/>
                      <a:r>
                        <a:rPr lang="en-US" sz="1800" dirty="0" smtClean="0"/>
                        <a:t>0.043</a:t>
                      </a:r>
                      <a:endParaRPr lang="en-US" sz="1800" dirty="0"/>
                    </a:p>
                  </a:txBody>
                  <a:tcPr/>
                </a:tc>
                <a:tc>
                  <a:txBody>
                    <a:bodyPr/>
                    <a:lstStyle/>
                    <a:p>
                      <a:pPr algn="ctr"/>
                      <a:r>
                        <a:rPr lang="en-US" sz="1800" dirty="0" smtClean="0"/>
                        <a:t>0.018 %</a:t>
                      </a:r>
                      <a:endParaRPr lang="en-US" sz="1800" dirty="0"/>
                    </a:p>
                  </a:txBody>
                  <a:tcPr/>
                </a:tc>
              </a:tr>
              <a:tr h="254000">
                <a:tc>
                  <a:txBody>
                    <a:bodyPr/>
                    <a:lstStyle/>
                    <a:p>
                      <a:pPr algn="ctr"/>
                      <a:r>
                        <a:rPr lang="en-US" sz="1800" dirty="0" smtClean="0"/>
                        <a:t>4</a:t>
                      </a:r>
                      <a:endParaRPr lang="en-US" sz="1800" dirty="0"/>
                    </a:p>
                  </a:txBody>
                  <a:tcPr/>
                </a:tc>
                <a:tc>
                  <a:txBody>
                    <a:bodyPr/>
                    <a:lstStyle/>
                    <a:p>
                      <a:pPr algn="ctr"/>
                      <a:r>
                        <a:rPr lang="en-US" sz="1800" dirty="0" smtClean="0"/>
                        <a:t>0.14</a:t>
                      </a:r>
                      <a:endParaRPr lang="en-US" sz="1800" dirty="0"/>
                    </a:p>
                  </a:txBody>
                  <a:tcPr/>
                </a:tc>
                <a:tc>
                  <a:txBody>
                    <a:bodyPr/>
                    <a:lstStyle/>
                    <a:p>
                      <a:pPr marL="0" marR="0" indent="0" algn="ctr" defTabSz="914318" rtl="0" eaLnBrk="1" fontAlgn="auto" latinLnBrk="0" hangingPunct="1">
                        <a:lnSpc>
                          <a:spcPct val="100000"/>
                        </a:lnSpc>
                        <a:spcBef>
                          <a:spcPts val="0"/>
                        </a:spcBef>
                        <a:spcAft>
                          <a:spcPts val="0"/>
                        </a:spcAft>
                        <a:buClrTx/>
                        <a:buSzTx/>
                        <a:buFontTx/>
                        <a:buNone/>
                        <a:tabLst/>
                        <a:defRPr/>
                      </a:pPr>
                      <a:r>
                        <a:rPr lang="en-US" sz="1800" dirty="0" smtClean="0"/>
                        <a:t>0.013 %</a:t>
                      </a:r>
                    </a:p>
                  </a:txBody>
                  <a:tcPr/>
                </a:tc>
              </a:tr>
              <a:tr h="254000">
                <a:tc>
                  <a:txBody>
                    <a:bodyPr/>
                    <a:lstStyle/>
                    <a:p>
                      <a:pPr algn="ctr"/>
                      <a:r>
                        <a:rPr lang="en-US" sz="1800" dirty="0" smtClean="0"/>
                        <a:t>5</a:t>
                      </a:r>
                      <a:endParaRPr lang="en-US" sz="1800" dirty="0"/>
                    </a:p>
                  </a:txBody>
                  <a:tcPr/>
                </a:tc>
                <a:tc>
                  <a:txBody>
                    <a:bodyPr/>
                    <a:lstStyle/>
                    <a:p>
                      <a:pPr algn="ctr"/>
                      <a:r>
                        <a:rPr lang="en-US" sz="1800" dirty="0" smtClean="0"/>
                        <a:t>0.06</a:t>
                      </a:r>
                      <a:endParaRPr lang="en-US" sz="1800" dirty="0"/>
                    </a:p>
                  </a:txBody>
                  <a:tcPr/>
                </a:tc>
                <a:tc>
                  <a:txBody>
                    <a:bodyPr/>
                    <a:lstStyle/>
                    <a:p>
                      <a:pPr algn="ctr"/>
                      <a:r>
                        <a:rPr lang="en-US" sz="1800" dirty="0" smtClean="0"/>
                        <a:t>0.020 %</a:t>
                      </a:r>
                      <a:endParaRPr lang="en-US" sz="1800" dirty="0"/>
                    </a:p>
                  </a:txBody>
                  <a:tcPr/>
                </a:tc>
              </a:tr>
              <a:tr h="254000">
                <a:tc>
                  <a:txBody>
                    <a:bodyPr/>
                    <a:lstStyle/>
                    <a:p>
                      <a:pPr algn="ctr"/>
                      <a:r>
                        <a:rPr lang="en-US" sz="1800" dirty="0" smtClean="0"/>
                        <a:t>6</a:t>
                      </a:r>
                      <a:endParaRPr lang="en-US" sz="1800" dirty="0"/>
                    </a:p>
                  </a:txBody>
                  <a:tcPr/>
                </a:tc>
                <a:tc>
                  <a:txBody>
                    <a:bodyPr/>
                    <a:lstStyle/>
                    <a:p>
                      <a:pPr algn="ctr"/>
                      <a:r>
                        <a:rPr lang="en-US" sz="1800" dirty="0" smtClean="0"/>
                        <a:t>0.248</a:t>
                      </a:r>
                      <a:endParaRPr lang="en-US" sz="1800" dirty="0"/>
                    </a:p>
                  </a:txBody>
                  <a:tcPr/>
                </a:tc>
                <a:tc>
                  <a:txBody>
                    <a:bodyPr/>
                    <a:lstStyle/>
                    <a:p>
                      <a:pPr algn="ctr"/>
                      <a:r>
                        <a:rPr lang="en-US" sz="1800" dirty="0" smtClean="0"/>
                        <a:t>0.046 %</a:t>
                      </a:r>
                      <a:endParaRPr lang="en-US" sz="1800" dirty="0"/>
                    </a:p>
                  </a:txBody>
                  <a:tcPr/>
                </a:tc>
              </a:tr>
            </a:tbl>
          </a:graphicData>
        </a:graphic>
      </p:graphicFrame>
      <p:sp>
        <p:nvSpPr>
          <p:cNvPr id="7" name="TextBox 6"/>
          <p:cNvSpPr txBox="1"/>
          <p:nvPr/>
        </p:nvSpPr>
        <p:spPr>
          <a:xfrm>
            <a:off x="336177" y="4894728"/>
            <a:ext cx="2510624" cy="369332"/>
          </a:xfrm>
          <a:prstGeom prst="rect">
            <a:avLst/>
          </a:prstGeom>
          <a:noFill/>
        </p:spPr>
        <p:txBody>
          <a:bodyPr wrap="none" rtlCol="0">
            <a:spAutoFit/>
          </a:bodyPr>
          <a:lstStyle/>
          <a:p>
            <a:r>
              <a:rPr lang="en-US" dirty="0" smtClean="0"/>
              <a:t>Requirements (FRIB): </a:t>
            </a:r>
            <a:endParaRPr lang="en-US" dirty="0"/>
          </a:p>
        </p:txBody>
      </p:sp>
      <p:sp>
        <p:nvSpPr>
          <p:cNvPr id="8" name="Rectangle 7"/>
          <p:cNvSpPr/>
          <p:nvPr/>
        </p:nvSpPr>
        <p:spPr>
          <a:xfrm>
            <a:off x="228599" y="5265131"/>
            <a:ext cx="4356847" cy="646331"/>
          </a:xfrm>
          <a:prstGeom prst="rect">
            <a:avLst/>
          </a:prstGeom>
        </p:spPr>
        <p:txBody>
          <a:bodyPr wrap="square">
            <a:spAutoFit/>
          </a:bodyPr>
          <a:lstStyle/>
          <a:p>
            <a:pPr marL="0" lvl="1"/>
            <a:r>
              <a:rPr lang="en-US" dirty="0" smtClean="0"/>
              <a:t>Amplitude: 0.25% RMS, ±1% </a:t>
            </a:r>
            <a:r>
              <a:rPr lang="en-US" dirty="0" err="1" smtClean="0"/>
              <a:t>pk</a:t>
            </a:r>
            <a:r>
              <a:rPr lang="en-US" dirty="0" smtClean="0"/>
              <a:t>-</a:t>
            </a:r>
            <a:r>
              <a:rPr lang="en-US" dirty="0" err="1" smtClean="0"/>
              <a:t>pk</a:t>
            </a:r>
            <a:r>
              <a:rPr lang="en-US" dirty="0" smtClean="0"/>
              <a:t>; Phase: 0.25</a:t>
            </a:r>
            <a:r>
              <a:rPr lang="en-US" baseline="30000" dirty="0" smtClean="0"/>
              <a:t>o</a:t>
            </a:r>
            <a:r>
              <a:rPr lang="en-US" dirty="0" smtClean="0"/>
              <a:t> RMS, ± 1</a:t>
            </a:r>
            <a:r>
              <a:rPr lang="en-US" baseline="30000" dirty="0" smtClean="0"/>
              <a:t>o</a:t>
            </a:r>
            <a:r>
              <a:rPr lang="en-US" dirty="0" smtClean="0"/>
              <a:t> </a:t>
            </a:r>
            <a:r>
              <a:rPr lang="en-US" dirty="0" err="1" smtClean="0"/>
              <a:t>pk</a:t>
            </a:r>
            <a:r>
              <a:rPr lang="en-US" dirty="0" smtClean="0"/>
              <a:t>-</a:t>
            </a:r>
            <a:r>
              <a:rPr lang="en-US" dirty="0" err="1" smtClean="0"/>
              <a:t>pk</a:t>
            </a:r>
            <a:endParaRPr lang="en-US" dirty="0" smtClean="0"/>
          </a:p>
        </p:txBody>
      </p:sp>
      <p:sp>
        <p:nvSpPr>
          <p:cNvPr id="10"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D. Leitner, </a:t>
            </a:r>
            <a:r>
              <a:rPr lang="en-US" dirty="0" smtClean="0"/>
              <a:t>28</a:t>
            </a: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 July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1"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13</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2" name="Rectangle 11"/>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dirty="0" smtClean="0">
                <a:solidFill>
                  <a:srgbClr val="064308"/>
                </a:solidFill>
              </a:rPr>
              <a:t>SRF’2011, Chicago</a:t>
            </a:r>
            <a:endParaRPr lang="en-US" sz="800" kern="1200" noProof="0" dirty="0" smtClean="0">
              <a:solidFill>
                <a:srgbClr val="064308"/>
              </a:solidFill>
              <a:latin typeface="Arial" pitchFamily="34" charset="0"/>
              <a:ea typeface="ヒラギノ角ゴ Pro W3"/>
              <a:cs typeface="ヒラギノ角ゴ Pro W3"/>
            </a:endParaRPr>
          </a:p>
        </p:txBody>
      </p:sp>
      <p:pic>
        <p:nvPicPr>
          <p:cNvPr id="14" name="Picture 13" descr="Phase_all_16MV_transp.JPG"/>
          <p:cNvPicPr>
            <a:picLocks noChangeAspect="1"/>
          </p:cNvPicPr>
          <p:nvPr/>
        </p:nvPicPr>
        <p:blipFill>
          <a:blip r:embed="rId2"/>
          <a:stretch>
            <a:fillRect/>
          </a:stretch>
        </p:blipFill>
        <p:spPr>
          <a:xfrm>
            <a:off x="5328397" y="3581944"/>
            <a:ext cx="3217726" cy="2580682"/>
          </a:xfrm>
          <a:prstGeom prst="rect">
            <a:avLst/>
          </a:prstGeom>
        </p:spPr>
      </p:pic>
      <p:pic>
        <p:nvPicPr>
          <p:cNvPr id="18" name="Picture 17" descr="amplitude_all_cavities16MV_5_31_2011_trans.JPG"/>
          <p:cNvPicPr>
            <a:picLocks noChangeAspect="1"/>
          </p:cNvPicPr>
          <p:nvPr/>
        </p:nvPicPr>
        <p:blipFill>
          <a:blip r:embed="rId3"/>
          <a:stretch>
            <a:fillRect/>
          </a:stretch>
        </p:blipFill>
        <p:spPr>
          <a:xfrm>
            <a:off x="5368738" y="957930"/>
            <a:ext cx="3159800" cy="266189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206747"/>
            <a:ext cx="9067800" cy="5027414"/>
          </a:xfrm>
        </p:spPr>
        <p:txBody>
          <a:bodyPr/>
          <a:lstStyle/>
          <a:p>
            <a:pPr>
              <a:buNone/>
            </a:pPr>
            <a:r>
              <a:rPr lang="en-US" sz="2000" b="1" dirty="0" smtClean="0"/>
              <a:t>At ReA3 specification: 24/7 operation,  several weeks demonstrated</a:t>
            </a:r>
          </a:p>
          <a:p>
            <a:pPr>
              <a:spcBef>
                <a:spcPts val="800"/>
              </a:spcBef>
            </a:pPr>
            <a:r>
              <a:rPr lang="en-US" sz="2000" dirty="0" smtClean="0"/>
              <a:t>Cavities have been operated 20% above </a:t>
            </a:r>
            <a:r>
              <a:rPr lang="en-US" sz="2000" dirty="0" err="1" smtClean="0"/>
              <a:t>ReA</a:t>
            </a:r>
            <a:r>
              <a:rPr lang="en-US" sz="2000" dirty="0" smtClean="0"/>
              <a:t> specifications for several weeks 24/7, phase and amplitude locked </a:t>
            </a:r>
          </a:p>
          <a:p>
            <a:pPr>
              <a:spcBef>
                <a:spcPts val="800"/>
              </a:spcBef>
            </a:pPr>
            <a:r>
              <a:rPr lang="en-US" sz="2000" dirty="0" smtClean="0"/>
              <a:t>Experienced some drop outs due to external interlock transients (solved)</a:t>
            </a:r>
          </a:p>
          <a:p>
            <a:pPr>
              <a:spcBef>
                <a:spcPts val="800"/>
              </a:spcBef>
            </a:pPr>
            <a:r>
              <a:rPr lang="en-US" sz="2000" dirty="0" smtClean="0"/>
              <a:t>Cryogenic heat load is close to predicted values (after several thermo cycles)</a:t>
            </a:r>
          </a:p>
          <a:p>
            <a:pPr>
              <a:spcBef>
                <a:spcPts val="800"/>
              </a:spcBef>
            </a:pPr>
            <a:r>
              <a:rPr lang="en-US" sz="2000" dirty="0" smtClean="0"/>
              <a:t>The cavity alignment repeats after thermo cycles</a:t>
            </a:r>
          </a:p>
          <a:p>
            <a:pPr marL="0" indent="0">
              <a:spcBef>
                <a:spcPts val="1500"/>
              </a:spcBef>
              <a:buNone/>
            </a:pPr>
            <a:r>
              <a:rPr lang="en-US" sz="2000" b="1" dirty="0" smtClean="0"/>
              <a:t>Operational experience at higher field gradients (25 MV/m-35MV/m) so far has been limited due to </a:t>
            </a:r>
            <a:r>
              <a:rPr lang="en-US" sz="2000" b="1" dirty="0" err="1" smtClean="0"/>
              <a:t>ReA</a:t>
            </a:r>
            <a:r>
              <a:rPr lang="en-US" sz="2000" b="1" dirty="0" smtClean="0"/>
              <a:t> beam commissioning </a:t>
            </a:r>
          </a:p>
          <a:p>
            <a:pPr>
              <a:spcBef>
                <a:spcPts val="800"/>
              </a:spcBef>
            </a:pPr>
            <a:r>
              <a:rPr lang="en-US" sz="2000" dirty="0" smtClean="0"/>
              <a:t>Some interlock transients (understood)</a:t>
            </a:r>
          </a:p>
          <a:p>
            <a:pPr>
              <a:spcBef>
                <a:spcPts val="800"/>
              </a:spcBef>
            </a:pPr>
            <a:r>
              <a:rPr lang="en-US" sz="2000" dirty="0" smtClean="0"/>
              <a:t>Some amplifier failures (understood)</a:t>
            </a:r>
          </a:p>
          <a:p>
            <a:pPr>
              <a:spcBef>
                <a:spcPts val="800"/>
              </a:spcBef>
            </a:pPr>
            <a:r>
              <a:rPr lang="en-US" sz="2000" dirty="0" smtClean="0"/>
              <a:t>Slow rise in pressure at some power couplers (will add cooling)</a:t>
            </a:r>
          </a:p>
          <a:p>
            <a:pPr>
              <a:spcBef>
                <a:spcPts val="800"/>
              </a:spcBef>
            </a:pPr>
            <a:r>
              <a:rPr lang="en-US" sz="2000" dirty="0" smtClean="0"/>
              <a:t>Two cavities show field emission at higher gradients (longer conditioning at high power is necessary)</a:t>
            </a:r>
          </a:p>
          <a:p>
            <a:endParaRPr lang="en-US" sz="2000" dirty="0" smtClean="0"/>
          </a:p>
          <a:p>
            <a:endParaRPr lang="en-US" sz="2000" dirty="0" smtClean="0"/>
          </a:p>
          <a:p>
            <a:endParaRPr lang="en-US" sz="2000" dirty="0"/>
          </a:p>
        </p:txBody>
      </p:sp>
      <p:sp>
        <p:nvSpPr>
          <p:cNvPr id="3" name="Title 2"/>
          <p:cNvSpPr>
            <a:spLocks noGrp="1"/>
          </p:cNvSpPr>
          <p:nvPr>
            <p:ph type="title"/>
          </p:nvPr>
        </p:nvSpPr>
        <p:spPr>
          <a:xfrm>
            <a:off x="76200" y="262332"/>
            <a:ext cx="8991600" cy="478636"/>
          </a:xfrm>
        </p:spPr>
        <p:txBody>
          <a:bodyPr/>
          <a:lstStyle/>
          <a:p>
            <a:r>
              <a:rPr lang="en-US" dirty="0" smtClean="0"/>
              <a:t>Cryomodule operation experience</a:t>
            </a:r>
            <a:endParaRPr lang="en-US" dirty="0"/>
          </a:p>
        </p:txBody>
      </p:sp>
      <p:sp>
        <p:nvSpPr>
          <p:cNvPr id="4"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D. Leitner, </a:t>
            </a:r>
            <a:r>
              <a:rPr lang="en-US" dirty="0" smtClean="0"/>
              <a:t>28</a:t>
            </a: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 July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5"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14</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6" name="Rectangle 5"/>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dirty="0" smtClean="0">
                <a:solidFill>
                  <a:srgbClr val="064308"/>
                </a:solidFill>
              </a:rPr>
              <a:t>SRF’2011, Chicago</a:t>
            </a:r>
            <a:endParaRPr lang="en-US" sz="800" kern="1200" noProof="0" dirty="0" smtClean="0">
              <a:solidFill>
                <a:srgbClr val="064308"/>
              </a:solidFill>
              <a:latin typeface="Arial" pitchFamily="34" charset="0"/>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t="5565" r="-363" b="6123"/>
          <a:stretch>
            <a:fillRect/>
          </a:stretch>
        </p:blipFill>
        <p:spPr bwMode="auto">
          <a:xfrm>
            <a:off x="4078699" y="1175327"/>
            <a:ext cx="5065301" cy="1834573"/>
          </a:xfrm>
          <a:prstGeom prst="rect">
            <a:avLst/>
          </a:prstGeom>
          <a:noFill/>
          <a:ln w="9525">
            <a:noFill/>
            <a:miter lim="800000"/>
            <a:headEnd/>
            <a:tailEnd/>
          </a:ln>
        </p:spPr>
      </p:pic>
      <p:sp>
        <p:nvSpPr>
          <p:cNvPr id="2" name="Title 1"/>
          <p:cNvSpPr>
            <a:spLocks noGrp="1"/>
          </p:cNvSpPr>
          <p:nvPr>
            <p:ph type="title"/>
          </p:nvPr>
        </p:nvSpPr>
        <p:spPr>
          <a:xfrm>
            <a:off x="76200" y="153969"/>
            <a:ext cx="8991600" cy="695362"/>
          </a:xfrm>
        </p:spPr>
        <p:txBody>
          <a:bodyPr/>
          <a:lstStyle/>
          <a:p>
            <a:r>
              <a:rPr lang="en-US" sz="2400" dirty="0" smtClean="0"/>
              <a:t>Commissioning status at ReA3: </a:t>
            </a:r>
            <a:br>
              <a:rPr lang="en-US" sz="2400" dirty="0" smtClean="0"/>
            </a:br>
            <a:r>
              <a:rPr lang="en-US" sz="2400" dirty="0" smtClean="0"/>
              <a:t>Project Milestone Energy &gt;1 MeV/u reached after CM2 </a:t>
            </a:r>
            <a:endParaRPr lang="en-US" sz="2400" dirty="0"/>
          </a:p>
        </p:txBody>
      </p:sp>
      <p:sp>
        <p:nvSpPr>
          <p:cNvPr id="37" name="TextBox 36"/>
          <p:cNvSpPr txBox="1"/>
          <p:nvPr/>
        </p:nvSpPr>
        <p:spPr>
          <a:xfrm>
            <a:off x="6161973" y="1471221"/>
            <a:ext cx="562975" cy="307777"/>
          </a:xfrm>
          <a:prstGeom prst="rect">
            <a:avLst/>
          </a:prstGeom>
          <a:noFill/>
        </p:spPr>
        <p:txBody>
          <a:bodyPr wrap="none" rtlCol="0">
            <a:spAutoFit/>
          </a:bodyPr>
          <a:lstStyle/>
          <a:p>
            <a:r>
              <a:rPr lang="en-US" sz="1400" dirty="0" smtClean="0"/>
              <a:t>RFQ</a:t>
            </a:r>
            <a:endParaRPr lang="en-US" sz="1400" dirty="0"/>
          </a:p>
        </p:txBody>
      </p:sp>
      <p:sp>
        <p:nvSpPr>
          <p:cNvPr id="39" name="TextBox 38"/>
          <p:cNvSpPr txBox="1"/>
          <p:nvPr/>
        </p:nvSpPr>
        <p:spPr>
          <a:xfrm>
            <a:off x="7571178" y="1475839"/>
            <a:ext cx="562975" cy="307777"/>
          </a:xfrm>
          <a:prstGeom prst="rect">
            <a:avLst/>
          </a:prstGeom>
          <a:noFill/>
        </p:spPr>
        <p:txBody>
          <a:bodyPr wrap="none" rtlCol="0">
            <a:spAutoFit/>
          </a:bodyPr>
          <a:lstStyle/>
          <a:p>
            <a:r>
              <a:rPr lang="en-US" sz="1400" dirty="0" smtClean="0"/>
              <a:t>CM2</a:t>
            </a:r>
            <a:endParaRPr lang="en-US" sz="1400" dirty="0"/>
          </a:p>
        </p:txBody>
      </p:sp>
      <p:sp>
        <p:nvSpPr>
          <p:cNvPr id="47" name="TextBox 46"/>
          <p:cNvSpPr txBox="1"/>
          <p:nvPr/>
        </p:nvSpPr>
        <p:spPr>
          <a:xfrm>
            <a:off x="4850574" y="2369457"/>
            <a:ext cx="583814" cy="307777"/>
          </a:xfrm>
          <a:prstGeom prst="rect">
            <a:avLst/>
          </a:prstGeom>
          <a:noFill/>
        </p:spPr>
        <p:txBody>
          <a:bodyPr wrap="none" rtlCol="0">
            <a:spAutoFit/>
          </a:bodyPr>
          <a:lstStyle/>
          <a:p>
            <a:r>
              <a:rPr lang="en-US" sz="1400" dirty="0" smtClean="0"/>
              <a:t>EBIT</a:t>
            </a:r>
            <a:endParaRPr lang="en-US" sz="1400" dirty="0"/>
          </a:p>
        </p:txBody>
      </p:sp>
      <p:sp>
        <p:nvSpPr>
          <p:cNvPr id="31" name="TextBox 30"/>
          <p:cNvSpPr txBox="1"/>
          <p:nvPr/>
        </p:nvSpPr>
        <p:spPr>
          <a:xfrm>
            <a:off x="7935015" y="1755239"/>
            <a:ext cx="1208985" cy="307777"/>
          </a:xfrm>
          <a:prstGeom prst="rect">
            <a:avLst/>
          </a:prstGeom>
          <a:noFill/>
        </p:spPr>
        <p:txBody>
          <a:bodyPr wrap="none" rtlCol="0">
            <a:spAutoFit/>
          </a:bodyPr>
          <a:lstStyle/>
          <a:p>
            <a:r>
              <a:rPr lang="en-US" sz="1400" dirty="0" smtClean="0"/>
              <a:t>CM3, 7/2012</a:t>
            </a:r>
            <a:endParaRPr lang="en-US" sz="1400" dirty="0"/>
          </a:p>
        </p:txBody>
      </p:sp>
      <p:graphicFrame>
        <p:nvGraphicFramePr>
          <p:cNvPr id="4097" name="Object 2052"/>
          <p:cNvGraphicFramePr>
            <a:graphicFrameLocks noChangeAspect="1"/>
          </p:cNvGraphicFramePr>
          <p:nvPr/>
        </p:nvGraphicFramePr>
        <p:xfrm>
          <a:off x="2476500" y="4064000"/>
          <a:ext cx="2590800" cy="2038350"/>
        </p:xfrm>
        <a:graphic>
          <a:graphicData uri="http://schemas.openxmlformats.org/presentationml/2006/ole">
            <p:oleObj spid="_x0000_s30722" name="Acrobat Document" r:id="rId4" imgW="33412320" imgH="25818480" progId="AcroExch.Document.7">
              <p:embed/>
            </p:oleObj>
          </a:graphicData>
        </a:graphic>
      </p:graphicFrame>
      <p:sp>
        <p:nvSpPr>
          <p:cNvPr id="53" name="TextBox 52"/>
          <p:cNvSpPr txBox="1"/>
          <p:nvPr/>
        </p:nvSpPr>
        <p:spPr>
          <a:xfrm>
            <a:off x="6872678" y="1437739"/>
            <a:ext cx="562975" cy="307777"/>
          </a:xfrm>
          <a:prstGeom prst="rect">
            <a:avLst/>
          </a:prstGeom>
          <a:noFill/>
        </p:spPr>
        <p:txBody>
          <a:bodyPr wrap="none" rtlCol="0">
            <a:spAutoFit/>
          </a:bodyPr>
          <a:lstStyle/>
          <a:p>
            <a:r>
              <a:rPr lang="en-US" sz="1400" dirty="0" smtClean="0"/>
              <a:t>CM1</a:t>
            </a:r>
            <a:endParaRPr lang="en-US" sz="1400" dirty="0"/>
          </a:p>
        </p:txBody>
      </p:sp>
      <p:sp>
        <p:nvSpPr>
          <p:cNvPr id="56" name="TextBox 55"/>
          <p:cNvSpPr txBox="1"/>
          <p:nvPr/>
        </p:nvSpPr>
        <p:spPr>
          <a:xfrm>
            <a:off x="5406900" y="989940"/>
            <a:ext cx="1209799" cy="307777"/>
          </a:xfrm>
          <a:prstGeom prst="rect">
            <a:avLst/>
          </a:prstGeom>
          <a:noFill/>
        </p:spPr>
        <p:txBody>
          <a:bodyPr wrap="square" rtlCol="0">
            <a:spAutoFit/>
          </a:bodyPr>
          <a:lstStyle/>
          <a:p>
            <a:r>
              <a:rPr lang="en-US" sz="1400" dirty="0" smtClean="0"/>
              <a:t>Pilot injector</a:t>
            </a:r>
            <a:endParaRPr lang="en-US" sz="1400" dirty="0"/>
          </a:p>
        </p:txBody>
      </p:sp>
      <p:sp>
        <p:nvSpPr>
          <p:cNvPr id="79" name="TextBox 78"/>
          <p:cNvSpPr txBox="1"/>
          <p:nvPr/>
        </p:nvSpPr>
        <p:spPr>
          <a:xfrm>
            <a:off x="190500" y="4838700"/>
            <a:ext cx="2146742" cy="369332"/>
          </a:xfrm>
          <a:prstGeom prst="rect">
            <a:avLst/>
          </a:prstGeom>
          <a:noFill/>
        </p:spPr>
        <p:txBody>
          <a:bodyPr wrap="none" rtlCol="0">
            <a:spAutoFit/>
          </a:bodyPr>
          <a:lstStyle/>
          <a:p>
            <a:r>
              <a:rPr lang="en-US" dirty="0" smtClean="0"/>
              <a:t>RFQ output energy</a:t>
            </a:r>
            <a:endParaRPr lang="en-US" dirty="0"/>
          </a:p>
        </p:txBody>
      </p:sp>
      <p:graphicFrame>
        <p:nvGraphicFramePr>
          <p:cNvPr id="20" name="Table 19"/>
          <p:cNvGraphicFramePr>
            <a:graphicFrameLocks noGrp="1"/>
          </p:cNvGraphicFramePr>
          <p:nvPr/>
        </p:nvGraphicFramePr>
        <p:xfrm>
          <a:off x="5434388" y="3284220"/>
          <a:ext cx="3432299" cy="2735580"/>
        </p:xfrm>
        <a:graphic>
          <a:graphicData uri="http://schemas.openxmlformats.org/drawingml/2006/table">
            <a:tbl>
              <a:tblPr firstRow="1" bandRow="1">
                <a:tableStyleId>{00A15C55-8517-42AA-B614-E9B94910E393}</a:tableStyleId>
              </a:tblPr>
              <a:tblGrid>
                <a:gridCol w="2176581"/>
                <a:gridCol w="1255718"/>
              </a:tblGrid>
              <a:tr h="419100">
                <a:tc>
                  <a:txBody>
                    <a:bodyPr/>
                    <a:lstStyle/>
                    <a:p>
                      <a:r>
                        <a:rPr lang="en-US" sz="1600" dirty="0" smtClean="0"/>
                        <a:t>Commissioning</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64308"/>
                    </a:solidFill>
                  </a:tcPr>
                </a:tc>
                <a:tc>
                  <a:txBody>
                    <a:bodyPr/>
                    <a:lstStyle/>
                    <a:p>
                      <a:r>
                        <a:rPr lang="en-US" sz="1600" dirty="0" smtClean="0"/>
                        <a:t>Date</a:t>
                      </a:r>
                      <a:endParaRPr lang="en-US" sz="16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64308"/>
                    </a:solidFill>
                  </a:tcPr>
                </a:tc>
              </a:tr>
              <a:tr h="525780">
                <a:tc>
                  <a:txBody>
                    <a:bodyPr/>
                    <a:lstStyle/>
                    <a:p>
                      <a:r>
                        <a:rPr lang="en-US" sz="1600" dirty="0" smtClean="0"/>
                        <a:t>Acceleration through RFQ</a:t>
                      </a:r>
                      <a:endParaRPr lang="en-US" sz="1600" dirty="0"/>
                    </a:p>
                  </a:txBody>
                  <a:tcPr>
                    <a:lnL w="12700" cap="flat" cmpd="sng" algn="ctr">
                      <a:solidFill>
                        <a:schemeClr val="tx1"/>
                      </a:solidFill>
                      <a:prstDash val="solid"/>
                      <a:round/>
                      <a:headEnd type="none" w="med" len="med"/>
                      <a:tailEnd type="none" w="med" len="med"/>
                    </a:lnL>
                  </a:tcPr>
                </a:tc>
                <a:tc>
                  <a:txBody>
                    <a:bodyPr/>
                    <a:lstStyle/>
                    <a:p>
                      <a:r>
                        <a:rPr lang="en-US" sz="1600" dirty="0" smtClean="0"/>
                        <a:t>Feb.</a:t>
                      </a:r>
                      <a:r>
                        <a:rPr lang="en-US" sz="1600" baseline="0" dirty="0" smtClean="0"/>
                        <a:t> 2011</a:t>
                      </a:r>
                      <a:endParaRPr lang="en-US" sz="1600" dirty="0"/>
                    </a:p>
                  </a:txBody>
                  <a:tcPr>
                    <a:lnR w="12700" cap="flat" cmpd="sng" algn="ctr">
                      <a:solidFill>
                        <a:schemeClr val="tx1"/>
                      </a:solidFill>
                      <a:prstDash val="solid"/>
                      <a:round/>
                      <a:headEnd type="none" w="med" len="med"/>
                      <a:tailEnd type="none" w="med" len="med"/>
                    </a:lnR>
                  </a:tcPr>
                </a:tc>
              </a:tr>
              <a:tr h="525780">
                <a:tc>
                  <a:txBody>
                    <a:bodyPr/>
                    <a:lstStyle/>
                    <a:p>
                      <a:r>
                        <a:rPr lang="en-US" sz="1600" dirty="0" smtClean="0"/>
                        <a:t>High</a:t>
                      </a:r>
                      <a:r>
                        <a:rPr lang="en-US" sz="1600" baseline="0" dirty="0" smtClean="0"/>
                        <a:t> charge state beam from EBIT</a:t>
                      </a:r>
                      <a:endParaRPr lang="en-US" sz="1600" dirty="0"/>
                    </a:p>
                  </a:txBody>
                  <a:tcPr>
                    <a:lnL w="12700" cap="flat" cmpd="sng" algn="ctr">
                      <a:solidFill>
                        <a:schemeClr val="tx1"/>
                      </a:solidFill>
                      <a:prstDash val="solid"/>
                      <a:round/>
                      <a:headEnd type="none" w="med" len="med"/>
                      <a:tailEnd type="none" w="med" len="med"/>
                    </a:lnL>
                  </a:tcPr>
                </a:tc>
                <a:tc>
                  <a:txBody>
                    <a:bodyPr/>
                    <a:lstStyle/>
                    <a:p>
                      <a:r>
                        <a:rPr lang="en-US" sz="1600" dirty="0" smtClean="0"/>
                        <a:t>Mar. 2011</a:t>
                      </a:r>
                      <a:endParaRPr lang="en-US" sz="1600" dirty="0"/>
                    </a:p>
                  </a:txBody>
                  <a:tcPr>
                    <a:lnR w="12700" cap="flat" cmpd="sng" algn="ctr">
                      <a:solidFill>
                        <a:schemeClr val="tx1"/>
                      </a:solidFill>
                      <a:prstDash val="solid"/>
                      <a:round/>
                      <a:headEnd type="none" w="med" len="med"/>
                      <a:tailEnd type="none" w="med" len="med"/>
                    </a:lnR>
                  </a:tcPr>
                </a:tc>
              </a:tr>
              <a:tr h="525780">
                <a:tc>
                  <a:txBody>
                    <a:bodyPr/>
                    <a:lstStyle/>
                    <a:p>
                      <a:r>
                        <a:rPr lang="en-US" sz="1600" dirty="0" smtClean="0"/>
                        <a:t>Acceleration through CM2</a:t>
                      </a:r>
                      <a:r>
                        <a:rPr lang="en-US" sz="1600" baseline="0" dirty="0" smtClean="0"/>
                        <a:t> (pilot source)</a:t>
                      </a:r>
                      <a:endParaRPr lang="en-US" sz="1600" dirty="0"/>
                    </a:p>
                  </a:txBody>
                  <a:tcPr>
                    <a:lnL w="12700" cap="flat" cmpd="sng" algn="ctr">
                      <a:solidFill>
                        <a:schemeClr val="tx1"/>
                      </a:solidFill>
                      <a:prstDash val="solid"/>
                      <a:round/>
                      <a:headEnd type="none" w="med" len="med"/>
                      <a:tailEnd type="none" w="med" len="med"/>
                    </a:lnL>
                  </a:tcPr>
                </a:tc>
                <a:tc>
                  <a:txBody>
                    <a:bodyPr/>
                    <a:lstStyle/>
                    <a:p>
                      <a:r>
                        <a:rPr lang="en-US" sz="1600" dirty="0" smtClean="0"/>
                        <a:t>June </a:t>
                      </a:r>
                      <a:r>
                        <a:rPr lang="en-US" sz="1600" baseline="0" dirty="0" smtClean="0"/>
                        <a:t>2011</a:t>
                      </a:r>
                      <a:endParaRPr lang="en-US" sz="1600" dirty="0"/>
                    </a:p>
                  </a:txBody>
                  <a:tcPr>
                    <a:lnR w="12700" cap="flat" cmpd="sng" algn="ctr">
                      <a:solidFill>
                        <a:schemeClr val="tx1"/>
                      </a:solidFill>
                      <a:prstDash val="solid"/>
                      <a:round/>
                      <a:headEnd type="none" w="med" len="med"/>
                      <a:tailEnd type="none" w="med" len="med"/>
                    </a:lnR>
                  </a:tcPr>
                </a:tc>
              </a:tr>
              <a:tr h="525780">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600" dirty="0" smtClean="0"/>
                        <a:t>Acceleration through CM2 (EBIT)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600" dirty="0" smtClean="0"/>
                        <a:t>July</a:t>
                      </a:r>
                      <a:r>
                        <a:rPr lang="en-US" sz="1600" baseline="0" dirty="0" smtClean="0"/>
                        <a:t> 2011</a:t>
                      </a:r>
                      <a:endParaRPr lang="en-US" sz="16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pic>
        <p:nvPicPr>
          <p:cNvPr id="30" name="Picture 2" descr="C:\Users\leitnerD\AppData\Local\Microsoft\Windows\Temporary Internet Files\Content.Outlook\SF914SVD\all_cavities_at_16MV.JPG"/>
          <p:cNvPicPr>
            <a:picLocks noChangeAspect="1" noChangeArrowheads="1"/>
          </p:cNvPicPr>
          <p:nvPr/>
        </p:nvPicPr>
        <p:blipFill>
          <a:blip r:embed="rId5" cstate="print"/>
          <a:srcRect/>
          <a:stretch>
            <a:fillRect/>
          </a:stretch>
        </p:blipFill>
        <p:spPr bwMode="auto">
          <a:xfrm>
            <a:off x="317501" y="1320634"/>
            <a:ext cx="3263900" cy="2832017"/>
          </a:xfrm>
          <a:prstGeom prst="rect">
            <a:avLst/>
          </a:prstGeom>
          <a:noFill/>
        </p:spPr>
      </p:pic>
      <p:cxnSp>
        <p:nvCxnSpPr>
          <p:cNvPr id="66" name="Straight Arrow Connector 65"/>
          <p:cNvCxnSpPr/>
          <p:nvPr/>
        </p:nvCxnSpPr>
        <p:spPr>
          <a:xfrm rot="10800000">
            <a:off x="2527300" y="3810000"/>
            <a:ext cx="1016000" cy="596900"/>
          </a:xfrm>
          <a:prstGeom prst="straightConnector1">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rot="5400000" flipH="1" flipV="1">
            <a:off x="958850" y="3943350"/>
            <a:ext cx="939800" cy="673100"/>
          </a:xfrm>
          <a:prstGeom prst="straightConnector1">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3451100" y="964540"/>
            <a:ext cx="1209799" cy="523220"/>
          </a:xfrm>
          <a:prstGeom prst="rect">
            <a:avLst/>
          </a:prstGeom>
          <a:noFill/>
        </p:spPr>
        <p:txBody>
          <a:bodyPr wrap="square" rtlCol="0">
            <a:spAutoFit/>
          </a:bodyPr>
          <a:lstStyle/>
          <a:p>
            <a:r>
              <a:rPr lang="en-US" sz="1400" dirty="0" smtClean="0"/>
              <a:t>Charge state selection</a:t>
            </a:r>
            <a:endParaRPr lang="en-US" sz="1400" dirty="0"/>
          </a:p>
        </p:txBody>
      </p:sp>
      <p:sp>
        <p:nvSpPr>
          <p:cNvPr id="64" name="TextBox 63"/>
          <p:cNvSpPr txBox="1"/>
          <p:nvPr/>
        </p:nvSpPr>
        <p:spPr>
          <a:xfrm>
            <a:off x="838200" y="1066800"/>
            <a:ext cx="2417672" cy="307777"/>
          </a:xfrm>
          <a:prstGeom prst="rect">
            <a:avLst/>
          </a:prstGeom>
          <a:noFill/>
        </p:spPr>
        <p:txBody>
          <a:bodyPr wrap="square" rtlCol="0">
            <a:spAutoFit/>
          </a:bodyPr>
          <a:lstStyle/>
          <a:p>
            <a:r>
              <a:rPr lang="en-US" sz="1400" dirty="0" smtClean="0"/>
              <a:t>Beam Energy Spectrum</a:t>
            </a:r>
            <a:endParaRPr lang="en-US" sz="1400" dirty="0"/>
          </a:p>
        </p:txBody>
      </p:sp>
      <p:cxnSp>
        <p:nvCxnSpPr>
          <p:cNvPr id="26" name="Straight Connector 25"/>
          <p:cNvCxnSpPr/>
          <p:nvPr/>
        </p:nvCxnSpPr>
        <p:spPr>
          <a:xfrm rot="10800000">
            <a:off x="3581401" y="3009902"/>
            <a:ext cx="2781299"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6362700" y="2514600"/>
            <a:ext cx="1409700" cy="495300"/>
          </a:xfrm>
          <a:prstGeom prst="straightConnector1">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D. Leitner, </a:t>
            </a:r>
            <a:r>
              <a:rPr lang="en-US" dirty="0" smtClean="0"/>
              <a:t>28</a:t>
            </a: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 July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22"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15</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23" name="Rectangle 22"/>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dirty="0" smtClean="0">
                <a:solidFill>
                  <a:srgbClr val="064308"/>
                </a:solidFill>
              </a:rPr>
              <a:t>SRF’2011, Chicago</a:t>
            </a:r>
            <a:endParaRPr lang="en-US" sz="800" kern="1200" noProof="0" dirty="0" smtClean="0">
              <a:solidFill>
                <a:srgbClr val="064308"/>
              </a:solidFill>
              <a:latin typeface="Arial" pitchFamily="34" charset="0"/>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99787"/>
            <a:ext cx="8991600" cy="803725"/>
          </a:xfrm>
        </p:spPr>
        <p:txBody>
          <a:bodyPr/>
          <a:lstStyle/>
          <a:p>
            <a:r>
              <a:rPr lang="en-US" sz="2800" dirty="0" smtClean="0"/>
              <a:t>Energy calibration show a 5 to 15% energy deviation from </a:t>
            </a:r>
            <a:r>
              <a:rPr lang="en-US" sz="2800" dirty="0" err="1" smtClean="0"/>
              <a:t>rf</a:t>
            </a:r>
            <a:r>
              <a:rPr lang="en-US" sz="2800" smtClean="0"/>
              <a:t> calibration</a:t>
            </a:r>
            <a:endParaRPr lang="en-US" sz="2800" dirty="0"/>
          </a:p>
        </p:txBody>
      </p:sp>
      <p:sp>
        <p:nvSpPr>
          <p:cNvPr id="747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4753" name="Object 1"/>
          <p:cNvGraphicFramePr>
            <a:graphicFrameLocks noChangeAspect="1"/>
          </p:cNvGraphicFramePr>
          <p:nvPr/>
        </p:nvGraphicFramePr>
        <p:xfrm>
          <a:off x="457200" y="1465730"/>
          <a:ext cx="4020670" cy="3955027"/>
        </p:xfrm>
        <a:graphic>
          <a:graphicData uri="http://schemas.openxmlformats.org/presentationml/2006/ole">
            <p:oleObj spid="_x0000_s74753" name="KGPlot" r:id="rId3" imgW="5870448" imgH="5795772" progId="KGraph_Plot">
              <p:embed/>
            </p:oleObj>
          </a:graphicData>
        </a:graphic>
      </p:graphicFrame>
      <p:pic>
        <p:nvPicPr>
          <p:cNvPr id="9" name="Picture 8" descr="L091_expected_vs_measured.JPG"/>
          <p:cNvPicPr>
            <a:picLocks noChangeAspect="1"/>
          </p:cNvPicPr>
          <p:nvPr/>
        </p:nvPicPr>
        <p:blipFill>
          <a:blip r:embed="rId4"/>
          <a:stretch>
            <a:fillRect/>
          </a:stretch>
        </p:blipFill>
        <p:spPr>
          <a:xfrm>
            <a:off x="4553698" y="1578535"/>
            <a:ext cx="4012078" cy="3783059"/>
          </a:xfrm>
          <a:prstGeom prst="rect">
            <a:avLst/>
          </a:prstGeom>
        </p:spPr>
      </p:pic>
      <p:sp>
        <p:nvSpPr>
          <p:cNvPr id="10"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D. Leitner, </a:t>
            </a:r>
            <a:r>
              <a:rPr lang="en-US" dirty="0" smtClean="0"/>
              <a:t>28</a:t>
            </a: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 July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1"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16</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2" name="Rectangle 11"/>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dirty="0" smtClean="0">
                <a:solidFill>
                  <a:srgbClr val="064308"/>
                </a:solidFill>
              </a:rPr>
              <a:t>SRF’2011, Chicago</a:t>
            </a:r>
            <a:endParaRPr lang="en-US" sz="800" kern="1200" noProof="0" dirty="0" smtClean="0">
              <a:solidFill>
                <a:srgbClr val="064308"/>
              </a:solidFill>
              <a:latin typeface="Arial" pitchFamily="34" charset="0"/>
              <a:ea typeface="ヒラギノ角ゴ Pro W3"/>
              <a:cs typeface="ヒラギノ角ゴ Pro W3"/>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12809"/>
            <a:ext cx="8991600" cy="424519"/>
          </a:xfrm>
        </p:spPr>
        <p:txBody>
          <a:bodyPr/>
          <a:lstStyle/>
          <a:p>
            <a:r>
              <a:rPr lang="en-US" sz="2800" dirty="0" smtClean="0"/>
              <a:t>Accelerated Beam from </a:t>
            </a:r>
            <a:r>
              <a:rPr lang="en-US" sz="2800" dirty="0" smtClean="0">
                <a:latin typeface="Calibri"/>
                <a:cs typeface="Calibri"/>
              </a:rPr>
              <a:t>ReA3 RFQ (Foil Silicon Detector)</a:t>
            </a:r>
            <a:endParaRPr lang="en-US" dirty="0"/>
          </a:p>
        </p:txBody>
      </p:sp>
      <p:pic>
        <p:nvPicPr>
          <p:cNvPr id="5" name="Picture 3"/>
          <p:cNvPicPr>
            <a:picLocks noChangeAspect="1" noChangeArrowheads="1"/>
          </p:cNvPicPr>
          <p:nvPr/>
        </p:nvPicPr>
        <p:blipFill>
          <a:blip r:embed="rId2" cstate="print"/>
          <a:srcRect t="24966" b="32329"/>
          <a:stretch>
            <a:fillRect/>
          </a:stretch>
        </p:blipFill>
        <p:spPr bwMode="auto">
          <a:xfrm>
            <a:off x="5334000" y="1143000"/>
            <a:ext cx="3290888" cy="4953000"/>
          </a:xfrm>
          <a:prstGeom prst="rect">
            <a:avLst/>
          </a:prstGeom>
          <a:noFill/>
          <a:ln w="9525">
            <a:noFill/>
            <a:miter lim="800000"/>
            <a:headEnd/>
            <a:tailEnd/>
          </a:ln>
        </p:spPr>
      </p:pic>
      <p:sp>
        <p:nvSpPr>
          <p:cNvPr id="7" name="TextBox 6"/>
          <p:cNvSpPr txBox="1"/>
          <p:nvPr/>
        </p:nvSpPr>
        <p:spPr>
          <a:xfrm>
            <a:off x="7924800" y="4800600"/>
            <a:ext cx="671979" cy="369332"/>
          </a:xfrm>
          <a:prstGeom prst="rect">
            <a:avLst/>
          </a:prstGeom>
          <a:noFill/>
        </p:spPr>
        <p:txBody>
          <a:bodyPr wrap="none" rtlCol="0">
            <a:spAutoFit/>
          </a:bodyPr>
          <a:lstStyle/>
          <a:p>
            <a:r>
              <a:rPr lang="en-US" dirty="0" smtClean="0"/>
              <a:t>RFQ</a:t>
            </a:r>
            <a:endParaRPr lang="en-US" dirty="0"/>
          </a:p>
        </p:txBody>
      </p:sp>
      <p:sp>
        <p:nvSpPr>
          <p:cNvPr id="8" name="TextBox 7"/>
          <p:cNvSpPr txBox="1"/>
          <p:nvPr/>
        </p:nvSpPr>
        <p:spPr>
          <a:xfrm>
            <a:off x="7766700" y="2743200"/>
            <a:ext cx="1377300" cy="369332"/>
          </a:xfrm>
          <a:prstGeom prst="rect">
            <a:avLst/>
          </a:prstGeom>
          <a:noFill/>
        </p:spPr>
        <p:txBody>
          <a:bodyPr wrap="none" rtlCol="0">
            <a:spAutoFit/>
          </a:bodyPr>
          <a:lstStyle/>
          <a:p>
            <a:r>
              <a:rPr lang="en-US" dirty="0" smtClean="0"/>
              <a:t>Diagnostics</a:t>
            </a:r>
            <a:endParaRPr lang="en-US" dirty="0"/>
          </a:p>
        </p:txBody>
      </p:sp>
      <p:sp>
        <p:nvSpPr>
          <p:cNvPr id="9" name="TextBox 8"/>
          <p:cNvSpPr txBox="1"/>
          <p:nvPr/>
        </p:nvSpPr>
        <p:spPr>
          <a:xfrm>
            <a:off x="7766700" y="1143000"/>
            <a:ext cx="1377300" cy="369332"/>
          </a:xfrm>
          <a:prstGeom prst="rect">
            <a:avLst/>
          </a:prstGeom>
          <a:noFill/>
        </p:spPr>
        <p:txBody>
          <a:bodyPr wrap="none" rtlCol="0">
            <a:spAutoFit/>
          </a:bodyPr>
          <a:lstStyle/>
          <a:p>
            <a:r>
              <a:rPr lang="en-US" dirty="0" smtClean="0"/>
              <a:t>Diagnostics</a:t>
            </a:r>
            <a:endParaRPr lang="en-US" dirty="0"/>
          </a:p>
        </p:txBody>
      </p:sp>
      <p:cxnSp>
        <p:nvCxnSpPr>
          <p:cNvPr id="11" name="Straight Arrow Connector 10"/>
          <p:cNvCxnSpPr/>
          <p:nvPr/>
        </p:nvCxnSpPr>
        <p:spPr>
          <a:xfrm rot="10800000" flipV="1">
            <a:off x="4191000" y="1447800"/>
            <a:ext cx="2133600" cy="990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0722" name="Picture 2"/>
          <p:cNvPicPr>
            <a:picLocks noChangeAspect="1" noChangeArrowheads="1"/>
          </p:cNvPicPr>
          <p:nvPr/>
        </p:nvPicPr>
        <p:blipFill>
          <a:blip r:embed="rId3"/>
          <a:srcRect/>
          <a:stretch>
            <a:fillRect/>
          </a:stretch>
        </p:blipFill>
        <p:spPr bwMode="auto">
          <a:xfrm>
            <a:off x="688770" y="1995261"/>
            <a:ext cx="3764477" cy="3368800"/>
          </a:xfrm>
          <a:prstGeom prst="rect">
            <a:avLst/>
          </a:prstGeom>
          <a:noFill/>
          <a:ln w="9525">
            <a:noFill/>
            <a:miter lim="800000"/>
            <a:headEnd/>
            <a:tailEnd/>
          </a:ln>
        </p:spPr>
      </p:pic>
      <p:sp>
        <p:nvSpPr>
          <p:cNvPr id="27" name="TextBox 26"/>
          <p:cNvSpPr txBox="1"/>
          <p:nvPr/>
        </p:nvSpPr>
        <p:spPr>
          <a:xfrm>
            <a:off x="4595751" y="2624447"/>
            <a:ext cx="787395" cy="369332"/>
          </a:xfrm>
          <a:prstGeom prst="rect">
            <a:avLst/>
          </a:prstGeom>
          <a:noFill/>
        </p:spPr>
        <p:txBody>
          <a:bodyPr wrap="none" rtlCol="0">
            <a:spAutoFit/>
          </a:bodyPr>
          <a:lstStyle/>
          <a:p>
            <a:r>
              <a:rPr lang="en-US" dirty="0" smtClean="0"/>
              <a:t>Beam</a:t>
            </a:r>
            <a:endParaRPr lang="en-US" dirty="0"/>
          </a:p>
        </p:txBody>
      </p:sp>
      <p:sp>
        <p:nvSpPr>
          <p:cNvPr id="14"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D. Leitner, </a:t>
            </a:r>
            <a:r>
              <a:rPr lang="en-US" dirty="0" smtClean="0"/>
              <a:t>28</a:t>
            </a: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 July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5"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17</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6" name="Rectangle 15"/>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dirty="0" smtClean="0">
                <a:solidFill>
                  <a:srgbClr val="064308"/>
                </a:solidFill>
              </a:rPr>
              <a:t>SRF’2011, Chicago</a:t>
            </a:r>
            <a:endParaRPr lang="en-US" sz="800" kern="1200" noProof="0" dirty="0" smtClean="0">
              <a:solidFill>
                <a:srgbClr val="064308"/>
              </a:solidFill>
              <a:latin typeface="Arial" pitchFamily="34" charset="0"/>
              <a:ea typeface="ヒラギノ角ゴ Pro W3"/>
              <a:cs typeface="ヒラギノ角ゴ Pro W3"/>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6200" y="262332"/>
            <a:ext cx="8991600" cy="478636"/>
          </a:xfrm>
        </p:spPr>
        <p:txBody>
          <a:bodyPr/>
          <a:lstStyle/>
          <a:p>
            <a:r>
              <a:rPr lang="en-US" dirty="0" smtClean="0"/>
              <a:t>ReA3 – EBIT Charge Breeder Status</a:t>
            </a:r>
          </a:p>
        </p:txBody>
      </p:sp>
      <p:pic>
        <p:nvPicPr>
          <p:cNvPr id="8" name="Picture 2"/>
          <p:cNvPicPr>
            <a:picLocks noChangeAspect="1" noChangeArrowheads="1"/>
          </p:cNvPicPr>
          <p:nvPr/>
        </p:nvPicPr>
        <p:blipFill>
          <a:blip r:embed="rId3"/>
          <a:srcRect/>
          <a:stretch>
            <a:fillRect/>
          </a:stretch>
        </p:blipFill>
        <p:spPr bwMode="auto">
          <a:xfrm>
            <a:off x="261257" y="1175657"/>
            <a:ext cx="8339473" cy="4904554"/>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t="5565" r="56033" b="20409"/>
          <a:stretch>
            <a:fillRect/>
          </a:stretch>
        </p:blipFill>
        <p:spPr bwMode="auto">
          <a:xfrm>
            <a:off x="4460653" y="1586204"/>
            <a:ext cx="3315446" cy="2297634"/>
          </a:xfrm>
          <a:prstGeom prst="rect">
            <a:avLst/>
          </a:prstGeom>
          <a:noFill/>
          <a:ln w="9525">
            <a:noFill/>
            <a:miter lim="800000"/>
            <a:headEnd/>
            <a:tailEnd/>
          </a:ln>
        </p:spPr>
      </p:pic>
      <p:sp>
        <p:nvSpPr>
          <p:cNvPr id="11" name="TextBox 10"/>
          <p:cNvSpPr txBox="1"/>
          <p:nvPr/>
        </p:nvSpPr>
        <p:spPr>
          <a:xfrm>
            <a:off x="5735782" y="1009947"/>
            <a:ext cx="3408218" cy="369332"/>
          </a:xfrm>
          <a:prstGeom prst="rect">
            <a:avLst/>
          </a:prstGeom>
          <a:solidFill>
            <a:schemeClr val="bg1"/>
          </a:solidFill>
        </p:spPr>
        <p:txBody>
          <a:bodyPr wrap="square" rtlCol="0">
            <a:spAutoFit/>
          </a:bodyPr>
          <a:lstStyle/>
          <a:p>
            <a:r>
              <a:rPr lang="en-US" dirty="0" smtClean="0"/>
              <a:t>FC after mass analyzer</a:t>
            </a:r>
            <a:endParaRPr lang="en-US" dirty="0"/>
          </a:p>
        </p:txBody>
      </p:sp>
      <p:cxnSp>
        <p:nvCxnSpPr>
          <p:cNvPr id="12" name="Straight Arrow Connector 11"/>
          <p:cNvCxnSpPr/>
          <p:nvPr/>
        </p:nvCxnSpPr>
        <p:spPr>
          <a:xfrm rot="5400000">
            <a:off x="5810732" y="1761790"/>
            <a:ext cx="581891" cy="475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289263" y="3797031"/>
            <a:ext cx="4612144" cy="369332"/>
          </a:xfrm>
          <a:prstGeom prst="rect">
            <a:avLst/>
          </a:prstGeom>
          <a:noFill/>
        </p:spPr>
        <p:txBody>
          <a:bodyPr wrap="square" rtlCol="0">
            <a:spAutoFit/>
          </a:bodyPr>
          <a:lstStyle/>
          <a:p>
            <a:r>
              <a:rPr lang="en-US" dirty="0" smtClean="0"/>
              <a:t>Neon gas was injected into the trap </a:t>
            </a:r>
            <a:endParaRPr lang="en-US" dirty="0"/>
          </a:p>
        </p:txBody>
      </p:sp>
      <p:sp>
        <p:nvSpPr>
          <p:cNvPr id="15" name="Oval 14"/>
          <p:cNvSpPr/>
          <p:nvPr/>
        </p:nvSpPr>
        <p:spPr>
          <a:xfrm>
            <a:off x="1380930" y="3470988"/>
            <a:ext cx="335902" cy="2071396"/>
          </a:xfrm>
          <a:prstGeom prst="ellipse">
            <a:avLst/>
          </a:prstGeom>
          <a:noFill/>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181100" y="1384300"/>
            <a:ext cx="1377300" cy="646331"/>
          </a:xfrm>
          <a:prstGeom prst="rect">
            <a:avLst/>
          </a:prstGeom>
          <a:noFill/>
        </p:spPr>
        <p:txBody>
          <a:bodyPr wrap="none" rtlCol="0">
            <a:spAutoFit/>
          </a:bodyPr>
          <a:lstStyle/>
          <a:p>
            <a:r>
              <a:rPr lang="en-US" dirty="0" smtClean="0"/>
              <a:t>Further </a:t>
            </a:r>
          </a:p>
          <a:p>
            <a:r>
              <a:rPr lang="en-US" dirty="0" smtClean="0"/>
              <a:t>accelerated</a:t>
            </a:r>
            <a:endParaRPr lang="en-US" dirty="0"/>
          </a:p>
        </p:txBody>
      </p:sp>
      <p:cxnSp>
        <p:nvCxnSpPr>
          <p:cNvPr id="17" name="Straight Arrow Connector 16"/>
          <p:cNvCxnSpPr/>
          <p:nvPr/>
        </p:nvCxnSpPr>
        <p:spPr>
          <a:xfrm rot="5400000">
            <a:off x="1238250" y="2559050"/>
            <a:ext cx="1206500" cy="279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D. Leitner, </a:t>
            </a:r>
            <a:r>
              <a:rPr lang="en-US" dirty="0" smtClean="0"/>
              <a:t>28</a:t>
            </a: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 July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9"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18</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20" name="Rectangle 19"/>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dirty="0" smtClean="0">
                <a:solidFill>
                  <a:srgbClr val="064308"/>
                </a:solidFill>
              </a:rPr>
              <a:t>SRF’2011, Chicago</a:t>
            </a:r>
            <a:endParaRPr lang="en-US" sz="800" kern="1200" noProof="0" dirty="0" smtClean="0">
              <a:solidFill>
                <a:srgbClr val="064308"/>
              </a:solidFill>
              <a:latin typeface="Arial" pitchFamily="34" charset="0"/>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76200" y="1067100"/>
            <a:ext cx="5517078" cy="5027414"/>
          </a:xfrm>
        </p:spPr>
        <p:txBody>
          <a:bodyPr/>
          <a:lstStyle/>
          <a:p>
            <a:r>
              <a:rPr lang="en-US" dirty="0" smtClean="0"/>
              <a:t>L082 energized 22MV/m and 18MV/m</a:t>
            </a:r>
            <a:endParaRPr lang="en-US" dirty="0"/>
          </a:p>
        </p:txBody>
      </p:sp>
      <p:sp>
        <p:nvSpPr>
          <p:cNvPr id="7" name="Title 6"/>
          <p:cNvSpPr>
            <a:spLocks noGrp="1"/>
          </p:cNvSpPr>
          <p:nvPr>
            <p:ph type="title"/>
          </p:nvPr>
        </p:nvSpPr>
        <p:spPr>
          <a:xfrm>
            <a:off x="76200" y="45739"/>
            <a:ext cx="8991600" cy="911822"/>
          </a:xfrm>
        </p:spPr>
        <p:txBody>
          <a:bodyPr/>
          <a:lstStyle/>
          <a:p>
            <a:r>
              <a:rPr lang="en-US" dirty="0" smtClean="0"/>
              <a:t>Energy spectrum after CM2, only one cavity (L082) was energized for acceleration </a:t>
            </a:r>
            <a:endParaRPr lang="en-US" dirty="0"/>
          </a:p>
        </p:txBody>
      </p:sp>
      <p:pic>
        <p:nvPicPr>
          <p:cNvPr id="90114" name="Picture 2"/>
          <p:cNvPicPr>
            <a:picLocks noChangeAspect="1" noChangeArrowheads="1"/>
          </p:cNvPicPr>
          <p:nvPr/>
        </p:nvPicPr>
        <p:blipFill>
          <a:blip r:embed="rId4"/>
          <a:srcRect/>
          <a:stretch>
            <a:fillRect/>
          </a:stretch>
        </p:blipFill>
        <p:spPr bwMode="auto">
          <a:xfrm>
            <a:off x="3051958" y="886732"/>
            <a:ext cx="5374793" cy="5108942"/>
          </a:xfrm>
          <a:prstGeom prst="rect">
            <a:avLst/>
          </a:prstGeom>
          <a:noFill/>
          <a:ln w="9525">
            <a:noFill/>
            <a:miter lim="800000"/>
            <a:headEnd/>
            <a:tailEnd/>
          </a:ln>
          <a:effectLst/>
        </p:spPr>
      </p:pic>
      <p:graphicFrame>
        <p:nvGraphicFramePr>
          <p:cNvPr id="16386" name="Object 2052"/>
          <p:cNvGraphicFramePr>
            <a:graphicFrameLocks noChangeAspect="1"/>
          </p:cNvGraphicFramePr>
          <p:nvPr/>
        </p:nvGraphicFramePr>
        <p:xfrm>
          <a:off x="381000" y="1447800"/>
          <a:ext cx="2590800" cy="2038350"/>
        </p:xfrm>
        <a:graphic>
          <a:graphicData uri="http://schemas.openxmlformats.org/presentationml/2006/ole">
            <p:oleObj spid="_x0000_s31746" name="Acrobat Document" r:id="rId5" imgW="33412320" imgH="25818480" progId="AcroExch.Document.7">
              <p:embed/>
            </p:oleObj>
          </a:graphicData>
        </a:graphic>
      </p:graphicFrame>
      <p:cxnSp>
        <p:nvCxnSpPr>
          <p:cNvPr id="12" name="Straight Arrow Connector 11"/>
          <p:cNvCxnSpPr/>
          <p:nvPr/>
        </p:nvCxnSpPr>
        <p:spPr>
          <a:xfrm rot="16200000" flipH="1">
            <a:off x="215900" y="1739900"/>
            <a:ext cx="914400"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D. Leitner, </a:t>
            </a:r>
            <a:r>
              <a:rPr lang="en-US" dirty="0" smtClean="0"/>
              <a:t>28</a:t>
            </a: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 July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1"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19</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3" name="Rectangle 12"/>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dirty="0" smtClean="0">
                <a:solidFill>
                  <a:srgbClr val="064308"/>
                </a:solidFill>
              </a:rPr>
              <a:t>SRF’2011, Chicago</a:t>
            </a:r>
            <a:endParaRPr lang="en-US" sz="800" kern="1200" noProof="0" dirty="0" smtClean="0">
              <a:solidFill>
                <a:srgbClr val="064308"/>
              </a:solidFill>
              <a:latin typeface="Arial" pitchFamily="34" charset="0"/>
              <a:ea typeface="ヒラギノ角ゴ Pro W3"/>
              <a:cs typeface="ヒラギノ角ゴ Pro W3"/>
            </a:endParaRPr>
          </a:p>
        </p:txBody>
      </p:sp>
      <p:sp>
        <p:nvSpPr>
          <p:cNvPr id="14" name="TextBox 13"/>
          <p:cNvSpPr txBox="1"/>
          <p:nvPr/>
        </p:nvSpPr>
        <p:spPr>
          <a:xfrm>
            <a:off x="201706" y="4262718"/>
            <a:ext cx="3186953" cy="1908215"/>
          </a:xfrm>
          <a:prstGeom prst="rect">
            <a:avLst/>
          </a:prstGeom>
          <a:noFill/>
        </p:spPr>
        <p:txBody>
          <a:bodyPr wrap="square" rtlCol="0">
            <a:spAutoFit/>
          </a:bodyPr>
          <a:lstStyle/>
          <a:p>
            <a:r>
              <a:rPr lang="en-US" sz="2000" dirty="0" smtClean="0"/>
              <a:t>Acceleration of highly charge ions from EBIT (7/3/2011)</a:t>
            </a:r>
          </a:p>
          <a:p>
            <a:endParaRPr lang="en-US" dirty="0" smtClean="0"/>
          </a:p>
          <a:p>
            <a:r>
              <a:rPr lang="en-US" sz="2000" dirty="0" smtClean="0"/>
              <a:t>First demonstration of the complete accelerator!</a:t>
            </a:r>
            <a:endParaRPr lang="en-US"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idx="1"/>
          </p:nvPr>
        </p:nvSpPr>
        <p:spPr/>
        <p:txBody>
          <a:bodyPr>
            <a:normAutofit/>
          </a:bodyPr>
          <a:lstStyle/>
          <a:p>
            <a:endParaRPr lang="en-US" dirty="0" smtClean="0">
              <a:latin typeface="Arial" pitchFamily="34" charset="0"/>
              <a:ea typeface="ＭＳ Ｐゴシック" charset="-128"/>
            </a:endParaRPr>
          </a:p>
          <a:p>
            <a:endParaRPr lang="en-US" dirty="0" smtClean="0">
              <a:latin typeface="Arial" pitchFamily="34" charset="0"/>
              <a:ea typeface="ＭＳ Ｐゴシック" charset="-128"/>
            </a:endParaRPr>
          </a:p>
          <a:p>
            <a:pPr>
              <a:buNone/>
            </a:pPr>
            <a:endParaRPr lang="en-US" dirty="0" smtClean="0">
              <a:latin typeface="Arial" pitchFamily="34" charset="0"/>
              <a:ea typeface="ＭＳ Ｐゴシック" charset="-128"/>
            </a:endParaRPr>
          </a:p>
        </p:txBody>
      </p:sp>
      <p:sp>
        <p:nvSpPr>
          <p:cNvPr id="11267" name="Title 2"/>
          <p:cNvSpPr>
            <a:spLocks noGrp="1"/>
          </p:cNvSpPr>
          <p:nvPr>
            <p:ph type="title"/>
          </p:nvPr>
        </p:nvSpPr>
        <p:spPr>
          <a:xfrm>
            <a:off x="75595" y="285750"/>
            <a:ext cx="8992810" cy="485180"/>
          </a:xfrm>
        </p:spPr>
        <p:txBody>
          <a:bodyPr>
            <a:normAutofit/>
          </a:bodyPr>
          <a:lstStyle/>
          <a:p>
            <a:r>
              <a:rPr lang="en-US" dirty="0" smtClean="0">
                <a:latin typeface="Arial" pitchFamily="34" charset="0"/>
                <a:ea typeface="ＭＳ Ｐゴシック" charset="-128"/>
              </a:rPr>
              <a:t>Outline</a:t>
            </a:r>
          </a:p>
        </p:txBody>
      </p:sp>
      <p:sp>
        <p:nvSpPr>
          <p:cNvPr id="8" name="TextBox 7"/>
          <p:cNvSpPr txBox="1"/>
          <p:nvPr/>
        </p:nvSpPr>
        <p:spPr>
          <a:xfrm>
            <a:off x="448236" y="1075765"/>
            <a:ext cx="5558864" cy="2869976"/>
          </a:xfrm>
          <a:prstGeom prst="rect">
            <a:avLst/>
          </a:prstGeom>
          <a:noFill/>
        </p:spPr>
        <p:txBody>
          <a:bodyPr wrap="square" lIns="91399" tIns="45700" rIns="91399" bIns="45700" rtlCol="0">
            <a:spAutoFit/>
          </a:bodyPr>
          <a:lstStyle/>
          <a:p>
            <a:pPr marL="234845" indent="-234845">
              <a:spcAft>
                <a:spcPts val="300"/>
              </a:spcAft>
              <a:buFont typeface="Arial" pitchFamily="34" charset="0"/>
              <a:buChar char="•"/>
            </a:pPr>
            <a:r>
              <a:rPr lang="en-US" sz="2400" dirty="0" smtClean="0">
                <a:solidFill>
                  <a:srgbClr val="064308"/>
                </a:solidFill>
              </a:rPr>
              <a:t>R</a:t>
            </a:r>
            <a:r>
              <a:rPr lang="el-GR" sz="2400" dirty="0" smtClean="0">
                <a:solidFill>
                  <a:srgbClr val="064308"/>
                </a:solidFill>
              </a:rPr>
              <a:t>ε</a:t>
            </a:r>
            <a:r>
              <a:rPr lang="en-US" sz="2400" dirty="0" smtClean="0">
                <a:solidFill>
                  <a:srgbClr val="064308"/>
                </a:solidFill>
              </a:rPr>
              <a:t>A Overview</a:t>
            </a:r>
          </a:p>
          <a:p>
            <a:pPr marL="234845" indent="-234845">
              <a:spcAft>
                <a:spcPts val="300"/>
              </a:spcAft>
              <a:buFont typeface="Arial" pitchFamily="34" charset="0"/>
              <a:buChar char="•"/>
            </a:pPr>
            <a:r>
              <a:rPr lang="en-US" sz="2400" dirty="0" smtClean="0">
                <a:solidFill>
                  <a:srgbClr val="064308"/>
                </a:solidFill>
              </a:rPr>
              <a:t>Accelerator design</a:t>
            </a:r>
            <a:endParaRPr lang="en-US" sz="2400" dirty="0">
              <a:solidFill>
                <a:srgbClr val="064308"/>
              </a:solidFill>
            </a:endParaRPr>
          </a:p>
          <a:p>
            <a:pPr marL="234845" indent="-234845">
              <a:spcAft>
                <a:spcPts val="300"/>
              </a:spcAft>
              <a:buFont typeface="Arial" pitchFamily="34" charset="0"/>
              <a:buChar char="•"/>
            </a:pPr>
            <a:r>
              <a:rPr lang="en-US" sz="2400" dirty="0" smtClean="0">
                <a:solidFill>
                  <a:srgbClr val="064308"/>
                </a:solidFill>
              </a:rPr>
              <a:t>Operational experience with the first two cryomodules</a:t>
            </a:r>
          </a:p>
          <a:p>
            <a:pPr marL="234845" indent="-234845">
              <a:spcAft>
                <a:spcPts val="300"/>
              </a:spcAft>
              <a:buFont typeface="Arial" pitchFamily="34" charset="0"/>
              <a:buChar char="•"/>
            </a:pPr>
            <a:r>
              <a:rPr lang="en-US" sz="2400" dirty="0" smtClean="0">
                <a:solidFill>
                  <a:srgbClr val="064308"/>
                </a:solidFill>
              </a:rPr>
              <a:t>Status of ß=0.085 cryomodule</a:t>
            </a:r>
          </a:p>
          <a:p>
            <a:pPr marL="234845" indent="-234845">
              <a:spcAft>
                <a:spcPts val="300"/>
              </a:spcAft>
              <a:buFont typeface="Arial" pitchFamily="34" charset="0"/>
              <a:buChar char="•"/>
            </a:pPr>
            <a:r>
              <a:rPr lang="en-US" sz="2400" dirty="0" smtClean="0">
                <a:solidFill>
                  <a:srgbClr val="064308"/>
                </a:solidFill>
              </a:rPr>
              <a:t>First beam experiments</a:t>
            </a:r>
          </a:p>
          <a:p>
            <a:pPr marL="234845" indent="-234845">
              <a:spcAft>
                <a:spcPts val="300"/>
              </a:spcAft>
              <a:buFont typeface="Arial" pitchFamily="34" charset="0"/>
              <a:buChar char="•"/>
            </a:pPr>
            <a:r>
              <a:rPr lang="en-US" sz="2400" dirty="0" smtClean="0">
                <a:solidFill>
                  <a:srgbClr val="064308"/>
                </a:solidFill>
              </a:rPr>
              <a:t>Outlook</a:t>
            </a:r>
          </a:p>
        </p:txBody>
      </p:sp>
      <p:pic>
        <p:nvPicPr>
          <p:cNvPr id="7" name="Picture 40" descr="E:\temp\photo\101201-ebit\xga\101201-ebit-809-xga.jpg"/>
          <p:cNvPicPr>
            <a:picLocks noChangeAspect="1" noChangeArrowheads="1"/>
          </p:cNvPicPr>
          <p:nvPr/>
        </p:nvPicPr>
        <p:blipFill>
          <a:blip r:embed="rId3" cstate="print"/>
          <a:srcRect b="4688"/>
          <a:stretch>
            <a:fillRect/>
          </a:stretch>
        </p:blipFill>
        <p:spPr bwMode="auto">
          <a:xfrm>
            <a:off x="6019800" y="1143000"/>
            <a:ext cx="2667000" cy="1906221"/>
          </a:xfrm>
          <a:prstGeom prst="rect">
            <a:avLst/>
          </a:prstGeom>
          <a:noFill/>
          <a:ln w="9525">
            <a:noFill/>
            <a:miter lim="800000"/>
            <a:headEnd/>
            <a:tailEnd/>
          </a:ln>
        </p:spPr>
      </p:pic>
      <p:pic>
        <p:nvPicPr>
          <p:cNvPr id="9" name="Picture 21"/>
          <p:cNvPicPr>
            <a:picLocks noChangeAspect="1" noChangeArrowheads="1"/>
          </p:cNvPicPr>
          <p:nvPr/>
        </p:nvPicPr>
        <p:blipFill>
          <a:blip r:embed="rId4" cstate="print"/>
          <a:srcRect t="10692"/>
          <a:stretch>
            <a:fillRect/>
          </a:stretch>
        </p:blipFill>
        <p:spPr bwMode="auto">
          <a:xfrm>
            <a:off x="5638800" y="3352800"/>
            <a:ext cx="3117850" cy="1909354"/>
          </a:xfrm>
          <a:prstGeom prst="rect">
            <a:avLst/>
          </a:prstGeom>
          <a:noFill/>
          <a:ln w="9525">
            <a:noFill/>
            <a:miter lim="800000"/>
            <a:headEnd/>
            <a:tailEnd/>
          </a:ln>
          <a:effectLst/>
        </p:spPr>
      </p:pic>
      <p:pic>
        <p:nvPicPr>
          <p:cNvPr id="10" name="Picture 13" descr="P1010026.JPG"/>
          <p:cNvPicPr>
            <a:picLocks noChangeAspect="1"/>
          </p:cNvPicPr>
          <p:nvPr/>
        </p:nvPicPr>
        <p:blipFill>
          <a:blip r:embed="rId5" cstate="print"/>
          <a:srcRect/>
          <a:stretch>
            <a:fillRect/>
          </a:stretch>
        </p:blipFill>
        <p:spPr bwMode="auto">
          <a:xfrm>
            <a:off x="2819400" y="4191000"/>
            <a:ext cx="2362200" cy="1773646"/>
          </a:xfrm>
          <a:prstGeom prst="rect">
            <a:avLst/>
          </a:prstGeom>
          <a:noFill/>
          <a:ln w="9525">
            <a:noFill/>
            <a:miter lim="800000"/>
            <a:headEnd/>
            <a:tailEnd/>
          </a:ln>
        </p:spPr>
      </p:pic>
      <p:sp>
        <p:nvSpPr>
          <p:cNvPr id="11"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D. Leitner, </a:t>
            </a:r>
            <a:r>
              <a:rPr lang="en-US" dirty="0" smtClean="0"/>
              <a:t>28</a:t>
            </a: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 July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2"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2</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3" name="Rectangle 12"/>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dirty="0" smtClean="0">
                <a:solidFill>
                  <a:srgbClr val="064308"/>
                </a:solidFill>
              </a:rPr>
              <a:t>SRF’2011, Chicago</a:t>
            </a:r>
            <a:endParaRPr lang="en-US" sz="800" kern="1200" noProof="0" dirty="0" smtClean="0">
              <a:solidFill>
                <a:srgbClr val="064308"/>
              </a:solidFill>
              <a:latin typeface="Arial" pitchFamily="34" charset="0"/>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0" y="1219200"/>
            <a:ext cx="8886141" cy="3657600"/>
          </a:xfrm>
          <a:prstGeom prst="rect">
            <a:avLst/>
          </a:prstGeom>
          <a:noFill/>
          <a:ln w="9525">
            <a:noFill/>
            <a:miter lim="800000"/>
            <a:headEnd/>
            <a:tailEnd/>
          </a:ln>
        </p:spPr>
      </p:pic>
      <p:sp>
        <p:nvSpPr>
          <p:cNvPr id="8" name="TextBox 7"/>
          <p:cNvSpPr txBox="1"/>
          <p:nvPr/>
        </p:nvSpPr>
        <p:spPr>
          <a:xfrm>
            <a:off x="228600" y="1066800"/>
            <a:ext cx="6629400" cy="364289"/>
          </a:xfrm>
          <a:prstGeom prst="rect">
            <a:avLst/>
          </a:prstGeom>
          <a:noFill/>
        </p:spPr>
        <p:txBody>
          <a:bodyPr wrap="square" lIns="86447" tIns="43223" rIns="86447" bIns="43223" rtlCol="0">
            <a:spAutoFit/>
          </a:bodyPr>
          <a:lstStyle/>
          <a:p>
            <a:pPr fontAlgn="base">
              <a:spcBef>
                <a:spcPct val="0"/>
              </a:spcBef>
              <a:spcAft>
                <a:spcPct val="0"/>
              </a:spcAft>
            </a:pPr>
            <a:r>
              <a:rPr lang="en-US" dirty="0" smtClean="0">
                <a:solidFill>
                  <a:srgbClr val="003300"/>
                </a:solidFill>
                <a:latin typeface="Helvetica" pitchFamily="34" charset="0"/>
              </a:rPr>
              <a:t>Installed</a:t>
            </a:r>
            <a:endParaRPr lang="en-US" dirty="0">
              <a:solidFill>
                <a:srgbClr val="003300"/>
              </a:solidFill>
              <a:latin typeface="Helvetica" pitchFamily="34" charset="0"/>
            </a:endParaRPr>
          </a:p>
        </p:txBody>
      </p:sp>
      <p:sp>
        <p:nvSpPr>
          <p:cNvPr id="9" name="TextBox 8"/>
          <p:cNvSpPr txBox="1"/>
          <p:nvPr/>
        </p:nvSpPr>
        <p:spPr>
          <a:xfrm>
            <a:off x="7162800" y="2544467"/>
            <a:ext cx="1416910" cy="579733"/>
          </a:xfrm>
          <a:prstGeom prst="rect">
            <a:avLst/>
          </a:prstGeom>
          <a:noFill/>
        </p:spPr>
        <p:txBody>
          <a:bodyPr wrap="none" lIns="86447" tIns="43223" rIns="86447" bIns="43223" rtlCol="0">
            <a:spAutoFit/>
          </a:bodyPr>
          <a:lstStyle/>
          <a:p>
            <a:pPr fontAlgn="base">
              <a:spcBef>
                <a:spcPct val="0"/>
              </a:spcBef>
              <a:spcAft>
                <a:spcPct val="0"/>
              </a:spcAft>
            </a:pPr>
            <a:r>
              <a:rPr lang="en-US" sz="1600" dirty="0">
                <a:latin typeface="Helvetica" pitchFamily="34" charset="0"/>
              </a:rPr>
              <a:t>0.085 module</a:t>
            </a:r>
          </a:p>
          <a:p>
            <a:pPr fontAlgn="base">
              <a:spcBef>
                <a:spcPct val="0"/>
              </a:spcBef>
              <a:spcAft>
                <a:spcPct val="0"/>
              </a:spcAft>
            </a:pPr>
            <a:r>
              <a:rPr lang="en-US" sz="1600" dirty="0" smtClean="0">
                <a:latin typeface="Helvetica" pitchFamily="34" charset="0"/>
              </a:rPr>
              <a:t>FY12</a:t>
            </a:r>
            <a:endParaRPr lang="en-US" sz="1600" dirty="0">
              <a:latin typeface="Helvetica" pitchFamily="34" charset="0"/>
            </a:endParaRPr>
          </a:p>
        </p:txBody>
      </p:sp>
      <p:sp>
        <p:nvSpPr>
          <p:cNvPr id="12" name="TextBox 11"/>
          <p:cNvSpPr txBox="1"/>
          <p:nvPr/>
        </p:nvSpPr>
        <p:spPr>
          <a:xfrm>
            <a:off x="5105400" y="2163467"/>
            <a:ext cx="1519502" cy="333511"/>
          </a:xfrm>
          <a:prstGeom prst="rect">
            <a:avLst/>
          </a:prstGeom>
          <a:noFill/>
        </p:spPr>
        <p:txBody>
          <a:bodyPr wrap="none" lIns="86447" tIns="43223" rIns="86447" bIns="43223" rtlCol="0">
            <a:spAutoFit/>
          </a:bodyPr>
          <a:lstStyle/>
          <a:p>
            <a:pPr fontAlgn="base">
              <a:spcBef>
                <a:spcPct val="0"/>
              </a:spcBef>
              <a:spcAft>
                <a:spcPct val="0"/>
              </a:spcAft>
            </a:pPr>
            <a:r>
              <a:rPr lang="en-US" sz="1600" dirty="0" smtClean="0">
                <a:latin typeface="Helvetica" pitchFamily="34" charset="0"/>
              </a:rPr>
              <a:t>0.041 modules</a:t>
            </a:r>
            <a:endParaRPr lang="en-US" sz="1600" dirty="0">
              <a:latin typeface="Helvetica" pitchFamily="34" charset="0"/>
            </a:endParaRPr>
          </a:p>
        </p:txBody>
      </p:sp>
      <p:sp>
        <p:nvSpPr>
          <p:cNvPr id="15" name="TextBox 14"/>
          <p:cNvSpPr txBox="1"/>
          <p:nvPr/>
        </p:nvSpPr>
        <p:spPr>
          <a:xfrm>
            <a:off x="3733800" y="2315867"/>
            <a:ext cx="931456" cy="333511"/>
          </a:xfrm>
          <a:prstGeom prst="rect">
            <a:avLst/>
          </a:prstGeom>
          <a:noFill/>
        </p:spPr>
        <p:txBody>
          <a:bodyPr wrap="none" lIns="86447" tIns="43223" rIns="86447" bIns="43223" rtlCol="0">
            <a:spAutoFit/>
          </a:bodyPr>
          <a:lstStyle/>
          <a:p>
            <a:pPr fontAlgn="base">
              <a:spcBef>
                <a:spcPct val="0"/>
              </a:spcBef>
              <a:spcAft>
                <a:spcPct val="0"/>
              </a:spcAft>
            </a:pPr>
            <a:r>
              <a:rPr lang="en-US" sz="1600" dirty="0" smtClean="0">
                <a:latin typeface="Helvetica" pitchFamily="34" charset="0"/>
              </a:rPr>
              <a:t>RT RFQ</a:t>
            </a:r>
            <a:endParaRPr lang="en-US" sz="1600" dirty="0">
              <a:latin typeface="Helvetica" pitchFamily="34" charset="0"/>
            </a:endParaRPr>
          </a:p>
        </p:txBody>
      </p:sp>
      <p:sp>
        <p:nvSpPr>
          <p:cNvPr id="16" name="TextBox 15"/>
          <p:cNvSpPr txBox="1"/>
          <p:nvPr/>
        </p:nvSpPr>
        <p:spPr>
          <a:xfrm>
            <a:off x="2819400" y="2011067"/>
            <a:ext cx="629835" cy="333511"/>
          </a:xfrm>
          <a:prstGeom prst="rect">
            <a:avLst/>
          </a:prstGeom>
          <a:noFill/>
        </p:spPr>
        <p:txBody>
          <a:bodyPr wrap="none" lIns="86447" tIns="43223" rIns="86447" bIns="43223" rtlCol="0">
            <a:spAutoFit/>
          </a:bodyPr>
          <a:lstStyle/>
          <a:p>
            <a:pPr fontAlgn="base">
              <a:spcBef>
                <a:spcPct val="0"/>
              </a:spcBef>
              <a:spcAft>
                <a:spcPct val="0"/>
              </a:spcAft>
            </a:pPr>
            <a:r>
              <a:rPr lang="en-US" sz="1600" dirty="0" smtClean="0">
                <a:latin typeface="Helvetica" pitchFamily="34" charset="0"/>
              </a:rPr>
              <a:t>MHB</a:t>
            </a:r>
            <a:endParaRPr lang="en-US" sz="1600" dirty="0">
              <a:latin typeface="Helvetica" pitchFamily="34" charset="0"/>
            </a:endParaRPr>
          </a:p>
        </p:txBody>
      </p:sp>
      <p:sp>
        <p:nvSpPr>
          <p:cNvPr id="21" name="Rectangle 20"/>
          <p:cNvSpPr/>
          <p:nvPr/>
        </p:nvSpPr>
        <p:spPr>
          <a:xfrm rot="906063">
            <a:off x="3397502" y="2729496"/>
            <a:ext cx="1286949" cy="205208"/>
          </a:xfrm>
          <a:prstGeom prst="rect">
            <a:avLst/>
          </a:prstGeom>
          <a:solidFill>
            <a:srgbClr val="E3B6FC"/>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lIns="91399" tIns="45700" rIns="91399" bIns="45700" rtlCol="0" anchor="ctr"/>
          <a:lstStyle/>
          <a:p>
            <a:pPr algn="ctr"/>
            <a:endParaRPr lang="en-US">
              <a:solidFill>
                <a:srgbClr val="FFFFFF"/>
              </a:solidFill>
            </a:endParaRPr>
          </a:p>
        </p:txBody>
      </p:sp>
      <p:sp>
        <p:nvSpPr>
          <p:cNvPr id="22" name="TextBox 21"/>
          <p:cNvSpPr txBox="1"/>
          <p:nvPr/>
        </p:nvSpPr>
        <p:spPr>
          <a:xfrm>
            <a:off x="914400" y="1553867"/>
            <a:ext cx="528847" cy="333511"/>
          </a:xfrm>
          <a:prstGeom prst="rect">
            <a:avLst/>
          </a:prstGeom>
          <a:noFill/>
        </p:spPr>
        <p:txBody>
          <a:bodyPr wrap="none" lIns="86447" tIns="43223" rIns="86447" bIns="43223" rtlCol="0">
            <a:spAutoFit/>
          </a:bodyPr>
          <a:lstStyle/>
          <a:p>
            <a:pPr fontAlgn="base">
              <a:spcBef>
                <a:spcPct val="0"/>
              </a:spcBef>
              <a:spcAft>
                <a:spcPct val="0"/>
              </a:spcAft>
            </a:pPr>
            <a:r>
              <a:rPr lang="en-US" sz="1600" dirty="0" smtClean="0">
                <a:latin typeface="Helvetica" pitchFamily="34" charset="0"/>
              </a:rPr>
              <a:t>Q/A</a:t>
            </a:r>
            <a:endParaRPr lang="en-US" sz="1600" dirty="0">
              <a:latin typeface="Helvetica" pitchFamily="34" charset="0"/>
            </a:endParaRPr>
          </a:p>
        </p:txBody>
      </p:sp>
      <p:sp>
        <p:nvSpPr>
          <p:cNvPr id="23" name="Rectangle 22"/>
          <p:cNvSpPr/>
          <p:nvPr/>
        </p:nvSpPr>
        <p:spPr>
          <a:xfrm>
            <a:off x="152400" y="1028700"/>
            <a:ext cx="6705600" cy="3225800"/>
          </a:xfrm>
          <a:prstGeom prst="rect">
            <a:avLst/>
          </a:prstGeom>
          <a:noFill/>
          <a:ln w="28575">
            <a:solidFill>
              <a:srgbClr val="064308"/>
            </a:solidFill>
          </a:ln>
        </p:spPr>
        <p:style>
          <a:lnRef idx="1">
            <a:schemeClr val="accent1"/>
          </a:lnRef>
          <a:fillRef idx="3">
            <a:schemeClr val="accent1"/>
          </a:fillRef>
          <a:effectRef idx="2">
            <a:schemeClr val="accent1"/>
          </a:effectRef>
          <a:fontRef idx="minor">
            <a:schemeClr val="lt1"/>
          </a:fontRef>
        </p:style>
        <p:txBody>
          <a:bodyPr lIns="91399" tIns="45700" rIns="91399" bIns="45700" rtlCol="0" anchor="ctr"/>
          <a:lstStyle/>
          <a:p>
            <a:pPr algn="ctr"/>
            <a:endParaRPr lang="en-US">
              <a:solidFill>
                <a:srgbClr val="FFFFFF"/>
              </a:solidFill>
            </a:endParaRPr>
          </a:p>
        </p:txBody>
      </p:sp>
      <p:sp>
        <p:nvSpPr>
          <p:cNvPr id="17" name="TextBox 16"/>
          <p:cNvSpPr txBox="1"/>
          <p:nvPr/>
        </p:nvSpPr>
        <p:spPr>
          <a:xfrm>
            <a:off x="2374900" y="1249067"/>
            <a:ext cx="3928815" cy="333511"/>
          </a:xfrm>
          <a:prstGeom prst="rect">
            <a:avLst/>
          </a:prstGeom>
          <a:noFill/>
        </p:spPr>
        <p:txBody>
          <a:bodyPr wrap="none" lIns="86447" tIns="43223" rIns="86447" bIns="43223" rtlCol="0">
            <a:spAutoFit/>
          </a:bodyPr>
          <a:lstStyle/>
          <a:p>
            <a:pPr fontAlgn="base">
              <a:spcBef>
                <a:spcPct val="0"/>
              </a:spcBef>
              <a:spcAft>
                <a:spcPct val="0"/>
              </a:spcAft>
            </a:pPr>
            <a:r>
              <a:rPr lang="en-US" sz="1600" dirty="0" smtClean="0">
                <a:latin typeface="Helvetica" pitchFamily="34" charset="0"/>
              </a:rPr>
              <a:t>Pilot source (tuning of the LINAC for RIB)</a:t>
            </a:r>
            <a:endParaRPr lang="en-US" sz="1600" dirty="0">
              <a:latin typeface="Helvetica" pitchFamily="34" charset="0"/>
            </a:endParaRPr>
          </a:p>
        </p:txBody>
      </p:sp>
      <p:sp>
        <p:nvSpPr>
          <p:cNvPr id="28" name="Content Placeholder 27"/>
          <p:cNvSpPr>
            <a:spLocks noGrp="1"/>
          </p:cNvSpPr>
          <p:nvPr>
            <p:ph idx="1"/>
          </p:nvPr>
        </p:nvSpPr>
        <p:spPr>
          <a:xfrm>
            <a:off x="140378" y="4368800"/>
            <a:ext cx="8990922" cy="1701800"/>
          </a:xfrm>
        </p:spPr>
        <p:txBody>
          <a:bodyPr/>
          <a:lstStyle/>
          <a:p>
            <a:r>
              <a:rPr lang="en-US" sz="1800" dirty="0" smtClean="0"/>
              <a:t>ReA3 will start operating with the Coupled Cyclotron Facility 2013</a:t>
            </a:r>
          </a:p>
          <a:p>
            <a:r>
              <a:rPr lang="en-US" sz="1800" dirty="0" smtClean="0"/>
              <a:t>ReA3 shares similar technologies as the FRIB driver LINAC</a:t>
            </a:r>
          </a:p>
          <a:p>
            <a:r>
              <a:rPr lang="en-US" sz="1800" dirty="0" smtClean="0"/>
              <a:t>ReA3 is fully integrated into the FRIB design team</a:t>
            </a:r>
          </a:p>
          <a:p>
            <a:r>
              <a:rPr lang="en-US" sz="1800" dirty="0" smtClean="0"/>
              <a:t>ReA3 provides data for the FRIB engineering, commissioning and installation planning, beam physics, and development of the control system</a:t>
            </a:r>
          </a:p>
          <a:p>
            <a:endParaRPr lang="en-US" sz="1800" dirty="0"/>
          </a:p>
        </p:txBody>
      </p:sp>
      <p:sp>
        <p:nvSpPr>
          <p:cNvPr id="18" name="Title 17"/>
          <p:cNvSpPr>
            <a:spLocks noGrp="1"/>
          </p:cNvSpPr>
          <p:nvPr>
            <p:ph type="title"/>
          </p:nvPr>
        </p:nvSpPr>
        <p:spPr>
          <a:xfrm>
            <a:off x="76200" y="262332"/>
            <a:ext cx="8991600" cy="478636"/>
          </a:xfrm>
        </p:spPr>
        <p:txBody>
          <a:bodyPr/>
          <a:lstStyle/>
          <a:p>
            <a:r>
              <a:rPr lang="en-US" dirty="0" smtClean="0"/>
              <a:t>Stage1: ReA3 Project Scope</a:t>
            </a:r>
            <a:endParaRPr lang="en-US" dirty="0"/>
          </a:p>
        </p:txBody>
      </p:sp>
      <p:sp>
        <p:nvSpPr>
          <p:cNvPr id="29" name="TextBox 28"/>
          <p:cNvSpPr txBox="1"/>
          <p:nvPr/>
        </p:nvSpPr>
        <p:spPr>
          <a:xfrm>
            <a:off x="3104493" y="3910812"/>
            <a:ext cx="629835" cy="333511"/>
          </a:xfrm>
          <a:prstGeom prst="rect">
            <a:avLst/>
          </a:prstGeom>
          <a:noFill/>
        </p:spPr>
        <p:txBody>
          <a:bodyPr wrap="none" lIns="86447" tIns="43223" rIns="86447" bIns="43223" rtlCol="0">
            <a:spAutoFit/>
          </a:bodyPr>
          <a:lstStyle/>
          <a:p>
            <a:pPr fontAlgn="base">
              <a:spcBef>
                <a:spcPct val="0"/>
              </a:spcBef>
              <a:spcAft>
                <a:spcPct val="0"/>
              </a:spcAft>
            </a:pPr>
            <a:r>
              <a:rPr lang="en-US" sz="1600" dirty="0" smtClean="0">
                <a:latin typeface="Helvetica" pitchFamily="34" charset="0"/>
              </a:rPr>
              <a:t>EBIT</a:t>
            </a:r>
            <a:endParaRPr lang="en-US" sz="1600" dirty="0">
              <a:latin typeface="Helvetica" pitchFamily="34" charset="0"/>
            </a:endParaRPr>
          </a:p>
        </p:txBody>
      </p:sp>
      <p:sp>
        <p:nvSpPr>
          <p:cNvPr id="30"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D. Leitner, </a:t>
            </a:r>
            <a:r>
              <a:rPr lang="en-US" dirty="0" smtClean="0"/>
              <a:t>28</a:t>
            </a: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 July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31"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20</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32" name="Rectangle 31"/>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dirty="0" smtClean="0">
                <a:solidFill>
                  <a:srgbClr val="064308"/>
                </a:solidFill>
              </a:rPr>
              <a:t>SRF’2011, Chicago</a:t>
            </a:r>
            <a:endParaRPr lang="en-US" sz="800" kern="1200" noProof="0" dirty="0" smtClean="0">
              <a:solidFill>
                <a:srgbClr val="064308"/>
              </a:solidFill>
              <a:latin typeface="Arial" pitchFamily="34" charset="0"/>
              <a:ea typeface="ヒラギノ角ゴ Pro W3"/>
              <a:cs typeface="ヒラギノ角ゴ Pro W3"/>
            </a:endParaRPr>
          </a:p>
        </p:txBody>
      </p:sp>
      <p:cxnSp>
        <p:nvCxnSpPr>
          <p:cNvPr id="34" name="Straight Arrow Connector 33"/>
          <p:cNvCxnSpPr/>
          <p:nvPr/>
        </p:nvCxnSpPr>
        <p:spPr>
          <a:xfrm rot="16200000" flipV="1">
            <a:off x="1162050" y="3829050"/>
            <a:ext cx="635000" cy="127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473200" y="3644900"/>
            <a:ext cx="851515" cy="523220"/>
          </a:xfrm>
          <a:prstGeom prst="rect">
            <a:avLst/>
          </a:prstGeom>
          <a:noFill/>
        </p:spPr>
        <p:txBody>
          <a:bodyPr wrap="none" rtlCol="0">
            <a:spAutoFit/>
          </a:bodyPr>
          <a:lstStyle/>
          <a:p>
            <a:r>
              <a:rPr lang="en-US" sz="1400" dirty="0" smtClean="0"/>
              <a:t>1+ rare</a:t>
            </a:r>
          </a:p>
          <a:p>
            <a:r>
              <a:rPr lang="en-US" sz="1400" dirty="0" smtClean="0"/>
              <a:t>isotopes</a:t>
            </a:r>
            <a:endParaRPr lang="en-US" sz="1400" dirty="0"/>
          </a:p>
        </p:txBody>
      </p:sp>
      <p:cxnSp>
        <p:nvCxnSpPr>
          <p:cNvPr id="38" name="Straight Arrow Connector 37"/>
          <p:cNvCxnSpPr/>
          <p:nvPr/>
        </p:nvCxnSpPr>
        <p:spPr>
          <a:xfrm rot="10800000">
            <a:off x="596900" y="3213100"/>
            <a:ext cx="1181100"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1587500" y="3568700"/>
            <a:ext cx="86360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30200" y="3429000"/>
            <a:ext cx="851515" cy="523220"/>
          </a:xfrm>
          <a:prstGeom prst="rect">
            <a:avLst/>
          </a:prstGeom>
          <a:noFill/>
        </p:spPr>
        <p:txBody>
          <a:bodyPr wrap="none" rtlCol="0">
            <a:spAutoFit/>
          </a:bodyPr>
          <a:lstStyle/>
          <a:p>
            <a:r>
              <a:rPr lang="en-US" sz="1400" dirty="0" smtClean="0"/>
              <a:t>n+ rare</a:t>
            </a:r>
          </a:p>
          <a:p>
            <a:r>
              <a:rPr lang="en-US" sz="1400" dirty="0" smtClean="0"/>
              <a:t>isotopes</a:t>
            </a:r>
            <a:endParaRPr lang="en-US" sz="1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3763793" y="1055074"/>
            <a:ext cx="5308730" cy="3834083"/>
          </a:xfrm>
          <a:prstGeom prst="rect">
            <a:avLst/>
          </a:prstGeom>
          <a:noFill/>
          <a:ln w="9525">
            <a:noFill/>
            <a:miter lim="800000"/>
            <a:headEnd/>
            <a:tailEnd/>
          </a:ln>
        </p:spPr>
      </p:pic>
      <p:sp>
        <p:nvSpPr>
          <p:cNvPr id="10244" name="Title 4"/>
          <p:cNvSpPr>
            <a:spLocks noGrp="1"/>
          </p:cNvSpPr>
          <p:nvPr>
            <p:ph type="title"/>
          </p:nvPr>
        </p:nvSpPr>
        <p:spPr>
          <a:xfrm>
            <a:off x="76200" y="181650"/>
            <a:ext cx="8991600" cy="478636"/>
          </a:xfrm>
        </p:spPr>
        <p:txBody>
          <a:bodyPr/>
          <a:lstStyle/>
          <a:p>
            <a:r>
              <a:rPr lang="en-US" dirty="0" smtClean="0"/>
              <a:t>ReA3 Status of cryomodule 3 </a:t>
            </a:r>
            <a:r>
              <a:rPr lang="en-US" dirty="0" smtClean="0">
                <a:sym typeface="Symbol"/>
              </a:rPr>
              <a:t>=0.085 QWR </a:t>
            </a:r>
            <a:endParaRPr lang="en-US" dirty="0" smtClean="0">
              <a:latin typeface="Arial" pitchFamily="34" charset="0"/>
              <a:ea typeface="ＭＳ Ｐゴシック"/>
              <a:cs typeface="ＭＳ Ｐゴシック"/>
            </a:endParaRPr>
          </a:p>
        </p:txBody>
      </p:sp>
      <p:sp>
        <p:nvSpPr>
          <p:cNvPr id="5" name="Footer Placeholder 4"/>
          <p:cNvSpPr>
            <a:spLocks noGrp="1"/>
          </p:cNvSpPr>
          <p:nvPr>
            <p:ph type="ftr" sz="quarter" idx="10"/>
          </p:nvPr>
        </p:nvSpPr>
        <p:spPr/>
        <p:txBody>
          <a:bodyPr/>
          <a:lstStyle/>
          <a:p>
            <a:r>
              <a:rPr lang="it-IT" sz="1050" dirty="0" smtClean="0"/>
              <a:t>Slide curtisy of  A. Facco</a:t>
            </a:r>
            <a:endParaRPr lang="en-US" sz="1050" dirty="0"/>
          </a:p>
        </p:txBody>
      </p:sp>
      <p:sp>
        <p:nvSpPr>
          <p:cNvPr id="6" name="Slide Number Placeholder 5"/>
          <p:cNvSpPr>
            <a:spLocks noGrp="1"/>
          </p:cNvSpPr>
          <p:nvPr>
            <p:ph type="sldNum" sz="quarter" idx="4"/>
          </p:nvPr>
        </p:nvSpPr>
        <p:spPr/>
        <p:txBody>
          <a:bodyPr/>
          <a:lstStyle/>
          <a:p>
            <a:pPr algn="l"/>
            <a:r>
              <a:rPr dirty="0"/>
              <a:t>, Slide </a:t>
            </a:r>
            <a:fld id="{1D2CDB64-C772-4C10-8066-C769534B205C}" type="slidenum">
              <a:rPr/>
              <a:pPr algn="l"/>
              <a:t>21</a:t>
            </a:fld>
            <a:endParaRPr dirty="0"/>
          </a:p>
        </p:txBody>
      </p:sp>
      <p:sp>
        <p:nvSpPr>
          <p:cNvPr id="8" name="Content Placeholder 4"/>
          <p:cNvSpPr>
            <a:spLocks noGrp="1"/>
          </p:cNvSpPr>
          <p:nvPr>
            <p:ph idx="1"/>
          </p:nvPr>
        </p:nvSpPr>
        <p:spPr>
          <a:xfrm>
            <a:off x="264459" y="1430855"/>
            <a:ext cx="3657600" cy="1828800"/>
          </a:xfrm>
        </p:spPr>
        <p:txBody>
          <a:bodyPr>
            <a:noAutofit/>
          </a:bodyPr>
          <a:lstStyle/>
          <a:p>
            <a:r>
              <a:rPr lang="en-US" sz="1800" dirty="0" smtClean="0"/>
              <a:t>Old design modified to improve performance reliability</a:t>
            </a:r>
          </a:p>
          <a:p>
            <a:r>
              <a:rPr lang="en-US" sz="1800" dirty="0" smtClean="0"/>
              <a:t>New design of the </a:t>
            </a:r>
            <a:r>
              <a:rPr lang="en-US" sz="1800" dirty="0" err="1" smtClean="0"/>
              <a:t>rf</a:t>
            </a:r>
            <a:r>
              <a:rPr lang="en-US" sz="1800" dirty="0" smtClean="0"/>
              <a:t> joint</a:t>
            </a:r>
          </a:p>
          <a:p>
            <a:r>
              <a:rPr lang="en-US" sz="1800" dirty="0" err="1" smtClean="0"/>
              <a:t>Rf</a:t>
            </a:r>
            <a:r>
              <a:rPr lang="en-US" sz="1800" dirty="0" smtClean="0"/>
              <a:t> couplers moved to the side</a:t>
            </a:r>
          </a:p>
          <a:p>
            <a:r>
              <a:rPr lang="en-US" sz="1800" dirty="0" smtClean="0"/>
              <a:t>Increased distance from inner conductor to tuning plate </a:t>
            </a:r>
          </a:p>
          <a:p>
            <a:endParaRPr lang="en-US" sz="1800" dirty="0"/>
          </a:p>
        </p:txBody>
      </p:sp>
      <p:pic>
        <p:nvPicPr>
          <p:cNvPr id="9" name="Picture 3"/>
          <p:cNvPicPr>
            <a:picLocks noChangeAspect="1" noChangeArrowheads="1"/>
          </p:cNvPicPr>
          <p:nvPr/>
        </p:nvPicPr>
        <p:blipFill>
          <a:blip r:embed="rId4" cstate="print"/>
          <a:srcRect/>
          <a:stretch>
            <a:fillRect/>
          </a:stretch>
        </p:blipFill>
        <p:spPr bwMode="auto">
          <a:xfrm>
            <a:off x="106198" y="3600311"/>
            <a:ext cx="3886200" cy="2206123"/>
          </a:xfrm>
          <a:prstGeom prst="rect">
            <a:avLst/>
          </a:prstGeom>
          <a:noFill/>
          <a:ln w="9525">
            <a:noFill/>
            <a:miter lim="800000"/>
            <a:headEnd/>
            <a:tailEnd/>
          </a:ln>
        </p:spPr>
      </p:pic>
      <p:sp>
        <p:nvSpPr>
          <p:cNvPr id="11" name="Rectangle 10"/>
          <p:cNvSpPr/>
          <p:nvPr/>
        </p:nvSpPr>
        <p:spPr>
          <a:xfrm>
            <a:off x="4419600" y="4918124"/>
            <a:ext cx="4419600" cy="1477328"/>
          </a:xfrm>
          <a:prstGeom prst="rect">
            <a:avLst/>
          </a:prstGeom>
        </p:spPr>
        <p:txBody>
          <a:bodyPr wrap="square">
            <a:spAutoFit/>
          </a:bodyPr>
          <a:lstStyle/>
          <a:p>
            <a:r>
              <a:rPr lang="en-US" dirty="0" smtClean="0">
                <a:solidFill>
                  <a:prstClr val="black"/>
                </a:solidFill>
              </a:rPr>
              <a:t>Both ReA3 and FRIB requirements more than fulfilled  in testing naked cavities with the new </a:t>
            </a:r>
            <a:r>
              <a:rPr lang="en-US" dirty="0" err="1" smtClean="0">
                <a:solidFill>
                  <a:prstClr val="black"/>
                </a:solidFill>
              </a:rPr>
              <a:t>rf</a:t>
            </a:r>
            <a:r>
              <a:rPr lang="en-US" dirty="0" smtClean="0">
                <a:solidFill>
                  <a:prstClr val="black"/>
                </a:solidFill>
              </a:rPr>
              <a:t> joint design and side coupler (3 tests in 2 cavities until now)</a:t>
            </a:r>
          </a:p>
          <a:p>
            <a:pPr>
              <a:buFont typeface="Arial" pitchFamily="34" charset="0"/>
              <a:buChar char="•"/>
            </a:pPr>
            <a:endParaRPr lang="en-US" dirty="0" smtClean="0">
              <a:solidFill>
                <a:prstClr val="black"/>
              </a:solidFill>
            </a:endParaRPr>
          </a:p>
        </p:txBody>
      </p:sp>
      <p:sp>
        <p:nvSpPr>
          <p:cNvPr id="10" name="Rectangle 9"/>
          <p:cNvSpPr/>
          <p:nvPr/>
        </p:nvSpPr>
        <p:spPr>
          <a:xfrm>
            <a:off x="4007223" y="1021541"/>
            <a:ext cx="1990165" cy="369332"/>
          </a:xfrm>
          <a:prstGeom prst="rect">
            <a:avLst/>
          </a:prstGeom>
          <a:noFill/>
        </p:spPr>
        <p:txBody>
          <a:bodyPr wrap="square">
            <a:spAutoFit/>
          </a:bodyPr>
          <a:lstStyle/>
          <a:p>
            <a:r>
              <a:rPr lang="en-US" b="1" dirty="0" smtClean="0"/>
              <a:t>TUPO060</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5" descr="RA_cavity_Q0vsEP"/>
          <p:cNvPicPr>
            <a:picLocks noChangeAspect="1" noChangeArrowheads="1"/>
          </p:cNvPicPr>
          <p:nvPr/>
        </p:nvPicPr>
        <p:blipFill>
          <a:blip r:embed="rId3" cstate="print"/>
          <a:srcRect r="48750" b="49591"/>
          <a:stretch>
            <a:fillRect/>
          </a:stretch>
        </p:blipFill>
        <p:spPr bwMode="auto">
          <a:xfrm>
            <a:off x="4167554" y="1196100"/>
            <a:ext cx="4926936" cy="3657254"/>
          </a:xfrm>
          <a:prstGeom prst="rect">
            <a:avLst/>
          </a:prstGeom>
          <a:noFill/>
          <a:ln w="9525">
            <a:noFill/>
            <a:miter lim="800000"/>
            <a:headEnd/>
            <a:tailEnd/>
          </a:ln>
        </p:spPr>
      </p:pic>
      <p:sp>
        <p:nvSpPr>
          <p:cNvPr id="10244" name="Title 4"/>
          <p:cNvSpPr>
            <a:spLocks noGrp="1"/>
          </p:cNvSpPr>
          <p:nvPr>
            <p:ph type="title"/>
          </p:nvPr>
        </p:nvSpPr>
        <p:spPr>
          <a:xfrm>
            <a:off x="76200" y="181650"/>
            <a:ext cx="8991600" cy="478636"/>
          </a:xfrm>
        </p:spPr>
        <p:txBody>
          <a:bodyPr/>
          <a:lstStyle/>
          <a:p>
            <a:r>
              <a:rPr lang="en-US" dirty="0" smtClean="0"/>
              <a:t>ReA3 Status of cryomodule 3 </a:t>
            </a:r>
            <a:r>
              <a:rPr lang="en-US" dirty="0" smtClean="0">
                <a:sym typeface="Symbol"/>
              </a:rPr>
              <a:t>=0.085 QWR </a:t>
            </a:r>
            <a:endParaRPr lang="en-US" dirty="0" smtClean="0">
              <a:latin typeface="Arial" pitchFamily="34" charset="0"/>
              <a:ea typeface="ＭＳ Ｐゴシック"/>
              <a:cs typeface="ＭＳ Ｐゴシック"/>
            </a:endParaRPr>
          </a:p>
        </p:txBody>
      </p:sp>
      <p:sp>
        <p:nvSpPr>
          <p:cNvPr id="5" name="Footer Placeholder 4"/>
          <p:cNvSpPr>
            <a:spLocks noGrp="1"/>
          </p:cNvSpPr>
          <p:nvPr>
            <p:ph type="ftr" sz="quarter" idx="10"/>
          </p:nvPr>
        </p:nvSpPr>
        <p:spPr/>
        <p:txBody>
          <a:bodyPr/>
          <a:lstStyle/>
          <a:p>
            <a:r>
              <a:rPr lang="it-IT" sz="1050" dirty="0" smtClean="0"/>
              <a:t>Slide courtesy of  A. Facco</a:t>
            </a:r>
            <a:endParaRPr lang="en-US" sz="1050" dirty="0"/>
          </a:p>
        </p:txBody>
      </p:sp>
      <p:sp>
        <p:nvSpPr>
          <p:cNvPr id="6" name="Slide Number Placeholder 5"/>
          <p:cNvSpPr>
            <a:spLocks noGrp="1"/>
          </p:cNvSpPr>
          <p:nvPr>
            <p:ph type="sldNum" sz="quarter" idx="4"/>
          </p:nvPr>
        </p:nvSpPr>
        <p:spPr/>
        <p:txBody>
          <a:bodyPr/>
          <a:lstStyle/>
          <a:p>
            <a:pPr algn="l"/>
            <a:r>
              <a:rPr dirty="0"/>
              <a:t>, Slide </a:t>
            </a:r>
            <a:fld id="{1D2CDB64-C772-4C10-8066-C769534B205C}" type="slidenum">
              <a:rPr/>
              <a:pPr algn="l"/>
              <a:t>22</a:t>
            </a:fld>
            <a:endParaRPr dirty="0"/>
          </a:p>
        </p:txBody>
      </p:sp>
      <p:sp>
        <p:nvSpPr>
          <p:cNvPr id="8" name="Content Placeholder 4"/>
          <p:cNvSpPr>
            <a:spLocks noGrp="1"/>
          </p:cNvSpPr>
          <p:nvPr>
            <p:ph idx="1"/>
          </p:nvPr>
        </p:nvSpPr>
        <p:spPr>
          <a:xfrm>
            <a:off x="264459" y="1430855"/>
            <a:ext cx="3657600" cy="1828800"/>
          </a:xfrm>
        </p:spPr>
        <p:txBody>
          <a:bodyPr>
            <a:noAutofit/>
          </a:bodyPr>
          <a:lstStyle/>
          <a:p>
            <a:r>
              <a:rPr lang="en-US" sz="1800" dirty="0" smtClean="0"/>
              <a:t>Old design modified to improve performance reliability</a:t>
            </a:r>
          </a:p>
          <a:p>
            <a:r>
              <a:rPr lang="en-US" sz="1800" dirty="0" smtClean="0"/>
              <a:t>New design of the </a:t>
            </a:r>
            <a:r>
              <a:rPr lang="en-US" sz="1800" dirty="0" err="1" smtClean="0"/>
              <a:t>rf</a:t>
            </a:r>
            <a:r>
              <a:rPr lang="en-US" sz="1800" dirty="0" smtClean="0"/>
              <a:t> joint</a:t>
            </a:r>
          </a:p>
          <a:p>
            <a:r>
              <a:rPr lang="en-US" sz="1800" dirty="0" err="1" smtClean="0"/>
              <a:t>Rf</a:t>
            </a:r>
            <a:r>
              <a:rPr lang="en-US" sz="1800" dirty="0" smtClean="0"/>
              <a:t> couplers moved to the side</a:t>
            </a:r>
          </a:p>
          <a:p>
            <a:r>
              <a:rPr lang="en-US" sz="1800" dirty="0" smtClean="0"/>
              <a:t>Increased distance from inner conductor to tuning plate </a:t>
            </a:r>
          </a:p>
          <a:p>
            <a:endParaRPr lang="en-US" sz="1800" dirty="0"/>
          </a:p>
        </p:txBody>
      </p:sp>
      <p:pic>
        <p:nvPicPr>
          <p:cNvPr id="9" name="Picture 3"/>
          <p:cNvPicPr>
            <a:picLocks noChangeAspect="1" noChangeArrowheads="1"/>
          </p:cNvPicPr>
          <p:nvPr/>
        </p:nvPicPr>
        <p:blipFill>
          <a:blip r:embed="rId4" cstate="print"/>
          <a:srcRect/>
          <a:stretch>
            <a:fillRect/>
          </a:stretch>
        </p:blipFill>
        <p:spPr bwMode="auto">
          <a:xfrm>
            <a:off x="106198" y="3600311"/>
            <a:ext cx="3886200" cy="2206123"/>
          </a:xfrm>
          <a:prstGeom prst="rect">
            <a:avLst/>
          </a:prstGeom>
          <a:noFill/>
          <a:ln w="9525">
            <a:noFill/>
            <a:miter lim="800000"/>
            <a:headEnd/>
            <a:tailEnd/>
          </a:ln>
        </p:spPr>
      </p:pic>
      <p:sp>
        <p:nvSpPr>
          <p:cNvPr id="11" name="Rectangle 10"/>
          <p:cNvSpPr/>
          <p:nvPr/>
        </p:nvSpPr>
        <p:spPr>
          <a:xfrm>
            <a:off x="4419600" y="4918124"/>
            <a:ext cx="4419600" cy="1015663"/>
          </a:xfrm>
          <a:prstGeom prst="rect">
            <a:avLst/>
          </a:prstGeom>
        </p:spPr>
        <p:txBody>
          <a:bodyPr wrap="square">
            <a:spAutoFit/>
          </a:bodyPr>
          <a:lstStyle/>
          <a:p>
            <a:r>
              <a:rPr lang="en-US" sz="2000" dirty="0" smtClean="0">
                <a:solidFill>
                  <a:prstClr val="black"/>
                </a:solidFill>
              </a:rPr>
              <a:t>Modification of cavities: January 2012</a:t>
            </a:r>
          </a:p>
          <a:p>
            <a:r>
              <a:rPr lang="en-US" sz="2000" dirty="0" smtClean="0">
                <a:solidFill>
                  <a:prstClr val="black"/>
                </a:solidFill>
              </a:rPr>
              <a:t>Cryomodule assembly : April 2012</a:t>
            </a:r>
          </a:p>
          <a:p>
            <a:r>
              <a:rPr lang="en-US" sz="2000" dirty="0" smtClean="0">
                <a:solidFill>
                  <a:prstClr val="black"/>
                </a:solidFill>
              </a:rPr>
              <a:t>Installation: July 2012</a:t>
            </a:r>
          </a:p>
        </p:txBody>
      </p:sp>
      <p:sp>
        <p:nvSpPr>
          <p:cNvPr id="10" name="Rectangle 9"/>
          <p:cNvSpPr/>
          <p:nvPr/>
        </p:nvSpPr>
        <p:spPr>
          <a:xfrm>
            <a:off x="4007223" y="1021541"/>
            <a:ext cx="1990165" cy="369332"/>
          </a:xfrm>
          <a:prstGeom prst="rect">
            <a:avLst/>
          </a:prstGeom>
          <a:solidFill>
            <a:schemeClr val="bg1"/>
          </a:solidFill>
        </p:spPr>
        <p:txBody>
          <a:bodyPr wrap="square">
            <a:spAutoFit/>
          </a:bodyPr>
          <a:lstStyle/>
          <a:p>
            <a:r>
              <a:rPr lang="en-US" b="1" dirty="0" smtClean="0"/>
              <a:t>TUPO060</a:t>
            </a:r>
            <a:endParaRPr lang="en-US" dirty="0"/>
          </a:p>
        </p:txBody>
      </p:sp>
      <p:sp>
        <p:nvSpPr>
          <p:cNvPr id="12" name="Rectangle 11"/>
          <p:cNvSpPr/>
          <p:nvPr/>
        </p:nvSpPr>
        <p:spPr>
          <a:xfrm>
            <a:off x="4572000" y="6068939"/>
            <a:ext cx="4572000" cy="646331"/>
          </a:xfrm>
          <a:prstGeom prst="rect">
            <a:avLst/>
          </a:prstGeom>
        </p:spPr>
        <p:txBody>
          <a:bodyPr>
            <a:spAutoFit/>
          </a:bodyPr>
          <a:lstStyle/>
          <a:p>
            <a:r>
              <a:rPr lang="en-US" sz="1200" b="1" dirty="0" smtClean="0"/>
              <a:t>TUPO060:  Dewar Testing of Beta = 0.085 Quarter Wave Resonators at MSU, </a:t>
            </a:r>
            <a:r>
              <a:rPr lang="en-US" sz="1200" dirty="0" smtClean="0"/>
              <a:t>J. Popielarski, A. Facco, W. Hartung, J. </a:t>
            </a:r>
            <a:r>
              <a:rPr lang="en-US" sz="1200" dirty="0" err="1" smtClean="0"/>
              <a:t>Wlodarczak</a:t>
            </a:r>
            <a:endParaRPr lang="en-US" sz="1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9" name="Content Placeholder 2"/>
          <p:cNvSpPr txBox="1">
            <a:spLocks/>
          </p:cNvSpPr>
          <p:nvPr/>
        </p:nvSpPr>
        <p:spPr>
          <a:xfrm>
            <a:off x="511899" y="1160930"/>
            <a:ext cx="8152490" cy="4809564"/>
          </a:xfrm>
          <a:prstGeom prst="rect">
            <a:avLst/>
          </a:prstGeom>
        </p:spPr>
        <p:txBody>
          <a:bodyPr/>
          <a:lstStyle/>
          <a:p>
            <a:pPr marL="182563" marR="0" lvl="0" indent="-182563" algn="l" defTabSz="806450" rtl="0" eaLnBrk="1" fontAlgn="base" latinLnBrk="0" hangingPunct="1">
              <a:lnSpc>
                <a:spcPct val="90000"/>
              </a:lnSpc>
              <a:spcBef>
                <a:spcPts val="1200"/>
              </a:spcBef>
              <a:spcAft>
                <a:spcPct val="0"/>
              </a:spcAft>
              <a:buClrTx/>
              <a:buSzPct val="100000"/>
              <a:buFont typeface="Wingdings" pitchFamily="2" charset="2"/>
              <a:buChar char="§"/>
              <a:tabLst/>
              <a:defRPr/>
            </a:pPr>
            <a:r>
              <a:rPr kumimoji="0" lang="en-US" sz="2000" b="1" i="0" u="none" strike="noStrike" kern="0" cap="none" spc="0" normalizeH="0" baseline="0" noProof="0" dirty="0" smtClean="0">
                <a:ln>
                  <a:noFill/>
                </a:ln>
                <a:solidFill>
                  <a:srgbClr val="003300"/>
                </a:solidFill>
                <a:effectLst/>
                <a:uLnTx/>
                <a:uFillTx/>
                <a:latin typeface="Calibri" pitchFamily="34" charset="0"/>
                <a:ea typeface="ＭＳ Ｐゴシック" pitchFamily="-65" charset="-128"/>
                <a:cs typeface="Calibri" pitchFamily="34" charset="0"/>
              </a:rPr>
              <a:t>The</a:t>
            </a:r>
            <a:r>
              <a:rPr kumimoji="0" lang="en-US" sz="2000" b="0" i="0" u="none" strike="noStrike" kern="0" cap="none" spc="0" normalizeH="0" baseline="0" noProof="0" dirty="0" smtClean="0">
                <a:ln>
                  <a:noFill/>
                </a:ln>
                <a:solidFill>
                  <a:srgbClr val="003300"/>
                </a:solidFill>
                <a:effectLst/>
                <a:uLnTx/>
                <a:uFillTx/>
                <a:latin typeface="Calibri" pitchFamily="34" charset="0"/>
                <a:ea typeface="ＭＳ Ｐゴシック" pitchFamily="-65" charset="-128"/>
                <a:cs typeface="Calibri" pitchFamily="34" charset="0"/>
              </a:rPr>
              <a:t> </a:t>
            </a:r>
            <a:r>
              <a:rPr kumimoji="0" lang="en-US" sz="2000" b="1" i="0" u="none" strike="noStrike" kern="0" cap="none" spc="0" normalizeH="0" baseline="0" noProof="0" dirty="0" smtClean="0">
                <a:ln>
                  <a:noFill/>
                </a:ln>
                <a:solidFill>
                  <a:srgbClr val="003300"/>
                </a:solidFill>
                <a:effectLst/>
                <a:uLnTx/>
                <a:uFillTx/>
                <a:latin typeface="Calibri" pitchFamily="34" charset="0"/>
                <a:ea typeface="ＭＳ Ｐゴシック" pitchFamily="-65" charset="-128"/>
                <a:cs typeface="Calibri" pitchFamily="34" charset="0"/>
              </a:rPr>
              <a:t>ReAccelerator facility R</a:t>
            </a:r>
            <a:r>
              <a:rPr kumimoji="0" lang="el-GR" sz="2000" b="1" i="0" u="none" strike="noStrike" kern="0" cap="none" spc="0" normalizeH="0" baseline="0" noProof="0" dirty="0" smtClean="0">
                <a:ln>
                  <a:noFill/>
                </a:ln>
                <a:solidFill>
                  <a:srgbClr val="003300"/>
                </a:solidFill>
                <a:effectLst/>
                <a:uLnTx/>
                <a:uFillTx/>
                <a:latin typeface="Calibri" pitchFamily="34" charset="0"/>
                <a:ea typeface="ＭＳ Ｐゴシック" pitchFamily="-65" charset="-128"/>
                <a:cs typeface="Calibri" pitchFamily="34" charset="0"/>
              </a:rPr>
              <a:t>εΑ</a:t>
            </a:r>
            <a:r>
              <a:rPr kumimoji="0" lang="en-US" sz="2000" b="1" i="0" u="none" strike="noStrike" kern="0" cap="none" spc="0" normalizeH="0" baseline="0" noProof="0" dirty="0" smtClean="0">
                <a:ln>
                  <a:noFill/>
                </a:ln>
                <a:solidFill>
                  <a:srgbClr val="003300"/>
                </a:solidFill>
                <a:effectLst/>
                <a:uLnTx/>
                <a:uFillTx/>
                <a:latin typeface="Calibri" pitchFamily="34" charset="0"/>
                <a:ea typeface="ＭＳ Ｐゴシック" pitchFamily="-65" charset="-128"/>
                <a:cs typeface="Calibri" pitchFamily="34" charset="0"/>
              </a:rPr>
              <a:t> is currently under commissioning at MSU</a:t>
            </a:r>
          </a:p>
          <a:p>
            <a:pPr marL="182563" marR="0" lvl="0" indent="-182563" algn="l" defTabSz="806450" rtl="0" eaLnBrk="1" fontAlgn="base" latinLnBrk="0" hangingPunct="1">
              <a:lnSpc>
                <a:spcPct val="90000"/>
              </a:lnSpc>
              <a:spcBef>
                <a:spcPts val="1200"/>
              </a:spcBef>
              <a:spcAft>
                <a:spcPct val="0"/>
              </a:spcAft>
              <a:buClrTx/>
              <a:buSzPct val="100000"/>
              <a:buFont typeface="Wingdings" pitchFamily="2" charset="2"/>
              <a:buChar char="§"/>
              <a:tabLst/>
              <a:defRPr/>
            </a:pPr>
            <a:r>
              <a:rPr kumimoji="0" lang="en-US" sz="2000" b="0" i="0" u="none" strike="noStrike" kern="0" cap="none" spc="0" normalizeH="0" baseline="0" noProof="0" dirty="0" smtClean="0">
                <a:ln>
                  <a:noFill/>
                </a:ln>
                <a:solidFill>
                  <a:srgbClr val="003300"/>
                </a:solidFill>
                <a:effectLst/>
                <a:uLnTx/>
                <a:uFillTx/>
                <a:latin typeface="Calibri" pitchFamily="34" charset="0"/>
                <a:ea typeface="ＭＳ Ｐゴシック" pitchFamily="-65" charset="-128"/>
                <a:cs typeface="Calibri" pitchFamily="34" charset="0"/>
              </a:rPr>
              <a:t>Constructed in 3 Phases: ReA3, ReA6, ReA12</a:t>
            </a:r>
          </a:p>
          <a:p>
            <a:pPr marL="182563" marR="0" lvl="0" indent="-182563" algn="l" defTabSz="806450" rtl="0" eaLnBrk="1" fontAlgn="base" latinLnBrk="0" hangingPunct="1">
              <a:lnSpc>
                <a:spcPct val="90000"/>
              </a:lnSpc>
              <a:spcBef>
                <a:spcPts val="1200"/>
              </a:spcBef>
              <a:spcAft>
                <a:spcPct val="0"/>
              </a:spcAft>
              <a:buClrTx/>
              <a:buSzPct val="100000"/>
              <a:buFont typeface="Wingdings" pitchFamily="2" charset="2"/>
              <a:buChar char="§"/>
              <a:tabLst/>
              <a:defRPr/>
            </a:pPr>
            <a:r>
              <a:rPr kumimoji="0" lang="en-US" sz="2000" b="0" i="0" u="none" strike="noStrike" kern="0" cap="none" spc="0" normalizeH="0" baseline="0" noProof="0" dirty="0" smtClean="0">
                <a:ln>
                  <a:noFill/>
                </a:ln>
                <a:solidFill>
                  <a:srgbClr val="003300"/>
                </a:solidFill>
                <a:effectLst/>
                <a:uLnTx/>
                <a:uFillTx/>
                <a:latin typeface="Calibri" pitchFamily="34" charset="0"/>
                <a:ea typeface="ＭＳ Ｐゴシック" pitchFamily="-65" charset="-128"/>
                <a:cs typeface="Calibri" pitchFamily="34" charset="0"/>
              </a:rPr>
              <a:t>First radioactive ion beam tests in 2012, </a:t>
            </a:r>
            <a:r>
              <a:rPr kumimoji="0" lang="en-US" sz="2000" b="1" i="0" u="none" strike="noStrike" kern="0" cap="none" spc="0" normalizeH="0" baseline="0" noProof="0" dirty="0" smtClean="0">
                <a:ln>
                  <a:noFill/>
                </a:ln>
                <a:solidFill>
                  <a:srgbClr val="003300"/>
                </a:solidFill>
                <a:effectLst/>
                <a:uLnTx/>
                <a:uFillTx/>
                <a:latin typeface="Calibri" pitchFamily="34" charset="0"/>
                <a:ea typeface="ＭＳ Ｐゴシック" pitchFamily="-65" charset="-128"/>
                <a:cs typeface="Calibri" pitchFamily="34" charset="0"/>
              </a:rPr>
              <a:t>limited user program with ReA3 is planned in 2013</a:t>
            </a:r>
          </a:p>
          <a:p>
            <a:pPr marL="182563" marR="0" lvl="0" indent="-182563" algn="l" defTabSz="806450" rtl="0" eaLnBrk="1" fontAlgn="base" latinLnBrk="0" hangingPunct="1">
              <a:lnSpc>
                <a:spcPct val="90000"/>
              </a:lnSpc>
              <a:spcBef>
                <a:spcPts val="1200"/>
              </a:spcBef>
              <a:spcAft>
                <a:spcPct val="0"/>
              </a:spcAft>
              <a:buClrTx/>
              <a:buSzPct val="100000"/>
              <a:buFont typeface="Wingdings" pitchFamily="2" charset="2"/>
              <a:buChar char="§"/>
              <a:tabLst/>
              <a:defRPr/>
            </a:pPr>
            <a:r>
              <a:rPr kumimoji="0" lang="en-US" sz="2000" b="1" i="0" u="none" strike="noStrike" kern="0" cap="none" spc="0" normalizeH="0" baseline="0" noProof="0" dirty="0" smtClean="0">
                <a:ln>
                  <a:noFill/>
                </a:ln>
                <a:solidFill>
                  <a:srgbClr val="003300"/>
                </a:solidFill>
                <a:effectLst/>
                <a:uLnTx/>
                <a:uFillTx/>
                <a:latin typeface="Calibri" pitchFamily="34" charset="0"/>
                <a:ea typeface="ＭＳ Ｐゴシック" pitchFamily="-65" charset="-128"/>
                <a:cs typeface="Calibri" pitchFamily="34" charset="0"/>
              </a:rPr>
              <a:t>ReA3 shares similar technologies as the FRIB driver LINAC</a:t>
            </a:r>
          </a:p>
          <a:p>
            <a:pPr marL="182563" marR="0" lvl="0" indent="-182563" algn="l" defTabSz="806450" rtl="0" eaLnBrk="1" fontAlgn="base" latinLnBrk="0" hangingPunct="1">
              <a:lnSpc>
                <a:spcPct val="90000"/>
              </a:lnSpc>
              <a:spcBef>
                <a:spcPts val="1200"/>
              </a:spcBef>
              <a:spcAft>
                <a:spcPct val="0"/>
              </a:spcAft>
              <a:buClrTx/>
              <a:buSzPct val="100000"/>
              <a:buFont typeface="Wingdings" pitchFamily="2" charset="2"/>
              <a:buChar char="§"/>
              <a:tabLst/>
              <a:defRPr/>
            </a:pPr>
            <a:r>
              <a:rPr kumimoji="0" lang="en-US" sz="2000" b="1" i="0" u="none" strike="noStrike" kern="0" cap="none" spc="0" normalizeH="0" baseline="0" noProof="0" dirty="0" smtClean="0">
                <a:ln>
                  <a:noFill/>
                </a:ln>
                <a:solidFill>
                  <a:srgbClr val="003300"/>
                </a:solidFill>
                <a:effectLst/>
                <a:uLnTx/>
                <a:uFillTx/>
                <a:latin typeface="Calibri" pitchFamily="34" charset="0"/>
                <a:ea typeface="ＭＳ Ｐゴシック" pitchFamily="-65" charset="-128"/>
                <a:cs typeface="Calibri" pitchFamily="34" charset="0"/>
              </a:rPr>
              <a:t>Commissioning is on track </a:t>
            </a:r>
            <a:r>
              <a:rPr kumimoji="0" lang="en-US" sz="2000" b="0" i="0" u="none" strike="noStrike" kern="0" cap="none" spc="0" normalizeH="0" baseline="0" noProof="0" dirty="0" smtClean="0">
                <a:ln>
                  <a:noFill/>
                </a:ln>
                <a:solidFill>
                  <a:srgbClr val="003300"/>
                </a:solidFill>
                <a:effectLst/>
                <a:uLnTx/>
                <a:uFillTx/>
                <a:latin typeface="Calibri" pitchFamily="34" charset="0"/>
                <a:ea typeface="ＭＳ Ｐゴシック" pitchFamily="-65" charset="-128"/>
                <a:cs typeface="Calibri" pitchFamily="34" charset="0"/>
              </a:rPr>
              <a:t>(Beam</a:t>
            </a:r>
            <a:r>
              <a:rPr kumimoji="0" lang="en-US" sz="2000" b="0" i="0" u="none" strike="noStrike" kern="0" cap="none" spc="0" normalizeH="0" noProof="0" dirty="0" smtClean="0">
                <a:ln>
                  <a:noFill/>
                </a:ln>
                <a:solidFill>
                  <a:srgbClr val="003300"/>
                </a:solidFill>
                <a:effectLst/>
                <a:uLnTx/>
                <a:uFillTx/>
                <a:latin typeface="Calibri" pitchFamily="34" charset="0"/>
                <a:ea typeface="ＭＳ Ｐゴシック" pitchFamily="-65" charset="-128"/>
                <a:cs typeface="Calibri" pitchFamily="34" charset="0"/>
              </a:rPr>
              <a:t> through the LINAC at nominal energies has been achieved, </a:t>
            </a:r>
            <a:r>
              <a:rPr lang="en-US" sz="2000" kern="0" noProof="0" dirty="0" smtClean="0">
                <a:solidFill>
                  <a:srgbClr val="003300"/>
                </a:solidFill>
                <a:latin typeface="Calibri" pitchFamily="34" charset="0"/>
                <a:ea typeface="ＭＳ Ｐゴシック" pitchFamily="-65" charset="-128"/>
                <a:cs typeface="Calibri" pitchFamily="34" charset="0"/>
              </a:rPr>
              <a:t>h</a:t>
            </a:r>
            <a:r>
              <a:rPr lang="en-US" sz="2000" kern="0" dirty="0" err="1" smtClean="0">
                <a:solidFill>
                  <a:srgbClr val="003300"/>
                </a:solidFill>
                <a:latin typeface="Calibri" pitchFamily="34" charset="0"/>
                <a:ea typeface="ＭＳ Ｐゴシック" pitchFamily="-65" charset="-128"/>
                <a:cs typeface="Calibri" pitchFamily="34" charset="0"/>
              </a:rPr>
              <a:t>igh</a:t>
            </a:r>
            <a:r>
              <a:rPr lang="en-US" sz="2000" kern="0" dirty="0" smtClean="0">
                <a:solidFill>
                  <a:srgbClr val="003300"/>
                </a:solidFill>
                <a:latin typeface="Calibri" pitchFamily="34" charset="0"/>
                <a:ea typeface="ＭＳ Ｐゴシック" pitchFamily="-65" charset="-128"/>
                <a:cs typeface="Calibri" pitchFamily="34" charset="0"/>
              </a:rPr>
              <a:t> charge state ion beam from the EBIT has been accelerated through the LINAC</a:t>
            </a:r>
          </a:p>
          <a:p>
            <a:pPr marL="182563" lvl="0" indent="-182563" defTabSz="806450">
              <a:lnSpc>
                <a:spcPct val="90000"/>
              </a:lnSpc>
              <a:spcBef>
                <a:spcPts val="1200"/>
              </a:spcBef>
              <a:buSzPct val="100000"/>
              <a:buFont typeface="Wingdings" pitchFamily="2" charset="2"/>
              <a:buChar char="§"/>
            </a:pPr>
            <a:r>
              <a:rPr lang="en-US" sz="2000" b="1" kern="0" dirty="0" smtClean="0">
                <a:solidFill>
                  <a:srgbClr val="003300"/>
                </a:solidFill>
                <a:latin typeface="Calibri" pitchFamily="34" charset="0"/>
                <a:ea typeface="ＭＳ Ｐゴシック" pitchFamily="-65" charset="-128"/>
                <a:cs typeface="Calibri" pitchFamily="34" charset="0"/>
              </a:rPr>
              <a:t>First two cryomodules </a:t>
            </a:r>
            <a:r>
              <a:rPr lang="en-US" sz="2000" b="1" dirty="0" smtClean="0">
                <a:solidFill>
                  <a:srgbClr val="003300"/>
                </a:solidFill>
                <a:latin typeface="Arial"/>
                <a:cs typeface="Arial"/>
              </a:rPr>
              <a:t>ß=0.041</a:t>
            </a:r>
            <a:r>
              <a:rPr lang="en-US" sz="2000" b="1" kern="0" dirty="0" smtClean="0">
                <a:solidFill>
                  <a:srgbClr val="003300"/>
                </a:solidFill>
                <a:latin typeface="Calibri" pitchFamily="34" charset="0"/>
                <a:ea typeface="ＭＳ Ｐゴシック" pitchFamily="-65" charset="-128"/>
                <a:cs typeface="Calibri" pitchFamily="34" charset="0"/>
              </a:rPr>
              <a:t> work to specification</a:t>
            </a:r>
          </a:p>
          <a:p>
            <a:pPr marL="182563" indent="-182563" defTabSz="806450">
              <a:lnSpc>
                <a:spcPct val="90000"/>
              </a:lnSpc>
              <a:spcBef>
                <a:spcPts val="1200"/>
              </a:spcBef>
              <a:buSzPct val="100000"/>
              <a:buFont typeface="Wingdings" pitchFamily="2" charset="2"/>
              <a:buChar char="§"/>
            </a:pPr>
            <a:r>
              <a:rPr lang="en-US" sz="2000" b="1" dirty="0" smtClean="0">
                <a:solidFill>
                  <a:srgbClr val="003300"/>
                </a:solidFill>
                <a:latin typeface="Calibri" pitchFamily="34" charset="0"/>
                <a:cs typeface="Calibri" pitchFamily="34" charset="0"/>
              </a:rPr>
              <a:t>ß=0.085 cryomodule R&amp;D</a:t>
            </a:r>
            <a:r>
              <a:rPr lang="en-US" sz="2000" dirty="0" smtClean="0">
                <a:solidFill>
                  <a:srgbClr val="003300"/>
                </a:solidFill>
                <a:latin typeface="Calibri" pitchFamily="34" charset="0"/>
                <a:cs typeface="Calibri" pitchFamily="34" charset="0"/>
              </a:rPr>
              <a:t>: Both ReA3 and FRIB performance requirements were exceeded in recent cavity tests with the new </a:t>
            </a:r>
            <a:r>
              <a:rPr lang="en-US" sz="2000" dirty="0" err="1" smtClean="0">
                <a:solidFill>
                  <a:srgbClr val="003300"/>
                </a:solidFill>
                <a:latin typeface="Calibri" pitchFamily="34" charset="0"/>
                <a:cs typeface="Calibri" pitchFamily="34" charset="0"/>
              </a:rPr>
              <a:t>rf</a:t>
            </a:r>
            <a:r>
              <a:rPr lang="en-US" sz="2000" dirty="0" smtClean="0">
                <a:solidFill>
                  <a:srgbClr val="003300"/>
                </a:solidFill>
                <a:latin typeface="Calibri" pitchFamily="34" charset="0"/>
                <a:cs typeface="Calibri" pitchFamily="34" charset="0"/>
              </a:rPr>
              <a:t> joint design and side coupler (3 tests in 2 cavities until now)</a:t>
            </a:r>
            <a:endParaRPr lang="en-US" sz="2000" kern="0" dirty="0" smtClean="0">
              <a:solidFill>
                <a:srgbClr val="003300"/>
              </a:solidFill>
              <a:latin typeface="Calibri" pitchFamily="34" charset="0"/>
              <a:ea typeface="ＭＳ Ｐゴシック" pitchFamily="-65" charset="-128"/>
              <a:cs typeface="Calibri" pitchFamily="34" charset="0"/>
            </a:endParaRPr>
          </a:p>
          <a:p>
            <a:pPr marL="182563" indent="-182563" defTabSz="806450">
              <a:lnSpc>
                <a:spcPct val="90000"/>
              </a:lnSpc>
              <a:spcBef>
                <a:spcPts val="1200"/>
              </a:spcBef>
              <a:buSzPct val="100000"/>
              <a:buFont typeface="Wingdings" pitchFamily="2" charset="2"/>
              <a:buChar char="§"/>
            </a:pPr>
            <a:r>
              <a:rPr lang="en-US" sz="2000" b="1" dirty="0" smtClean="0">
                <a:solidFill>
                  <a:srgbClr val="003300"/>
                </a:solidFill>
                <a:latin typeface="Calibri" pitchFamily="34" charset="0"/>
                <a:cs typeface="Calibri" pitchFamily="34" charset="0"/>
              </a:rPr>
              <a:t>ß=0.085 cryomodule installation July 2012</a:t>
            </a:r>
            <a:endParaRPr kumimoji="0" lang="en-US" sz="2000" b="0" i="0" u="none" strike="noStrike" kern="0" cap="none" spc="0" normalizeH="0" baseline="0" noProof="0" dirty="0" smtClean="0">
              <a:ln>
                <a:noFill/>
              </a:ln>
              <a:solidFill>
                <a:srgbClr val="064308"/>
              </a:solidFill>
              <a:effectLst/>
              <a:uLnTx/>
              <a:uFillTx/>
              <a:latin typeface="Calibri" pitchFamily="34" charset="0"/>
              <a:ea typeface="ＭＳ Ｐゴシック" pitchFamily="-65" charset="-128"/>
              <a:cs typeface="Calibri" pitchFamily="34" charset="0"/>
            </a:endParaRPr>
          </a:p>
          <a:p>
            <a:pPr marL="182563" marR="0" lvl="0" indent="-182563" algn="l" defTabSz="806450" rtl="0" eaLnBrk="1" fontAlgn="base" latinLnBrk="0" hangingPunct="1">
              <a:lnSpc>
                <a:spcPct val="90000"/>
              </a:lnSpc>
              <a:spcBef>
                <a:spcPts val="1200"/>
              </a:spcBef>
              <a:spcAft>
                <a:spcPct val="0"/>
              </a:spcAft>
              <a:buClrTx/>
              <a:buSzPct val="100000"/>
              <a:buFont typeface="Wingdings" pitchFamily="2" charset="2"/>
              <a:buChar char="§"/>
              <a:tabLst/>
              <a:defRPr/>
            </a:pPr>
            <a:endParaRPr kumimoji="0" lang="en-US" sz="2000" b="0" i="0" u="none" strike="noStrike" kern="0" cap="none" spc="0" normalizeH="0" baseline="0" noProof="0" dirty="0">
              <a:ln>
                <a:noFill/>
              </a:ln>
              <a:solidFill>
                <a:srgbClr val="064308"/>
              </a:solidFill>
              <a:effectLst/>
              <a:uLnTx/>
              <a:uFillTx/>
              <a:latin typeface="Calibri" pitchFamily="34" charset="0"/>
              <a:ea typeface="ＭＳ Ｐゴシック" pitchFamily="-65" charset="-128"/>
              <a:cs typeface="Calibri" pitchFamily="34" charset="0"/>
            </a:endParaRPr>
          </a:p>
        </p:txBody>
      </p:sp>
      <p:sp>
        <p:nvSpPr>
          <p:cNvPr id="10"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D. Leitner, </a:t>
            </a:r>
            <a:r>
              <a:rPr lang="en-US" dirty="0" smtClean="0"/>
              <a:t>28</a:t>
            </a: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 July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1"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23</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2" name="Rectangle 11"/>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dirty="0" smtClean="0">
                <a:solidFill>
                  <a:srgbClr val="064308"/>
                </a:solidFill>
              </a:rPr>
              <a:t>SRF’2011, Chicago</a:t>
            </a:r>
            <a:endParaRPr lang="en-US" sz="800" kern="1200" noProof="0" dirty="0" smtClean="0">
              <a:solidFill>
                <a:srgbClr val="064308"/>
              </a:solidFill>
              <a:latin typeface="Arial" pitchFamily="34" charset="0"/>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85750"/>
            <a:ext cx="8991600" cy="478636"/>
          </a:xfrm>
        </p:spPr>
        <p:txBody>
          <a:bodyPr/>
          <a:lstStyle/>
          <a:p>
            <a:r>
              <a:rPr lang="en-US" dirty="0" smtClean="0"/>
              <a:t>Acknowledgement</a:t>
            </a:r>
            <a:endParaRPr lang="en-US" dirty="0"/>
          </a:p>
        </p:txBody>
      </p:sp>
      <p:sp>
        <p:nvSpPr>
          <p:cNvPr id="9" name="Content Placeholder 2"/>
          <p:cNvSpPr txBox="1">
            <a:spLocks/>
          </p:cNvSpPr>
          <p:nvPr/>
        </p:nvSpPr>
        <p:spPr>
          <a:xfrm>
            <a:off x="529484" y="1020241"/>
            <a:ext cx="8614516" cy="4853021"/>
          </a:xfrm>
          <a:prstGeom prst="rect">
            <a:avLst/>
          </a:prstGeom>
        </p:spPr>
        <p:txBody>
          <a:bodyPr/>
          <a:lstStyle/>
          <a:p>
            <a:r>
              <a:rPr lang="en-US" sz="2400" dirty="0" smtClean="0">
                <a:solidFill>
                  <a:srgbClr val="003300"/>
                </a:solidFill>
              </a:rPr>
              <a:t>The authors and the FRIB project thanks members of technical review teams that have provided feedback on this development effort and especially appreciate the invaluable contributions from collaborators in a weekly SRF teleconference: </a:t>
            </a:r>
            <a:r>
              <a:rPr lang="en-US" sz="2400" b="1" dirty="0" smtClean="0">
                <a:solidFill>
                  <a:srgbClr val="003300"/>
                </a:solidFill>
              </a:rPr>
              <a:t>Curtis Crawford, Walter </a:t>
            </a:r>
            <a:r>
              <a:rPr lang="en-US" sz="2400" b="1" dirty="0" err="1" smtClean="0">
                <a:solidFill>
                  <a:srgbClr val="003300"/>
                </a:solidFill>
              </a:rPr>
              <a:t>Hartung</a:t>
            </a:r>
            <a:r>
              <a:rPr lang="en-US" sz="2400" b="1" dirty="0" smtClean="0">
                <a:solidFill>
                  <a:srgbClr val="003300"/>
                </a:solidFill>
              </a:rPr>
              <a:t>, Peter </a:t>
            </a:r>
            <a:r>
              <a:rPr lang="en-US" sz="2400" b="1" dirty="0" err="1" smtClean="0">
                <a:solidFill>
                  <a:srgbClr val="003300"/>
                </a:solidFill>
              </a:rPr>
              <a:t>Kneisel</a:t>
            </a:r>
            <a:r>
              <a:rPr lang="en-US" sz="2400" b="1" dirty="0" smtClean="0">
                <a:solidFill>
                  <a:srgbClr val="003300"/>
                </a:solidFill>
              </a:rPr>
              <a:t>, and Bob </a:t>
            </a:r>
            <a:r>
              <a:rPr lang="en-US" sz="2400" b="1" dirty="0" err="1" smtClean="0">
                <a:solidFill>
                  <a:srgbClr val="003300"/>
                </a:solidFill>
              </a:rPr>
              <a:t>Laxdal</a:t>
            </a:r>
            <a:r>
              <a:rPr lang="en-US" sz="2400" b="1" dirty="0" smtClean="0">
                <a:solidFill>
                  <a:srgbClr val="003300"/>
                </a:solidFill>
              </a:rPr>
              <a:t>.</a:t>
            </a:r>
          </a:p>
          <a:p>
            <a:endParaRPr lang="en-US" sz="2400" b="1" kern="0" dirty="0" smtClean="0">
              <a:solidFill>
                <a:srgbClr val="003300"/>
              </a:solidFill>
              <a:latin typeface="Calibri" pitchFamily="34" charset="0"/>
              <a:ea typeface="ＭＳ Ｐゴシック" pitchFamily="-65" charset="-128"/>
              <a:cs typeface="Calibri" pitchFamily="34" charset="0"/>
            </a:endParaRPr>
          </a:p>
          <a:p>
            <a:r>
              <a:rPr lang="en-US" sz="2400" dirty="0" smtClean="0">
                <a:solidFill>
                  <a:srgbClr val="003300"/>
                </a:solidFill>
              </a:rPr>
              <a:t>The authors would like to acknowledge the colleagues at NSCL for the tremendous effort required to design, build, process, and test the ReA3 QWR’s and cryomodules as the design team continues to incorporate changes that will not only increase the reliability of the ReA3 project, but will serve to reinforce technology also being developed for FRIB. </a:t>
            </a:r>
            <a:endParaRPr kumimoji="0" lang="en-US" sz="2400" b="0" i="0" u="none" strike="noStrike" kern="0" cap="none" spc="0" normalizeH="0" baseline="0" noProof="0" dirty="0" smtClean="0">
              <a:ln>
                <a:noFill/>
              </a:ln>
              <a:solidFill>
                <a:srgbClr val="003300"/>
              </a:solidFill>
              <a:effectLst/>
              <a:uLnTx/>
              <a:uFillTx/>
              <a:latin typeface="Calibri" pitchFamily="34" charset="0"/>
              <a:ea typeface="ＭＳ Ｐゴシック" pitchFamily="-65" charset="-128"/>
              <a:cs typeface="Calibri" pitchFamily="34" charset="0"/>
            </a:endParaRPr>
          </a:p>
          <a:p>
            <a:pPr marL="182563" marR="0" lvl="0" indent="-182563" algn="l" defTabSz="806450" rtl="0" eaLnBrk="1" fontAlgn="base" latinLnBrk="0" hangingPunct="1">
              <a:lnSpc>
                <a:spcPct val="90000"/>
              </a:lnSpc>
              <a:spcBef>
                <a:spcPts val="1200"/>
              </a:spcBef>
              <a:spcAft>
                <a:spcPct val="0"/>
              </a:spcAft>
              <a:buClrTx/>
              <a:buSzPct val="100000"/>
              <a:buFont typeface="Wingdings" pitchFamily="2" charset="2"/>
              <a:buChar char="§"/>
              <a:tabLst/>
              <a:defRPr/>
            </a:pPr>
            <a:endParaRPr kumimoji="0" lang="en-US" sz="2400" b="0" i="0" u="none" strike="noStrike" kern="0" cap="none" spc="0" normalizeH="0" baseline="0" noProof="0" dirty="0">
              <a:ln>
                <a:noFill/>
              </a:ln>
              <a:solidFill>
                <a:srgbClr val="003300"/>
              </a:solidFill>
              <a:effectLst/>
              <a:uLnTx/>
              <a:uFillTx/>
              <a:latin typeface="Calibri" pitchFamily="34" charset="0"/>
              <a:ea typeface="ＭＳ Ｐゴシック" pitchFamily="-65" charset="-128"/>
              <a:cs typeface="Calibri" pitchFamily="34" charset="0"/>
            </a:endParaRPr>
          </a:p>
        </p:txBody>
      </p:sp>
      <p:sp>
        <p:nvSpPr>
          <p:cNvPr id="10"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D. Leitner, </a:t>
            </a:r>
            <a:r>
              <a:rPr lang="en-US" dirty="0" smtClean="0"/>
              <a:t>28</a:t>
            </a: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 July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1"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24</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2" name="Rectangle 11"/>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dirty="0" smtClean="0">
                <a:solidFill>
                  <a:srgbClr val="064308"/>
                </a:solidFill>
              </a:rPr>
              <a:t>SRF’2011, Chicago</a:t>
            </a:r>
            <a:endParaRPr lang="en-US" sz="800" kern="1200" noProof="0" dirty="0" smtClean="0">
              <a:solidFill>
                <a:srgbClr val="064308"/>
              </a:solidFill>
              <a:latin typeface="Arial" pitchFamily="34" charset="0"/>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smtClean="0"/>
          </a:p>
          <a:p>
            <a:endParaRPr lang="en-US" dirty="0"/>
          </a:p>
        </p:txBody>
      </p:sp>
      <p:sp>
        <p:nvSpPr>
          <p:cNvPr id="44" name="Title 1"/>
          <p:cNvSpPr>
            <a:spLocks noGrp="1"/>
          </p:cNvSpPr>
          <p:nvPr>
            <p:ph type="title"/>
          </p:nvPr>
        </p:nvSpPr>
        <p:spPr>
          <a:xfrm>
            <a:off x="76200" y="262332"/>
            <a:ext cx="8991600" cy="478636"/>
          </a:xfrm>
        </p:spPr>
        <p:txBody>
          <a:bodyPr/>
          <a:lstStyle/>
          <a:p>
            <a:r>
              <a:rPr lang="en-US" dirty="0" smtClean="0"/>
              <a:t>1</a:t>
            </a:r>
            <a:r>
              <a:rPr lang="en-US" baseline="30000" dirty="0" smtClean="0"/>
              <a:t>st</a:t>
            </a:r>
            <a:r>
              <a:rPr lang="en-US" dirty="0" smtClean="0"/>
              <a:t> Stage: ReA3 Project Scope</a:t>
            </a:r>
            <a:endParaRPr lang="en-US" dirty="0"/>
          </a:p>
        </p:txBody>
      </p:sp>
      <p:graphicFrame>
        <p:nvGraphicFramePr>
          <p:cNvPr id="8" name="Table 7"/>
          <p:cNvGraphicFramePr>
            <a:graphicFrameLocks noGrp="1"/>
          </p:cNvGraphicFramePr>
          <p:nvPr/>
        </p:nvGraphicFramePr>
        <p:xfrm>
          <a:off x="228600" y="3810000"/>
          <a:ext cx="8686800" cy="2179320"/>
        </p:xfrm>
        <a:graphic>
          <a:graphicData uri="http://schemas.openxmlformats.org/drawingml/2006/table">
            <a:tbl>
              <a:tblPr firstRow="1" bandRow="1">
                <a:tableStyleId>{2D5ABB26-0587-4C30-8999-92F81FD0307C}</a:tableStyleId>
              </a:tblPr>
              <a:tblGrid>
                <a:gridCol w="1468145"/>
                <a:gridCol w="2189455"/>
                <a:gridCol w="2286000"/>
                <a:gridCol w="2743200"/>
              </a:tblGrid>
              <a:tr h="685800">
                <a:tc gridSpan="4">
                  <a:txBody>
                    <a:bodyPr/>
                    <a:lstStyle/>
                    <a:p>
                      <a:pPr marL="0" marR="0" indent="0" algn="l" defTabSz="914156" rtl="0" eaLnBrk="1" fontAlgn="auto" latinLnBrk="0" hangingPunct="1">
                        <a:lnSpc>
                          <a:spcPct val="100000"/>
                        </a:lnSpc>
                        <a:spcBef>
                          <a:spcPts val="0"/>
                        </a:spcBef>
                        <a:spcAft>
                          <a:spcPts val="0"/>
                        </a:spcAft>
                        <a:buClrTx/>
                        <a:buSzTx/>
                        <a:buFontTx/>
                        <a:buNone/>
                        <a:tabLst/>
                        <a:defRPr/>
                      </a:pPr>
                      <a:r>
                        <a:rPr lang="en-US" dirty="0" smtClean="0">
                          <a:solidFill>
                            <a:srgbClr val="003300"/>
                          </a:solidFill>
                        </a:rPr>
                        <a:t>ReA3 will provide reaccelerated rare isotope beams with high efficiency for all beams and with full energy variability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l" defTabSz="914318" rtl="0" eaLnBrk="1" fontAlgn="auto" latinLnBrk="0" hangingPunct="1">
                        <a:lnSpc>
                          <a:spcPct val="100000"/>
                        </a:lnSpc>
                        <a:spcBef>
                          <a:spcPts val="0"/>
                        </a:spcBef>
                        <a:spcAft>
                          <a:spcPts val="0"/>
                        </a:spcAft>
                        <a:buClrTx/>
                        <a:buSzTx/>
                        <a:buFontTx/>
                        <a:buNone/>
                        <a:tabLst/>
                        <a:defRPr/>
                      </a:pPr>
                      <a:endParaRPr lang="en-US" sz="18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l" defTabSz="914318" rtl="0" eaLnBrk="1" fontAlgn="auto" latinLnBrk="0" hangingPunct="1">
                        <a:lnSpc>
                          <a:spcPct val="100000"/>
                        </a:lnSpc>
                        <a:spcBef>
                          <a:spcPts val="0"/>
                        </a:spcBef>
                        <a:spcAft>
                          <a:spcPts val="0"/>
                        </a:spcAft>
                        <a:buClrTx/>
                        <a:buSzTx/>
                        <a:buFontTx/>
                        <a:buNone/>
                        <a:tabLst/>
                        <a:defRPr/>
                      </a:pPr>
                      <a:endParaRPr lang="en-US" sz="18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000">
                <a:tc>
                  <a:txBody>
                    <a:bodyPr/>
                    <a:lstStyle/>
                    <a:p>
                      <a:r>
                        <a:rPr lang="en-US" sz="1800" dirty="0" smtClean="0"/>
                        <a:t>Ion</a:t>
                      </a:r>
                      <a:r>
                        <a:rPr lang="en-US" sz="1800" baseline="0" dirty="0" smtClean="0"/>
                        <a:t> species</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Q/A</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800" dirty="0" smtClean="0"/>
                        <a:t>Min. Energy (</a:t>
                      </a:r>
                      <a:r>
                        <a:rPr lang="en-US" sz="1800" dirty="0" err="1" smtClean="0"/>
                        <a:t>MeV</a:t>
                      </a:r>
                      <a:r>
                        <a:rPr lang="en-US" sz="1800" dirty="0" smtClean="0"/>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318" rtl="0" eaLnBrk="1" fontAlgn="auto" latinLnBrk="0" hangingPunct="1">
                        <a:lnSpc>
                          <a:spcPct val="100000"/>
                        </a:lnSpc>
                        <a:spcBef>
                          <a:spcPts val="0"/>
                        </a:spcBef>
                        <a:spcAft>
                          <a:spcPts val="0"/>
                        </a:spcAft>
                        <a:buClrTx/>
                        <a:buSzTx/>
                        <a:buFontTx/>
                        <a:buNone/>
                        <a:tabLst/>
                        <a:defRPr/>
                      </a:pPr>
                      <a:r>
                        <a:rPr lang="en-US" sz="1800" dirty="0" smtClean="0"/>
                        <a:t>Max. Energy</a:t>
                      </a:r>
                      <a:r>
                        <a:rPr lang="en-US" sz="1800" baseline="0" dirty="0" smtClean="0"/>
                        <a:t> </a:t>
                      </a:r>
                      <a:r>
                        <a:rPr lang="en-US" sz="1800" dirty="0" smtClean="0"/>
                        <a:t>(</a:t>
                      </a:r>
                      <a:r>
                        <a:rPr lang="en-US" sz="1800" dirty="0" err="1" smtClean="0"/>
                        <a:t>MeV</a:t>
                      </a:r>
                      <a:r>
                        <a:rPr lang="en-US" sz="1800" dirty="0" smtClean="0"/>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800" dirty="0" smtClean="0"/>
                        <a:t>H</a:t>
                      </a:r>
                      <a:r>
                        <a:rPr lang="en-US" sz="1800" baseline="-25000" dirty="0" smtClean="0"/>
                        <a:t>2 </a:t>
                      </a:r>
                      <a:r>
                        <a:rPr lang="en-US" sz="1800" dirty="0" smtClean="0"/>
                        <a:t>- </a:t>
                      </a:r>
                      <a:r>
                        <a:rPr lang="en-US" sz="1800" dirty="0" err="1" smtClean="0"/>
                        <a:t>Ru</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0.3-0.5</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0.3</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4 – 6</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800" dirty="0" err="1" smtClean="0"/>
                        <a:t>Nb</a:t>
                      </a:r>
                      <a:r>
                        <a:rPr lang="en-US" sz="1800" baseline="0" dirty="0" smtClean="0"/>
                        <a:t> – Re</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0.33-0.4</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4</a:t>
                      </a:r>
                      <a:r>
                        <a:rPr lang="en-US" sz="1800" baseline="0" dirty="0" smtClean="0"/>
                        <a:t> – 5 </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800" dirty="0" smtClean="0"/>
                        <a:t>Lu - U</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0.25</a:t>
                      </a:r>
                      <a:r>
                        <a:rPr lang="en-US" sz="1800" baseline="0" dirty="0" smtClean="0"/>
                        <a:t> – 0.35</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0.3</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3</a:t>
                      </a:r>
                      <a:r>
                        <a:rPr lang="en-US" sz="1800" baseline="0" dirty="0" smtClean="0"/>
                        <a:t> - 4</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7" name="Rectangle 36"/>
          <p:cNvSpPr/>
          <p:nvPr/>
        </p:nvSpPr>
        <p:spPr>
          <a:xfrm>
            <a:off x="7069024" y="2492829"/>
            <a:ext cx="2074976" cy="1190171"/>
          </a:xfrm>
          <a:prstGeom prst="rect">
            <a:avLst/>
          </a:prstGeom>
          <a:solidFill>
            <a:srgbClr val="6600CC"/>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38" name="Rectangle 5"/>
          <p:cNvSpPr>
            <a:spLocks noChangeArrowheads="1"/>
          </p:cNvSpPr>
          <p:nvPr/>
        </p:nvSpPr>
        <p:spPr bwMode="auto">
          <a:xfrm>
            <a:off x="4117947" y="3221809"/>
            <a:ext cx="1659981" cy="89263"/>
          </a:xfrm>
          <a:prstGeom prst="rect">
            <a:avLst/>
          </a:prstGeom>
          <a:solidFill>
            <a:srgbClr val="99FF99"/>
          </a:solidFill>
          <a:ln w="0" cap="flat">
            <a:solidFill>
              <a:srgbClr val="1F1DE8"/>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Rectangle 5"/>
          <p:cNvSpPr>
            <a:spLocks noChangeArrowheads="1"/>
          </p:cNvSpPr>
          <p:nvPr/>
        </p:nvSpPr>
        <p:spPr bwMode="auto">
          <a:xfrm rot="2660745">
            <a:off x="3320461" y="3070422"/>
            <a:ext cx="645548" cy="89263"/>
          </a:xfrm>
          <a:prstGeom prst="rect">
            <a:avLst/>
          </a:prstGeom>
          <a:solidFill>
            <a:srgbClr val="99FF99"/>
          </a:solidFill>
          <a:ln w="0" cap="flat">
            <a:solidFill>
              <a:srgbClr val="1F1DE8"/>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Rectangle 5"/>
          <p:cNvSpPr>
            <a:spLocks noChangeArrowheads="1"/>
          </p:cNvSpPr>
          <p:nvPr/>
        </p:nvSpPr>
        <p:spPr bwMode="auto">
          <a:xfrm rot="5400000">
            <a:off x="123584" y="2149175"/>
            <a:ext cx="1041400" cy="92221"/>
          </a:xfrm>
          <a:prstGeom prst="rect">
            <a:avLst/>
          </a:prstGeom>
          <a:solidFill>
            <a:srgbClr val="99FF99"/>
          </a:solidFill>
          <a:ln w="0" cap="flat">
            <a:solidFill>
              <a:srgbClr val="1F1DE8"/>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 name="Rectangle 5"/>
          <p:cNvSpPr>
            <a:spLocks noChangeArrowheads="1"/>
          </p:cNvSpPr>
          <p:nvPr/>
        </p:nvSpPr>
        <p:spPr bwMode="auto">
          <a:xfrm>
            <a:off x="920947" y="2747091"/>
            <a:ext cx="2489971" cy="89263"/>
          </a:xfrm>
          <a:prstGeom prst="rect">
            <a:avLst/>
          </a:prstGeom>
          <a:solidFill>
            <a:srgbClr val="99FF99"/>
          </a:solidFill>
          <a:ln w="0" cap="flat">
            <a:solidFill>
              <a:srgbClr val="1F1DE8"/>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Down Arrow 41"/>
          <p:cNvSpPr/>
          <p:nvPr/>
        </p:nvSpPr>
        <p:spPr>
          <a:xfrm>
            <a:off x="7299577" y="1525814"/>
            <a:ext cx="153702" cy="967014"/>
          </a:xfrm>
          <a:prstGeom prst="downArrow">
            <a:avLst/>
          </a:prstGeom>
          <a:solidFill>
            <a:srgbClr val="99FF99"/>
          </a:solidFill>
          <a:ln w="9525" cap="flat" cmpd="sng" algn="ctr">
            <a:solidFill>
              <a:srgbClr val="0033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51" name="Rectangle 5"/>
          <p:cNvSpPr>
            <a:spLocks noChangeArrowheads="1"/>
          </p:cNvSpPr>
          <p:nvPr/>
        </p:nvSpPr>
        <p:spPr bwMode="auto">
          <a:xfrm>
            <a:off x="920947" y="1481183"/>
            <a:ext cx="6492240" cy="89263"/>
          </a:xfrm>
          <a:prstGeom prst="rect">
            <a:avLst/>
          </a:prstGeom>
          <a:solidFill>
            <a:srgbClr val="99FF99"/>
          </a:solidFill>
          <a:ln w="0" cap="flat">
            <a:solidFill>
              <a:srgbClr val="1F1DE8"/>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63" name="Group 62"/>
          <p:cNvGrpSpPr/>
          <p:nvPr/>
        </p:nvGrpSpPr>
        <p:grpSpPr>
          <a:xfrm>
            <a:off x="3149625" y="2578063"/>
            <a:ext cx="416276" cy="460261"/>
            <a:chOff x="3763962" y="4887913"/>
            <a:chExt cx="412750" cy="471487"/>
          </a:xfrm>
        </p:grpSpPr>
        <p:sp>
          <p:nvSpPr>
            <p:cNvPr id="64" name="Freeform 7"/>
            <p:cNvSpPr>
              <a:spLocks/>
            </p:cNvSpPr>
            <p:nvPr/>
          </p:nvSpPr>
          <p:spPr bwMode="auto">
            <a:xfrm>
              <a:off x="3768724" y="4891088"/>
              <a:ext cx="403225" cy="463550"/>
            </a:xfrm>
            <a:custGeom>
              <a:avLst/>
              <a:gdLst/>
              <a:ahLst/>
              <a:cxnLst>
                <a:cxn ang="0">
                  <a:pos x="0" y="256"/>
                </a:cxn>
                <a:cxn ang="0">
                  <a:pos x="22" y="261"/>
                </a:cxn>
                <a:cxn ang="0">
                  <a:pos x="44" y="267"/>
                </a:cxn>
                <a:cxn ang="0">
                  <a:pos x="66" y="277"/>
                </a:cxn>
                <a:cxn ang="0">
                  <a:pos x="85" y="292"/>
                </a:cxn>
                <a:cxn ang="0">
                  <a:pos x="168" y="203"/>
                </a:cxn>
                <a:cxn ang="0">
                  <a:pos x="254" y="113"/>
                </a:cxn>
                <a:cxn ang="0">
                  <a:pos x="252" y="111"/>
                </a:cxn>
                <a:cxn ang="0">
                  <a:pos x="225" y="86"/>
                </a:cxn>
                <a:cxn ang="0">
                  <a:pos x="196" y="61"/>
                </a:cxn>
                <a:cxn ang="0">
                  <a:pos x="167" y="43"/>
                </a:cxn>
                <a:cxn ang="0">
                  <a:pos x="134" y="28"/>
                </a:cxn>
                <a:cxn ang="0">
                  <a:pos x="101" y="15"/>
                </a:cxn>
                <a:cxn ang="0">
                  <a:pos x="68" y="8"/>
                </a:cxn>
                <a:cxn ang="0">
                  <a:pos x="33" y="2"/>
                </a:cxn>
                <a:cxn ang="0">
                  <a:pos x="0" y="0"/>
                </a:cxn>
                <a:cxn ang="0">
                  <a:pos x="0" y="256"/>
                </a:cxn>
              </a:cxnLst>
              <a:rect l="0" t="0" r="r" b="b"/>
              <a:pathLst>
                <a:path w="254" h="292">
                  <a:moveTo>
                    <a:pt x="0" y="256"/>
                  </a:moveTo>
                  <a:lnTo>
                    <a:pt x="22" y="261"/>
                  </a:lnTo>
                  <a:lnTo>
                    <a:pt x="44" y="267"/>
                  </a:lnTo>
                  <a:lnTo>
                    <a:pt x="66" y="277"/>
                  </a:lnTo>
                  <a:lnTo>
                    <a:pt x="85" y="292"/>
                  </a:lnTo>
                  <a:lnTo>
                    <a:pt x="168" y="203"/>
                  </a:lnTo>
                  <a:lnTo>
                    <a:pt x="254" y="113"/>
                  </a:lnTo>
                  <a:lnTo>
                    <a:pt x="252" y="111"/>
                  </a:lnTo>
                  <a:lnTo>
                    <a:pt x="225" y="86"/>
                  </a:lnTo>
                  <a:lnTo>
                    <a:pt x="196" y="61"/>
                  </a:lnTo>
                  <a:lnTo>
                    <a:pt x="167" y="43"/>
                  </a:lnTo>
                  <a:lnTo>
                    <a:pt x="134" y="28"/>
                  </a:lnTo>
                  <a:lnTo>
                    <a:pt x="101" y="15"/>
                  </a:lnTo>
                  <a:lnTo>
                    <a:pt x="68" y="8"/>
                  </a:lnTo>
                  <a:lnTo>
                    <a:pt x="33" y="2"/>
                  </a:lnTo>
                  <a:lnTo>
                    <a:pt x="0" y="0"/>
                  </a:lnTo>
                  <a:lnTo>
                    <a:pt x="0" y="256"/>
                  </a:lnTo>
                  <a:close/>
                </a:path>
              </a:pathLst>
            </a:custGeom>
            <a:solidFill>
              <a:srgbClr val="B7FFB7"/>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8"/>
            <p:cNvSpPr>
              <a:spLocks noEditPoints="1"/>
            </p:cNvSpPr>
            <p:nvPr/>
          </p:nvSpPr>
          <p:spPr bwMode="auto">
            <a:xfrm>
              <a:off x="3763962" y="4887913"/>
              <a:ext cx="412750" cy="471487"/>
            </a:xfrm>
            <a:custGeom>
              <a:avLst/>
              <a:gdLst/>
              <a:ahLst/>
              <a:cxnLst>
                <a:cxn ang="0">
                  <a:pos x="16" y="795"/>
                </a:cxn>
                <a:cxn ang="0">
                  <a:pos x="10" y="787"/>
                </a:cxn>
                <a:cxn ang="0">
                  <a:pos x="77" y="801"/>
                </a:cxn>
                <a:cxn ang="0">
                  <a:pos x="144" y="819"/>
                </a:cxn>
                <a:cxn ang="0">
                  <a:pos x="145" y="820"/>
                </a:cxn>
                <a:cxn ang="0">
                  <a:pos x="212" y="852"/>
                </a:cxn>
                <a:cxn ang="0">
                  <a:pos x="214" y="853"/>
                </a:cxn>
                <a:cxn ang="0">
                  <a:pos x="272" y="898"/>
                </a:cxn>
                <a:cxn ang="0">
                  <a:pos x="261" y="899"/>
                </a:cxn>
                <a:cxn ang="0">
                  <a:pos x="512" y="626"/>
                </a:cxn>
                <a:cxn ang="0">
                  <a:pos x="771" y="349"/>
                </a:cxn>
                <a:cxn ang="0">
                  <a:pos x="771" y="360"/>
                </a:cxn>
                <a:cxn ang="0">
                  <a:pos x="766" y="355"/>
                </a:cxn>
                <a:cxn ang="0">
                  <a:pos x="683" y="278"/>
                </a:cxn>
                <a:cxn ang="0">
                  <a:pos x="596" y="201"/>
                </a:cxn>
                <a:cxn ang="0">
                  <a:pos x="597" y="202"/>
                </a:cxn>
                <a:cxn ang="0">
                  <a:pos x="509" y="147"/>
                </a:cxn>
                <a:cxn ang="0">
                  <a:pos x="410" y="102"/>
                </a:cxn>
                <a:cxn ang="0">
                  <a:pos x="310" y="61"/>
                </a:cxn>
                <a:cxn ang="0">
                  <a:pos x="311" y="62"/>
                </a:cxn>
                <a:cxn ang="0">
                  <a:pos x="211" y="39"/>
                </a:cxn>
                <a:cxn ang="0">
                  <a:pos x="107" y="21"/>
                </a:cxn>
                <a:cxn ang="0">
                  <a:pos x="8" y="16"/>
                </a:cxn>
                <a:cxn ang="0">
                  <a:pos x="16" y="8"/>
                </a:cxn>
                <a:cxn ang="0">
                  <a:pos x="16" y="795"/>
                </a:cxn>
                <a:cxn ang="0">
                  <a:pos x="0" y="8"/>
                </a:cxn>
                <a:cxn ang="0">
                  <a:pos x="3" y="3"/>
                </a:cxn>
                <a:cxn ang="0">
                  <a:pos x="9" y="0"/>
                </a:cxn>
                <a:cxn ang="0">
                  <a:pos x="110" y="5"/>
                </a:cxn>
                <a:cxn ang="0">
                  <a:pos x="215" y="23"/>
                </a:cxn>
                <a:cxn ang="0">
                  <a:pos x="315" y="46"/>
                </a:cxn>
                <a:cxn ang="0">
                  <a:pos x="316" y="47"/>
                </a:cxn>
                <a:cxn ang="0">
                  <a:pos x="417" y="88"/>
                </a:cxn>
                <a:cxn ang="0">
                  <a:pos x="518" y="134"/>
                </a:cxn>
                <a:cxn ang="0">
                  <a:pos x="605" y="188"/>
                </a:cxn>
                <a:cxn ang="0">
                  <a:pos x="606" y="189"/>
                </a:cxn>
                <a:cxn ang="0">
                  <a:pos x="694" y="266"/>
                </a:cxn>
                <a:cxn ang="0">
                  <a:pos x="778" y="344"/>
                </a:cxn>
                <a:cxn ang="0">
                  <a:pos x="782" y="349"/>
                </a:cxn>
                <a:cxn ang="0">
                  <a:pos x="782" y="360"/>
                </a:cxn>
                <a:cxn ang="0">
                  <a:pos x="524" y="637"/>
                </a:cxn>
                <a:cxn ang="0">
                  <a:pos x="273" y="910"/>
                </a:cxn>
                <a:cxn ang="0">
                  <a:pos x="262" y="911"/>
                </a:cxn>
                <a:cxn ang="0">
                  <a:pos x="204" y="865"/>
                </a:cxn>
                <a:cxn ang="0">
                  <a:pos x="205" y="866"/>
                </a:cxn>
                <a:cxn ang="0">
                  <a:pos x="139" y="834"/>
                </a:cxn>
                <a:cxn ang="0">
                  <a:pos x="140" y="835"/>
                </a:cxn>
                <a:cxn ang="0">
                  <a:pos x="74" y="817"/>
                </a:cxn>
                <a:cxn ang="0">
                  <a:pos x="7" y="803"/>
                </a:cxn>
                <a:cxn ang="0">
                  <a:pos x="0" y="795"/>
                </a:cxn>
                <a:cxn ang="0">
                  <a:pos x="0" y="8"/>
                </a:cxn>
              </a:cxnLst>
              <a:rect l="0" t="0" r="r" b="b"/>
              <a:pathLst>
                <a:path w="785" h="913">
                  <a:moveTo>
                    <a:pt x="16" y="795"/>
                  </a:moveTo>
                  <a:lnTo>
                    <a:pt x="10" y="787"/>
                  </a:lnTo>
                  <a:lnTo>
                    <a:pt x="77" y="801"/>
                  </a:lnTo>
                  <a:lnTo>
                    <a:pt x="144" y="819"/>
                  </a:lnTo>
                  <a:cubicBezTo>
                    <a:pt x="145" y="820"/>
                    <a:pt x="145" y="820"/>
                    <a:pt x="145" y="820"/>
                  </a:cubicBezTo>
                  <a:lnTo>
                    <a:pt x="212" y="852"/>
                  </a:lnTo>
                  <a:cubicBezTo>
                    <a:pt x="213" y="852"/>
                    <a:pt x="213" y="852"/>
                    <a:pt x="214" y="853"/>
                  </a:cubicBezTo>
                  <a:lnTo>
                    <a:pt x="272" y="898"/>
                  </a:lnTo>
                  <a:lnTo>
                    <a:pt x="261" y="899"/>
                  </a:lnTo>
                  <a:lnTo>
                    <a:pt x="512" y="626"/>
                  </a:lnTo>
                  <a:lnTo>
                    <a:pt x="771" y="349"/>
                  </a:lnTo>
                  <a:lnTo>
                    <a:pt x="771" y="360"/>
                  </a:lnTo>
                  <a:lnTo>
                    <a:pt x="766" y="355"/>
                  </a:lnTo>
                  <a:lnTo>
                    <a:pt x="683" y="278"/>
                  </a:lnTo>
                  <a:lnTo>
                    <a:pt x="596" y="201"/>
                  </a:lnTo>
                  <a:lnTo>
                    <a:pt x="597" y="202"/>
                  </a:lnTo>
                  <a:lnTo>
                    <a:pt x="509" y="147"/>
                  </a:lnTo>
                  <a:lnTo>
                    <a:pt x="410" y="102"/>
                  </a:lnTo>
                  <a:lnTo>
                    <a:pt x="310" y="61"/>
                  </a:lnTo>
                  <a:lnTo>
                    <a:pt x="311" y="62"/>
                  </a:lnTo>
                  <a:lnTo>
                    <a:pt x="211" y="39"/>
                  </a:lnTo>
                  <a:lnTo>
                    <a:pt x="107" y="21"/>
                  </a:lnTo>
                  <a:lnTo>
                    <a:pt x="8" y="16"/>
                  </a:lnTo>
                  <a:lnTo>
                    <a:pt x="16" y="8"/>
                  </a:lnTo>
                  <a:lnTo>
                    <a:pt x="16" y="795"/>
                  </a:lnTo>
                  <a:close/>
                  <a:moveTo>
                    <a:pt x="0" y="8"/>
                  </a:moveTo>
                  <a:cubicBezTo>
                    <a:pt x="0" y="6"/>
                    <a:pt x="1" y="4"/>
                    <a:pt x="3" y="3"/>
                  </a:cubicBezTo>
                  <a:cubicBezTo>
                    <a:pt x="5" y="1"/>
                    <a:pt x="7" y="0"/>
                    <a:pt x="9" y="0"/>
                  </a:cubicBezTo>
                  <a:lnTo>
                    <a:pt x="110" y="5"/>
                  </a:lnTo>
                  <a:lnTo>
                    <a:pt x="215" y="23"/>
                  </a:lnTo>
                  <a:lnTo>
                    <a:pt x="315" y="46"/>
                  </a:lnTo>
                  <a:cubicBezTo>
                    <a:pt x="315" y="46"/>
                    <a:pt x="316" y="46"/>
                    <a:pt x="316" y="47"/>
                  </a:cubicBezTo>
                  <a:lnTo>
                    <a:pt x="417" y="88"/>
                  </a:lnTo>
                  <a:lnTo>
                    <a:pt x="518" y="134"/>
                  </a:lnTo>
                  <a:lnTo>
                    <a:pt x="605" y="188"/>
                  </a:lnTo>
                  <a:cubicBezTo>
                    <a:pt x="606" y="188"/>
                    <a:pt x="606" y="189"/>
                    <a:pt x="606" y="189"/>
                  </a:cubicBezTo>
                  <a:lnTo>
                    <a:pt x="694" y="266"/>
                  </a:lnTo>
                  <a:lnTo>
                    <a:pt x="778" y="344"/>
                  </a:lnTo>
                  <a:lnTo>
                    <a:pt x="782" y="349"/>
                  </a:lnTo>
                  <a:cubicBezTo>
                    <a:pt x="785" y="352"/>
                    <a:pt x="785" y="357"/>
                    <a:pt x="782" y="360"/>
                  </a:cubicBezTo>
                  <a:lnTo>
                    <a:pt x="524" y="637"/>
                  </a:lnTo>
                  <a:lnTo>
                    <a:pt x="273" y="910"/>
                  </a:lnTo>
                  <a:cubicBezTo>
                    <a:pt x="270" y="913"/>
                    <a:pt x="266" y="913"/>
                    <a:pt x="262" y="911"/>
                  </a:cubicBezTo>
                  <a:lnTo>
                    <a:pt x="204" y="865"/>
                  </a:lnTo>
                  <a:lnTo>
                    <a:pt x="205" y="866"/>
                  </a:lnTo>
                  <a:lnTo>
                    <a:pt x="139" y="834"/>
                  </a:lnTo>
                  <a:lnTo>
                    <a:pt x="140" y="835"/>
                  </a:lnTo>
                  <a:lnTo>
                    <a:pt x="74" y="817"/>
                  </a:lnTo>
                  <a:lnTo>
                    <a:pt x="7" y="803"/>
                  </a:lnTo>
                  <a:cubicBezTo>
                    <a:pt x="3" y="802"/>
                    <a:pt x="0" y="799"/>
                    <a:pt x="0" y="795"/>
                  </a:cubicBezTo>
                  <a:lnTo>
                    <a:pt x="0" y="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67" name="Group 66"/>
          <p:cNvGrpSpPr/>
          <p:nvPr/>
        </p:nvGrpSpPr>
        <p:grpSpPr>
          <a:xfrm>
            <a:off x="495065" y="2447888"/>
            <a:ext cx="457904" cy="492805"/>
            <a:chOff x="568325" y="4754563"/>
            <a:chExt cx="454025" cy="504825"/>
          </a:xfrm>
        </p:grpSpPr>
        <p:sp>
          <p:nvSpPr>
            <p:cNvPr id="68" name="Freeform 11"/>
            <p:cNvSpPr>
              <a:spLocks/>
            </p:cNvSpPr>
            <p:nvPr/>
          </p:nvSpPr>
          <p:spPr bwMode="auto">
            <a:xfrm>
              <a:off x="573088" y="4759325"/>
              <a:ext cx="444500" cy="495300"/>
            </a:xfrm>
            <a:custGeom>
              <a:avLst/>
              <a:gdLst/>
              <a:ahLst/>
              <a:cxnLst>
                <a:cxn ang="0">
                  <a:pos x="280" y="312"/>
                </a:cxn>
                <a:cxn ang="0">
                  <a:pos x="279" y="312"/>
                </a:cxn>
                <a:cxn ang="0">
                  <a:pos x="249" y="310"/>
                </a:cxn>
                <a:cxn ang="0">
                  <a:pos x="222" y="306"/>
                </a:cxn>
                <a:cxn ang="0">
                  <a:pos x="196" y="298"/>
                </a:cxn>
                <a:cxn ang="0">
                  <a:pos x="169" y="287"/>
                </a:cxn>
                <a:cxn ang="0">
                  <a:pos x="145" y="274"/>
                </a:cxn>
                <a:cxn ang="0">
                  <a:pos x="122" y="260"/>
                </a:cxn>
                <a:cxn ang="0">
                  <a:pos x="100" y="240"/>
                </a:cxn>
                <a:cxn ang="0">
                  <a:pos x="81" y="221"/>
                </a:cxn>
                <a:cxn ang="0">
                  <a:pos x="63" y="198"/>
                </a:cxn>
                <a:cxn ang="0">
                  <a:pos x="47" y="174"/>
                </a:cxn>
                <a:cxn ang="0">
                  <a:pos x="33" y="149"/>
                </a:cxn>
                <a:cxn ang="0">
                  <a:pos x="22" y="121"/>
                </a:cxn>
                <a:cxn ang="0">
                  <a:pos x="12" y="93"/>
                </a:cxn>
                <a:cxn ang="0">
                  <a:pos x="5" y="64"/>
                </a:cxn>
                <a:cxn ang="0">
                  <a:pos x="0" y="32"/>
                </a:cxn>
                <a:cxn ang="0">
                  <a:pos x="0" y="0"/>
                </a:cxn>
                <a:cxn ang="0">
                  <a:pos x="184" y="0"/>
                </a:cxn>
                <a:cxn ang="0">
                  <a:pos x="186" y="20"/>
                </a:cxn>
                <a:cxn ang="0">
                  <a:pos x="191" y="40"/>
                </a:cxn>
                <a:cxn ang="0">
                  <a:pos x="201" y="56"/>
                </a:cxn>
                <a:cxn ang="0">
                  <a:pos x="213" y="71"/>
                </a:cxn>
                <a:cxn ang="0">
                  <a:pos x="227" y="83"/>
                </a:cxn>
                <a:cxn ang="0">
                  <a:pos x="243" y="94"/>
                </a:cxn>
                <a:cxn ang="0">
                  <a:pos x="261" y="102"/>
                </a:cxn>
                <a:cxn ang="0">
                  <a:pos x="279" y="103"/>
                </a:cxn>
                <a:cxn ang="0">
                  <a:pos x="279" y="208"/>
                </a:cxn>
                <a:cxn ang="0">
                  <a:pos x="280" y="312"/>
                </a:cxn>
              </a:cxnLst>
              <a:rect l="0" t="0" r="r" b="b"/>
              <a:pathLst>
                <a:path w="280" h="312">
                  <a:moveTo>
                    <a:pt x="280" y="312"/>
                  </a:moveTo>
                  <a:lnTo>
                    <a:pt x="279" y="312"/>
                  </a:lnTo>
                  <a:lnTo>
                    <a:pt x="249" y="310"/>
                  </a:lnTo>
                  <a:lnTo>
                    <a:pt x="222" y="306"/>
                  </a:lnTo>
                  <a:lnTo>
                    <a:pt x="196" y="298"/>
                  </a:lnTo>
                  <a:lnTo>
                    <a:pt x="169" y="287"/>
                  </a:lnTo>
                  <a:lnTo>
                    <a:pt x="145" y="274"/>
                  </a:lnTo>
                  <a:lnTo>
                    <a:pt x="122" y="260"/>
                  </a:lnTo>
                  <a:lnTo>
                    <a:pt x="100" y="240"/>
                  </a:lnTo>
                  <a:lnTo>
                    <a:pt x="81" y="221"/>
                  </a:lnTo>
                  <a:lnTo>
                    <a:pt x="63" y="198"/>
                  </a:lnTo>
                  <a:lnTo>
                    <a:pt x="47" y="174"/>
                  </a:lnTo>
                  <a:lnTo>
                    <a:pt x="33" y="149"/>
                  </a:lnTo>
                  <a:lnTo>
                    <a:pt x="22" y="121"/>
                  </a:lnTo>
                  <a:lnTo>
                    <a:pt x="12" y="93"/>
                  </a:lnTo>
                  <a:lnTo>
                    <a:pt x="5" y="64"/>
                  </a:lnTo>
                  <a:lnTo>
                    <a:pt x="0" y="32"/>
                  </a:lnTo>
                  <a:lnTo>
                    <a:pt x="0" y="0"/>
                  </a:lnTo>
                  <a:lnTo>
                    <a:pt x="184" y="0"/>
                  </a:lnTo>
                  <a:lnTo>
                    <a:pt x="186" y="20"/>
                  </a:lnTo>
                  <a:lnTo>
                    <a:pt x="191" y="40"/>
                  </a:lnTo>
                  <a:lnTo>
                    <a:pt x="201" y="56"/>
                  </a:lnTo>
                  <a:lnTo>
                    <a:pt x="213" y="71"/>
                  </a:lnTo>
                  <a:lnTo>
                    <a:pt x="227" y="83"/>
                  </a:lnTo>
                  <a:lnTo>
                    <a:pt x="243" y="94"/>
                  </a:lnTo>
                  <a:lnTo>
                    <a:pt x="261" y="102"/>
                  </a:lnTo>
                  <a:lnTo>
                    <a:pt x="279" y="103"/>
                  </a:lnTo>
                  <a:lnTo>
                    <a:pt x="279" y="208"/>
                  </a:lnTo>
                  <a:lnTo>
                    <a:pt x="280" y="312"/>
                  </a:lnTo>
                  <a:close/>
                </a:path>
              </a:pathLst>
            </a:custGeom>
            <a:solidFill>
              <a:srgbClr val="B7FFB7"/>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12"/>
            <p:cNvSpPr>
              <a:spLocks noEditPoints="1"/>
            </p:cNvSpPr>
            <p:nvPr/>
          </p:nvSpPr>
          <p:spPr bwMode="auto">
            <a:xfrm>
              <a:off x="568325" y="4754563"/>
              <a:ext cx="454025" cy="504825"/>
            </a:xfrm>
            <a:custGeom>
              <a:avLst/>
              <a:gdLst/>
              <a:ahLst/>
              <a:cxnLst>
                <a:cxn ang="0">
                  <a:pos x="862" y="974"/>
                </a:cxn>
                <a:cxn ang="0">
                  <a:pos x="853" y="976"/>
                </a:cxn>
                <a:cxn ang="0">
                  <a:pos x="678" y="958"/>
                </a:cxn>
                <a:cxn ang="0">
                  <a:pos x="598" y="932"/>
                </a:cxn>
                <a:cxn ang="0">
                  <a:pos x="442" y="857"/>
                </a:cxn>
                <a:cxn ang="0">
                  <a:pos x="371" y="812"/>
                </a:cxn>
                <a:cxn ang="0">
                  <a:pos x="246" y="694"/>
                </a:cxn>
                <a:cxn ang="0">
                  <a:pos x="193" y="622"/>
                </a:cxn>
                <a:cxn ang="0">
                  <a:pos x="100" y="470"/>
                </a:cxn>
                <a:cxn ang="0">
                  <a:pos x="37" y="295"/>
                </a:cxn>
                <a:cxn ang="0">
                  <a:pos x="1" y="110"/>
                </a:cxn>
                <a:cxn ang="0">
                  <a:pos x="0" y="8"/>
                </a:cxn>
                <a:cxn ang="0">
                  <a:pos x="564" y="0"/>
                </a:cxn>
                <a:cxn ang="0">
                  <a:pos x="578" y="70"/>
                </a:cxn>
                <a:cxn ang="0">
                  <a:pos x="595" y="128"/>
                </a:cxn>
                <a:cxn ang="0">
                  <a:pos x="623" y="178"/>
                </a:cxn>
                <a:cxn ang="0">
                  <a:pos x="659" y="221"/>
                </a:cxn>
                <a:cxn ang="0">
                  <a:pos x="701" y="257"/>
                </a:cxn>
                <a:cxn ang="0">
                  <a:pos x="801" y="315"/>
                </a:cxn>
                <a:cxn ang="0">
                  <a:pos x="854" y="318"/>
                </a:cxn>
                <a:cxn ang="0">
                  <a:pos x="861" y="647"/>
                </a:cxn>
                <a:cxn ang="0">
                  <a:pos x="845" y="647"/>
                </a:cxn>
                <a:cxn ang="0">
                  <a:pos x="853" y="334"/>
                </a:cxn>
                <a:cxn ang="0">
                  <a:pos x="794" y="329"/>
                </a:cxn>
                <a:cxn ang="0">
                  <a:pos x="690" y="269"/>
                </a:cxn>
                <a:cxn ang="0">
                  <a:pos x="646" y="231"/>
                </a:cxn>
                <a:cxn ang="0">
                  <a:pos x="610" y="186"/>
                </a:cxn>
                <a:cxn ang="0">
                  <a:pos x="579" y="132"/>
                </a:cxn>
                <a:cxn ang="0">
                  <a:pos x="563" y="72"/>
                </a:cxn>
                <a:cxn ang="0">
                  <a:pos x="564" y="16"/>
                </a:cxn>
                <a:cxn ang="0">
                  <a:pos x="16" y="8"/>
                </a:cxn>
                <a:cxn ang="0">
                  <a:pos x="16" y="107"/>
                </a:cxn>
                <a:cxn ang="0">
                  <a:pos x="52" y="290"/>
                </a:cxn>
                <a:cxn ang="0">
                  <a:pos x="114" y="462"/>
                </a:cxn>
                <a:cxn ang="0">
                  <a:pos x="206" y="613"/>
                </a:cxn>
                <a:cxn ang="0">
                  <a:pos x="257" y="682"/>
                </a:cxn>
                <a:cxn ang="0">
                  <a:pos x="382" y="800"/>
                </a:cxn>
                <a:cxn ang="0">
                  <a:pos x="449" y="843"/>
                </a:cxn>
                <a:cxn ang="0">
                  <a:pos x="603" y="917"/>
                </a:cxn>
                <a:cxn ang="0">
                  <a:pos x="680" y="942"/>
                </a:cxn>
                <a:cxn ang="0">
                  <a:pos x="853" y="960"/>
                </a:cxn>
                <a:cxn ang="0">
                  <a:pos x="848" y="969"/>
                </a:cxn>
              </a:cxnLst>
              <a:rect l="0" t="0" r="r" b="b"/>
              <a:pathLst>
                <a:path w="864" h="976">
                  <a:moveTo>
                    <a:pt x="864" y="968"/>
                  </a:moveTo>
                  <a:cubicBezTo>
                    <a:pt x="864" y="971"/>
                    <a:pt x="864" y="973"/>
                    <a:pt x="862" y="974"/>
                  </a:cubicBezTo>
                  <a:cubicBezTo>
                    <a:pt x="861" y="976"/>
                    <a:pt x="859" y="976"/>
                    <a:pt x="856" y="976"/>
                  </a:cubicBezTo>
                  <a:lnTo>
                    <a:pt x="853" y="976"/>
                  </a:lnTo>
                  <a:lnTo>
                    <a:pt x="761" y="969"/>
                  </a:lnTo>
                  <a:lnTo>
                    <a:pt x="678" y="958"/>
                  </a:lnTo>
                  <a:cubicBezTo>
                    <a:pt x="677" y="958"/>
                    <a:pt x="677" y="958"/>
                    <a:pt x="676" y="958"/>
                  </a:cubicBezTo>
                  <a:lnTo>
                    <a:pt x="598" y="932"/>
                  </a:lnTo>
                  <a:lnTo>
                    <a:pt x="518" y="898"/>
                  </a:lnTo>
                  <a:lnTo>
                    <a:pt x="442" y="857"/>
                  </a:lnTo>
                  <a:lnTo>
                    <a:pt x="372" y="813"/>
                  </a:lnTo>
                  <a:cubicBezTo>
                    <a:pt x="372" y="813"/>
                    <a:pt x="372" y="812"/>
                    <a:pt x="371" y="812"/>
                  </a:cubicBezTo>
                  <a:lnTo>
                    <a:pt x="306" y="753"/>
                  </a:lnTo>
                  <a:lnTo>
                    <a:pt x="246" y="694"/>
                  </a:lnTo>
                  <a:cubicBezTo>
                    <a:pt x="246" y="693"/>
                    <a:pt x="246" y="693"/>
                    <a:pt x="245" y="693"/>
                  </a:cubicBezTo>
                  <a:lnTo>
                    <a:pt x="193" y="622"/>
                  </a:lnTo>
                  <a:lnTo>
                    <a:pt x="143" y="548"/>
                  </a:lnTo>
                  <a:lnTo>
                    <a:pt x="100" y="470"/>
                  </a:lnTo>
                  <a:lnTo>
                    <a:pt x="67" y="384"/>
                  </a:lnTo>
                  <a:lnTo>
                    <a:pt x="37" y="295"/>
                  </a:lnTo>
                  <a:lnTo>
                    <a:pt x="17" y="206"/>
                  </a:lnTo>
                  <a:lnTo>
                    <a:pt x="1" y="110"/>
                  </a:lnTo>
                  <a:cubicBezTo>
                    <a:pt x="0" y="109"/>
                    <a:pt x="0" y="109"/>
                    <a:pt x="0" y="108"/>
                  </a:cubicBezTo>
                  <a:lnTo>
                    <a:pt x="0" y="8"/>
                  </a:lnTo>
                  <a:cubicBezTo>
                    <a:pt x="0" y="4"/>
                    <a:pt x="4" y="0"/>
                    <a:pt x="8" y="0"/>
                  </a:cubicBezTo>
                  <a:lnTo>
                    <a:pt x="564" y="0"/>
                  </a:lnTo>
                  <a:cubicBezTo>
                    <a:pt x="568" y="0"/>
                    <a:pt x="571" y="4"/>
                    <a:pt x="572" y="8"/>
                  </a:cubicBezTo>
                  <a:lnTo>
                    <a:pt x="578" y="70"/>
                  </a:lnTo>
                  <a:lnTo>
                    <a:pt x="578" y="69"/>
                  </a:lnTo>
                  <a:lnTo>
                    <a:pt x="595" y="128"/>
                  </a:lnTo>
                  <a:lnTo>
                    <a:pt x="594" y="126"/>
                  </a:lnTo>
                  <a:lnTo>
                    <a:pt x="623" y="178"/>
                  </a:lnTo>
                  <a:lnTo>
                    <a:pt x="623" y="177"/>
                  </a:lnTo>
                  <a:lnTo>
                    <a:pt x="659" y="221"/>
                  </a:lnTo>
                  <a:lnTo>
                    <a:pt x="658" y="220"/>
                  </a:lnTo>
                  <a:lnTo>
                    <a:pt x="701" y="257"/>
                  </a:lnTo>
                  <a:lnTo>
                    <a:pt x="749" y="290"/>
                  </a:lnTo>
                  <a:lnTo>
                    <a:pt x="801" y="315"/>
                  </a:lnTo>
                  <a:lnTo>
                    <a:pt x="798" y="314"/>
                  </a:lnTo>
                  <a:lnTo>
                    <a:pt x="854" y="318"/>
                  </a:lnTo>
                  <a:cubicBezTo>
                    <a:pt x="858" y="318"/>
                    <a:pt x="861" y="322"/>
                    <a:pt x="861" y="326"/>
                  </a:cubicBezTo>
                  <a:lnTo>
                    <a:pt x="861" y="647"/>
                  </a:lnTo>
                  <a:lnTo>
                    <a:pt x="864" y="968"/>
                  </a:lnTo>
                  <a:close/>
                  <a:moveTo>
                    <a:pt x="845" y="647"/>
                  </a:moveTo>
                  <a:lnTo>
                    <a:pt x="845" y="326"/>
                  </a:lnTo>
                  <a:lnTo>
                    <a:pt x="853" y="334"/>
                  </a:lnTo>
                  <a:lnTo>
                    <a:pt x="797" y="330"/>
                  </a:lnTo>
                  <a:cubicBezTo>
                    <a:pt x="796" y="330"/>
                    <a:pt x="795" y="330"/>
                    <a:pt x="794" y="329"/>
                  </a:cubicBezTo>
                  <a:lnTo>
                    <a:pt x="740" y="303"/>
                  </a:lnTo>
                  <a:lnTo>
                    <a:pt x="690" y="269"/>
                  </a:lnTo>
                  <a:lnTo>
                    <a:pt x="647" y="232"/>
                  </a:lnTo>
                  <a:cubicBezTo>
                    <a:pt x="647" y="232"/>
                    <a:pt x="647" y="232"/>
                    <a:pt x="646" y="231"/>
                  </a:cubicBezTo>
                  <a:lnTo>
                    <a:pt x="610" y="187"/>
                  </a:lnTo>
                  <a:cubicBezTo>
                    <a:pt x="610" y="187"/>
                    <a:pt x="610" y="186"/>
                    <a:pt x="610" y="186"/>
                  </a:cubicBezTo>
                  <a:lnTo>
                    <a:pt x="580" y="134"/>
                  </a:lnTo>
                  <a:cubicBezTo>
                    <a:pt x="580" y="134"/>
                    <a:pt x="579" y="133"/>
                    <a:pt x="579" y="132"/>
                  </a:cubicBezTo>
                  <a:lnTo>
                    <a:pt x="563" y="73"/>
                  </a:lnTo>
                  <a:cubicBezTo>
                    <a:pt x="563" y="73"/>
                    <a:pt x="563" y="73"/>
                    <a:pt x="563" y="72"/>
                  </a:cubicBezTo>
                  <a:lnTo>
                    <a:pt x="556" y="9"/>
                  </a:lnTo>
                  <a:lnTo>
                    <a:pt x="564" y="16"/>
                  </a:lnTo>
                  <a:lnTo>
                    <a:pt x="8" y="16"/>
                  </a:lnTo>
                  <a:lnTo>
                    <a:pt x="16" y="8"/>
                  </a:lnTo>
                  <a:lnTo>
                    <a:pt x="16" y="108"/>
                  </a:lnTo>
                  <a:lnTo>
                    <a:pt x="16" y="107"/>
                  </a:lnTo>
                  <a:lnTo>
                    <a:pt x="33" y="202"/>
                  </a:lnTo>
                  <a:lnTo>
                    <a:pt x="52" y="290"/>
                  </a:lnTo>
                  <a:lnTo>
                    <a:pt x="82" y="378"/>
                  </a:lnTo>
                  <a:lnTo>
                    <a:pt x="114" y="462"/>
                  </a:lnTo>
                  <a:lnTo>
                    <a:pt x="156" y="539"/>
                  </a:lnTo>
                  <a:lnTo>
                    <a:pt x="206" y="613"/>
                  </a:lnTo>
                  <a:lnTo>
                    <a:pt x="258" y="683"/>
                  </a:lnTo>
                  <a:lnTo>
                    <a:pt x="257" y="682"/>
                  </a:lnTo>
                  <a:lnTo>
                    <a:pt x="316" y="741"/>
                  </a:lnTo>
                  <a:lnTo>
                    <a:pt x="382" y="800"/>
                  </a:lnTo>
                  <a:lnTo>
                    <a:pt x="381" y="799"/>
                  </a:lnTo>
                  <a:lnTo>
                    <a:pt x="449" y="843"/>
                  </a:lnTo>
                  <a:lnTo>
                    <a:pt x="524" y="884"/>
                  </a:lnTo>
                  <a:lnTo>
                    <a:pt x="603" y="917"/>
                  </a:lnTo>
                  <a:lnTo>
                    <a:pt x="681" y="942"/>
                  </a:lnTo>
                  <a:lnTo>
                    <a:pt x="680" y="942"/>
                  </a:lnTo>
                  <a:lnTo>
                    <a:pt x="762" y="953"/>
                  </a:lnTo>
                  <a:lnTo>
                    <a:pt x="853" y="960"/>
                  </a:lnTo>
                  <a:lnTo>
                    <a:pt x="856" y="960"/>
                  </a:lnTo>
                  <a:lnTo>
                    <a:pt x="848" y="969"/>
                  </a:lnTo>
                  <a:lnTo>
                    <a:pt x="845" y="64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70" name="Group 69"/>
          <p:cNvGrpSpPr/>
          <p:nvPr/>
        </p:nvGrpSpPr>
        <p:grpSpPr>
          <a:xfrm>
            <a:off x="503071" y="1377043"/>
            <a:ext cx="457904" cy="483507"/>
            <a:chOff x="576263" y="3657600"/>
            <a:chExt cx="454025" cy="495300"/>
          </a:xfrm>
        </p:grpSpPr>
        <p:sp>
          <p:nvSpPr>
            <p:cNvPr id="71" name="Freeform 13"/>
            <p:cNvSpPr>
              <a:spLocks/>
            </p:cNvSpPr>
            <p:nvPr/>
          </p:nvSpPr>
          <p:spPr bwMode="auto">
            <a:xfrm>
              <a:off x="581025" y="3662363"/>
              <a:ext cx="444500" cy="487362"/>
            </a:xfrm>
            <a:custGeom>
              <a:avLst/>
              <a:gdLst/>
              <a:ahLst/>
              <a:cxnLst>
                <a:cxn ang="0">
                  <a:pos x="280" y="0"/>
                </a:cxn>
                <a:cxn ang="0">
                  <a:pos x="278" y="0"/>
                </a:cxn>
                <a:cxn ang="0">
                  <a:pos x="250" y="1"/>
                </a:cxn>
                <a:cxn ang="0">
                  <a:pos x="223" y="7"/>
                </a:cxn>
                <a:cxn ang="0">
                  <a:pos x="196" y="13"/>
                </a:cxn>
                <a:cxn ang="0">
                  <a:pos x="171" y="25"/>
                </a:cxn>
                <a:cxn ang="0">
                  <a:pos x="145" y="39"/>
                </a:cxn>
                <a:cxn ang="0">
                  <a:pos x="124" y="52"/>
                </a:cxn>
                <a:cxn ang="0">
                  <a:pos x="102" y="71"/>
                </a:cxn>
                <a:cxn ang="0">
                  <a:pos x="81" y="91"/>
                </a:cxn>
                <a:cxn ang="0">
                  <a:pos x="63" y="111"/>
                </a:cxn>
                <a:cxn ang="0">
                  <a:pos x="49" y="137"/>
                </a:cxn>
                <a:cxn ang="0">
                  <a:pos x="34" y="162"/>
                </a:cxn>
                <a:cxn ang="0">
                  <a:pos x="23" y="190"/>
                </a:cxn>
                <a:cxn ang="0">
                  <a:pos x="13" y="218"/>
                </a:cxn>
                <a:cxn ang="0">
                  <a:pos x="6" y="247"/>
                </a:cxn>
                <a:cxn ang="0">
                  <a:pos x="2" y="276"/>
                </a:cxn>
                <a:cxn ang="0">
                  <a:pos x="0" y="307"/>
                </a:cxn>
                <a:cxn ang="0">
                  <a:pos x="183" y="307"/>
                </a:cxn>
                <a:cxn ang="0">
                  <a:pos x="188" y="289"/>
                </a:cxn>
                <a:cxn ang="0">
                  <a:pos x="193" y="269"/>
                </a:cxn>
                <a:cxn ang="0">
                  <a:pos x="201" y="253"/>
                </a:cxn>
                <a:cxn ang="0">
                  <a:pos x="213" y="237"/>
                </a:cxn>
                <a:cxn ang="0">
                  <a:pos x="229" y="225"/>
                </a:cxn>
                <a:cxn ang="0">
                  <a:pos x="244" y="217"/>
                </a:cxn>
                <a:cxn ang="0">
                  <a:pos x="261" y="209"/>
                </a:cxn>
                <a:cxn ang="0">
                  <a:pos x="280" y="206"/>
                </a:cxn>
                <a:cxn ang="0">
                  <a:pos x="280" y="104"/>
                </a:cxn>
                <a:cxn ang="0">
                  <a:pos x="280" y="0"/>
                </a:cxn>
              </a:cxnLst>
              <a:rect l="0" t="0" r="r" b="b"/>
              <a:pathLst>
                <a:path w="280" h="307">
                  <a:moveTo>
                    <a:pt x="280" y="0"/>
                  </a:moveTo>
                  <a:lnTo>
                    <a:pt x="278" y="0"/>
                  </a:lnTo>
                  <a:lnTo>
                    <a:pt x="250" y="1"/>
                  </a:lnTo>
                  <a:lnTo>
                    <a:pt x="223" y="7"/>
                  </a:lnTo>
                  <a:lnTo>
                    <a:pt x="196" y="13"/>
                  </a:lnTo>
                  <a:lnTo>
                    <a:pt x="171" y="25"/>
                  </a:lnTo>
                  <a:lnTo>
                    <a:pt x="145" y="39"/>
                  </a:lnTo>
                  <a:lnTo>
                    <a:pt x="124" y="52"/>
                  </a:lnTo>
                  <a:lnTo>
                    <a:pt x="102" y="71"/>
                  </a:lnTo>
                  <a:lnTo>
                    <a:pt x="81" y="91"/>
                  </a:lnTo>
                  <a:lnTo>
                    <a:pt x="63" y="111"/>
                  </a:lnTo>
                  <a:lnTo>
                    <a:pt x="49" y="137"/>
                  </a:lnTo>
                  <a:lnTo>
                    <a:pt x="34" y="162"/>
                  </a:lnTo>
                  <a:lnTo>
                    <a:pt x="23" y="190"/>
                  </a:lnTo>
                  <a:lnTo>
                    <a:pt x="13" y="218"/>
                  </a:lnTo>
                  <a:lnTo>
                    <a:pt x="6" y="247"/>
                  </a:lnTo>
                  <a:lnTo>
                    <a:pt x="2" y="276"/>
                  </a:lnTo>
                  <a:lnTo>
                    <a:pt x="0" y="307"/>
                  </a:lnTo>
                  <a:lnTo>
                    <a:pt x="183" y="307"/>
                  </a:lnTo>
                  <a:lnTo>
                    <a:pt x="188" y="289"/>
                  </a:lnTo>
                  <a:lnTo>
                    <a:pt x="193" y="269"/>
                  </a:lnTo>
                  <a:lnTo>
                    <a:pt x="201" y="253"/>
                  </a:lnTo>
                  <a:lnTo>
                    <a:pt x="213" y="237"/>
                  </a:lnTo>
                  <a:lnTo>
                    <a:pt x="229" y="225"/>
                  </a:lnTo>
                  <a:lnTo>
                    <a:pt x="244" y="217"/>
                  </a:lnTo>
                  <a:lnTo>
                    <a:pt x="261" y="209"/>
                  </a:lnTo>
                  <a:lnTo>
                    <a:pt x="280" y="206"/>
                  </a:lnTo>
                  <a:lnTo>
                    <a:pt x="280" y="104"/>
                  </a:lnTo>
                  <a:lnTo>
                    <a:pt x="280" y="0"/>
                  </a:lnTo>
                  <a:close/>
                </a:path>
              </a:pathLst>
            </a:custGeom>
            <a:solidFill>
              <a:srgbClr val="B7FFB7"/>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14"/>
            <p:cNvSpPr>
              <a:spLocks noEditPoints="1"/>
            </p:cNvSpPr>
            <p:nvPr/>
          </p:nvSpPr>
          <p:spPr bwMode="auto">
            <a:xfrm>
              <a:off x="576263" y="3657600"/>
              <a:ext cx="454025" cy="495300"/>
            </a:xfrm>
            <a:custGeom>
              <a:avLst/>
              <a:gdLst/>
              <a:ahLst/>
              <a:cxnLst>
                <a:cxn ang="0">
                  <a:pos x="856" y="16"/>
                </a:cxn>
                <a:cxn ang="0">
                  <a:pos x="765" y="20"/>
                </a:cxn>
                <a:cxn ang="0">
                  <a:pos x="685" y="38"/>
                </a:cxn>
                <a:cxn ang="0">
                  <a:pos x="605" y="56"/>
                </a:cxn>
                <a:cxn ang="0">
                  <a:pos x="451" y="136"/>
                </a:cxn>
                <a:cxn ang="0">
                  <a:pos x="387" y="175"/>
                </a:cxn>
                <a:cxn ang="0">
                  <a:pos x="260" y="295"/>
                </a:cxn>
                <a:cxn ang="0">
                  <a:pos x="205" y="355"/>
                </a:cxn>
                <a:cxn ang="0">
                  <a:pos x="117" y="512"/>
                </a:cxn>
                <a:cxn ang="0">
                  <a:pos x="85" y="595"/>
                </a:cxn>
                <a:cxn ang="0">
                  <a:pos x="33" y="769"/>
                </a:cxn>
                <a:cxn ang="0">
                  <a:pos x="23" y="859"/>
                </a:cxn>
                <a:cxn ang="0">
                  <a:pos x="8" y="944"/>
                </a:cxn>
                <a:cxn ang="0">
                  <a:pos x="554" y="951"/>
                </a:cxn>
                <a:cxn ang="0">
                  <a:pos x="584" y="834"/>
                </a:cxn>
                <a:cxn ang="0">
                  <a:pos x="610" y="781"/>
                </a:cxn>
                <a:cxn ang="0">
                  <a:pos x="647" y="733"/>
                </a:cxn>
                <a:cxn ang="0">
                  <a:pos x="694" y="695"/>
                </a:cxn>
                <a:cxn ang="0">
                  <a:pos x="741" y="668"/>
                </a:cxn>
                <a:cxn ang="0">
                  <a:pos x="797" y="642"/>
                </a:cxn>
                <a:cxn ang="0">
                  <a:pos x="848" y="643"/>
                </a:cxn>
                <a:cxn ang="0">
                  <a:pos x="848" y="8"/>
                </a:cxn>
                <a:cxn ang="0">
                  <a:pos x="864" y="643"/>
                </a:cxn>
                <a:cxn ang="0">
                  <a:pos x="799" y="658"/>
                </a:cxn>
                <a:cxn ang="0">
                  <a:pos x="749" y="682"/>
                </a:cxn>
                <a:cxn ang="0">
                  <a:pos x="704" y="707"/>
                </a:cxn>
                <a:cxn ang="0">
                  <a:pos x="660" y="742"/>
                </a:cxn>
                <a:cxn ang="0">
                  <a:pos x="625" y="788"/>
                </a:cxn>
                <a:cxn ang="0">
                  <a:pos x="599" y="838"/>
                </a:cxn>
                <a:cxn ang="0">
                  <a:pos x="570" y="954"/>
                </a:cxn>
                <a:cxn ang="0">
                  <a:pos x="8" y="960"/>
                </a:cxn>
                <a:cxn ang="0">
                  <a:pos x="0" y="952"/>
                </a:cxn>
                <a:cxn ang="0">
                  <a:pos x="17" y="766"/>
                </a:cxn>
                <a:cxn ang="0">
                  <a:pos x="40" y="677"/>
                </a:cxn>
                <a:cxn ang="0">
                  <a:pos x="103" y="505"/>
                </a:cxn>
                <a:cxn ang="0">
                  <a:pos x="149" y="428"/>
                </a:cxn>
                <a:cxn ang="0">
                  <a:pos x="192" y="346"/>
                </a:cxn>
                <a:cxn ang="0">
                  <a:pos x="311" y="221"/>
                </a:cxn>
                <a:cxn ang="0">
                  <a:pos x="378" y="162"/>
                </a:cxn>
                <a:cxn ang="0">
                  <a:pos x="522" y="78"/>
                </a:cxn>
                <a:cxn ang="0">
                  <a:pos x="599" y="41"/>
                </a:cxn>
                <a:cxn ang="0">
                  <a:pos x="763" y="4"/>
                </a:cxn>
                <a:cxn ang="0">
                  <a:pos x="850" y="0"/>
                </a:cxn>
                <a:cxn ang="0">
                  <a:pos x="864" y="8"/>
                </a:cxn>
              </a:cxnLst>
              <a:rect l="0" t="0" r="r" b="b"/>
              <a:pathLst>
                <a:path w="864" h="960">
                  <a:moveTo>
                    <a:pt x="848" y="8"/>
                  </a:moveTo>
                  <a:lnTo>
                    <a:pt x="856" y="16"/>
                  </a:lnTo>
                  <a:lnTo>
                    <a:pt x="850" y="16"/>
                  </a:lnTo>
                  <a:lnTo>
                    <a:pt x="765" y="20"/>
                  </a:lnTo>
                  <a:lnTo>
                    <a:pt x="767" y="20"/>
                  </a:lnTo>
                  <a:lnTo>
                    <a:pt x="685" y="38"/>
                  </a:lnTo>
                  <a:lnTo>
                    <a:pt x="603" y="56"/>
                  </a:lnTo>
                  <a:lnTo>
                    <a:pt x="605" y="56"/>
                  </a:lnTo>
                  <a:lnTo>
                    <a:pt x="529" y="92"/>
                  </a:lnTo>
                  <a:lnTo>
                    <a:pt x="451" y="136"/>
                  </a:lnTo>
                  <a:lnTo>
                    <a:pt x="386" y="176"/>
                  </a:lnTo>
                  <a:lnTo>
                    <a:pt x="387" y="175"/>
                  </a:lnTo>
                  <a:lnTo>
                    <a:pt x="322" y="233"/>
                  </a:lnTo>
                  <a:lnTo>
                    <a:pt x="260" y="295"/>
                  </a:lnTo>
                  <a:lnTo>
                    <a:pt x="204" y="356"/>
                  </a:lnTo>
                  <a:lnTo>
                    <a:pt x="205" y="355"/>
                  </a:lnTo>
                  <a:lnTo>
                    <a:pt x="163" y="435"/>
                  </a:lnTo>
                  <a:lnTo>
                    <a:pt x="117" y="512"/>
                  </a:lnTo>
                  <a:lnTo>
                    <a:pt x="117" y="511"/>
                  </a:lnTo>
                  <a:lnTo>
                    <a:pt x="85" y="595"/>
                  </a:lnTo>
                  <a:lnTo>
                    <a:pt x="55" y="682"/>
                  </a:lnTo>
                  <a:lnTo>
                    <a:pt x="33" y="769"/>
                  </a:lnTo>
                  <a:lnTo>
                    <a:pt x="33" y="767"/>
                  </a:lnTo>
                  <a:lnTo>
                    <a:pt x="23" y="859"/>
                  </a:lnTo>
                  <a:lnTo>
                    <a:pt x="16" y="953"/>
                  </a:lnTo>
                  <a:lnTo>
                    <a:pt x="8" y="944"/>
                  </a:lnTo>
                  <a:lnTo>
                    <a:pt x="562" y="944"/>
                  </a:lnTo>
                  <a:lnTo>
                    <a:pt x="554" y="951"/>
                  </a:lnTo>
                  <a:lnTo>
                    <a:pt x="567" y="896"/>
                  </a:lnTo>
                  <a:lnTo>
                    <a:pt x="584" y="834"/>
                  </a:lnTo>
                  <a:cubicBezTo>
                    <a:pt x="584" y="833"/>
                    <a:pt x="584" y="833"/>
                    <a:pt x="584" y="832"/>
                  </a:cubicBezTo>
                  <a:lnTo>
                    <a:pt x="610" y="781"/>
                  </a:lnTo>
                  <a:cubicBezTo>
                    <a:pt x="611" y="781"/>
                    <a:pt x="611" y="780"/>
                    <a:pt x="611" y="780"/>
                  </a:cubicBezTo>
                  <a:lnTo>
                    <a:pt x="647" y="733"/>
                  </a:lnTo>
                  <a:cubicBezTo>
                    <a:pt x="647" y="732"/>
                    <a:pt x="648" y="732"/>
                    <a:pt x="648" y="731"/>
                  </a:cubicBezTo>
                  <a:lnTo>
                    <a:pt x="694" y="695"/>
                  </a:lnTo>
                  <a:cubicBezTo>
                    <a:pt x="695" y="694"/>
                    <a:pt x="695" y="694"/>
                    <a:pt x="695" y="694"/>
                  </a:cubicBezTo>
                  <a:lnTo>
                    <a:pt x="741" y="668"/>
                  </a:lnTo>
                  <a:lnTo>
                    <a:pt x="794" y="643"/>
                  </a:lnTo>
                  <a:cubicBezTo>
                    <a:pt x="795" y="642"/>
                    <a:pt x="796" y="642"/>
                    <a:pt x="797" y="642"/>
                  </a:cubicBezTo>
                  <a:lnTo>
                    <a:pt x="855" y="635"/>
                  </a:lnTo>
                  <a:lnTo>
                    <a:pt x="848" y="643"/>
                  </a:lnTo>
                  <a:lnTo>
                    <a:pt x="848" y="329"/>
                  </a:lnTo>
                  <a:lnTo>
                    <a:pt x="848" y="8"/>
                  </a:lnTo>
                  <a:close/>
                  <a:moveTo>
                    <a:pt x="864" y="329"/>
                  </a:moveTo>
                  <a:lnTo>
                    <a:pt x="864" y="643"/>
                  </a:lnTo>
                  <a:cubicBezTo>
                    <a:pt x="864" y="647"/>
                    <a:pt x="861" y="650"/>
                    <a:pt x="857" y="651"/>
                  </a:cubicBezTo>
                  <a:lnTo>
                    <a:pt x="799" y="658"/>
                  </a:lnTo>
                  <a:lnTo>
                    <a:pt x="801" y="657"/>
                  </a:lnTo>
                  <a:lnTo>
                    <a:pt x="749" y="682"/>
                  </a:lnTo>
                  <a:lnTo>
                    <a:pt x="703" y="708"/>
                  </a:lnTo>
                  <a:lnTo>
                    <a:pt x="704" y="707"/>
                  </a:lnTo>
                  <a:lnTo>
                    <a:pt x="658" y="744"/>
                  </a:lnTo>
                  <a:lnTo>
                    <a:pt x="660" y="742"/>
                  </a:lnTo>
                  <a:lnTo>
                    <a:pt x="624" y="790"/>
                  </a:lnTo>
                  <a:lnTo>
                    <a:pt x="625" y="788"/>
                  </a:lnTo>
                  <a:lnTo>
                    <a:pt x="598" y="839"/>
                  </a:lnTo>
                  <a:lnTo>
                    <a:pt x="599" y="838"/>
                  </a:lnTo>
                  <a:lnTo>
                    <a:pt x="583" y="900"/>
                  </a:lnTo>
                  <a:lnTo>
                    <a:pt x="570" y="954"/>
                  </a:lnTo>
                  <a:cubicBezTo>
                    <a:pt x="569" y="958"/>
                    <a:pt x="566" y="960"/>
                    <a:pt x="562" y="960"/>
                  </a:cubicBezTo>
                  <a:lnTo>
                    <a:pt x="8" y="960"/>
                  </a:lnTo>
                  <a:cubicBezTo>
                    <a:pt x="6" y="960"/>
                    <a:pt x="4" y="960"/>
                    <a:pt x="3" y="958"/>
                  </a:cubicBezTo>
                  <a:cubicBezTo>
                    <a:pt x="1" y="956"/>
                    <a:pt x="0" y="954"/>
                    <a:pt x="0" y="952"/>
                  </a:cubicBezTo>
                  <a:lnTo>
                    <a:pt x="7" y="857"/>
                  </a:lnTo>
                  <a:lnTo>
                    <a:pt x="17" y="766"/>
                  </a:lnTo>
                  <a:cubicBezTo>
                    <a:pt x="17" y="765"/>
                    <a:pt x="17" y="765"/>
                    <a:pt x="17" y="765"/>
                  </a:cubicBezTo>
                  <a:lnTo>
                    <a:pt x="40" y="677"/>
                  </a:lnTo>
                  <a:lnTo>
                    <a:pt x="70" y="589"/>
                  </a:lnTo>
                  <a:lnTo>
                    <a:pt x="103" y="505"/>
                  </a:lnTo>
                  <a:cubicBezTo>
                    <a:pt x="103" y="504"/>
                    <a:pt x="103" y="504"/>
                    <a:pt x="103" y="504"/>
                  </a:cubicBezTo>
                  <a:lnTo>
                    <a:pt x="149" y="428"/>
                  </a:lnTo>
                  <a:lnTo>
                    <a:pt x="191" y="347"/>
                  </a:lnTo>
                  <a:cubicBezTo>
                    <a:pt x="192" y="347"/>
                    <a:pt x="192" y="346"/>
                    <a:pt x="192" y="346"/>
                  </a:cubicBezTo>
                  <a:lnTo>
                    <a:pt x="248" y="283"/>
                  </a:lnTo>
                  <a:lnTo>
                    <a:pt x="311" y="221"/>
                  </a:lnTo>
                  <a:lnTo>
                    <a:pt x="376" y="163"/>
                  </a:lnTo>
                  <a:cubicBezTo>
                    <a:pt x="377" y="163"/>
                    <a:pt x="377" y="162"/>
                    <a:pt x="378" y="162"/>
                  </a:cubicBezTo>
                  <a:lnTo>
                    <a:pt x="443" y="122"/>
                  </a:lnTo>
                  <a:lnTo>
                    <a:pt x="522" y="78"/>
                  </a:lnTo>
                  <a:lnTo>
                    <a:pt x="598" y="41"/>
                  </a:lnTo>
                  <a:cubicBezTo>
                    <a:pt x="598" y="41"/>
                    <a:pt x="599" y="41"/>
                    <a:pt x="599" y="41"/>
                  </a:cubicBezTo>
                  <a:lnTo>
                    <a:pt x="681" y="23"/>
                  </a:lnTo>
                  <a:lnTo>
                    <a:pt x="763" y="4"/>
                  </a:lnTo>
                  <a:cubicBezTo>
                    <a:pt x="764" y="4"/>
                    <a:pt x="764" y="4"/>
                    <a:pt x="764" y="4"/>
                  </a:cubicBezTo>
                  <a:lnTo>
                    <a:pt x="850" y="0"/>
                  </a:lnTo>
                  <a:lnTo>
                    <a:pt x="856" y="0"/>
                  </a:lnTo>
                  <a:cubicBezTo>
                    <a:pt x="861" y="0"/>
                    <a:pt x="864" y="4"/>
                    <a:pt x="864" y="8"/>
                  </a:cubicBezTo>
                  <a:lnTo>
                    <a:pt x="864" y="329"/>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73" name="Rectangle 55"/>
          <p:cNvSpPr>
            <a:spLocks noChangeArrowheads="1"/>
          </p:cNvSpPr>
          <p:nvPr/>
        </p:nvSpPr>
        <p:spPr bwMode="auto">
          <a:xfrm>
            <a:off x="147984" y="1255411"/>
            <a:ext cx="388912" cy="2704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6600"/>
                </a:solidFill>
                <a:effectLst/>
                <a:latin typeface="Calibri" pitchFamily="34" charset="0"/>
                <a:cs typeface="Calibri" pitchFamily="34" charset="0"/>
              </a:rPr>
              <a:t>Q/A</a:t>
            </a:r>
          </a:p>
        </p:txBody>
      </p:sp>
      <p:sp>
        <p:nvSpPr>
          <p:cNvPr id="74" name="Rectangle 59"/>
          <p:cNvSpPr>
            <a:spLocks noChangeArrowheads="1"/>
          </p:cNvSpPr>
          <p:nvPr/>
        </p:nvSpPr>
        <p:spPr bwMode="auto">
          <a:xfrm>
            <a:off x="5147750" y="2871789"/>
            <a:ext cx="1108343" cy="811211"/>
          </a:xfrm>
          <a:prstGeom prst="rect">
            <a:avLst/>
          </a:prstGeom>
          <a:solidFill>
            <a:srgbClr val="660033"/>
          </a:solid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Calibri" pitchFamily="34" charset="0"/>
                <a:cs typeface="Calibri" pitchFamily="34" charset="0"/>
              </a:rPr>
              <a:t>CCF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Calibri" pitchFamily="34" charset="0"/>
                <a:cs typeface="Calibri" pitchFamily="34" charset="0"/>
              </a:rPr>
              <a:t>A1900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Calibri" pitchFamily="34" charset="0"/>
                <a:cs typeface="Calibri" pitchFamily="34" charset="0"/>
              </a:rPr>
              <a:t>&gt; 50 MeV/u</a:t>
            </a:r>
            <a:endParaRPr kumimoji="0" lang="en-US" sz="2800" b="0" i="0" u="none" strike="noStrike" kern="0" cap="none" spc="0" normalizeH="0" baseline="0" noProof="0" dirty="0" smtClean="0">
              <a:ln>
                <a:noFill/>
              </a:ln>
              <a:solidFill>
                <a:srgbClr val="FFFFFF"/>
              </a:solidFill>
              <a:effectLst/>
              <a:uLnTx/>
              <a:uFillTx/>
              <a:latin typeface="Calibri" pitchFamily="34" charset="0"/>
              <a:cs typeface="Calibri" pitchFamily="34" charset="0"/>
            </a:endParaRPr>
          </a:p>
        </p:txBody>
      </p:sp>
      <p:sp>
        <p:nvSpPr>
          <p:cNvPr id="75" name="Rectangle 74"/>
          <p:cNvSpPr/>
          <p:nvPr/>
        </p:nvSpPr>
        <p:spPr>
          <a:xfrm>
            <a:off x="7376428" y="2939143"/>
            <a:ext cx="1364299" cy="360538"/>
          </a:xfrm>
          <a:prstGeom prst="rect">
            <a:avLst/>
          </a:prstGeom>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Calibri" pitchFamily="34" charset="0"/>
                <a:cs typeface="Calibri" pitchFamily="34" charset="0"/>
              </a:rPr>
              <a:t>Experiments</a:t>
            </a:r>
          </a:p>
        </p:txBody>
      </p:sp>
      <p:sp>
        <p:nvSpPr>
          <p:cNvPr id="79" name="Rectangle 78"/>
          <p:cNvSpPr/>
          <p:nvPr/>
        </p:nvSpPr>
        <p:spPr>
          <a:xfrm>
            <a:off x="4763495" y="1116693"/>
            <a:ext cx="1198875" cy="818243"/>
          </a:xfrm>
          <a:prstGeom prst="rect">
            <a:avLst/>
          </a:prstGeom>
          <a:solidFill>
            <a:srgbClr val="0033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80" name="TextBox 79"/>
          <p:cNvSpPr txBox="1"/>
          <p:nvPr/>
        </p:nvSpPr>
        <p:spPr>
          <a:xfrm>
            <a:off x="4683263" y="1270433"/>
            <a:ext cx="1309848" cy="51076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Cryomodule 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Times New Roman"/>
                <a:cs typeface="Times New Roman"/>
              </a:rPr>
              <a:t>β=8.5%</a:t>
            </a:r>
            <a:endParaRPr kumimoji="0" lang="en-US" sz="1400" b="0" i="0" u="none" strike="noStrike" kern="0" cap="none" spc="0" normalizeH="0" baseline="0" noProof="0" dirty="0">
              <a:ln>
                <a:noFill/>
              </a:ln>
              <a:solidFill>
                <a:srgbClr val="FFFFFF"/>
              </a:solidFill>
              <a:effectLst/>
              <a:uLnTx/>
              <a:uFillTx/>
            </a:endParaRPr>
          </a:p>
        </p:txBody>
      </p:sp>
      <p:sp>
        <p:nvSpPr>
          <p:cNvPr id="81" name="Rectangle 80"/>
          <p:cNvSpPr/>
          <p:nvPr/>
        </p:nvSpPr>
        <p:spPr>
          <a:xfrm>
            <a:off x="3487769" y="1116693"/>
            <a:ext cx="1198875" cy="818243"/>
          </a:xfrm>
          <a:prstGeom prst="rect">
            <a:avLst/>
          </a:prstGeom>
          <a:solidFill>
            <a:srgbClr val="0033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82" name="TextBox 81"/>
          <p:cNvSpPr txBox="1"/>
          <p:nvPr/>
        </p:nvSpPr>
        <p:spPr>
          <a:xfrm>
            <a:off x="3453647" y="1270433"/>
            <a:ext cx="1309848" cy="51076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Cryomodule 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Times New Roman"/>
                <a:cs typeface="Times New Roman"/>
              </a:rPr>
              <a:t>β=4.1%</a:t>
            </a:r>
            <a:endParaRPr kumimoji="0" lang="en-US" sz="1400" b="0" i="0" u="none" strike="noStrike" kern="0" cap="none" spc="0" normalizeH="0" baseline="0" noProof="0" dirty="0">
              <a:ln>
                <a:noFill/>
              </a:ln>
              <a:solidFill>
                <a:srgbClr val="FFFFFF"/>
              </a:solidFill>
              <a:effectLst/>
              <a:uLnTx/>
              <a:uFillTx/>
            </a:endParaRPr>
          </a:p>
        </p:txBody>
      </p:sp>
      <p:sp>
        <p:nvSpPr>
          <p:cNvPr id="83" name="Rectangle 82"/>
          <p:cNvSpPr/>
          <p:nvPr/>
        </p:nvSpPr>
        <p:spPr>
          <a:xfrm>
            <a:off x="2925229" y="1116693"/>
            <a:ext cx="451884" cy="818243"/>
          </a:xfrm>
          <a:prstGeom prst="rect">
            <a:avLst/>
          </a:prstGeom>
          <a:solidFill>
            <a:srgbClr val="0033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84" name="TextBox 83"/>
          <p:cNvSpPr txBox="1"/>
          <p:nvPr/>
        </p:nvSpPr>
        <p:spPr>
          <a:xfrm>
            <a:off x="2842221" y="1270433"/>
            <a:ext cx="617901" cy="51076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CM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Times New Roman"/>
                <a:cs typeface="Times New Roman"/>
              </a:rPr>
              <a:t>4.1%</a:t>
            </a:r>
            <a:endParaRPr kumimoji="0" lang="en-US" sz="1400" b="0" i="0" u="none" strike="noStrike" kern="0" cap="none" spc="0" normalizeH="0" baseline="0" noProof="0" dirty="0">
              <a:ln>
                <a:noFill/>
              </a:ln>
              <a:solidFill>
                <a:srgbClr val="FFFFFF"/>
              </a:solidFill>
              <a:effectLst/>
              <a:uLnTx/>
              <a:uFillTx/>
            </a:endParaRPr>
          </a:p>
        </p:txBody>
      </p:sp>
      <p:sp>
        <p:nvSpPr>
          <p:cNvPr id="85" name="Rectangle 84"/>
          <p:cNvSpPr/>
          <p:nvPr/>
        </p:nvSpPr>
        <p:spPr>
          <a:xfrm>
            <a:off x="1766308" y="1377043"/>
            <a:ext cx="999062" cy="297543"/>
          </a:xfrm>
          <a:prstGeom prst="rect">
            <a:avLst/>
          </a:prstGeom>
          <a:solidFill>
            <a:srgbClr val="FF9900">
              <a:lumMod val="75000"/>
            </a:srgbClr>
          </a:solidFill>
          <a:ln w="9525" cap="flat" cmpd="sng" algn="ctr">
            <a:solidFill>
              <a:srgbClr val="0033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mn-lt"/>
                <a:ea typeface="+mn-ea"/>
                <a:cs typeface="+mn-cs"/>
              </a:rPr>
              <a:t>RFQ</a:t>
            </a:r>
            <a:endParaRPr kumimoji="0" lang="en-US" sz="1800" b="0" i="0" u="none" strike="noStrike" kern="0" cap="none" spc="0" normalizeH="0" baseline="0" noProof="0" dirty="0">
              <a:ln>
                <a:noFill/>
              </a:ln>
              <a:solidFill>
                <a:srgbClr val="FFFFFF"/>
              </a:solidFill>
              <a:effectLst/>
              <a:uLnTx/>
              <a:uFillTx/>
              <a:latin typeface="+mn-lt"/>
              <a:ea typeface="+mn-ea"/>
              <a:cs typeface="+mn-cs"/>
            </a:endParaRPr>
          </a:p>
        </p:txBody>
      </p:sp>
      <p:sp>
        <p:nvSpPr>
          <p:cNvPr id="86" name="Rectangle 85"/>
          <p:cNvSpPr/>
          <p:nvPr/>
        </p:nvSpPr>
        <p:spPr>
          <a:xfrm>
            <a:off x="1228351" y="1079500"/>
            <a:ext cx="307404" cy="892629"/>
          </a:xfrm>
          <a:prstGeom prst="rect">
            <a:avLst/>
          </a:prstGeom>
          <a:solidFill>
            <a:srgbClr val="FF9900">
              <a:lumMod val="75000"/>
            </a:srgbClr>
          </a:solidFill>
          <a:ln w="9525" cap="flat" cmpd="sng" algn="ctr">
            <a:solidFill>
              <a:srgbClr val="0033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mn-lt"/>
                <a:ea typeface="+mn-ea"/>
                <a:cs typeface="+mn-cs"/>
              </a:rPr>
              <a:t>MHB</a:t>
            </a:r>
            <a:endParaRPr kumimoji="0" lang="en-US" sz="1800" b="0" i="0" u="none" strike="noStrike" kern="0" cap="none" spc="0" normalizeH="0" baseline="0" noProof="0" dirty="0">
              <a:ln>
                <a:noFill/>
              </a:ln>
              <a:solidFill>
                <a:srgbClr val="FFFFFF"/>
              </a:solidFill>
              <a:effectLst/>
              <a:uLnTx/>
              <a:uFillTx/>
              <a:latin typeface="+mn-lt"/>
              <a:ea typeface="+mn-ea"/>
              <a:cs typeface="+mn-cs"/>
            </a:endParaRPr>
          </a:p>
        </p:txBody>
      </p:sp>
      <p:sp>
        <p:nvSpPr>
          <p:cNvPr id="87" name="Oval 86"/>
          <p:cNvSpPr/>
          <p:nvPr/>
        </p:nvSpPr>
        <p:spPr>
          <a:xfrm>
            <a:off x="1228351" y="2569916"/>
            <a:ext cx="1383317" cy="443612"/>
          </a:xfrm>
          <a:prstGeom prst="ellipse">
            <a:avLst/>
          </a:prstGeom>
          <a:solidFill>
            <a:srgbClr val="C000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mn-lt"/>
                <a:ea typeface="+mn-ea"/>
                <a:cs typeface="+mn-cs"/>
              </a:rPr>
              <a:t>1+→n+</a:t>
            </a:r>
            <a:endParaRPr kumimoji="0" lang="en-US" sz="1800" b="0" i="0" u="none" strike="noStrike" kern="0" cap="none" spc="0" normalizeH="0" baseline="0" noProof="0" dirty="0">
              <a:ln>
                <a:noFill/>
              </a:ln>
              <a:solidFill>
                <a:srgbClr val="FFFFFF"/>
              </a:solidFill>
              <a:effectLst/>
              <a:uLnTx/>
              <a:uFillTx/>
              <a:latin typeface="+mn-lt"/>
              <a:ea typeface="+mn-ea"/>
              <a:cs typeface="+mn-cs"/>
            </a:endParaRPr>
          </a:p>
        </p:txBody>
      </p:sp>
      <p:sp>
        <p:nvSpPr>
          <p:cNvPr id="88" name="Rectangle 55"/>
          <p:cNvSpPr>
            <a:spLocks noChangeArrowheads="1"/>
          </p:cNvSpPr>
          <p:nvPr/>
        </p:nvSpPr>
        <p:spPr bwMode="auto">
          <a:xfrm>
            <a:off x="3149625" y="2046514"/>
            <a:ext cx="1003516" cy="5408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6600"/>
                </a:solidFill>
                <a:effectLst/>
                <a:latin typeface="Calibri" pitchFamily="34" charset="0"/>
                <a:cs typeface="Calibri" pitchFamily="34" charset="0"/>
              </a:rPr>
              <a:t>Mass</a:t>
            </a:r>
            <a:r>
              <a:rPr kumimoji="0" lang="en-US" b="0" i="0" u="none" strike="noStrike" cap="none" normalizeH="0" dirty="0" smtClean="0">
                <a:ln>
                  <a:noFill/>
                </a:ln>
                <a:solidFill>
                  <a:srgbClr val="006600"/>
                </a:solidFill>
                <a:effectLst/>
                <a:latin typeface="Calibri" pitchFamily="34" charset="0"/>
                <a:cs typeface="Calibri" pitchFamily="34" charset="0"/>
              </a:rPr>
              <a:t> </a:t>
            </a:r>
            <a:br>
              <a:rPr kumimoji="0" lang="en-US" b="0" i="0" u="none" strike="noStrike" cap="none" normalizeH="0" dirty="0" smtClean="0">
                <a:ln>
                  <a:noFill/>
                </a:ln>
                <a:solidFill>
                  <a:srgbClr val="006600"/>
                </a:solidFill>
                <a:effectLst/>
                <a:latin typeface="Calibri" pitchFamily="34" charset="0"/>
                <a:cs typeface="Calibri" pitchFamily="34" charset="0"/>
              </a:rPr>
            </a:br>
            <a:r>
              <a:rPr kumimoji="0" lang="en-US" b="0" i="0" u="none" strike="noStrike" cap="none" normalizeH="0" dirty="0" smtClean="0">
                <a:ln>
                  <a:noFill/>
                </a:ln>
                <a:solidFill>
                  <a:srgbClr val="006600"/>
                </a:solidFill>
                <a:effectLst/>
                <a:latin typeface="Calibri" pitchFamily="34" charset="0"/>
                <a:cs typeface="Calibri" pitchFamily="34" charset="0"/>
              </a:rPr>
              <a:t>separation</a:t>
            </a:r>
            <a:endParaRPr kumimoji="0" lang="en-US" b="0" i="0" u="none" strike="noStrike" cap="none" normalizeH="0" baseline="0" dirty="0" smtClean="0">
              <a:ln>
                <a:noFill/>
              </a:ln>
              <a:solidFill>
                <a:srgbClr val="006600"/>
              </a:solidFill>
              <a:effectLst/>
              <a:latin typeface="Calibri" pitchFamily="34" charset="0"/>
              <a:cs typeface="Calibri" pitchFamily="34" charset="0"/>
            </a:endParaRPr>
          </a:p>
        </p:txBody>
      </p:sp>
      <p:sp>
        <p:nvSpPr>
          <p:cNvPr id="89" name="Rectangle 88"/>
          <p:cNvSpPr/>
          <p:nvPr/>
        </p:nvSpPr>
        <p:spPr>
          <a:xfrm>
            <a:off x="3764433" y="2864757"/>
            <a:ext cx="922212" cy="743857"/>
          </a:xfrm>
          <a:prstGeom prst="rect">
            <a:avLst/>
          </a:prstGeom>
          <a:solidFill>
            <a:srgbClr val="AAAAFF">
              <a:lumMod val="25000"/>
            </a:srgb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90" name="Rectangle 55"/>
          <p:cNvSpPr>
            <a:spLocks noChangeArrowheads="1"/>
          </p:cNvSpPr>
          <p:nvPr/>
        </p:nvSpPr>
        <p:spPr bwMode="auto">
          <a:xfrm>
            <a:off x="3841284" y="2993421"/>
            <a:ext cx="747885" cy="5408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Calibri" pitchFamily="34" charset="0"/>
                <a:cs typeface="Calibri" pitchFamily="34" charset="0"/>
              </a:rPr>
              <a:t>Gas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Calibri" pitchFamily="34" charset="0"/>
                <a:cs typeface="Calibri" pitchFamily="34" charset="0"/>
              </a:rPr>
              <a:t>Stopper</a:t>
            </a:r>
          </a:p>
        </p:txBody>
      </p:sp>
      <p:sp>
        <p:nvSpPr>
          <p:cNvPr id="36"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D. Leitner, 04 May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43"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25</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45" name="Rectangle 44"/>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kern="1200" noProof="0" dirty="0" smtClean="0">
                <a:solidFill>
                  <a:srgbClr val="064308"/>
                </a:solidFill>
                <a:latin typeface="Arial" pitchFamily="34" charset="0"/>
                <a:ea typeface="ヒラギノ角ゴ Pro W3"/>
                <a:cs typeface="ヒラギノ角ゴ Pro W3"/>
              </a:rPr>
              <a:t>201105 Diagnostics Peer Review</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xfrm>
            <a:off x="76200" y="262332"/>
            <a:ext cx="8991600" cy="478636"/>
          </a:xfrm>
        </p:spPr>
        <p:txBody>
          <a:bodyPr/>
          <a:lstStyle/>
          <a:p>
            <a:r>
              <a:rPr lang="en-US" dirty="0" smtClean="0"/>
              <a:t>R</a:t>
            </a:r>
            <a:r>
              <a:rPr lang="el-GR" dirty="0" smtClean="0"/>
              <a:t>ε</a:t>
            </a:r>
            <a:r>
              <a:rPr lang="el-GR" dirty="0" smtClean="0">
                <a:latin typeface="Calibri"/>
                <a:cs typeface="Calibri"/>
              </a:rPr>
              <a:t>Α</a:t>
            </a:r>
            <a:r>
              <a:rPr lang="en-US" dirty="0" smtClean="0">
                <a:latin typeface="Calibri"/>
                <a:cs typeface="Calibri"/>
              </a:rPr>
              <a:t> </a:t>
            </a:r>
            <a:r>
              <a:rPr lang="en-US" dirty="0" smtClean="0"/>
              <a:t>Concept: 3 Stages</a:t>
            </a:r>
            <a:endParaRPr lang="en-US" dirty="0"/>
          </a:p>
        </p:txBody>
      </p:sp>
      <p:sp>
        <p:nvSpPr>
          <p:cNvPr id="105" name="Rectangle 104"/>
          <p:cNvSpPr/>
          <p:nvPr/>
        </p:nvSpPr>
        <p:spPr>
          <a:xfrm>
            <a:off x="6454588" y="2492829"/>
            <a:ext cx="2689412" cy="1190171"/>
          </a:xfrm>
          <a:prstGeom prst="rect">
            <a:avLst/>
          </a:prstGeom>
          <a:solidFill>
            <a:srgbClr val="6600CC"/>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106" name="Rectangle 5"/>
          <p:cNvSpPr>
            <a:spLocks noChangeArrowheads="1"/>
          </p:cNvSpPr>
          <p:nvPr/>
        </p:nvSpPr>
        <p:spPr bwMode="auto">
          <a:xfrm>
            <a:off x="4117947" y="3221809"/>
            <a:ext cx="1659981" cy="89263"/>
          </a:xfrm>
          <a:prstGeom prst="rect">
            <a:avLst/>
          </a:prstGeom>
          <a:solidFill>
            <a:srgbClr val="99FF99"/>
          </a:solidFill>
          <a:ln w="0" cap="flat">
            <a:solidFill>
              <a:srgbClr val="1F1DE8"/>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7" name="Rectangle 5"/>
          <p:cNvSpPr>
            <a:spLocks noChangeArrowheads="1"/>
          </p:cNvSpPr>
          <p:nvPr/>
        </p:nvSpPr>
        <p:spPr bwMode="auto">
          <a:xfrm rot="2660745">
            <a:off x="3320461" y="3070422"/>
            <a:ext cx="645548" cy="89263"/>
          </a:xfrm>
          <a:prstGeom prst="rect">
            <a:avLst/>
          </a:prstGeom>
          <a:solidFill>
            <a:srgbClr val="99FF99"/>
          </a:solidFill>
          <a:ln w="0" cap="flat">
            <a:solidFill>
              <a:srgbClr val="1F1DE8"/>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8" name="Rectangle 5"/>
          <p:cNvSpPr>
            <a:spLocks noChangeArrowheads="1"/>
          </p:cNvSpPr>
          <p:nvPr/>
        </p:nvSpPr>
        <p:spPr bwMode="auto">
          <a:xfrm rot="5400000">
            <a:off x="123584" y="2149175"/>
            <a:ext cx="1041400" cy="92221"/>
          </a:xfrm>
          <a:prstGeom prst="rect">
            <a:avLst/>
          </a:prstGeom>
          <a:solidFill>
            <a:srgbClr val="99FF99"/>
          </a:solidFill>
          <a:ln w="0" cap="flat">
            <a:solidFill>
              <a:srgbClr val="1F1DE8"/>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9" name="Rectangle 5"/>
          <p:cNvSpPr>
            <a:spLocks noChangeArrowheads="1"/>
          </p:cNvSpPr>
          <p:nvPr/>
        </p:nvSpPr>
        <p:spPr bwMode="auto">
          <a:xfrm>
            <a:off x="920947" y="2747091"/>
            <a:ext cx="2489971" cy="89263"/>
          </a:xfrm>
          <a:prstGeom prst="rect">
            <a:avLst/>
          </a:prstGeom>
          <a:solidFill>
            <a:srgbClr val="99FF99"/>
          </a:solidFill>
          <a:ln w="0" cap="flat">
            <a:solidFill>
              <a:srgbClr val="1F1DE8"/>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0" name="Down Arrow 109"/>
          <p:cNvSpPr/>
          <p:nvPr/>
        </p:nvSpPr>
        <p:spPr>
          <a:xfrm>
            <a:off x="7366812" y="1525814"/>
            <a:ext cx="153702" cy="967014"/>
          </a:xfrm>
          <a:prstGeom prst="downArrow">
            <a:avLst/>
          </a:prstGeom>
          <a:solidFill>
            <a:srgbClr val="99FF99"/>
          </a:solidFill>
          <a:ln w="9525" cap="flat" cmpd="sng" algn="ctr">
            <a:solidFill>
              <a:srgbClr val="0033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111" name="Down Arrow 110"/>
          <p:cNvSpPr/>
          <p:nvPr/>
        </p:nvSpPr>
        <p:spPr>
          <a:xfrm>
            <a:off x="8913447" y="1525814"/>
            <a:ext cx="153702" cy="967014"/>
          </a:xfrm>
          <a:prstGeom prst="downArrow">
            <a:avLst/>
          </a:prstGeom>
          <a:solidFill>
            <a:srgbClr val="99FF99"/>
          </a:solidFill>
          <a:ln w="9525" cap="flat" cmpd="sng" algn="ctr">
            <a:solidFill>
              <a:srgbClr val="0033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112" name="Rectangle 5"/>
          <p:cNvSpPr>
            <a:spLocks noChangeArrowheads="1"/>
          </p:cNvSpPr>
          <p:nvPr/>
        </p:nvSpPr>
        <p:spPr bwMode="auto">
          <a:xfrm>
            <a:off x="920947" y="1481183"/>
            <a:ext cx="8115461" cy="89263"/>
          </a:xfrm>
          <a:prstGeom prst="rect">
            <a:avLst/>
          </a:prstGeom>
          <a:solidFill>
            <a:srgbClr val="99FF99"/>
          </a:solidFill>
          <a:ln w="0" cap="flat">
            <a:solidFill>
              <a:srgbClr val="1F1DE8"/>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3" name="Rectangle 112"/>
          <p:cNvSpPr/>
          <p:nvPr/>
        </p:nvSpPr>
        <p:spPr>
          <a:xfrm>
            <a:off x="7530163" y="1116693"/>
            <a:ext cx="1306466" cy="818243"/>
          </a:xfrm>
          <a:prstGeom prst="rect">
            <a:avLst/>
          </a:prstGeom>
          <a:solidFill>
            <a:srgbClr val="0033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grpSp>
        <p:nvGrpSpPr>
          <p:cNvPr id="114" name="Group 113"/>
          <p:cNvGrpSpPr/>
          <p:nvPr/>
        </p:nvGrpSpPr>
        <p:grpSpPr>
          <a:xfrm>
            <a:off x="3149625" y="2578063"/>
            <a:ext cx="416276" cy="460261"/>
            <a:chOff x="3763962" y="4887913"/>
            <a:chExt cx="412750" cy="471487"/>
          </a:xfrm>
        </p:grpSpPr>
        <p:sp>
          <p:nvSpPr>
            <p:cNvPr id="115" name="Freeform 7"/>
            <p:cNvSpPr>
              <a:spLocks/>
            </p:cNvSpPr>
            <p:nvPr/>
          </p:nvSpPr>
          <p:spPr bwMode="auto">
            <a:xfrm>
              <a:off x="3768724" y="4891088"/>
              <a:ext cx="403225" cy="463550"/>
            </a:xfrm>
            <a:custGeom>
              <a:avLst/>
              <a:gdLst/>
              <a:ahLst/>
              <a:cxnLst>
                <a:cxn ang="0">
                  <a:pos x="0" y="256"/>
                </a:cxn>
                <a:cxn ang="0">
                  <a:pos x="22" y="261"/>
                </a:cxn>
                <a:cxn ang="0">
                  <a:pos x="44" y="267"/>
                </a:cxn>
                <a:cxn ang="0">
                  <a:pos x="66" y="277"/>
                </a:cxn>
                <a:cxn ang="0">
                  <a:pos x="85" y="292"/>
                </a:cxn>
                <a:cxn ang="0">
                  <a:pos x="168" y="203"/>
                </a:cxn>
                <a:cxn ang="0">
                  <a:pos x="254" y="113"/>
                </a:cxn>
                <a:cxn ang="0">
                  <a:pos x="252" y="111"/>
                </a:cxn>
                <a:cxn ang="0">
                  <a:pos x="225" y="86"/>
                </a:cxn>
                <a:cxn ang="0">
                  <a:pos x="196" y="61"/>
                </a:cxn>
                <a:cxn ang="0">
                  <a:pos x="167" y="43"/>
                </a:cxn>
                <a:cxn ang="0">
                  <a:pos x="134" y="28"/>
                </a:cxn>
                <a:cxn ang="0">
                  <a:pos x="101" y="15"/>
                </a:cxn>
                <a:cxn ang="0">
                  <a:pos x="68" y="8"/>
                </a:cxn>
                <a:cxn ang="0">
                  <a:pos x="33" y="2"/>
                </a:cxn>
                <a:cxn ang="0">
                  <a:pos x="0" y="0"/>
                </a:cxn>
                <a:cxn ang="0">
                  <a:pos x="0" y="256"/>
                </a:cxn>
              </a:cxnLst>
              <a:rect l="0" t="0" r="r" b="b"/>
              <a:pathLst>
                <a:path w="254" h="292">
                  <a:moveTo>
                    <a:pt x="0" y="256"/>
                  </a:moveTo>
                  <a:lnTo>
                    <a:pt x="22" y="261"/>
                  </a:lnTo>
                  <a:lnTo>
                    <a:pt x="44" y="267"/>
                  </a:lnTo>
                  <a:lnTo>
                    <a:pt x="66" y="277"/>
                  </a:lnTo>
                  <a:lnTo>
                    <a:pt x="85" y="292"/>
                  </a:lnTo>
                  <a:lnTo>
                    <a:pt x="168" y="203"/>
                  </a:lnTo>
                  <a:lnTo>
                    <a:pt x="254" y="113"/>
                  </a:lnTo>
                  <a:lnTo>
                    <a:pt x="252" y="111"/>
                  </a:lnTo>
                  <a:lnTo>
                    <a:pt x="225" y="86"/>
                  </a:lnTo>
                  <a:lnTo>
                    <a:pt x="196" y="61"/>
                  </a:lnTo>
                  <a:lnTo>
                    <a:pt x="167" y="43"/>
                  </a:lnTo>
                  <a:lnTo>
                    <a:pt x="134" y="28"/>
                  </a:lnTo>
                  <a:lnTo>
                    <a:pt x="101" y="15"/>
                  </a:lnTo>
                  <a:lnTo>
                    <a:pt x="68" y="8"/>
                  </a:lnTo>
                  <a:lnTo>
                    <a:pt x="33" y="2"/>
                  </a:lnTo>
                  <a:lnTo>
                    <a:pt x="0" y="0"/>
                  </a:lnTo>
                  <a:lnTo>
                    <a:pt x="0" y="256"/>
                  </a:lnTo>
                  <a:close/>
                </a:path>
              </a:pathLst>
            </a:custGeom>
            <a:solidFill>
              <a:srgbClr val="B7FFB7"/>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 name="Freeform 8"/>
            <p:cNvSpPr>
              <a:spLocks noEditPoints="1"/>
            </p:cNvSpPr>
            <p:nvPr/>
          </p:nvSpPr>
          <p:spPr bwMode="auto">
            <a:xfrm>
              <a:off x="3763962" y="4887913"/>
              <a:ext cx="412750" cy="471487"/>
            </a:xfrm>
            <a:custGeom>
              <a:avLst/>
              <a:gdLst/>
              <a:ahLst/>
              <a:cxnLst>
                <a:cxn ang="0">
                  <a:pos x="16" y="795"/>
                </a:cxn>
                <a:cxn ang="0">
                  <a:pos x="10" y="787"/>
                </a:cxn>
                <a:cxn ang="0">
                  <a:pos x="77" y="801"/>
                </a:cxn>
                <a:cxn ang="0">
                  <a:pos x="144" y="819"/>
                </a:cxn>
                <a:cxn ang="0">
                  <a:pos x="145" y="820"/>
                </a:cxn>
                <a:cxn ang="0">
                  <a:pos x="212" y="852"/>
                </a:cxn>
                <a:cxn ang="0">
                  <a:pos x="214" y="853"/>
                </a:cxn>
                <a:cxn ang="0">
                  <a:pos x="272" y="898"/>
                </a:cxn>
                <a:cxn ang="0">
                  <a:pos x="261" y="899"/>
                </a:cxn>
                <a:cxn ang="0">
                  <a:pos x="512" y="626"/>
                </a:cxn>
                <a:cxn ang="0">
                  <a:pos x="771" y="349"/>
                </a:cxn>
                <a:cxn ang="0">
                  <a:pos x="771" y="360"/>
                </a:cxn>
                <a:cxn ang="0">
                  <a:pos x="766" y="355"/>
                </a:cxn>
                <a:cxn ang="0">
                  <a:pos x="683" y="278"/>
                </a:cxn>
                <a:cxn ang="0">
                  <a:pos x="596" y="201"/>
                </a:cxn>
                <a:cxn ang="0">
                  <a:pos x="597" y="202"/>
                </a:cxn>
                <a:cxn ang="0">
                  <a:pos x="509" y="147"/>
                </a:cxn>
                <a:cxn ang="0">
                  <a:pos x="410" y="102"/>
                </a:cxn>
                <a:cxn ang="0">
                  <a:pos x="310" y="61"/>
                </a:cxn>
                <a:cxn ang="0">
                  <a:pos x="311" y="62"/>
                </a:cxn>
                <a:cxn ang="0">
                  <a:pos x="211" y="39"/>
                </a:cxn>
                <a:cxn ang="0">
                  <a:pos x="107" y="21"/>
                </a:cxn>
                <a:cxn ang="0">
                  <a:pos x="8" y="16"/>
                </a:cxn>
                <a:cxn ang="0">
                  <a:pos x="16" y="8"/>
                </a:cxn>
                <a:cxn ang="0">
                  <a:pos x="16" y="795"/>
                </a:cxn>
                <a:cxn ang="0">
                  <a:pos x="0" y="8"/>
                </a:cxn>
                <a:cxn ang="0">
                  <a:pos x="3" y="3"/>
                </a:cxn>
                <a:cxn ang="0">
                  <a:pos x="9" y="0"/>
                </a:cxn>
                <a:cxn ang="0">
                  <a:pos x="110" y="5"/>
                </a:cxn>
                <a:cxn ang="0">
                  <a:pos x="215" y="23"/>
                </a:cxn>
                <a:cxn ang="0">
                  <a:pos x="315" y="46"/>
                </a:cxn>
                <a:cxn ang="0">
                  <a:pos x="316" y="47"/>
                </a:cxn>
                <a:cxn ang="0">
                  <a:pos x="417" y="88"/>
                </a:cxn>
                <a:cxn ang="0">
                  <a:pos x="518" y="134"/>
                </a:cxn>
                <a:cxn ang="0">
                  <a:pos x="605" y="188"/>
                </a:cxn>
                <a:cxn ang="0">
                  <a:pos x="606" y="189"/>
                </a:cxn>
                <a:cxn ang="0">
                  <a:pos x="694" y="266"/>
                </a:cxn>
                <a:cxn ang="0">
                  <a:pos x="778" y="344"/>
                </a:cxn>
                <a:cxn ang="0">
                  <a:pos x="782" y="349"/>
                </a:cxn>
                <a:cxn ang="0">
                  <a:pos x="782" y="360"/>
                </a:cxn>
                <a:cxn ang="0">
                  <a:pos x="524" y="637"/>
                </a:cxn>
                <a:cxn ang="0">
                  <a:pos x="273" y="910"/>
                </a:cxn>
                <a:cxn ang="0">
                  <a:pos x="262" y="911"/>
                </a:cxn>
                <a:cxn ang="0">
                  <a:pos x="204" y="865"/>
                </a:cxn>
                <a:cxn ang="0">
                  <a:pos x="205" y="866"/>
                </a:cxn>
                <a:cxn ang="0">
                  <a:pos x="139" y="834"/>
                </a:cxn>
                <a:cxn ang="0">
                  <a:pos x="140" y="835"/>
                </a:cxn>
                <a:cxn ang="0">
                  <a:pos x="74" y="817"/>
                </a:cxn>
                <a:cxn ang="0">
                  <a:pos x="7" y="803"/>
                </a:cxn>
                <a:cxn ang="0">
                  <a:pos x="0" y="795"/>
                </a:cxn>
                <a:cxn ang="0">
                  <a:pos x="0" y="8"/>
                </a:cxn>
              </a:cxnLst>
              <a:rect l="0" t="0" r="r" b="b"/>
              <a:pathLst>
                <a:path w="785" h="913">
                  <a:moveTo>
                    <a:pt x="16" y="795"/>
                  </a:moveTo>
                  <a:lnTo>
                    <a:pt x="10" y="787"/>
                  </a:lnTo>
                  <a:lnTo>
                    <a:pt x="77" y="801"/>
                  </a:lnTo>
                  <a:lnTo>
                    <a:pt x="144" y="819"/>
                  </a:lnTo>
                  <a:cubicBezTo>
                    <a:pt x="145" y="820"/>
                    <a:pt x="145" y="820"/>
                    <a:pt x="145" y="820"/>
                  </a:cubicBezTo>
                  <a:lnTo>
                    <a:pt x="212" y="852"/>
                  </a:lnTo>
                  <a:cubicBezTo>
                    <a:pt x="213" y="852"/>
                    <a:pt x="213" y="852"/>
                    <a:pt x="214" y="853"/>
                  </a:cubicBezTo>
                  <a:lnTo>
                    <a:pt x="272" y="898"/>
                  </a:lnTo>
                  <a:lnTo>
                    <a:pt x="261" y="899"/>
                  </a:lnTo>
                  <a:lnTo>
                    <a:pt x="512" y="626"/>
                  </a:lnTo>
                  <a:lnTo>
                    <a:pt x="771" y="349"/>
                  </a:lnTo>
                  <a:lnTo>
                    <a:pt x="771" y="360"/>
                  </a:lnTo>
                  <a:lnTo>
                    <a:pt x="766" y="355"/>
                  </a:lnTo>
                  <a:lnTo>
                    <a:pt x="683" y="278"/>
                  </a:lnTo>
                  <a:lnTo>
                    <a:pt x="596" y="201"/>
                  </a:lnTo>
                  <a:lnTo>
                    <a:pt x="597" y="202"/>
                  </a:lnTo>
                  <a:lnTo>
                    <a:pt x="509" y="147"/>
                  </a:lnTo>
                  <a:lnTo>
                    <a:pt x="410" y="102"/>
                  </a:lnTo>
                  <a:lnTo>
                    <a:pt x="310" y="61"/>
                  </a:lnTo>
                  <a:lnTo>
                    <a:pt x="311" y="62"/>
                  </a:lnTo>
                  <a:lnTo>
                    <a:pt x="211" y="39"/>
                  </a:lnTo>
                  <a:lnTo>
                    <a:pt x="107" y="21"/>
                  </a:lnTo>
                  <a:lnTo>
                    <a:pt x="8" y="16"/>
                  </a:lnTo>
                  <a:lnTo>
                    <a:pt x="16" y="8"/>
                  </a:lnTo>
                  <a:lnTo>
                    <a:pt x="16" y="795"/>
                  </a:lnTo>
                  <a:close/>
                  <a:moveTo>
                    <a:pt x="0" y="8"/>
                  </a:moveTo>
                  <a:cubicBezTo>
                    <a:pt x="0" y="6"/>
                    <a:pt x="1" y="4"/>
                    <a:pt x="3" y="3"/>
                  </a:cubicBezTo>
                  <a:cubicBezTo>
                    <a:pt x="5" y="1"/>
                    <a:pt x="7" y="0"/>
                    <a:pt x="9" y="0"/>
                  </a:cubicBezTo>
                  <a:lnTo>
                    <a:pt x="110" y="5"/>
                  </a:lnTo>
                  <a:lnTo>
                    <a:pt x="215" y="23"/>
                  </a:lnTo>
                  <a:lnTo>
                    <a:pt x="315" y="46"/>
                  </a:lnTo>
                  <a:cubicBezTo>
                    <a:pt x="315" y="46"/>
                    <a:pt x="316" y="46"/>
                    <a:pt x="316" y="47"/>
                  </a:cubicBezTo>
                  <a:lnTo>
                    <a:pt x="417" y="88"/>
                  </a:lnTo>
                  <a:lnTo>
                    <a:pt x="518" y="134"/>
                  </a:lnTo>
                  <a:lnTo>
                    <a:pt x="605" y="188"/>
                  </a:lnTo>
                  <a:cubicBezTo>
                    <a:pt x="606" y="188"/>
                    <a:pt x="606" y="189"/>
                    <a:pt x="606" y="189"/>
                  </a:cubicBezTo>
                  <a:lnTo>
                    <a:pt x="694" y="266"/>
                  </a:lnTo>
                  <a:lnTo>
                    <a:pt x="778" y="344"/>
                  </a:lnTo>
                  <a:lnTo>
                    <a:pt x="782" y="349"/>
                  </a:lnTo>
                  <a:cubicBezTo>
                    <a:pt x="785" y="352"/>
                    <a:pt x="785" y="357"/>
                    <a:pt x="782" y="360"/>
                  </a:cubicBezTo>
                  <a:lnTo>
                    <a:pt x="524" y="637"/>
                  </a:lnTo>
                  <a:lnTo>
                    <a:pt x="273" y="910"/>
                  </a:lnTo>
                  <a:cubicBezTo>
                    <a:pt x="270" y="913"/>
                    <a:pt x="266" y="913"/>
                    <a:pt x="262" y="911"/>
                  </a:cubicBezTo>
                  <a:lnTo>
                    <a:pt x="204" y="865"/>
                  </a:lnTo>
                  <a:lnTo>
                    <a:pt x="205" y="866"/>
                  </a:lnTo>
                  <a:lnTo>
                    <a:pt x="139" y="834"/>
                  </a:lnTo>
                  <a:lnTo>
                    <a:pt x="140" y="835"/>
                  </a:lnTo>
                  <a:lnTo>
                    <a:pt x="74" y="817"/>
                  </a:lnTo>
                  <a:lnTo>
                    <a:pt x="7" y="803"/>
                  </a:lnTo>
                  <a:cubicBezTo>
                    <a:pt x="3" y="802"/>
                    <a:pt x="0" y="799"/>
                    <a:pt x="0" y="795"/>
                  </a:cubicBezTo>
                  <a:lnTo>
                    <a:pt x="0" y="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17" name="Group 116"/>
          <p:cNvGrpSpPr/>
          <p:nvPr/>
        </p:nvGrpSpPr>
        <p:grpSpPr>
          <a:xfrm>
            <a:off x="495065" y="2447888"/>
            <a:ext cx="457904" cy="492805"/>
            <a:chOff x="568325" y="4754563"/>
            <a:chExt cx="454025" cy="504825"/>
          </a:xfrm>
        </p:grpSpPr>
        <p:sp>
          <p:nvSpPr>
            <p:cNvPr id="118" name="Freeform 11"/>
            <p:cNvSpPr>
              <a:spLocks/>
            </p:cNvSpPr>
            <p:nvPr/>
          </p:nvSpPr>
          <p:spPr bwMode="auto">
            <a:xfrm>
              <a:off x="573088" y="4759325"/>
              <a:ext cx="444500" cy="495300"/>
            </a:xfrm>
            <a:custGeom>
              <a:avLst/>
              <a:gdLst/>
              <a:ahLst/>
              <a:cxnLst>
                <a:cxn ang="0">
                  <a:pos x="280" y="312"/>
                </a:cxn>
                <a:cxn ang="0">
                  <a:pos x="279" y="312"/>
                </a:cxn>
                <a:cxn ang="0">
                  <a:pos x="249" y="310"/>
                </a:cxn>
                <a:cxn ang="0">
                  <a:pos x="222" y="306"/>
                </a:cxn>
                <a:cxn ang="0">
                  <a:pos x="196" y="298"/>
                </a:cxn>
                <a:cxn ang="0">
                  <a:pos x="169" y="287"/>
                </a:cxn>
                <a:cxn ang="0">
                  <a:pos x="145" y="274"/>
                </a:cxn>
                <a:cxn ang="0">
                  <a:pos x="122" y="260"/>
                </a:cxn>
                <a:cxn ang="0">
                  <a:pos x="100" y="240"/>
                </a:cxn>
                <a:cxn ang="0">
                  <a:pos x="81" y="221"/>
                </a:cxn>
                <a:cxn ang="0">
                  <a:pos x="63" y="198"/>
                </a:cxn>
                <a:cxn ang="0">
                  <a:pos x="47" y="174"/>
                </a:cxn>
                <a:cxn ang="0">
                  <a:pos x="33" y="149"/>
                </a:cxn>
                <a:cxn ang="0">
                  <a:pos x="22" y="121"/>
                </a:cxn>
                <a:cxn ang="0">
                  <a:pos x="12" y="93"/>
                </a:cxn>
                <a:cxn ang="0">
                  <a:pos x="5" y="64"/>
                </a:cxn>
                <a:cxn ang="0">
                  <a:pos x="0" y="32"/>
                </a:cxn>
                <a:cxn ang="0">
                  <a:pos x="0" y="0"/>
                </a:cxn>
                <a:cxn ang="0">
                  <a:pos x="184" y="0"/>
                </a:cxn>
                <a:cxn ang="0">
                  <a:pos x="186" y="20"/>
                </a:cxn>
                <a:cxn ang="0">
                  <a:pos x="191" y="40"/>
                </a:cxn>
                <a:cxn ang="0">
                  <a:pos x="201" y="56"/>
                </a:cxn>
                <a:cxn ang="0">
                  <a:pos x="213" y="71"/>
                </a:cxn>
                <a:cxn ang="0">
                  <a:pos x="227" y="83"/>
                </a:cxn>
                <a:cxn ang="0">
                  <a:pos x="243" y="94"/>
                </a:cxn>
                <a:cxn ang="0">
                  <a:pos x="261" y="102"/>
                </a:cxn>
                <a:cxn ang="0">
                  <a:pos x="279" y="103"/>
                </a:cxn>
                <a:cxn ang="0">
                  <a:pos x="279" y="208"/>
                </a:cxn>
                <a:cxn ang="0">
                  <a:pos x="280" y="312"/>
                </a:cxn>
              </a:cxnLst>
              <a:rect l="0" t="0" r="r" b="b"/>
              <a:pathLst>
                <a:path w="280" h="312">
                  <a:moveTo>
                    <a:pt x="280" y="312"/>
                  </a:moveTo>
                  <a:lnTo>
                    <a:pt x="279" y="312"/>
                  </a:lnTo>
                  <a:lnTo>
                    <a:pt x="249" y="310"/>
                  </a:lnTo>
                  <a:lnTo>
                    <a:pt x="222" y="306"/>
                  </a:lnTo>
                  <a:lnTo>
                    <a:pt x="196" y="298"/>
                  </a:lnTo>
                  <a:lnTo>
                    <a:pt x="169" y="287"/>
                  </a:lnTo>
                  <a:lnTo>
                    <a:pt x="145" y="274"/>
                  </a:lnTo>
                  <a:lnTo>
                    <a:pt x="122" y="260"/>
                  </a:lnTo>
                  <a:lnTo>
                    <a:pt x="100" y="240"/>
                  </a:lnTo>
                  <a:lnTo>
                    <a:pt x="81" y="221"/>
                  </a:lnTo>
                  <a:lnTo>
                    <a:pt x="63" y="198"/>
                  </a:lnTo>
                  <a:lnTo>
                    <a:pt x="47" y="174"/>
                  </a:lnTo>
                  <a:lnTo>
                    <a:pt x="33" y="149"/>
                  </a:lnTo>
                  <a:lnTo>
                    <a:pt x="22" y="121"/>
                  </a:lnTo>
                  <a:lnTo>
                    <a:pt x="12" y="93"/>
                  </a:lnTo>
                  <a:lnTo>
                    <a:pt x="5" y="64"/>
                  </a:lnTo>
                  <a:lnTo>
                    <a:pt x="0" y="32"/>
                  </a:lnTo>
                  <a:lnTo>
                    <a:pt x="0" y="0"/>
                  </a:lnTo>
                  <a:lnTo>
                    <a:pt x="184" y="0"/>
                  </a:lnTo>
                  <a:lnTo>
                    <a:pt x="186" y="20"/>
                  </a:lnTo>
                  <a:lnTo>
                    <a:pt x="191" y="40"/>
                  </a:lnTo>
                  <a:lnTo>
                    <a:pt x="201" y="56"/>
                  </a:lnTo>
                  <a:lnTo>
                    <a:pt x="213" y="71"/>
                  </a:lnTo>
                  <a:lnTo>
                    <a:pt x="227" y="83"/>
                  </a:lnTo>
                  <a:lnTo>
                    <a:pt x="243" y="94"/>
                  </a:lnTo>
                  <a:lnTo>
                    <a:pt x="261" y="102"/>
                  </a:lnTo>
                  <a:lnTo>
                    <a:pt x="279" y="103"/>
                  </a:lnTo>
                  <a:lnTo>
                    <a:pt x="279" y="208"/>
                  </a:lnTo>
                  <a:lnTo>
                    <a:pt x="280" y="312"/>
                  </a:lnTo>
                  <a:close/>
                </a:path>
              </a:pathLst>
            </a:custGeom>
            <a:solidFill>
              <a:srgbClr val="B7FFB7"/>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9" name="Freeform 12"/>
            <p:cNvSpPr>
              <a:spLocks noEditPoints="1"/>
            </p:cNvSpPr>
            <p:nvPr/>
          </p:nvSpPr>
          <p:spPr bwMode="auto">
            <a:xfrm>
              <a:off x="568325" y="4754563"/>
              <a:ext cx="454025" cy="504825"/>
            </a:xfrm>
            <a:custGeom>
              <a:avLst/>
              <a:gdLst/>
              <a:ahLst/>
              <a:cxnLst>
                <a:cxn ang="0">
                  <a:pos x="862" y="974"/>
                </a:cxn>
                <a:cxn ang="0">
                  <a:pos x="853" y="976"/>
                </a:cxn>
                <a:cxn ang="0">
                  <a:pos x="678" y="958"/>
                </a:cxn>
                <a:cxn ang="0">
                  <a:pos x="598" y="932"/>
                </a:cxn>
                <a:cxn ang="0">
                  <a:pos x="442" y="857"/>
                </a:cxn>
                <a:cxn ang="0">
                  <a:pos x="371" y="812"/>
                </a:cxn>
                <a:cxn ang="0">
                  <a:pos x="246" y="694"/>
                </a:cxn>
                <a:cxn ang="0">
                  <a:pos x="193" y="622"/>
                </a:cxn>
                <a:cxn ang="0">
                  <a:pos x="100" y="470"/>
                </a:cxn>
                <a:cxn ang="0">
                  <a:pos x="37" y="295"/>
                </a:cxn>
                <a:cxn ang="0">
                  <a:pos x="1" y="110"/>
                </a:cxn>
                <a:cxn ang="0">
                  <a:pos x="0" y="8"/>
                </a:cxn>
                <a:cxn ang="0">
                  <a:pos x="564" y="0"/>
                </a:cxn>
                <a:cxn ang="0">
                  <a:pos x="578" y="70"/>
                </a:cxn>
                <a:cxn ang="0">
                  <a:pos x="595" y="128"/>
                </a:cxn>
                <a:cxn ang="0">
                  <a:pos x="623" y="178"/>
                </a:cxn>
                <a:cxn ang="0">
                  <a:pos x="659" y="221"/>
                </a:cxn>
                <a:cxn ang="0">
                  <a:pos x="701" y="257"/>
                </a:cxn>
                <a:cxn ang="0">
                  <a:pos x="801" y="315"/>
                </a:cxn>
                <a:cxn ang="0">
                  <a:pos x="854" y="318"/>
                </a:cxn>
                <a:cxn ang="0">
                  <a:pos x="861" y="647"/>
                </a:cxn>
                <a:cxn ang="0">
                  <a:pos x="845" y="647"/>
                </a:cxn>
                <a:cxn ang="0">
                  <a:pos x="853" y="334"/>
                </a:cxn>
                <a:cxn ang="0">
                  <a:pos x="794" y="329"/>
                </a:cxn>
                <a:cxn ang="0">
                  <a:pos x="690" y="269"/>
                </a:cxn>
                <a:cxn ang="0">
                  <a:pos x="646" y="231"/>
                </a:cxn>
                <a:cxn ang="0">
                  <a:pos x="610" y="186"/>
                </a:cxn>
                <a:cxn ang="0">
                  <a:pos x="579" y="132"/>
                </a:cxn>
                <a:cxn ang="0">
                  <a:pos x="563" y="72"/>
                </a:cxn>
                <a:cxn ang="0">
                  <a:pos x="564" y="16"/>
                </a:cxn>
                <a:cxn ang="0">
                  <a:pos x="16" y="8"/>
                </a:cxn>
                <a:cxn ang="0">
                  <a:pos x="16" y="107"/>
                </a:cxn>
                <a:cxn ang="0">
                  <a:pos x="52" y="290"/>
                </a:cxn>
                <a:cxn ang="0">
                  <a:pos x="114" y="462"/>
                </a:cxn>
                <a:cxn ang="0">
                  <a:pos x="206" y="613"/>
                </a:cxn>
                <a:cxn ang="0">
                  <a:pos x="257" y="682"/>
                </a:cxn>
                <a:cxn ang="0">
                  <a:pos x="382" y="800"/>
                </a:cxn>
                <a:cxn ang="0">
                  <a:pos x="449" y="843"/>
                </a:cxn>
                <a:cxn ang="0">
                  <a:pos x="603" y="917"/>
                </a:cxn>
                <a:cxn ang="0">
                  <a:pos x="680" y="942"/>
                </a:cxn>
                <a:cxn ang="0">
                  <a:pos x="853" y="960"/>
                </a:cxn>
                <a:cxn ang="0">
                  <a:pos x="848" y="969"/>
                </a:cxn>
              </a:cxnLst>
              <a:rect l="0" t="0" r="r" b="b"/>
              <a:pathLst>
                <a:path w="864" h="976">
                  <a:moveTo>
                    <a:pt x="864" y="968"/>
                  </a:moveTo>
                  <a:cubicBezTo>
                    <a:pt x="864" y="971"/>
                    <a:pt x="864" y="973"/>
                    <a:pt x="862" y="974"/>
                  </a:cubicBezTo>
                  <a:cubicBezTo>
                    <a:pt x="861" y="976"/>
                    <a:pt x="859" y="976"/>
                    <a:pt x="856" y="976"/>
                  </a:cubicBezTo>
                  <a:lnTo>
                    <a:pt x="853" y="976"/>
                  </a:lnTo>
                  <a:lnTo>
                    <a:pt x="761" y="969"/>
                  </a:lnTo>
                  <a:lnTo>
                    <a:pt x="678" y="958"/>
                  </a:lnTo>
                  <a:cubicBezTo>
                    <a:pt x="677" y="958"/>
                    <a:pt x="677" y="958"/>
                    <a:pt x="676" y="958"/>
                  </a:cubicBezTo>
                  <a:lnTo>
                    <a:pt x="598" y="932"/>
                  </a:lnTo>
                  <a:lnTo>
                    <a:pt x="518" y="898"/>
                  </a:lnTo>
                  <a:lnTo>
                    <a:pt x="442" y="857"/>
                  </a:lnTo>
                  <a:lnTo>
                    <a:pt x="372" y="813"/>
                  </a:lnTo>
                  <a:cubicBezTo>
                    <a:pt x="372" y="813"/>
                    <a:pt x="372" y="812"/>
                    <a:pt x="371" y="812"/>
                  </a:cubicBezTo>
                  <a:lnTo>
                    <a:pt x="306" y="753"/>
                  </a:lnTo>
                  <a:lnTo>
                    <a:pt x="246" y="694"/>
                  </a:lnTo>
                  <a:cubicBezTo>
                    <a:pt x="246" y="693"/>
                    <a:pt x="246" y="693"/>
                    <a:pt x="245" y="693"/>
                  </a:cubicBezTo>
                  <a:lnTo>
                    <a:pt x="193" y="622"/>
                  </a:lnTo>
                  <a:lnTo>
                    <a:pt x="143" y="548"/>
                  </a:lnTo>
                  <a:lnTo>
                    <a:pt x="100" y="470"/>
                  </a:lnTo>
                  <a:lnTo>
                    <a:pt x="67" y="384"/>
                  </a:lnTo>
                  <a:lnTo>
                    <a:pt x="37" y="295"/>
                  </a:lnTo>
                  <a:lnTo>
                    <a:pt x="17" y="206"/>
                  </a:lnTo>
                  <a:lnTo>
                    <a:pt x="1" y="110"/>
                  </a:lnTo>
                  <a:cubicBezTo>
                    <a:pt x="0" y="109"/>
                    <a:pt x="0" y="109"/>
                    <a:pt x="0" y="108"/>
                  </a:cubicBezTo>
                  <a:lnTo>
                    <a:pt x="0" y="8"/>
                  </a:lnTo>
                  <a:cubicBezTo>
                    <a:pt x="0" y="4"/>
                    <a:pt x="4" y="0"/>
                    <a:pt x="8" y="0"/>
                  </a:cubicBezTo>
                  <a:lnTo>
                    <a:pt x="564" y="0"/>
                  </a:lnTo>
                  <a:cubicBezTo>
                    <a:pt x="568" y="0"/>
                    <a:pt x="571" y="4"/>
                    <a:pt x="572" y="8"/>
                  </a:cubicBezTo>
                  <a:lnTo>
                    <a:pt x="578" y="70"/>
                  </a:lnTo>
                  <a:lnTo>
                    <a:pt x="578" y="69"/>
                  </a:lnTo>
                  <a:lnTo>
                    <a:pt x="595" y="128"/>
                  </a:lnTo>
                  <a:lnTo>
                    <a:pt x="594" y="126"/>
                  </a:lnTo>
                  <a:lnTo>
                    <a:pt x="623" y="178"/>
                  </a:lnTo>
                  <a:lnTo>
                    <a:pt x="623" y="177"/>
                  </a:lnTo>
                  <a:lnTo>
                    <a:pt x="659" y="221"/>
                  </a:lnTo>
                  <a:lnTo>
                    <a:pt x="658" y="220"/>
                  </a:lnTo>
                  <a:lnTo>
                    <a:pt x="701" y="257"/>
                  </a:lnTo>
                  <a:lnTo>
                    <a:pt x="749" y="290"/>
                  </a:lnTo>
                  <a:lnTo>
                    <a:pt x="801" y="315"/>
                  </a:lnTo>
                  <a:lnTo>
                    <a:pt x="798" y="314"/>
                  </a:lnTo>
                  <a:lnTo>
                    <a:pt x="854" y="318"/>
                  </a:lnTo>
                  <a:cubicBezTo>
                    <a:pt x="858" y="318"/>
                    <a:pt x="861" y="322"/>
                    <a:pt x="861" y="326"/>
                  </a:cubicBezTo>
                  <a:lnTo>
                    <a:pt x="861" y="647"/>
                  </a:lnTo>
                  <a:lnTo>
                    <a:pt x="864" y="968"/>
                  </a:lnTo>
                  <a:close/>
                  <a:moveTo>
                    <a:pt x="845" y="647"/>
                  </a:moveTo>
                  <a:lnTo>
                    <a:pt x="845" y="326"/>
                  </a:lnTo>
                  <a:lnTo>
                    <a:pt x="853" y="334"/>
                  </a:lnTo>
                  <a:lnTo>
                    <a:pt x="797" y="330"/>
                  </a:lnTo>
                  <a:cubicBezTo>
                    <a:pt x="796" y="330"/>
                    <a:pt x="795" y="330"/>
                    <a:pt x="794" y="329"/>
                  </a:cubicBezTo>
                  <a:lnTo>
                    <a:pt x="740" y="303"/>
                  </a:lnTo>
                  <a:lnTo>
                    <a:pt x="690" y="269"/>
                  </a:lnTo>
                  <a:lnTo>
                    <a:pt x="647" y="232"/>
                  </a:lnTo>
                  <a:cubicBezTo>
                    <a:pt x="647" y="232"/>
                    <a:pt x="647" y="232"/>
                    <a:pt x="646" y="231"/>
                  </a:cubicBezTo>
                  <a:lnTo>
                    <a:pt x="610" y="187"/>
                  </a:lnTo>
                  <a:cubicBezTo>
                    <a:pt x="610" y="187"/>
                    <a:pt x="610" y="186"/>
                    <a:pt x="610" y="186"/>
                  </a:cubicBezTo>
                  <a:lnTo>
                    <a:pt x="580" y="134"/>
                  </a:lnTo>
                  <a:cubicBezTo>
                    <a:pt x="580" y="134"/>
                    <a:pt x="579" y="133"/>
                    <a:pt x="579" y="132"/>
                  </a:cubicBezTo>
                  <a:lnTo>
                    <a:pt x="563" y="73"/>
                  </a:lnTo>
                  <a:cubicBezTo>
                    <a:pt x="563" y="73"/>
                    <a:pt x="563" y="73"/>
                    <a:pt x="563" y="72"/>
                  </a:cubicBezTo>
                  <a:lnTo>
                    <a:pt x="556" y="9"/>
                  </a:lnTo>
                  <a:lnTo>
                    <a:pt x="564" y="16"/>
                  </a:lnTo>
                  <a:lnTo>
                    <a:pt x="8" y="16"/>
                  </a:lnTo>
                  <a:lnTo>
                    <a:pt x="16" y="8"/>
                  </a:lnTo>
                  <a:lnTo>
                    <a:pt x="16" y="108"/>
                  </a:lnTo>
                  <a:lnTo>
                    <a:pt x="16" y="107"/>
                  </a:lnTo>
                  <a:lnTo>
                    <a:pt x="33" y="202"/>
                  </a:lnTo>
                  <a:lnTo>
                    <a:pt x="52" y="290"/>
                  </a:lnTo>
                  <a:lnTo>
                    <a:pt x="82" y="378"/>
                  </a:lnTo>
                  <a:lnTo>
                    <a:pt x="114" y="462"/>
                  </a:lnTo>
                  <a:lnTo>
                    <a:pt x="156" y="539"/>
                  </a:lnTo>
                  <a:lnTo>
                    <a:pt x="206" y="613"/>
                  </a:lnTo>
                  <a:lnTo>
                    <a:pt x="258" y="683"/>
                  </a:lnTo>
                  <a:lnTo>
                    <a:pt x="257" y="682"/>
                  </a:lnTo>
                  <a:lnTo>
                    <a:pt x="316" y="741"/>
                  </a:lnTo>
                  <a:lnTo>
                    <a:pt x="382" y="800"/>
                  </a:lnTo>
                  <a:lnTo>
                    <a:pt x="381" y="799"/>
                  </a:lnTo>
                  <a:lnTo>
                    <a:pt x="449" y="843"/>
                  </a:lnTo>
                  <a:lnTo>
                    <a:pt x="524" y="884"/>
                  </a:lnTo>
                  <a:lnTo>
                    <a:pt x="603" y="917"/>
                  </a:lnTo>
                  <a:lnTo>
                    <a:pt x="681" y="942"/>
                  </a:lnTo>
                  <a:lnTo>
                    <a:pt x="680" y="942"/>
                  </a:lnTo>
                  <a:lnTo>
                    <a:pt x="762" y="953"/>
                  </a:lnTo>
                  <a:lnTo>
                    <a:pt x="853" y="960"/>
                  </a:lnTo>
                  <a:lnTo>
                    <a:pt x="856" y="960"/>
                  </a:lnTo>
                  <a:lnTo>
                    <a:pt x="848" y="969"/>
                  </a:lnTo>
                  <a:lnTo>
                    <a:pt x="845" y="64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20" name="Group 119"/>
          <p:cNvGrpSpPr/>
          <p:nvPr/>
        </p:nvGrpSpPr>
        <p:grpSpPr>
          <a:xfrm>
            <a:off x="503071" y="1377043"/>
            <a:ext cx="457904" cy="483507"/>
            <a:chOff x="576263" y="3657600"/>
            <a:chExt cx="454025" cy="495300"/>
          </a:xfrm>
        </p:grpSpPr>
        <p:sp>
          <p:nvSpPr>
            <p:cNvPr id="121" name="Freeform 13"/>
            <p:cNvSpPr>
              <a:spLocks/>
            </p:cNvSpPr>
            <p:nvPr/>
          </p:nvSpPr>
          <p:spPr bwMode="auto">
            <a:xfrm>
              <a:off x="581025" y="3662363"/>
              <a:ext cx="444500" cy="487362"/>
            </a:xfrm>
            <a:custGeom>
              <a:avLst/>
              <a:gdLst/>
              <a:ahLst/>
              <a:cxnLst>
                <a:cxn ang="0">
                  <a:pos x="280" y="0"/>
                </a:cxn>
                <a:cxn ang="0">
                  <a:pos x="278" y="0"/>
                </a:cxn>
                <a:cxn ang="0">
                  <a:pos x="250" y="1"/>
                </a:cxn>
                <a:cxn ang="0">
                  <a:pos x="223" y="7"/>
                </a:cxn>
                <a:cxn ang="0">
                  <a:pos x="196" y="13"/>
                </a:cxn>
                <a:cxn ang="0">
                  <a:pos x="171" y="25"/>
                </a:cxn>
                <a:cxn ang="0">
                  <a:pos x="145" y="39"/>
                </a:cxn>
                <a:cxn ang="0">
                  <a:pos x="124" y="52"/>
                </a:cxn>
                <a:cxn ang="0">
                  <a:pos x="102" y="71"/>
                </a:cxn>
                <a:cxn ang="0">
                  <a:pos x="81" y="91"/>
                </a:cxn>
                <a:cxn ang="0">
                  <a:pos x="63" y="111"/>
                </a:cxn>
                <a:cxn ang="0">
                  <a:pos x="49" y="137"/>
                </a:cxn>
                <a:cxn ang="0">
                  <a:pos x="34" y="162"/>
                </a:cxn>
                <a:cxn ang="0">
                  <a:pos x="23" y="190"/>
                </a:cxn>
                <a:cxn ang="0">
                  <a:pos x="13" y="218"/>
                </a:cxn>
                <a:cxn ang="0">
                  <a:pos x="6" y="247"/>
                </a:cxn>
                <a:cxn ang="0">
                  <a:pos x="2" y="276"/>
                </a:cxn>
                <a:cxn ang="0">
                  <a:pos x="0" y="307"/>
                </a:cxn>
                <a:cxn ang="0">
                  <a:pos x="183" y="307"/>
                </a:cxn>
                <a:cxn ang="0">
                  <a:pos x="188" y="289"/>
                </a:cxn>
                <a:cxn ang="0">
                  <a:pos x="193" y="269"/>
                </a:cxn>
                <a:cxn ang="0">
                  <a:pos x="201" y="253"/>
                </a:cxn>
                <a:cxn ang="0">
                  <a:pos x="213" y="237"/>
                </a:cxn>
                <a:cxn ang="0">
                  <a:pos x="229" y="225"/>
                </a:cxn>
                <a:cxn ang="0">
                  <a:pos x="244" y="217"/>
                </a:cxn>
                <a:cxn ang="0">
                  <a:pos x="261" y="209"/>
                </a:cxn>
                <a:cxn ang="0">
                  <a:pos x="280" y="206"/>
                </a:cxn>
                <a:cxn ang="0">
                  <a:pos x="280" y="104"/>
                </a:cxn>
                <a:cxn ang="0">
                  <a:pos x="280" y="0"/>
                </a:cxn>
              </a:cxnLst>
              <a:rect l="0" t="0" r="r" b="b"/>
              <a:pathLst>
                <a:path w="280" h="307">
                  <a:moveTo>
                    <a:pt x="280" y="0"/>
                  </a:moveTo>
                  <a:lnTo>
                    <a:pt x="278" y="0"/>
                  </a:lnTo>
                  <a:lnTo>
                    <a:pt x="250" y="1"/>
                  </a:lnTo>
                  <a:lnTo>
                    <a:pt x="223" y="7"/>
                  </a:lnTo>
                  <a:lnTo>
                    <a:pt x="196" y="13"/>
                  </a:lnTo>
                  <a:lnTo>
                    <a:pt x="171" y="25"/>
                  </a:lnTo>
                  <a:lnTo>
                    <a:pt x="145" y="39"/>
                  </a:lnTo>
                  <a:lnTo>
                    <a:pt x="124" y="52"/>
                  </a:lnTo>
                  <a:lnTo>
                    <a:pt x="102" y="71"/>
                  </a:lnTo>
                  <a:lnTo>
                    <a:pt x="81" y="91"/>
                  </a:lnTo>
                  <a:lnTo>
                    <a:pt x="63" y="111"/>
                  </a:lnTo>
                  <a:lnTo>
                    <a:pt x="49" y="137"/>
                  </a:lnTo>
                  <a:lnTo>
                    <a:pt x="34" y="162"/>
                  </a:lnTo>
                  <a:lnTo>
                    <a:pt x="23" y="190"/>
                  </a:lnTo>
                  <a:lnTo>
                    <a:pt x="13" y="218"/>
                  </a:lnTo>
                  <a:lnTo>
                    <a:pt x="6" y="247"/>
                  </a:lnTo>
                  <a:lnTo>
                    <a:pt x="2" y="276"/>
                  </a:lnTo>
                  <a:lnTo>
                    <a:pt x="0" y="307"/>
                  </a:lnTo>
                  <a:lnTo>
                    <a:pt x="183" y="307"/>
                  </a:lnTo>
                  <a:lnTo>
                    <a:pt x="188" y="289"/>
                  </a:lnTo>
                  <a:lnTo>
                    <a:pt x="193" y="269"/>
                  </a:lnTo>
                  <a:lnTo>
                    <a:pt x="201" y="253"/>
                  </a:lnTo>
                  <a:lnTo>
                    <a:pt x="213" y="237"/>
                  </a:lnTo>
                  <a:lnTo>
                    <a:pt x="229" y="225"/>
                  </a:lnTo>
                  <a:lnTo>
                    <a:pt x="244" y="217"/>
                  </a:lnTo>
                  <a:lnTo>
                    <a:pt x="261" y="209"/>
                  </a:lnTo>
                  <a:lnTo>
                    <a:pt x="280" y="206"/>
                  </a:lnTo>
                  <a:lnTo>
                    <a:pt x="280" y="104"/>
                  </a:lnTo>
                  <a:lnTo>
                    <a:pt x="280" y="0"/>
                  </a:lnTo>
                  <a:close/>
                </a:path>
              </a:pathLst>
            </a:custGeom>
            <a:solidFill>
              <a:srgbClr val="B7FFB7"/>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2" name="Freeform 14"/>
            <p:cNvSpPr>
              <a:spLocks noEditPoints="1"/>
            </p:cNvSpPr>
            <p:nvPr/>
          </p:nvSpPr>
          <p:spPr bwMode="auto">
            <a:xfrm>
              <a:off x="576263" y="3657600"/>
              <a:ext cx="454025" cy="495300"/>
            </a:xfrm>
            <a:custGeom>
              <a:avLst/>
              <a:gdLst/>
              <a:ahLst/>
              <a:cxnLst>
                <a:cxn ang="0">
                  <a:pos x="856" y="16"/>
                </a:cxn>
                <a:cxn ang="0">
                  <a:pos x="765" y="20"/>
                </a:cxn>
                <a:cxn ang="0">
                  <a:pos x="685" y="38"/>
                </a:cxn>
                <a:cxn ang="0">
                  <a:pos x="605" y="56"/>
                </a:cxn>
                <a:cxn ang="0">
                  <a:pos x="451" y="136"/>
                </a:cxn>
                <a:cxn ang="0">
                  <a:pos x="387" y="175"/>
                </a:cxn>
                <a:cxn ang="0">
                  <a:pos x="260" y="295"/>
                </a:cxn>
                <a:cxn ang="0">
                  <a:pos x="205" y="355"/>
                </a:cxn>
                <a:cxn ang="0">
                  <a:pos x="117" y="512"/>
                </a:cxn>
                <a:cxn ang="0">
                  <a:pos x="85" y="595"/>
                </a:cxn>
                <a:cxn ang="0">
                  <a:pos x="33" y="769"/>
                </a:cxn>
                <a:cxn ang="0">
                  <a:pos x="23" y="859"/>
                </a:cxn>
                <a:cxn ang="0">
                  <a:pos x="8" y="944"/>
                </a:cxn>
                <a:cxn ang="0">
                  <a:pos x="554" y="951"/>
                </a:cxn>
                <a:cxn ang="0">
                  <a:pos x="584" y="834"/>
                </a:cxn>
                <a:cxn ang="0">
                  <a:pos x="610" y="781"/>
                </a:cxn>
                <a:cxn ang="0">
                  <a:pos x="647" y="733"/>
                </a:cxn>
                <a:cxn ang="0">
                  <a:pos x="694" y="695"/>
                </a:cxn>
                <a:cxn ang="0">
                  <a:pos x="741" y="668"/>
                </a:cxn>
                <a:cxn ang="0">
                  <a:pos x="797" y="642"/>
                </a:cxn>
                <a:cxn ang="0">
                  <a:pos x="848" y="643"/>
                </a:cxn>
                <a:cxn ang="0">
                  <a:pos x="848" y="8"/>
                </a:cxn>
                <a:cxn ang="0">
                  <a:pos x="864" y="643"/>
                </a:cxn>
                <a:cxn ang="0">
                  <a:pos x="799" y="658"/>
                </a:cxn>
                <a:cxn ang="0">
                  <a:pos x="749" y="682"/>
                </a:cxn>
                <a:cxn ang="0">
                  <a:pos x="704" y="707"/>
                </a:cxn>
                <a:cxn ang="0">
                  <a:pos x="660" y="742"/>
                </a:cxn>
                <a:cxn ang="0">
                  <a:pos x="625" y="788"/>
                </a:cxn>
                <a:cxn ang="0">
                  <a:pos x="599" y="838"/>
                </a:cxn>
                <a:cxn ang="0">
                  <a:pos x="570" y="954"/>
                </a:cxn>
                <a:cxn ang="0">
                  <a:pos x="8" y="960"/>
                </a:cxn>
                <a:cxn ang="0">
                  <a:pos x="0" y="952"/>
                </a:cxn>
                <a:cxn ang="0">
                  <a:pos x="17" y="766"/>
                </a:cxn>
                <a:cxn ang="0">
                  <a:pos x="40" y="677"/>
                </a:cxn>
                <a:cxn ang="0">
                  <a:pos x="103" y="505"/>
                </a:cxn>
                <a:cxn ang="0">
                  <a:pos x="149" y="428"/>
                </a:cxn>
                <a:cxn ang="0">
                  <a:pos x="192" y="346"/>
                </a:cxn>
                <a:cxn ang="0">
                  <a:pos x="311" y="221"/>
                </a:cxn>
                <a:cxn ang="0">
                  <a:pos x="378" y="162"/>
                </a:cxn>
                <a:cxn ang="0">
                  <a:pos x="522" y="78"/>
                </a:cxn>
                <a:cxn ang="0">
                  <a:pos x="599" y="41"/>
                </a:cxn>
                <a:cxn ang="0">
                  <a:pos x="763" y="4"/>
                </a:cxn>
                <a:cxn ang="0">
                  <a:pos x="850" y="0"/>
                </a:cxn>
                <a:cxn ang="0">
                  <a:pos x="864" y="8"/>
                </a:cxn>
              </a:cxnLst>
              <a:rect l="0" t="0" r="r" b="b"/>
              <a:pathLst>
                <a:path w="864" h="960">
                  <a:moveTo>
                    <a:pt x="848" y="8"/>
                  </a:moveTo>
                  <a:lnTo>
                    <a:pt x="856" y="16"/>
                  </a:lnTo>
                  <a:lnTo>
                    <a:pt x="850" y="16"/>
                  </a:lnTo>
                  <a:lnTo>
                    <a:pt x="765" y="20"/>
                  </a:lnTo>
                  <a:lnTo>
                    <a:pt x="767" y="20"/>
                  </a:lnTo>
                  <a:lnTo>
                    <a:pt x="685" y="38"/>
                  </a:lnTo>
                  <a:lnTo>
                    <a:pt x="603" y="56"/>
                  </a:lnTo>
                  <a:lnTo>
                    <a:pt x="605" y="56"/>
                  </a:lnTo>
                  <a:lnTo>
                    <a:pt x="529" y="92"/>
                  </a:lnTo>
                  <a:lnTo>
                    <a:pt x="451" y="136"/>
                  </a:lnTo>
                  <a:lnTo>
                    <a:pt x="386" y="176"/>
                  </a:lnTo>
                  <a:lnTo>
                    <a:pt x="387" y="175"/>
                  </a:lnTo>
                  <a:lnTo>
                    <a:pt x="322" y="233"/>
                  </a:lnTo>
                  <a:lnTo>
                    <a:pt x="260" y="295"/>
                  </a:lnTo>
                  <a:lnTo>
                    <a:pt x="204" y="356"/>
                  </a:lnTo>
                  <a:lnTo>
                    <a:pt x="205" y="355"/>
                  </a:lnTo>
                  <a:lnTo>
                    <a:pt x="163" y="435"/>
                  </a:lnTo>
                  <a:lnTo>
                    <a:pt x="117" y="512"/>
                  </a:lnTo>
                  <a:lnTo>
                    <a:pt x="117" y="511"/>
                  </a:lnTo>
                  <a:lnTo>
                    <a:pt x="85" y="595"/>
                  </a:lnTo>
                  <a:lnTo>
                    <a:pt x="55" y="682"/>
                  </a:lnTo>
                  <a:lnTo>
                    <a:pt x="33" y="769"/>
                  </a:lnTo>
                  <a:lnTo>
                    <a:pt x="33" y="767"/>
                  </a:lnTo>
                  <a:lnTo>
                    <a:pt x="23" y="859"/>
                  </a:lnTo>
                  <a:lnTo>
                    <a:pt x="16" y="953"/>
                  </a:lnTo>
                  <a:lnTo>
                    <a:pt x="8" y="944"/>
                  </a:lnTo>
                  <a:lnTo>
                    <a:pt x="562" y="944"/>
                  </a:lnTo>
                  <a:lnTo>
                    <a:pt x="554" y="951"/>
                  </a:lnTo>
                  <a:lnTo>
                    <a:pt x="567" y="896"/>
                  </a:lnTo>
                  <a:lnTo>
                    <a:pt x="584" y="834"/>
                  </a:lnTo>
                  <a:cubicBezTo>
                    <a:pt x="584" y="833"/>
                    <a:pt x="584" y="833"/>
                    <a:pt x="584" y="832"/>
                  </a:cubicBezTo>
                  <a:lnTo>
                    <a:pt x="610" y="781"/>
                  </a:lnTo>
                  <a:cubicBezTo>
                    <a:pt x="611" y="781"/>
                    <a:pt x="611" y="780"/>
                    <a:pt x="611" y="780"/>
                  </a:cubicBezTo>
                  <a:lnTo>
                    <a:pt x="647" y="733"/>
                  </a:lnTo>
                  <a:cubicBezTo>
                    <a:pt x="647" y="732"/>
                    <a:pt x="648" y="732"/>
                    <a:pt x="648" y="731"/>
                  </a:cubicBezTo>
                  <a:lnTo>
                    <a:pt x="694" y="695"/>
                  </a:lnTo>
                  <a:cubicBezTo>
                    <a:pt x="695" y="694"/>
                    <a:pt x="695" y="694"/>
                    <a:pt x="695" y="694"/>
                  </a:cubicBezTo>
                  <a:lnTo>
                    <a:pt x="741" y="668"/>
                  </a:lnTo>
                  <a:lnTo>
                    <a:pt x="794" y="643"/>
                  </a:lnTo>
                  <a:cubicBezTo>
                    <a:pt x="795" y="642"/>
                    <a:pt x="796" y="642"/>
                    <a:pt x="797" y="642"/>
                  </a:cubicBezTo>
                  <a:lnTo>
                    <a:pt x="855" y="635"/>
                  </a:lnTo>
                  <a:lnTo>
                    <a:pt x="848" y="643"/>
                  </a:lnTo>
                  <a:lnTo>
                    <a:pt x="848" y="329"/>
                  </a:lnTo>
                  <a:lnTo>
                    <a:pt x="848" y="8"/>
                  </a:lnTo>
                  <a:close/>
                  <a:moveTo>
                    <a:pt x="864" y="329"/>
                  </a:moveTo>
                  <a:lnTo>
                    <a:pt x="864" y="643"/>
                  </a:lnTo>
                  <a:cubicBezTo>
                    <a:pt x="864" y="647"/>
                    <a:pt x="861" y="650"/>
                    <a:pt x="857" y="651"/>
                  </a:cubicBezTo>
                  <a:lnTo>
                    <a:pt x="799" y="658"/>
                  </a:lnTo>
                  <a:lnTo>
                    <a:pt x="801" y="657"/>
                  </a:lnTo>
                  <a:lnTo>
                    <a:pt x="749" y="682"/>
                  </a:lnTo>
                  <a:lnTo>
                    <a:pt x="703" y="708"/>
                  </a:lnTo>
                  <a:lnTo>
                    <a:pt x="704" y="707"/>
                  </a:lnTo>
                  <a:lnTo>
                    <a:pt x="658" y="744"/>
                  </a:lnTo>
                  <a:lnTo>
                    <a:pt x="660" y="742"/>
                  </a:lnTo>
                  <a:lnTo>
                    <a:pt x="624" y="790"/>
                  </a:lnTo>
                  <a:lnTo>
                    <a:pt x="625" y="788"/>
                  </a:lnTo>
                  <a:lnTo>
                    <a:pt x="598" y="839"/>
                  </a:lnTo>
                  <a:lnTo>
                    <a:pt x="599" y="838"/>
                  </a:lnTo>
                  <a:lnTo>
                    <a:pt x="583" y="900"/>
                  </a:lnTo>
                  <a:lnTo>
                    <a:pt x="570" y="954"/>
                  </a:lnTo>
                  <a:cubicBezTo>
                    <a:pt x="569" y="958"/>
                    <a:pt x="566" y="960"/>
                    <a:pt x="562" y="960"/>
                  </a:cubicBezTo>
                  <a:lnTo>
                    <a:pt x="8" y="960"/>
                  </a:lnTo>
                  <a:cubicBezTo>
                    <a:pt x="6" y="960"/>
                    <a:pt x="4" y="960"/>
                    <a:pt x="3" y="958"/>
                  </a:cubicBezTo>
                  <a:cubicBezTo>
                    <a:pt x="1" y="956"/>
                    <a:pt x="0" y="954"/>
                    <a:pt x="0" y="952"/>
                  </a:cubicBezTo>
                  <a:lnTo>
                    <a:pt x="7" y="857"/>
                  </a:lnTo>
                  <a:lnTo>
                    <a:pt x="17" y="766"/>
                  </a:lnTo>
                  <a:cubicBezTo>
                    <a:pt x="17" y="765"/>
                    <a:pt x="17" y="765"/>
                    <a:pt x="17" y="765"/>
                  </a:cubicBezTo>
                  <a:lnTo>
                    <a:pt x="40" y="677"/>
                  </a:lnTo>
                  <a:lnTo>
                    <a:pt x="70" y="589"/>
                  </a:lnTo>
                  <a:lnTo>
                    <a:pt x="103" y="505"/>
                  </a:lnTo>
                  <a:cubicBezTo>
                    <a:pt x="103" y="504"/>
                    <a:pt x="103" y="504"/>
                    <a:pt x="103" y="504"/>
                  </a:cubicBezTo>
                  <a:lnTo>
                    <a:pt x="149" y="428"/>
                  </a:lnTo>
                  <a:lnTo>
                    <a:pt x="191" y="347"/>
                  </a:lnTo>
                  <a:cubicBezTo>
                    <a:pt x="192" y="347"/>
                    <a:pt x="192" y="346"/>
                    <a:pt x="192" y="346"/>
                  </a:cubicBezTo>
                  <a:lnTo>
                    <a:pt x="248" y="283"/>
                  </a:lnTo>
                  <a:lnTo>
                    <a:pt x="311" y="221"/>
                  </a:lnTo>
                  <a:lnTo>
                    <a:pt x="376" y="163"/>
                  </a:lnTo>
                  <a:cubicBezTo>
                    <a:pt x="377" y="163"/>
                    <a:pt x="377" y="162"/>
                    <a:pt x="378" y="162"/>
                  </a:cubicBezTo>
                  <a:lnTo>
                    <a:pt x="443" y="122"/>
                  </a:lnTo>
                  <a:lnTo>
                    <a:pt x="522" y="78"/>
                  </a:lnTo>
                  <a:lnTo>
                    <a:pt x="598" y="41"/>
                  </a:lnTo>
                  <a:cubicBezTo>
                    <a:pt x="598" y="41"/>
                    <a:pt x="599" y="41"/>
                    <a:pt x="599" y="41"/>
                  </a:cubicBezTo>
                  <a:lnTo>
                    <a:pt x="681" y="23"/>
                  </a:lnTo>
                  <a:lnTo>
                    <a:pt x="763" y="4"/>
                  </a:lnTo>
                  <a:cubicBezTo>
                    <a:pt x="764" y="4"/>
                    <a:pt x="764" y="4"/>
                    <a:pt x="764" y="4"/>
                  </a:cubicBezTo>
                  <a:lnTo>
                    <a:pt x="850" y="0"/>
                  </a:lnTo>
                  <a:lnTo>
                    <a:pt x="856" y="0"/>
                  </a:lnTo>
                  <a:cubicBezTo>
                    <a:pt x="861" y="0"/>
                    <a:pt x="864" y="4"/>
                    <a:pt x="864" y="8"/>
                  </a:cubicBezTo>
                  <a:lnTo>
                    <a:pt x="864" y="329"/>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23" name="Rectangle 55"/>
          <p:cNvSpPr>
            <a:spLocks noChangeArrowheads="1"/>
          </p:cNvSpPr>
          <p:nvPr/>
        </p:nvSpPr>
        <p:spPr bwMode="auto">
          <a:xfrm>
            <a:off x="147984" y="1255411"/>
            <a:ext cx="388912" cy="2704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6600"/>
                </a:solidFill>
                <a:effectLst/>
                <a:latin typeface="Calibri" pitchFamily="34" charset="0"/>
                <a:cs typeface="Calibri" pitchFamily="34" charset="0"/>
              </a:rPr>
              <a:t>Q/A</a:t>
            </a:r>
          </a:p>
        </p:txBody>
      </p:sp>
      <p:sp>
        <p:nvSpPr>
          <p:cNvPr id="124" name="Rectangle 59"/>
          <p:cNvSpPr>
            <a:spLocks noChangeArrowheads="1"/>
          </p:cNvSpPr>
          <p:nvPr/>
        </p:nvSpPr>
        <p:spPr bwMode="auto">
          <a:xfrm>
            <a:off x="5146481" y="2871789"/>
            <a:ext cx="1110882" cy="830997"/>
          </a:xfrm>
          <a:prstGeom prst="rect">
            <a:avLst/>
          </a:prstGeom>
          <a:solidFill>
            <a:srgbClr val="660033"/>
          </a:solid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Calibri" pitchFamily="34" charset="0"/>
                <a:cs typeface="Calibri" pitchFamily="34" charset="0"/>
              </a:rPr>
              <a:t>CCF/FRIB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Calibri" pitchFamily="34" charset="0"/>
                <a:cs typeface="Calibri" pitchFamily="34" charset="0"/>
              </a:rPr>
              <a:t>A1900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Calibri" pitchFamily="34" charset="0"/>
                <a:cs typeface="Calibri" pitchFamily="34" charset="0"/>
              </a:rPr>
              <a:t>&gt; 50 MeV/u</a:t>
            </a:r>
            <a:endParaRPr kumimoji="0" lang="en-US" sz="2800" b="0" i="0" u="none" strike="noStrike" kern="0" cap="none" spc="0" normalizeH="0" baseline="0" noProof="0" dirty="0" smtClean="0">
              <a:ln>
                <a:noFill/>
              </a:ln>
              <a:solidFill>
                <a:srgbClr val="FFFFFF"/>
              </a:solidFill>
              <a:effectLst/>
              <a:uLnTx/>
              <a:uFillTx/>
              <a:latin typeface="Calibri" pitchFamily="34" charset="0"/>
              <a:cs typeface="Calibri" pitchFamily="34" charset="0"/>
            </a:endParaRPr>
          </a:p>
        </p:txBody>
      </p:sp>
      <p:sp>
        <p:nvSpPr>
          <p:cNvPr id="125" name="Rectangle 124"/>
          <p:cNvSpPr/>
          <p:nvPr/>
        </p:nvSpPr>
        <p:spPr>
          <a:xfrm>
            <a:off x="7024736" y="2851219"/>
            <a:ext cx="1564852" cy="646331"/>
          </a:xfrm>
          <a:prstGeom prst="rect">
            <a:avLst/>
          </a:prstGeom>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Calibri" pitchFamily="34" charset="0"/>
                <a:cs typeface="Calibri" pitchFamily="34" charset="0"/>
              </a:rPr>
              <a:t>Experiments</a:t>
            </a:r>
          </a:p>
          <a:p>
            <a:pPr marL="0" marR="0" lvl="0" indent="0" defTabSz="914400" eaLnBrk="1" fontAlgn="base" latinLnBrk="0" hangingPunct="1">
              <a:lnSpc>
                <a:spcPct val="100000"/>
              </a:lnSpc>
              <a:spcBef>
                <a:spcPct val="0"/>
              </a:spcBef>
              <a:spcAft>
                <a:spcPct val="0"/>
              </a:spcAft>
              <a:buClrTx/>
              <a:buSzTx/>
              <a:buFontTx/>
              <a:buNone/>
              <a:tabLst/>
              <a:defRPr/>
            </a:pPr>
            <a:r>
              <a:rPr lang="en-US" kern="0" dirty="0" smtClean="0">
                <a:solidFill>
                  <a:srgbClr val="FFFFFF"/>
                </a:solidFill>
                <a:latin typeface="Calibri" pitchFamily="34" charset="0"/>
                <a:cs typeface="Calibri" pitchFamily="34" charset="0"/>
              </a:rPr>
              <a:t>(starting 2013)</a:t>
            </a:r>
            <a:endParaRPr kumimoji="0" lang="en-US" sz="1800" b="0" i="0" u="none" strike="noStrike" kern="0" cap="none" spc="0" normalizeH="0" baseline="0" noProof="0" dirty="0" smtClean="0">
              <a:ln>
                <a:noFill/>
              </a:ln>
              <a:solidFill>
                <a:srgbClr val="FFFFFF"/>
              </a:solidFill>
              <a:effectLst/>
              <a:uLnTx/>
              <a:uFillTx/>
              <a:latin typeface="Calibri" pitchFamily="34" charset="0"/>
              <a:cs typeface="Calibri" pitchFamily="34" charset="0"/>
            </a:endParaRPr>
          </a:p>
        </p:txBody>
      </p:sp>
      <p:sp>
        <p:nvSpPr>
          <p:cNvPr id="126" name="TextBox 125"/>
          <p:cNvSpPr txBox="1"/>
          <p:nvPr/>
        </p:nvSpPr>
        <p:spPr>
          <a:xfrm>
            <a:off x="7453279" y="1270433"/>
            <a:ext cx="1460202" cy="51076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Cryomodule 5,6</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Times New Roman"/>
                <a:cs typeface="Times New Roman"/>
              </a:rPr>
              <a:t>β=8.5%</a:t>
            </a:r>
            <a:endParaRPr kumimoji="0" lang="en-US" sz="1400" b="0" i="0" u="none" strike="noStrike" kern="0" cap="none" spc="0" normalizeH="0" baseline="0" noProof="0" dirty="0">
              <a:ln>
                <a:noFill/>
              </a:ln>
              <a:solidFill>
                <a:srgbClr val="FFFFFF"/>
              </a:solidFill>
              <a:effectLst/>
              <a:uLnTx/>
              <a:uFillTx/>
            </a:endParaRPr>
          </a:p>
        </p:txBody>
      </p:sp>
      <p:sp>
        <p:nvSpPr>
          <p:cNvPr id="127" name="Rectangle 126"/>
          <p:cNvSpPr/>
          <p:nvPr/>
        </p:nvSpPr>
        <p:spPr>
          <a:xfrm>
            <a:off x="6150644" y="1116693"/>
            <a:ext cx="1198875" cy="818243"/>
          </a:xfrm>
          <a:prstGeom prst="rect">
            <a:avLst/>
          </a:prstGeom>
          <a:solidFill>
            <a:srgbClr val="0033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128" name="TextBox 127"/>
          <p:cNvSpPr txBox="1"/>
          <p:nvPr/>
        </p:nvSpPr>
        <p:spPr>
          <a:xfrm>
            <a:off x="6090021" y="1270433"/>
            <a:ext cx="1309848" cy="51076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Cryomodule 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Times New Roman"/>
                <a:cs typeface="Times New Roman"/>
              </a:rPr>
              <a:t>β=8.5%</a:t>
            </a:r>
            <a:endParaRPr kumimoji="0" lang="en-US" sz="1400" b="0" i="0" u="none" strike="noStrike" kern="0" cap="none" spc="0" normalizeH="0" baseline="0" noProof="0" dirty="0">
              <a:ln>
                <a:noFill/>
              </a:ln>
              <a:solidFill>
                <a:srgbClr val="FFFFFF"/>
              </a:solidFill>
              <a:effectLst/>
              <a:uLnTx/>
              <a:uFillTx/>
            </a:endParaRPr>
          </a:p>
        </p:txBody>
      </p:sp>
      <p:sp>
        <p:nvSpPr>
          <p:cNvPr id="129" name="Rectangle 128"/>
          <p:cNvSpPr/>
          <p:nvPr/>
        </p:nvSpPr>
        <p:spPr>
          <a:xfrm>
            <a:off x="4763495" y="1116693"/>
            <a:ext cx="1198875" cy="818243"/>
          </a:xfrm>
          <a:prstGeom prst="rect">
            <a:avLst/>
          </a:prstGeom>
          <a:solidFill>
            <a:srgbClr val="0033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130" name="TextBox 129"/>
          <p:cNvSpPr txBox="1"/>
          <p:nvPr/>
        </p:nvSpPr>
        <p:spPr>
          <a:xfrm>
            <a:off x="4683263" y="1270433"/>
            <a:ext cx="1309848" cy="51076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Cryomodule 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Times New Roman"/>
                <a:cs typeface="Times New Roman"/>
              </a:rPr>
              <a:t>β=8.5%</a:t>
            </a:r>
            <a:endParaRPr kumimoji="0" lang="en-US" sz="1400" b="0" i="0" u="none" strike="noStrike" kern="0" cap="none" spc="0" normalizeH="0" baseline="0" noProof="0" dirty="0">
              <a:ln>
                <a:noFill/>
              </a:ln>
              <a:solidFill>
                <a:srgbClr val="FFFFFF"/>
              </a:solidFill>
              <a:effectLst/>
              <a:uLnTx/>
              <a:uFillTx/>
            </a:endParaRPr>
          </a:p>
        </p:txBody>
      </p:sp>
      <p:sp>
        <p:nvSpPr>
          <p:cNvPr id="131" name="Rectangle 130"/>
          <p:cNvSpPr/>
          <p:nvPr/>
        </p:nvSpPr>
        <p:spPr>
          <a:xfrm>
            <a:off x="3487769" y="1116693"/>
            <a:ext cx="1198875" cy="818243"/>
          </a:xfrm>
          <a:prstGeom prst="rect">
            <a:avLst/>
          </a:prstGeom>
          <a:solidFill>
            <a:srgbClr val="0033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132" name="TextBox 131"/>
          <p:cNvSpPr txBox="1"/>
          <p:nvPr/>
        </p:nvSpPr>
        <p:spPr>
          <a:xfrm>
            <a:off x="3453647" y="1270433"/>
            <a:ext cx="1309848" cy="51076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Cryomodule 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Times New Roman"/>
                <a:cs typeface="Times New Roman"/>
              </a:rPr>
              <a:t>β=4.1%</a:t>
            </a:r>
            <a:endParaRPr kumimoji="0" lang="en-US" sz="1400" b="0" i="0" u="none" strike="noStrike" kern="0" cap="none" spc="0" normalizeH="0" baseline="0" noProof="0" dirty="0">
              <a:ln>
                <a:noFill/>
              </a:ln>
              <a:solidFill>
                <a:srgbClr val="FFFFFF"/>
              </a:solidFill>
              <a:effectLst/>
              <a:uLnTx/>
              <a:uFillTx/>
            </a:endParaRPr>
          </a:p>
        </p:txBody>
      </p:sp>
      <p:sp>
        <p:nvSpPr>
          <p:cNvPr id="133" name="Rectangle 132"/>
          <p:cNvSpPr/>
          <p:nvPr/>
        </p:nvSpPr>
        <p:spPr>
          <a:xfrm>
            <a:off x="2925229" y="1116693"/>
            <a:ext cx="451884" cy="818243"/>
          </a:xfrm>
          <a:prstGeom prst="rect">
            <a:avLst/>
          </a:prstGeom>
          <a:solidFill>
            <a:srgbClr val="0033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134" name="TextBox 133"/>
          <p:cNvSpPr txBox="1"/>
          <p:nvPr/>
        </p:nvSpPr>
        <p:spPr>
          <a:xfrm>
            <a:off x="2842221" y="1270433"/>
            <a:ext cx="617901" cy="51076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CM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Times New Roman"/>
                <a:cs typeface="Times New Roman"/>
              </a:rPr>
              <a:t>4.1%</a:t>
            </a:r>
            <a:endParaRPr kumimoji="0" lang="en-US" sz="1400" b="0" i="0" u="none" strike="noStrike" kern="0" cap="none" spc="0" normalizeH="0" baseline="0" noProof="0" dirty="0">
              <a:ln>
                <a:noFill/>
              </a:ln>
              <a:solidFill>
                <a:srgbClr val="FFFFFF"/>
              </a:solidFill>
              <a:effectLst/>
              <a:uLnTx/>
              <a:uFillTx/>
            </a:endParaRPr>
          </a:p>
        </p:txBody>
      </p:sp>
      <p:sp>
        <p:nvSpPr>
          <p:cNvPr id="135" name="Rectangle 134"/>
          <p:cNvSpPr/>
          <p:nvPr/>
        </p:nvSpPr>
        <p:spPr>
          <a:xfrm>
            <a:off x="1766308" y="1377043"/>
            <a:ext cx="999062" cy="297543"/>
          </a:xfrm>
          <a:prstGeom prst="rect">
            <a:avLst/>
          </a:prstGeom>
          <a:solidFill>
            <a:srgbClr val="FF9900">
              <a:lumMod val="75000"/>
            </a:srgbClr>
          </a:solidFill>
          <a:ln w="9525" cap="flat" cmpd="sng" algn="ctr">
            <a:solidFill>
              <a:srgbClr val="0033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mn-lt"/>
                <a:ea typeface="+mn-ea"/>
                <a:cs typeface="+mn-cs"/>
              </a:rPr>
              <a:t>RFQ</a:t>
            </a:r>
            <a:endParaRPr kumimoji="0" lang="en-US" sz="1800" b="0" i="0" u="none" strike="noStrike" kern="0" cap="none" spc="0" normalizeH="0" baseline="0" noProof="0" dirty="0">
              <a:ln>
                <a:noFill/>
              </a:ln>
              <a:solidFill>
                <a:srgbClr val="FFFFFF"/>
              </a:solidFill>
              <a:effectLst/>
              <a:uLnTx/>
              <a:uFillTx/>
              <a:latin typeface="+mn-lt"/>
              <a:ea typeface="+mn-ea"/>
              <a:cs typeface="+mn-cs"/>
            </a:endParaRPr>
          </a:p>
        </p:txBody>
      </p:sp>
      <p:sp>
        <p:nvSpPr>
          <p:cNvPr id="136" name="Rectangle 135"/>
          <p:cNvSpPr/>
          <p:nvPr/>
        </p:nvSpPr>
        <p:spPr>
          <a:xfrm>
            <a:off x="1228351" y="1079500"/>
            <a:ext cx="307404" cy="892629"/>
          </a:xfrm>
          <a:prstGeom prst="rect">
            <a:avLst/>
          </a:prstGeom>
          <a:solidFill>
            <a:srgbClr val="FF9900">
              <a:lumMod val="75000"/>
            </a:srgbClr>
          </a:solidFill>
          <a:ln w="9525" cap="flat" cmpd="sng" algn="ctr">
            <a:solidFill>
              <a:srgbClr val="0033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mn-lt"/>
                <a:ea typeface="+mn-ea"/>
                <a:cs typeface="+mn-cs"/>
              </a:rPr>
              <a:t>MHB</a:t>
            </a:r>
            <a:endParaRPr kumimoji="0" lang="en-US" sz="1800" b="0" i="0" u="none" strike="noStrike" kern="0" cap="none" spc="0" normalizeH="0" baseline="0" noProof="0" dirty="0">
              <a:ln>
                <a:noFill/>
              </a:ln>
              <a:solidFill>
                <a:srgbClr val="FFFFFF"/>
              </a:solidFill>
              <a:effectLst/>
              <a:uLnTx/>
              <a:uFillTx/>
              <a:latin typeface="+mn-lt"/>
              <a:ea typeface="+mn-ea"/>
              <a:cs typeface="+mn-cs"/>
            </a:endParaRPr>
          </a:p>
        </p:txBody>
      </p:sp>
      <p:sp>
        <p:nvSpPr>
          <p:cNvPr id="137" name="Oval 136"/>
          <p:cNvSpPr/>
          <p:nvPr/>
        </p:nvSpPr>
        <p:spPr>
          <a:xfrm>
            <a:off x="1228351" y="2569916"/>
            <a:ext cx="1383317" cy="443612"/>
          </a:xfrm>
          <a:prstGeom prst="ellipse">
            <a:avLst/>
          </a:prstGeom>
          <a:solidFill>
            <a:srgbClr val="C000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mn-lt"/>
                <a:ea typeface="+mn-ea"/>
                <a:cs typeface="+mn-cs"/>
              </a:rPr>
              <a:t>1+→n+</a:t>
            </a:r>
            <a:endParaRPr kumimoji="0" lang="en-US" sz="1800" b="0" i="0" u="none" strike="noStrike" kern="0" cap="none" spc="0" normalizeH="0" baseline="0" noProof="0" dirty="0">
              <a:ln>
                <a:noFill/>
              </a:ln>
              <a:solidFill>
                <a:srgbClr val="FFFFFF"/>
              </a:solidFill>
              <a:effectLst/>
              <a:uLnTx/>
              <a:uFillTx/>
              <a:latin typeface="+mn-lt"/>
              <a:ea typeface="+mn-ea"/>
              <a:cs typeface="+mn-cs"/>
            </a:endParaRPr>
          </a:p>
        </p:txBody>
      </p:sp>
      <p:sp>
        <p:nvSpPr>
          <p:cNvPr id="138" name="Rectangle 55"/>
          <p:cNvSpPr>
            <a:spLocks noChangeArrowheads="1"/>
          </p:cNvSpPr>
          <p:nvPr/>
        </p:nvSpPr>
        <p:spPr bwMode="auto">
          <a:xfrm>
            <a:off x="3149625" y="2046514"/>
            <a:ext cx="1003516" cy="5408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6600"/>
                </a:solidFill>
                <a:effectLst/>
                <a:latin typeface="Calibri" pitchFamily="34" charset="0"/>
                <a:cs typeface="Calibri" pitchFamily="34" charset="0"/>
              </a:rPr>
              <a:t>Mass</a:t>
            </a:r>
            <a:r>
              <a:rPr kumimoji="0" lang="en-US" b="0" i="0" u="none" strike="noStrike" cap="none" normalizeH="0" dirty="0" smtClean="0">
                <a:ln>
                  <a:noFill/>
                </a:ln>
                <a:solidFill>
                  <a:srgbClr val="006600"/>
                </a:solidFill>
                <a:effectLst/>
                <a:latin typeface="Calibri" pitchFamily="34" charset="0"/>
                <a:cs typeface="Calibri" pitchFamily="34" charset="0"/>
              </a:rPr>
              <a:t> </a:t>
            </a:r>
            <a:br>
              <a:rPr kumimoji="0" lang="en-US" b="0" i="0" u="none" strike="noStrike" cap="none" normalizeH="0" dirty="0" smtClean="0">
                <a:ln>
                  <a:noFill/>
                </a:ln>
                <a:solidFill>
                  <a:srgbClr val="006600"/>
                </a:solidFill>
                <a:effectLst/>
                <a:latin typeface="Calibri" pitchFamily="34" charset="0"/>
                <a:cs typeface="Calibri" pitchFamily="34" charset="0"/>
              </a:rPr>
            </a:br>
            <a:r>
              <a:rPr kumimoji="0" lang="en-US" b="0" i="0" u="none" strike="noStrike" cap="none" normalizeH="0" dirty="0" smtClean="0">
                <a:ln>
                  <a:noFill/>
                </a:ln>
                <a:solidFill>
                  <a:srgbClr val="006600"/>
                </a:solidFill>
                <a:effectLst/>
                <a:latin typeface="Calibri" pitchFamily="34" charset="0"/>
                <a:cs typeface="Calibri" pitchFamily="34" charset="0"/>
              </a:rPr>
              <a:t>separation</a:t>
            </a:r>
            <a:endParaRPr kumimoji="0" lang="en-US" b="0" i="0" u="none" strike="noStrike" cap="none" normalizeH="0" baseline="0" dirty="0" smtClean="0">
              <a:ln>
                <a:noFill/>
              </a:ln>
              <a:solidFill>
                <a:srgbClr val="006600"/>
              </a:solidFill>
              <a:effectLst/>
              <a:latin typeface="Calibri" pitchFamily="34" charset="0"/>
              <a:cs typeface="Calibri" pitchFamily="34" charset="0"/>
            </a:endParaRPr>
          </a:p>
        </p:txBody>
      </p:sp>
      <p:sp>
        <p:nvSpPr>
          <p:cNvPr id="139" name="Rectangle 138"/>
          <p:cNvSpPr/>
          <p:nvPr/>
        </p:nvSpPr>
        <p:spPr>
          <a:xfrm>
            <a:off x="3764433" y="2864757"/>
            <a:ext cx="922212" cy="743857"/>
          </a:xfrm>
          <a:prstGeom prst="rect">
            <a:avLst/>
          </a:prstGeom>
          <a:solidFill>
            <a:srgbClr val="AAAAFF">
              <a:lumMod val="25000"/>
            </a:srgbClr>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140" name="Rectangle 55"/>
          <p:cNvSpPr>
            <a:spLocks noChangeArrowheads="1"/>
          </p:cNvSpPr>
          <p:nvPr/>
        </p:nvSpPr>
        <p:spPr bwMode="auto">
          <a:xfrm>
            <a:off x="3841284" y="2993421"/>
            <a:ext cx="747885" cy="5408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Calibri" pitchFamily="34" charset="0"/>
                <a:cs typeface="Calibri" pitchFamily="34" charset="0"/>
              </a:rPr>
              <a:t>Gas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Calibri" pitchFamily="34" charset="0"/>
                <a:cs typeface="Calibri" pitchFamily="34" charset="0"/>
              </a:rPr>
              <a:t>Stopper</a:t>
            </a:r>
          </a:p>
        </p:txBody>
      </p:sp>
      <p:sp>
        <p:nvSpPr>
          <p:cNvPr id="141" name="Rectangle 140"/>
          <p:cNvSpPr/>
          <p:nvPr/>
        </p:nvSpPr>
        <p:spPr>
          <a:xfrm>
            <a:off x="2919072" y="1079500"/>
            <a:ext cx="3074038" cy="892629"/>
          </a:xfrm>
          <a:prstGeom prst="rect">
            <a:avLst/>
          </a:prstGeom>
          <a:solidFill>
            <a:srgbClr val="0033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mn-lt"/>
                <a:ea typeface="+mn-ea"/>
                <a:cs typeface="+mn-cs"/>
              </a:rPr>
              <a:t>ReA3 (15 cavities)</a:t>
            </a:r>
          </a:p>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smtClean="0">
                <a:solidFill>
                  <a:srgbClr val="FFFFFF"/>
                </a:solidFill>
                <a:latin typeface="+mn-lt"/>
                <a:ea typeface="+mn-ea"/>
                <a:cs typeface="+mn-cs"/>
              </a:rPr>
              <a:t>(2012)</a:t>
            </a:r>
            <a:endParaRPr kumimoji="0" lang="en-US" sz="1800" b="0" i="0" u="none" strike="noStrike" kern="0" cap="none" spc="0" normalizeH="0" baseline="0" noProof="0" dirty="0">
              <a:ln>
                <a:noFill/>
              </a:ln>
              <a:solidFill>
                <a:srgbClr val="FFFFFF"/>
              </a:solidFill>
              <a:effectLst/>
              <a:uLnTx/>
              <a:uFillTx/>
              <a:latin typeface="+mn-lt"/>
              <a:ea typeface="+mn-ea"/>
              <a:cs typeface="+mn-cs"/>
            </a:endParaRPr>
          </a:p>
        </p:txBody>
      </p:sp>
      <p:sp>
        <p:nvSpPr>
          <p:cNvPr id="142" name="Rectangle 141"/>
          <p:cNvSpPr/>
          <p:nvPr/>
        </p:nvSpPr>
        <p:spPr>
          <a:xfrm>
            <a:off x="6135616" y="1079500"/>
            <a:ext cx="1229615" cy="892629"/>
          </a:xfrm>
          <a:prstGeom prst="rect">
            <a:avLst/>
          </a:prstGeom>
          <a:solidFill>
            <a:srgbClr val="0033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mn-lt"/>
                <a:ea typeface="+mn-ea"/>
                <a:cs typeface="+mn-cs"/>
              </a:rPr>
              <a:t>ReA6</a:t>
            </a:r>
          </a:p>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smtClean="0">
                <a:solidFill>
                  <a:srgbClr val="FFFFFF"/>
                </a:solidFill>
                <a:latin typeface="+mn-lt"/>
                <a:ea typeface="+mn-ea"/>
                <a:cs typeface="+mn-cs"/>
              </a:rPr>
              <a:t>(+10 cav.) (2014)</a:t>
            </a:r>
            <a:endParaRPr kumimoji="0" lang="en-US" sz="1800" b="0" i="0" u="none" strike="noStrike" kern="0" cap="none" spc="0" normalizeH="0" baseline="0" noProof="0" dirty="0">
              <a:ln>
                <a:noFill/>
              </a:ln>
              <a:solidFill>
                <a:srgbClr val="FFFFFF"/>
              </a:solidFill>
              <a:effectLst/>
              <a:uLnTx/>
              <a:uFillTx/>
              <a:latin typeface="+mn-lt"/>
              <a:ea typeface="+mn-ea"/>
              <a:cs typeface="+mn-cs"/>
            </a:endParaRPr>
          </a:p>
        </p:txBody>
      </p:sp>
      <p:sp>
        <p:nvSpPr>
          <p:cNvPr id="143" name="Rectangle 142"/>
          <p:cNvSpPr/>
          <p:nvPr/>
        </p:nvSpPr>
        <p:spPr>
          <a:xfrm>
            <a:off x="7530130" y="1079500"/>
            <a:ext cx="1306466" cy="892629"/>
          </a:xfrm>
          <a:prstGeom prst="rect">
            <a:avLst/>
          </a:prstGeom>
          <a:solidFill>
            <a:srgbClr val="0033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mn-lt"/>
                <a:ea typeface="+mn-ea"/>
                <a:cs typeface="+mn-cs"/>
              </a:rPr>
              <a:t>ReA12</a:t>
            </a:r>
          </a:p>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smtClean="0">
                <a:solidFill>
                  <a:srgbClr val="FFFFFF"/>
                </a:solidFill>
                <a:latin typeface="+mn-lt"/>
                <a:ea typeface="+mn-ea"/>
                <a:cs typeface="+mn-cs"/>
              </a:rPr>
              <a:t>(+16 cav.)</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mn-lt"/>
                <a:ea typeface="+mn-ea"/>
                <a:cs typeface="+mn-cs"/>
              </a:rPr>
              <a:t>proposed</a:t>
            </a:r>
            <a:endParaRPr kumimoji="0" lang="en-US" sz="1800" b="0" i="0" u="none" strike="noStrike" kern="0" cap="none" spc="0" normalizeH="0" baseline="0" noProof="0" dirty="0">
              <a:ln>
                <a:noFill/>
              </a:ln>
              <a:solidFill>
                <a:srgbClr val="FFFFFF"/>
              </a:solidFill>
              <a:effectLst/>
              <a:uLnTx/>
              <a:uFillTx/>
              <a:latin typeface="+mn-lt"/>
              <a:ea typeface="+mn-ea"/>
              <a:cs typeface="+mn-cs"/>
            </a:endParaRPr>
          </a:p>
        </p:txBody>
      </p:sp>
      <p:graphicFrame>
        <p:nvGraphicFramePr>
          <p:cNvPr id="144" name="Table 143"/>
          <p:cNvGraphicFramePr>
            <a:graphicFrameLocks noGrp="1"/>
          </p:cNvGraphicFramePr>
          <p:nvPr/>
        </p:nvGraphicFramePr>
        <p:xfrm>
          <a:off x="266701" y="3771900"/>
          <a:ext cx="8762999" cy="2402904"/>
        </p:xfrm>
        <a:graphic>
          <a:graphicData uri="http://schemas.openxmlformats.org/drawingml/2006/table">
            <a:tbl>
              <a:tblPr firstRow="1" bandRow="1">
                <a:tableStyleId>{17292A2E-F333-43FB-9621-5CBBE7FDCDCB}</a:tableStyleId>
              </a:tblPr>
              <a:tblGrid>
                <a:gridCol w="3119033"/>
                <a:gridCol w="1708042"/>
                <a:gridCol w="3935924"/>
              </a:tblGrid>
              <a:tr h="365760">
                <a:tc gridSpan="3">
                  <a:txBody>
                    <a:bodyPr/>
                    <a:lstStyle/>
                    <a:p>
                      <a:r>
                        <a:rPr lang="en-US" sz="1800" dirty="0" smtClean="0">
                          <a:solidFill>
                            <a:srgbClr val="003300"/>
                          </a:solidFill>
                        </a:rPr>
                        <a:t>Requirements</a:t>
                      </a:r>
                      <a:endParaRPr lang="en-US" sz="1800" dirty="0">
                        <a:solidFill>
                          <a:srgbClr val="0033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ADA"/>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pPr marL="0" marR="0" indent="0" algn="l" defTabSz="914074" rtl="0" eaLnBrk="1" fontAlgn="auto" latinLnBrk="0" hangingPunct="1">
                        <a:lnSpc>
                          <a:spcPct val="100000"/>
                        </a:lnSpc>
                        <a:spcBef>
                          <a:spcPts val="0"/>
                        </a:spcBef>
                        <a:spcAft>
                          <a:spcPts val="0"/>
                        </a:spcAft>
                        <a:buClrTx/>
                        <a:buSzTx/>
                        <a:buFontTx/>
                        <a:buNone/>
                        <a:tabLst/>
                        <a:defRPr/>
                      </a:pPr>
                      <a:r>
                        <a:rPr lang="en-US" sz="1800" dirty="0" smtClean="0"/>
                        <a:t>Ion</a:t>
                      </a:r>
                      <a:r>
                        <a:rPr lang="en-US" sz="1800" baseline="0" dirty="0" smtClean="0"/>
                        <a:t> e</a:t>
                      </a:r>
                      <a:r>
                        <a:rPr lang="en-US" sz="1800" dirty="0" smtClean="0"/>
                        <a:t>fficiency for all elements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&gt; 20 %</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EBIT</a:t>
                      </a:r>
                      <a:r>
                        <a:rPr lang="en-US" sz="1800" baseline="0" dirty="0" smtClean="0"/>
                        <a:t> charge breeder + high efficiency LINAC</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1224">
                <a:tc>
                  <a:txBody>
                    <a:bodyPr/>
                    <a:lstStyle/>
                    <a:p>
                      <a:r>
                        <a:rPr lang="en-US" sz="1800" dirty="0" smtClean="0"/>
                        <a:t>Beam rate capabilities </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10</a:t>
                      </a:r>
                      <a:r>
                        <a:rPr lang="en-US" sz="1800" baseline="30000" dirty="0" smtClean="0"/>
                        <a:t>8 </a:t>
                      </a:r>
                      <a:r>
                        <a:rPr lang="en-US" sz="1800" baseline="0" dirty="0" smtClean="0"/>
                        <a:t>ions/sec</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Hybrid</a:t>
                      </a:r>
                      <a:r>
                        <a:rPr lang="en-US" sz="1800" baseline="0" dirty="0" smtClean="0"/>
                        <a:t> EBIS/T charge breeder</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60">
                <a:tc>
                  <a:txBody>
                    <a:bodyPr/>
                    <a:lstStyle/>
                    <a:p>
                      <a:r>
                        <a:rPr lang="en-US" sz="1800" dirty="0" smtClean="0"/>
                        <a:t>High beam</a:t>
                      </a:r>
                      <a:r>
                        <a:rPr lang="en-US" sz="1800" baseline="0" dirty="0" smtClean="0"/>
                        <a:t> purity</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A1900,</a:t>
                      </a:r>
                      <a:r>
                        <a:rPr lang="en-US" sz="1800" baseline="0" dirty="0" smtClean="0"/>
                        <a:t> EBIT CB, Q/A</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1800" dirty="0" smtClean="0"/>
                        <a:t>Low</a:t>
                      </a:r>
                      <a:r>
                        <a:rPr lang="en-US" sz="1800" baseline="0" dirty="0" smtClean="0"/>
                        <a:t> energy spread, </a:t>
                      </a:r>
                      <a:br>
                        <a:rPr lang="en-US" sz="1800" baseline="0" dirty="0" smtClean="0"/>
                      </a:br>
                      <a:r>
                        <a:rPr lang="en-US" sz="1800" baseline="0" dirty="0" smtClean="0"/>
                        <a:t>short pulse length</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1keV/u, 1nsec</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err="1" smtClean="0"/>
                        <a:t>Multi</a:t>
                      </a:r>
                      <a:r>
                        <a:rPr lang="en-US" sz="1800" baseline="0" dirty="0" err="1" smtClean="0"/>
                        <a:t>harmonic</a:t>
                      </a:r>
                      <a:r>
                        <a:rPr lang="en-US" sz="1800" baseline="0" dirty="0" smtClean="0"/>
                        <a:t> external buncher and tight phase control in SRF linac</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7"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D. Leitner, </a:t>
            </a:r>
            <a:r>
              <a:rPr lang="en-US" dirty="0" smtClean="0"/>
              <a:t>28</a:t>
            </a: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 July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48"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3</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49" name="Rectangle 48"/>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dirty="0" smtClean="0">
                <a:solidFill>
                  <a:srgbClr val="064308"/>
                </a:solidFill>
              </a:rPr>
              <a:t>SRF’2011, Chicago</a:t>
            </a:r>
            <a:endParaRPr lang="en-US" sz="800" kern="1200" noProof="0" dirty="0" smtClean="0">
              <a:solidFill>
                <a:srgbClr val="064308"/>
              </a:solidFill>
              <a:latin typeface="Arial" pitchFamily="34" charset="0"/>
              <a:ea typeface="ヒラギノ角ゴ Pro W3"/>
              <a:cs typeface="ヒラギノ角ゴ Pro W3"/>
            </a:endParaRPr>
          </a:p>
        </p:txBody>
      </p:sp>
      <p:sp>
        <p:nvSpPr>
          <p:cNvPr id="55" name="Bent-Up Arrow 54"/>
          <p:cNvSpPr/>
          <p:nvPr/>
        </p:nvSpPr>
        <p:spPr>
          <a:xfrm rot="5400000">
            <a:off x="5593977" y="1990165"/>
            <a:ext cx="1196788" cy="336176"/>
          </a:xfrm>
          <a:prstGeom prst="bentUpArrow">
            <a:avLst/>
          </a:prstGeom>
          <a:solidFill>
            <a:srgbClr val="99FF9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2"/>
          <p:cNvSpPr>
            <a:spLocks noGrp="1"/>
          </p:cNvSpPr>
          <p:nvPr>
            <p:ph type="title"/>
          </p:nvPr>
        </p:nvSpPr>
        <p:spPr/>
        <p:txBody>
          <a:bodyPr>
            <a:normAutofit/>
          </a:bodyPr>
          <a:lstStyle/>
          <a:p>
            <a:r>
              <a:rPr lang="en-US" dirty="0" smtClean="0"/>
              <a:t>Facility for Rare Isotope Production at MSU</a:t>
            </a:r>
            <a:endParaRPr lang="en-US" dirty="0" smtClean="0">
              <a:latin typeface="Arial" pitchFamily="34" charset="0"/>
              <a:ea typeface="ＭＳ Ｐゴシック" charset="-128"/>
            </a:endParaRPr>
          </a:p>
        </p:txBody>
      </p:sp>
      <p:pic>
        <p:nvPicPr>
          <p:cNvPr id="14" name="Content Placeholder 5" descr="FRIB_layout.jpg"/>
          <p:cNvPicPr>
            <a:picLocks noGrp="1" noChangeAspect="1"/>
          </p:cNvPicPr>
          <p:nvPr>
            <p:ph idx="1"/>
          </p:nvPr>
        </p:nvPicPr>
        <p:blipFill>
          <a:blip r:embed="rId3" cstate="print">
            <a:lum bright="-13000" contrast="20000"/>
            <a:extLst>
              <a:ext uri="{28A0092B-C50C-407E-A947-70E740481C1C}">
                <a14:useLocalDpi xmlns:a14="http://schemas.microsoft.com/office/drawing/2010/main" xmlns="" val="0"/>
              </a:ext>
            </a:extLst>
          </a:blip>
          <a:srcRect l="-1406" r="-211"/>
          <a:stretch>
            <a:fillRect/>
          </a:stretch>
        </p:blipFill>
        <p:spPr>
          <a:xfrm>
            <a:off x="1066800" y="914401"/>
            <a:ext cx="7543800" cy="5357581"/>
          </a:xfrm>
        </p:spPr>
      </p:pic>
      <p:sp>
        <p:nvSpPr>
          <p:cNvPr id="17" name="Rectangle 16"/>
          <p:cNvSpPr/>
          <p:nvPr/>
        </p:nvSpPr>
        <p:spPr>
          <a:xfrm>
            <a:off x="2079511" y="3227377"/>
            <a:ext cx="1104810" cy="914400"/>
          </a:xfrm>
          <a:prstGeom prst="rect">
            <a:avLst/>
          </a:prstGeom>
          <a:solidFill>
            <a:srgbClr val="33CCCC"/>
          </a:solidFill>
          <a:ln>
            <a:solidFill>
              <a:schemeClr val="accent5">
                <a:lumMod val="25000"/>
              </a:schemeClr>
            </a:solidFill>
          </a:ln>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r>
              <a:rPr lang="en-US" dirty="0" smtClean="0">
                <a:solidFill>
                  <a:srgbClr val="003300"/>
                </a:solidFill>
              </a:rPr>
              <a:t>Target </a:t>
            </a:r>
            <a:endParaRPr lang="en-US" dirty="0">
              <a:solidFill>
                <a:srgbClr val="003300"/>
              </a:solidFill>
            </a:endParaRPr>
          </a:p>
        </p:txBody>
      </p:sp>
      <p:sp>
        <p:nvSpPr>
          <p:cNvPr id="18" name="Rectangle 17"/>
          <p:cNvSpPr/>
          <p:nvPr/>
        </p:nvSpPr>
        <p:spPr>
          <a:xfrm>
            <a:off x="1600200" y="2514600"/>
            <a:ext cx="1524000" cy="685800"/>
          </a:xfrm>
          <a:prstGeom prst="rect">
            <a:avLst/>
          </a:prstGeom>
          <a:solidFill>
            <a:srgbClr val="339966"/>
          </a:solidFill>
          <a:ln>
            <a:solidFill>
              <a:schemeClr val="accent5">
                <a:lumMod val="25000"/>
              </a:schemeClr>
            </a:solidFill>
          </a:ln>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r>
              <a:rPr lang="en-US" dirty="0" smtClean="0">
                <a:solidFill>
                  <a:srgbClr val="003300"/>
                </a:solidFill>
              </a:rPr>
              <a:t>Fragment Separator</a:t>
            </a:r>
            <a:endParaRPr lang="en-US" dirty="0">
              <a:solidFill>
                <a:srgbClr val="003300"/>
              </a:solidFill>
            </a:endParaRPr>
          </a:p>
        </p:txBody>
      </p:sp>
      <p:sp>
        <p:nvSpPr>
          <p:cNvPr id="19" name="Rectangle 18"/>
          <p:cNvSpPr/>
          <p:nvPr/>
        </p:nvSpPr>
        <p:spPr>
          <a:xfrm>
            <a:off x="3124201" y="2286000"/>
            <a:ext cx="1714410" cy="914400"/>
          </a:xfrm>
          <a:prstGeom prst="rect">
            <a:avLst/>
          </a:prstGeom>
          <a:solidFill>
            <a:schemeClr val="bg1">
              <a:lumMod val="85000"/>
            </a:schemeClr>
          </a:solidFill>
          <a:ln>
            <a:solidFill>
              <a:schemeClr val="accent5">
                <a:lumMod val="25000"/>
              </a:schemeClr>
            </a:solidFill>
          </a:ln>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r>
              <a:rPr lang="en-US" dirty="0" smtClean="0">
                <a:solidFill>
                  <a:srgbClr val="003300"/>
                </a:solidFill>
              </a:rPr>
              <a:t>Fast Beam Experimental Area</a:t>
            </a:r>
            <a:endParaRPr lang="en-US" dirty="0">
              <a:solidFill>
                <a:srgbClr val="003300"/>
              </a:solidFill>
            </a:endParaRPr>
          </a:p>
        </p:txBody>
      </p:sp>
      <p:sp>
        <p:nvSpPr>
          <p:cNvPr id="20" name="Rectangle 19"/>
          <p:cNvSpPr/>
          <p:nvPr/>
        </p:nvSpPr>
        <p:spPr>
          <a:xfrm>
            <a:off x="4800600" y="1371600"/>
            <a:ext cx="1143000" cy="762000"/>
          </a:xfrm>
          <a:prstGeom prst="rect">
            <a:avLst/>
          </a:prstGeom>
          <a:solidFill>
            <a:srgbClr val="00FF99"/>
          </a:solidFill>
          <a:ln>
            <a:solidFill>
              <a:schemeClr val="accent5">
                <a:lumMod val="25000"/>
              </a:schemeClr>
            </a:solidFill>
          </a:ln>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r>
              <a:rPr lang="en-US" dirty="0" smtClean="0">
                <a:solidFill>
                  <a:srgbClr val="003300"/>
                </a:solidFill>
              </a:rPr>
              <a:t>Stopped Beams</a:t>
            </a:r>
            <a:endParaRPr lang="en-US" dirty="0">
              <a:solidFill>
                <a:srgbClr val="003300"/>
              </a:solidFill>
            </a:endParaRPr>
          </a:p>
        </p:txBody>
      </p:sp>
      <p:sp>
        <p:nvSpPr>
          <p:cNvPr id="21" name="Rectangle 20"/>
          <p:cNvSpPr/>
          <p:nvPr/>
        </p:nvSpPr>
        <p:spPr>
          <a:xfrm>
            <a:off x="4876800" y="2133600"/>
            <a:ext cx="1371600" cy="914400"/>
          </a:xfrm>
          <a:prstGeom prst="rect">
            <a:avLst/>
          </a:prstGeom>
          <a:solidFill>
            <a:srgbClr val="FF9999"/>
          </a:solidFill>
          <a:ln>
            <a:solidFill>
              <a:schemeClr val="accent5">
                <a:lumMod val="25000"/>
              </a:schemeClr>
            </a:solidFill>
          </a:ln>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r>
              <a:rPr lang="en-US" dirty="0" smtClean="0">
                <a:solidFill>
                  <a:srgbClr val="003300"/>
                </a:solidFill>
              </a:rPr>
              <a:t>Re</a:t>
            </a:r>
          </a:p>
          <a:p>
            <a:pPr algn="ctr"/>
            <a:r>
              <a:rPr lang="en-US" dirty="0" smtClean="0">
                <a:solidFill>
                  <a:srgbClr val="003300"/>
                </a:solidFill>
              </a:rPr>
              <a:t>Accelerator</a:t>
            </a:r>
            <a:endParaRPr lang="en-US" dirty="0">
              <a:solidFill>
                <a:srgbClr val="003300"/>
              </a:solidFill>
            </a:endParaRPr>
          </a:p>
        </p:txBody>
      </p:sp>
      <p:sp>
        <p:nvSpPr>
          <p:cNvPr id="22" name="Rectangle 21"/>
          <p:cNvSpPr/>
          <p:nvPr/>
        </p:nvSpPr>
        <p:spPr>
          <a:xfrm>
            <a:off x="6172200" y="1295400"/>
            <a:ext cx="1524000" cy="1752600"/>
          </a:xfrm>
          <a:prstGeom prst="rect">
            <a:avLst/>
          </a:prstGeom>
          <a:solidFill>
            <a:srgbClr val="66CCFF"/>
          </a:solidFill>
          <a:ln>
            <a:solidFill>
              <a:schemeClr val="accent5">
                <a:lumMod val="25000"/>
              </a:schemeClr>
            </a:solidFill>
          </a:ln>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r>
              <a:rPr lang="en-US" dirty="0" smtClean="0">
                <a:solidFill>
                  <a:srgbClr val="003300"/>
                </a:solidFill>
              </a:rPr>
              <a:t>Low Energy Nuclear Physics Experimental Area</a:t>
            </a:r>
            <a:endParaRPr lang="en-US" dirty="0">
              <a:solidFill>
                <a:srgbClr val="003300"/>
              </a:solidFill>
            </a:endParaRPr>
          </a:p>
        </p:txBody>
      </p:sp>
      <p:sp>
        <p:nvSpPr>
          <p:cNvPr id="23" name="Rectangle 22"/>
          <p:cNvSpPr/>
          <p:nvPr/>
        </p:nvSpPr>
        <p:spPr>
          <a:xfrm>
            <a:off x="3581400" y="1447800"/>
            <a:ext cx="1143000" cy="762000"/>
          </a:xfrm>
          <a:prstGeom prst="rect">
            <a:avLst/>
          </a:prstGeom>
          <a:solidFill>
            <a:srgbClr val="FFC000"/>
          </a:solidFill>
          <a:ln>
            <a:solidFill>
              <a:schemeClr val="accent5">
                <a:lumMod val="25000"/>
              </a:schemeClr>
            </a:solidFill>
          </a:ln>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r>
              <a:rPr lang="en-US" dirty="0" smtClean="0">
                <a:solidFill>
                  <a:srgbClr val="003300"/>
                </a:solidFill>
              </a:rPr>
              <a:t>Gas Stopper</a:t>
            </a:r>
            <a:endParaRPr lang="en-US" dirty="0">
              <a:solidFill>
                <a:srgbClr val="003300"/>
              </a:solidFill>
            </a:endParaRPr>
          </a:p>
        </p:txBody>
      </p:sp>
      <p:sp>
        <p:nvSpPr>
          <p:cNvPr id="25" name="Oval 24"/>
          <p:cNvSpPr/>
          <p:nvPr/>
        </p:nvSpPr>
        <p:spPr>
          <a:xfrm>
            <a:off x="4686300" y="1866900"/>
            <a:ext cx="1651000" cy="1409700"/>
          </a:xfrm>
          <a:prstGeom prst="ellipse">
            <a:avLst/>
          </a:prstGeom>
          <a:noFill/>
          <a:ln w="38100">
            <a:solidFill>
              <a:srgbClr val="0643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Content Placeholder 5" descr="hallway_MLeitner_york.jpg"/>
          <p:cNvPicPr>
            <a:picLocks noChangeAspect="1"/>
          </p:cNvPicPr>
          <p:nvPr/>
        </p:nvPicPr>
        <p:blipFill>
          <a:blip r:embed="rId4" cstate="screen">
            <a:extLst>
              <a:ext uri="{28A0092B-C50C-407E-A947-70E740481C1C}">
                <a14:useLocalDpi xmlns:a14="http://schemas.microsoft.com/office/drawing/2010/main" xmlns=""/>
              </a:ext>
            </a:extLst>
          </a:blip>
          <a:srcRect l="-75" r="-75"/>
          <a:stretch>
            <a:fillRect/>
          </a:stretch>
        </p:blipFill>
        <p:spPr bwMode="auto">
          <a:xfrm>
            <a:off x="3289300" y="3584205"/>
            <a:ext cx="5854700" cy="3273795"/>
          </a:xfrm>
          <a:prstGeom prst="rect">
            <a:avLst/>
          </a:prstGeom>
          <a:noFill/>
          <a:ln w="9525">
            <a:noFill/>
            <a:miter lim="800000"/>
            <a:headEnd/>
            <a:tailEnd/>
          </a:ln>
        </p:spPr>
      </p:pic>
      <p:sp>
        <p:nvSpPr>
          <p:cNvPr id="16" name="Rectangle 15"/>
          <p:cNvSpPr/>
          <p:nvPr/>
        </p:nvSpPr>
        <p:spPr>
          <a:xfrm>
            <a:off x="4064000" y="3822700"/>
            <a:ext cx="3746500" cy="1181100"/>
          </a:xfrm>
          <a:prstGeom prst="rect">
            <a:avLst/>
          </a:prstGeom>
          <a:solidFill>
            <a:schemeClr val="accent1">
              <a:lumMod val="60000"/>
              <a:lumOff val="40000"/>
            </a:schemeClr>
          </a:solidFill>
          <a:ln>
            <a:solidFill>
              <a:schemeClr val="accent5">
                <a:lumMod val="25000"/>
              </a:schemeClr>
            </a:solidFill>
          </a:ln>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r>
              <a:rPr lang="en-US" dirty="0" smtClean="0">
                <a:solidFill>
                  <a:srgbClr val="003300"/>
                </a:solidFill>
              </a:rPr>
              <a:t>Production Linac (2018)</a:t>
            </a:r>
          </a:p>
          <a:p>
            <a:pPr algn="ctr"/>
            <a:r>
              <a:rPr lang="en-US" dirty="0" smtClean="0">
                <a:solidFill>
                  <a:srgbClr val="003300"/>
                </a:solidFill>
              </a:rPr>
              <a:t>200MeV/u Uranium</a:t>
            </a:r>
          </a:p>
          <a:p>
            <a:pPr algn="ctr"/>
            <a:r>
              <a:rPr lang="en-US" dirty="0" smtClean="0">
                <a:solidFill>
                  <a:srgbClr val="003300"/>
                </a:solidFill>
              </a:rPr>
              <a:t>341 SRF cavities </a:t>
            </a:r>
            <a:endParaRPr lang="en-US" dirty="0">
              <a:solidFill>
                <a:srgbClr val="003300"/>
              </a:solidFill>
            </a:endParaRPr>
          </a:p>
          <a:p>
            <a:pPr algn="ctr"/>
            <a:r>
              <a:rPr lang="en-US" dirty="0" smtClean="0">
                <a:solidFill>
                  <a:srgbClr val="003300"/>
                </a:solidFill>
                <a:latin typeface="Arial"/>
                <a:cs typeface="Arial"/>
              </a:rPr>
              <a:t>ß=0.041, 0.085,0.29,0.53</a:t>
            </a:r>
            <a:endParaRPr lang="en-US" dirty="0" smtClean="0">
              <a:solidFill>
                <a:srgbClr val="003300"/>
              </a:solidFill>
            </a:endParaRPr>
          </a:p>
        </p:txBody>
      </p:sp>
      <p:sp>
        <p:nvSpPr>
          <p:cNvPr id="30"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D. Leitner, </a:t>
            </a:r>
            <a:r>
              <a:rPr lang="en-US" dirty="0" smtClean="0"/>
              <a:t>28</a:t>
            </a: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 July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31"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4</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32" name="Rectangle 31"/>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dirty="0" smtClean="0">
                <a:solidFill>
                  <a:srgbClr val="064308"/>
                </a:solidFill>
              </a:rPr>
              <a:t>SRF’2011, Chicago</a:t>
            </a:r>
            <a:endParaRPr lang="en-US" sz="800" kern="1200" noProof="0" dirty="0" smtClean="0">
              <a:solidFill>
                <a:srgbClr val="064308"/>
              </a:solidFill>
              <a:latin typeface="Arial" pitchFamily="34" charset="0"/>
              <a:ea typeface="ヒラギノ角ゴ Pro W3"/>
              <a:cs typeface="ヒラギノ角ゴ Pro W3"/>
            </a:endParaRPr>
          </a:p>
        </p:txBody>
      </p:sp>
      <p:sp>
        <p:nvSpPr>
          <p:cNvPr id="29" name="Rectangle 28"/>
          <p:cNvSpPr/>
          <p:nvPr/>
        </p:nvSpPr>
        <p:spPr>
          <a:xfrm>
            <a:off x="6869114" y="5019404"/>
            <a:ext cx="2239716" cy="1815882"/>
          </a:xfrm>
          <a:prstGeom prst="rect">
            <a:avLst/>
          </a:prstGeom>
          <a:solidFill>
            <a:schemeClr val="tx2">
              <a:lumMod val="50000"/>
              <a:lumOff val="50000"/>
            </a:schemeClr>
          </a:solidFill>
        </p:spPr>
        <p:txBody>
          <a:bodyPr wrap="none">
            <a:spAutoFit/>
          </a:bodyPr>
          <a:lstStyle/>
          <a:p>
            <a:r>
              <a:rPr lang="en-US" sz="1600" b="1" dirty="0" smtClean="0"/>
              <a:t>MOPO009, MOPO051</a:t>
            </a:r>
          </a:p>
          <a:p>
            <a:r>
              <a:rPr lang="en-US" sz="1600" b="1" dirty="0" smtClean="0"/>
              <a:t>MOPO055, MOPO058</a:t>
            </a:r>
          </a:p>
          <a:p>
            <a:r>
              <a:rPr lang="en-US" sz="1600" b="1" dirty="0" smtClean="0"/>
              <a:t>TUPO004, TUP016,</a:t>
            </a:r>
            <a:br>
              <a:rPr lang="en-US" sz="1600" b="1" dirty="0" smtClean="0"/>
            </a:br>
            <a:r>
              <a:rPr lang="en-US" sz="1600" b="1" dirty="0" smtClean="0"/>
              <a:t>TUPO056, TUPO057, </a:t>
            </a:r>
          </a:p>
          <a:p>
            <a:r>
              <a:rPr lang="en-US" sz="1600" b="1" dirty="0" smtClean="0"/>
              <a:t>TUPO059, TUPO060,</a:t>
            </a:r>
          </a:p>
          <a:p>
            <a:r>
              <a:rPr lang="en-US" sz="1600" b="1" dirty="0" smtClean="0"/>
              <a:t>WEI0A06, THP0067, </a:t>
            </a:r>
          </a:p>
          <a:p>
            <a:r>
              <a:rPr lang="en-US" sz="1600" b="1" dirty="0" smtClean="0"/>
              <a:t>THP0068</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50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5" grpId="0" animBg="1"/>
      <p:bldP spid="16"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0" y="1219200"/>
            <a:ext cx="8886141" cy="3657600"/>
          </a:xfrm>
          <a:prstGeom prst="rect">
            <a:avLst/>
          </a:prstGeom>
          <a:noFill/>
          <a:ln w="9525">
            <a:noFill/>
            <a:miter lim="800000"/>
            <a:headEnd/>
            <a:tailEnd/>
          </a:ln>
        </p:spPr>
      </p:pic>
      <p:sp>
        <p:nvSpPr>
          <p:cNvPr id="8" name="TextBox 7"/>
          <p:cNvSpPr txBox="1"/>
          <p:nvPr/>
        </p:nvSpPr>
        <p:spPr>
          <a:xfrm>
            <a:off x="228600" y="1066800"/>
            <a:ext cx="6629400" cy="364289"/>
          </a:xfrm>
          <a:prstGeom prst="rect">
            <a:avLst/>
          </a:prstGeom>
          <a:noFill/>
        </p:spPr>
        <p:txBody>
          <a:bodyPr wrap="square" lIns="86447" tIns="43223" rIns="86447" bIns="43223" rtlCol="0">
            <a:spAutoFit/>
          </a:bodyPr>
          <a:lstStyle/>
          <a:p>
            <a:pPr fontAlgn="base">
              <a:spcBef>
                <a:spcPct val="0"/>
              </a:spcBef>
              <a:spcAft>
                <a:spcPct val="0"/>
              </a:spcAft>
            </a:pPr>
            <a:r>
              <a:rPr lang="en-US" dirty="0" smtClean="0">
                <a:solidFill>
                  <a:srgbClr val="003300"/>
                </a:solidFill>
                <a:latin typeface="Helvetica" pitchFamily="34" charset="0"/>
              </a:rPr>
              <a:t>Installed</a:t>
            </a:r>
            <a:endParaRPr lang="en-US" dirty="0">
              <a:solidFill>
                <a:srgbClr val="003300"/>
              </a:solidFill>
              <a:latin typeface="Helvetica" pitchFamily="34" charset="0"/>
            </a:endParaRPr>
          </a:p>
        </p:txBody>
      </p:sp>
      <p:sp>
        <p:nvSpPr>
          <p:cNvPr id="9" name="TextBox 8"/>
          <p:cNvSpPr txBox="1"/>
          <p:nvPr/>
        </p:nvSpPr>
        <p:spPr>
          <a:xfrm>
            <a:off x="7162800" y="2544467"/>
            <a:ext cx="1416910" cy="579733"/>
          </a:xfrm>
          <a:prstGeom prst="rect">
            <a:avLst/>
          </a:prstGeom>
          <a:noFill/>
        </p:spPr>
        <p:txBody>
          <a:bodyPr wrap="none" lIns="86447" tIns="43223" rIns="86447" bIns="43223" rtlCol="0">
            <a:spAutoFit/>
          </a:bodyPr>
          <a:lstStyle/>
          <a:p>
            <a:pPr fontAlgn="base">
              <a:spcBef>
                <a:spcPct val="0"/>
              </a:spcBef>
              <a:spcAft>
                <a:spcPct val="0"/>
              </a:spcAft>
            </a:pPr>
            <a:r>
              <a:rPr lang="en-US" sz="1600" dirty="0">
                <a:latin typeface="Helvetica" pitchFamily="34" charset="0"/>
              </a:rPr>
              <a:t>0.085 module</a:t>
            </a:r>
          </a:p>
          <a:p>
            <a:pPr fontAlgn="base">
              <a:spcBef>
                <a:spcPct val="0"/>
              </a:spcBef>
              <a:spcAft>
                <a:spcPct val="0"/>
              </a:spcAft>
            </a:pPr>
            <a:r>
              <a:rPr lang="en-US" sz="1600" dirty="0" smtClean="0">
                <a:latin typeface="Helvetica" pitchFamily="34" charset="0"/>
              </a:rPr>
              <a:t>FY12</a:t>
            </a:r>
            <a:endParaRPr lang="en-US" sz="1600" dirty="0">
              <a:latin typeface="Helvetica" pitchFamily="34" charset="0"/>
            </a:endParaRPr>
          </a:p>
        </p:txBody>
      </p:sp>
      <p:sp>
        <p:nvSpPr>
          <p:cNvPr id="12" name="TextBox 11"/>
          <p:cNvSpPr txBox="1"/>
          <p:nvPr/>
        </p:nvSpPr>
        <p:spPr>
          <a:xfrm>
            <a:off x="5105400" y="2163467"/>
            <a:ext cx="1519502" cy="333511"/>
          </a:xfrm>
          <a:prstGeom prst="rect">
            <a:avLst/>
          </a:prstGeom>
          <a:noFill/>
        </p:spPr>
        <p:txBody>
          <a:bodyPr wrap="none" lIns="86447" tIns="43223" rIns="86447" bIns="43223" rtlCol="0">
            <a:spAutoFit/>
          </a:bodyPr>
          <a:lstStyle/>
          <a:p>
            <a:pPr fontAlgn="base">
              <a:spcBef>
                <a:spcPct val="0"/>
              </a:spcBef>
              <a:spcAft>
                <a:spcPct val="0"/>
              </a:spcAft>
            </a:pPr>
            <a:r>
              <a:rPr lang="en-US" sz="1600" dirty="0" smtClean="0">
                <a:latin typeface="Helvetica" pitchFamily="34" charset="0"/>
              </a:rPr>
              <a:t>0.041 modules</a:t>
            </a:r>
            <a:endParaRPr lang="en-US" sz="1600" dirty="0">
              <a:latin typeface="Helvetica" pitchFamily="34" charset="0"/>
            </a:endParaRPr>
          </a:p>
        </p:txBody>
      </p:sp>
      <p:sp>
        <p:nvSpPr>
          <p:cNvPr id="15" name="TextBox 14"/>
          <p:cNvSpPr txBox="1"/>
          <p:nvPr/>
        </p:nvSpPr>
        <p:spPr>
          <a:xfrm>
            <a:off x="3733800" y="2315867"/>
            <a:ext cx="931456" cy="333511"/>
          </a:xfrm>
          <a:prstGeom prst="rect">
            <a:avLst/>
          </a:prstGeom>
          <a:noFill/>
        </p:spPr>
        <p:txBody>
          <a:bodyPr wrap="none" lIns="86447" tIns="43223" rIns="86447" bIns="43223" rtlCol="0">
            <a:spAutoFit/>
          </a:bodyPr>
          <a:lstStyle/>
          <a:p>
            <a:pPr fontAlgn="base">
              <a:spcBef>
                <a:spcPct val="0"/>
              </a:spcBef>
              <a:spcAft>
                <a:spcPct val="0"/>
              </a:spcAft>
            </a:pPr>
            <a:r>
              <a:rPr lang="en-US" sz="1600" dirty="0" smtClean="0">
                <a:latin typeface="Helvetica" pitchFamily="34" charset="0"/>
              </a:rPr>
              <a:t>RT RFQ</a:t>
            </a:r>
            <a:endParaRPr lang="en-US" sz="1600" dirty="0">
              <a:latin typeface="Helvetica" pitchFamily="34" charset="0"/>
            </a:endParaRPr>
          </a:p>
        </p:txBody>
      </p:sp>
      <p:sp>
        <p:nvSpPr>
          <p:cNvPr id="16" name="TextBox 15"/>
          <p:cNvSpPr txBox="1"/>
          <p:nvPr/>
        </p:nvSpPr>
        <p:spPr>
          <a:xfrm>
            <a:off x="2819400" y="2011067"/>
            <a:ext cx="629835" cy="333511"/>
          </a:xfrm>
          <a:prstGeom prst="rect">
            <a:avLst/>
          </a:prstGeom>
          <a:noFill/>
        </p:spPr>
        <p:txBody>
          <a:bodyPr wrap="none" lIns="86447" tIns="43223" rIns="86447" bIns="43223" rtlCol="0">
            <a:spAutoFit/>
          </a:bodyPr>
          <a:lstStyle/>
          <a:p>
            <a:pPr fontAlgn="base">
              <a:spcBef>
                <a:spcPct val="0"/>
              </a:spcBef>
              <a:spcAft>
                <a:spcPct val="0"/>
              </a:spcAft>
            </a:pPr>
            <a:r>
              <a:rPr lang="en-US" sz="1600" dirty="0" smtClean="0">
                <a:latin typeface="Helvetica" pitchFamily="34" charset="0"/>
              </a:rPr>
              <a:t>MHB</a:t>
            </a:r>
            <a:endParaRPr lang="en-US" sz="1600" dirty="0">
              <a:latin typeface="Helvetica" pitchFamily="34" charset="0"/>
            </a:endParaRPr>
          </a:p>
        </p:txBody>
      </p:sp>
      <p:sp>
        <p:nvSpPr>
          <p:cNvPr id="21" name="Rectangle 20"/>
          <p:cNvSpPr/>
          <p:nvPr/>
        </p:nvSpPr>
        <p:spPr>
          <a:xfrm rot="906063">
            <a:off x="3397502" y="2729496"/>
            <a:ext cx="1286949" cy="205208"/>
          </a:xfrm>
          <a:prstGeom prst="rect">
            <a:avLst/>
          </a:prstGeom>
          <a:solidFill>
            <a:srgbClr val="E3B6FC"/>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lIns="91399" tIns="45700" rIns="91399" bIns="45700" rtlCol="0" anchor="ctr"/>
          <a:lstStyle/>
          <a:p>
            <a:pPr algn="ctr"/>
            <a:endParaRPr lang="en-US">
              <a:solidFill>
                <a:srgbClr val="FFFFFF"/>
              </a:solidFill>
            </a:endParaRPr>
          </a:p>
        </p:txBody>
      </p:sp>
      <p:sp>
        <p:nvSpPr>
          <p:cNvPr id="22" name="TextBox 21"/>
          <p:cNvSpPr txBox="1"/>
          <p:nvPr/>
        </p:nvSpPr>
        <p:spPr>
          <a:xfrm>
            <a:off x="914400" y="1553867"/>
            <a:ext cx="528847" cy="333511"/>
          </a:xfrm>
          <a:prstGeom prst="rect">
            <a:avLst/>
          </a:prstGeom>
          <a:noFill/>
        </p:spPr>
        <p:txBody>
          <a:bodyPr wrap="none" lIns="86447" tIns="43223" rIns="86447" bIns="43223" rtlCol="0">
            <a:spAutoFit/>
          </a:bodyPr>
          <a:lstStyle/>
          <a:p>
            <a:pPr fontAlgn="base">
              <a:spcBef>
                <a:spcPct val="0"/>
              </a:spcBef>
              <a:spcAft>
                <a:spcPct val="0"/>
              </a:spcAft>
            </a:pPr>
            <a:r>
              <a:rPr lang="en-US" sz="1600" dirty="0" smtClean="0">
                <a:latin typeface="Helvetica" pitchFamily="34" charset="0"/>
              </a:rPr>
              <a:t>Q/A</a:t>
            </a:r>
            <a:endParaRPr lang="en-US" sz="1600" dirty="0">
              <a:latin typeface="Helvetica" pitchFamily="34" charset="0"/>
            </a:endParaRPr>
          </a:p>
        </p:txBody>
      </p:sp>
      <p:sp>
        <p:nvSpPr>
          <p:cNvPr id="23" name="Rectangle 22"/>
          <p:cNvSpPr/>
          <p:nvPr/>
        </p:nvSpPr>
        <p:spPr>
          <a:xfrm>
            <a:off x="152400" y="1028700"/>
            <a:ext cx="6705600" cy="3225800"/>
          </a:xfrm>
          <a:prstGeom prst="rect">
            <a:avLst/>
          </a:prstGeom>
          <a:noFill/>
          <a:ln w="28575">
            <a:solidFill>
              <a:srgbClr val="064308"/>
            </a:solidFill>
          </a:ln>
        </p:spPr>
        <p:style>
          <a:lnRef idx="1">
            <a:schemeClr val="accent1"/>
          </a:lnRef>
          <a:fillRef idx="3">
            <a:schemeClr val="accent1"/>
          </a:fillRef>
          <a:effectRef idx="2">
            <a:schemeClr val="accent1"/>
          </a:effectRef>
          <a:fontRef idx="minor">
            <a:schemeClr val="lt1"/>
          </a:fontRef>
        </p:style>
        <p:txBody>
          <a:bodyPr lIns="91399" tIns="45700" rIns="91399" bIns="45700" rtlCol="0" anchor="ctr"/>
          <a:lstStyle/>
          <a:p>
            <a:pPr algn="ctr"/>
            <a:endParaRPr lang="en-US">
              <a:solidFill>
                <a:srgbClr val="FFFFFF"/>
              </a:solidFill>
            </a:endParaRPr>
          </a:p>
        </p:txBody>
      </p:sp>
      <p:sp>
        <p:nvSpPr>
          <p:cNvPr id="17" name="TextBox 16"/>
          <p:cNvSpPr txBox="1"/>
          <p:nvPr/>
        </p:nvSpPr>
        <p:spPr>
          <a:xfrm>
            <a:off x="2374900" y="1249067"/>
            <a:ext cx="3928815" cy="333511"/>
          </a:xfrm>
          <a:prstGeom prst="rect">
            <a:avLst/>
          </a:prstGeom>
          <a:noFill/>
        </p:spPr>
        <p:txBody>
          <a:bodyPr wrap="none" lIns="86447" tIns="43223" rIns="86447" bIns="43223" rtlCol="0">
            <a:spAutoFit/>
          </a:bodyPr>
          <a:lstStyle/>
          <a:p>
            <a:pPr fontAlgn="base">
              <a:spcBef>
                <a:spcPct val="0"/>
              </a:spcBef>
              <a:spcAft>
                <a:spcPct val="0"/>
              </a:spcAft>
            </a:pPr>
            <a:r>
              <a:rPr lang="en-US" sz="1600" dirty="0" smtClean="0">
                <a:latin typeface="Helvetica" pitchFamily="34" charset="0"/>
              </a:rPr>
              <a:t>Pilot source (tuning of the LINAC for RIB)</a:t>
            </a:r>
            <a:endParaRPr lang="en-US" sz="1600" dirty="0">
              <a:latin typeface="Helvetica" pitchFamily="34" charset="0"/>
            </a:endParaRPr>
          </a:p>
        </p:txBody>
      </p:sp>
      <p:sp>
        <p:nvSpPr>
          <p:cNvPr id="28" name="Content Placeholder 27"/>
          <p:cNvSpPr>
            <a:spLocks noGrp="1"/>
          </p:cNvSpPr>
          <p:nvPr>
            <p:ph idx="1"/>
          </p:nvPr>
        </p:nvSpPr>
        <p:spPr>
          <a:xfrm>
            <a:off x="140378" y="4368800"/>
            <a:ext cx="8990922" cy="1701800"/>
          </a:xfrm>
        </p:spPr>
        <p:txBody>
          <a:bodyPr/>
          <a:lstStyle/>
          <a:p>
            <a:r>
              <a:rPr lang="en-US" sz="1800" dirty="0" smtClean="0"/>
              <a:t>ReA3 will start operating with the Coupled Cyclotron Facility 2013</a:t>
            </a:r>
          </a:p>
          <a:p>
            <a:r>
              <a:rPr lang="en-US" sz="1800" dirty="0" smtClean="0"/>
              <a:t>ReA3 shares similar technologies as the FRIB driver LINAC</a:t>
            </a:r>
          </a:p>
          <a:p>
            <a:r>
              <a:rPr lang="en-US" sz="1800" dirty="0" smtClean="0"/>
              <a:t>ReA3 is fully integrated into the FRIB design team</a:t>
            </a:r>
          </a:p>
          <a:p>
            <a:r>
              <a:rPr lang="en-US" sz="1800" dirty="0" smtClean="0"/>
              <a:t>ReA3 provides data for the FRIB engineering, commissioning and installation planning, beam physics, and development of the control system</a:t>
            </a:r>
          </a:p>
          <a:p>
            <a:endParaRPr lang="en-US" sz="1800" dirty="0"/>
          </a:p>
        </p:txBody>
      </p:sp>
      <p:sp>
        <p:nvSpPr>
          <p:cNvPr id="18" name="Title 17"/>
          <p:cNvSpPr>
            <a:spLocks noGrp="1"/>
          </p:cNvSpPr>
          <p:nvPr>
            <p:ph type="title"/>
          </p:nvPr>
        </p:nvSpPr>
        <p:spPr>
          <a:xfrm>
            <a:off x="76200" y="262332"/>
            <a:ext cx="8991600" cy="478636"/>
          </a:xfrm>
        </p:spPr>
        <p:txBody>
          <a:bodyPr/>
          <a:lstStyle/>
          <a:p>
            <a:r>
              <a:rPr lang="en-US" dirty="0" smtClean="0"/>
              <a:t>Stage1: ReA3 Project Scope</a:t>
            </a:r>
            <a:endParaRPr lang="en-US" dirty="0"/>
          </a:p>
        </p:txBody>
      </p:sp>
      <p:sp>
        <p:nvSpPr>
          <p:cNvPr id="29" name="TextBox 28"/>
          <p:cNvSpPr txBox="1"/>
          <p:nvPr/>
        </p:nvSpPr>
        <p:spPr>
          <a:xfrm>
            <a:off x="3104493" y="3910812"/>
            <a:ext cx="629835" cy="333511"/>
          </a:xfrm>
          <a:prstGeom prst="rect">
            <a:avLst/>
          </a:prstGeom>
          <a:noFill/>
        </p:spPr>
        <p:txBody>
          <a:bodyPr wrap="none" lIns="86447" tIns="43223" rIns="86447" bIns="43223" rtlCol="0">
            <a:spAutoFit/>
          </a:bodyPr>
          <a:lstStyle/>
          <a:p>
            <a:pPr fontAlgn="base">
              <a:spcBef>
                <a:spcPct val="0"/>
              </a:spcBef>
              <a:spcAft>
                <a:spcPct val="0"/>
              </a:spcAft>
            </a:pPr>
            <a:r>
              <a:rPr lang="en-US" sz="1600" dirty="0" smtClean="0">
                <a:latin typeface="Helvetica" pitchFamily="34" charset="0"/>
              </a:rPr>
              <a:t>EBIT</a:t>
            </a:r>
            <a:endParaRPr lang="en-US" sz="1600" dirty="0">
              <a:latin typeface="Helvetica" pitchFamily="34" charset="0"/>
            </a:endParaRPr>
          </a:p>
        </p:txBody>
      </p:sp>
      <p:sp>
        <p:nvSpPr>
          <p:cNvPr id="30"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D. Leitner, </a:t>
            </a:r>
            <a:r>
              <a:rPr lang="en-US" dirty="0" smtClean="0"/>
              <a:t>28</a:t>
            </a: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 July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31"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5</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32" name="Rectangle 31"/>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dirty="0" smtClean="0">
                <a:solidFill>
                  <a:srgbClr val="064308"/>
                </a:solidFill>
              </a:rPr>
              <a:t>SRF’2011, Chicago</a:t>
            </a:r>
            <a:endParaRPr lang="en-US" sz="800" kern="1200" noProof="0" dirty="0" smtClean="0">
              <a:solidFill>
                <a:srgbClr val="064308"/>
              </a:solidFill>
              <a:latin typeface="Arial" pitchFamily="34" charset="0"/>
              <a:ea typeface="ヒラギノ角ゴ Pro W3"/>
              <a:cs typeface="ヒラギノ角ゴ Pro W3"/>
            </a:endParaRPr>
          </a:p>
        </p:txBody>
      </p:sp>
      <p:cxnSp>
        <p:nvCxnSpPr>
          <p:cNvPr id="34" name="Straight Arrow Connector 33"/>
          <p:cNvCxnSpPr/>
          <p:nvPr/>
        </p:nvCxnSpPr>
        <p:spPr>
          <a:xfrm rot="16200000" flipV="1">
            <a:off x="1162050" y="3829050"/>
            <a:ext cx="635000" cy="127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473200" y="3644900"/>
            <a:ext cx="851515" cy="523220"/>
          </a:xfrm>
          <a:prstGeom prst="rect">
            <a:avLst/>
          </a:prstGeom>
          <a:noFill/>
        </p:spPr>
        <p:txBody>
          <a:bodyPr wrap="none" rtlCol="0">
            <a:spAutoFit/>
          </a:bodyPr>
          <a:lstStyle/>
          <a:p>
            <a:r>
              <a:rPr lang="en-US" sz="1400" dirty="0" smtClean="0"/>
              <a:t>1+ rare</a:t>
            </a:r>
          </a:p>
          <a:p>
            <a:r>
              <a:rPr lang="en-US" sz="1400" dirty="0" smtClean="0"/>
              <a:t>isotopes</a:t>
            </a:r>
            <a:endParaRPr lang="en-US" sz="1400" dirty="0"/>
          </a:p>
        </p:txBody>
      </p:sp>
      <p:cxnSp>
        <p:nvCxnSpPr>
          <p:cNvPr id="38" name="Straight Arrow Connector 37"/>
          <p:cNvCxnSpPr/>
          <p:nvPr/>
        </p:nvCxnSpPr>
        <p:spPr>
          <a:xfrm rot="10800000">
            <a:off x="596900" y="3213100"/>
            <a:ext cx="1181100"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1587500" y="3568700"/>
            <a:ext cx="86360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30200" y="3429000"/>
            <a:ext cx="851515" cy="523220"/>
          </a:xfrm>
          <a:prstGeom prst="rect">
            <a:avLst/>
          </a:prstGeom>
          <a:noFill/>
        </p:spPr>
        <p:txBody>
          <a:bodyPr wrap="none" rtlCol="0">
            <a:spAutoFit/>
          </a:bodyPr>
          <a:lstStyle/>
          <a:p>
            <a:r>
              <a:rPr lang="en-US" sz="1400" dirty="0" smtClean="0"/>
              <a:t>n+ rare</a:t>
            </a:r>
          </a:p>
          <a:p>
            <a:r>
              <a:rPr lang="en-US" sz="1400" dirty="0" smtClean="0"/>
              <a:t>isotopes</a:t>
            </a:r>
            <a:endParaRPr lang="en-US" sz="1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262332"/>
            <a:ext cx="8991600" cy="478636"/>
          </a:xfrm>
        </p:spPr>
        <p:txBody>
          <a:bodyPr/>
          <a:lstStyle/>
          <a:p>
            <a:r>
              <a:rPr lang="en-US" dirty="0" smtClean="0">
                <a:latin typeface="Calibri" pitchFamily="34" charset="0"/>
                <a:cs typeface="Calibri" pitchFamily="34" charset="0"/>
              </a:rPr>
              <a:t>R</a:t>
            </a:r>
            <a:r>
              <a:rPr lang="el-GR" dirty="0" smtClean="0">
                <a:latin typeface="Calibri" pitchFamily="34" charset="0"/>
                <a:cs typeface="Calibri" pitchFamily="34" charset="0"/>
              </a:rPr>
              <a:t>εΑ</a:t>
            </a:r>
            <a:r>
              <a:rPr lang="en-US" dirty="0" smtClean="0">
                <a:latin typeface="Calibri" pitchFamily="34" charset="0"/>
                <a:cs typeface="Calibri" pitchFamily="34" charset="0"/>
              </a:rPr>
              <a:t> – EBIT Charge Breeder: first ion beam 3/2011 </a:t>
            </a:r>
            <a:endParaRPr lang="en-US" dirty="0"/>
          </a:p>
        </p:txBody>
      </p:sp>
      <p:pic>
        <p:nvPicPr>
          <p:cNvPr id="4" name="Picture 4" descr="E:\temp\photo\110127-nscl\110131-ebit-70-xga.jpg"/>
          <p:cNvPicPr>
            <a:picLocks noChangeAspect="1" noChangeArrowheads="1"/>
          </p:cNvPicPr>
          <p:nvPr/>
        </p:nvPicPr>
        <p:blipFill>
          <a:blip r:embed="rId3" cstate="print"/>
          <a:srcRect/>
          <a:stretch>
            <a:fillRect/>
          </a:stretch>
        </p:blipFill>
        <p:spPr bwMode="auto">
          <a:xfrm>
            <a:off x="296940" y="1537215"/>
            <a:ext cx="4520436" cy="2959100"/>
          </a:xfrm>
          <a:prstGeom prst="rect">
            <a:avLst/>
          </a:prstGeom>
          <a:noFill/>
          <a:ln w="9525">
            <a:solidFill>
              <a:srgbClr val="C00000"/>
            </a:solidFill>
            <a:miter lim="800000"/>
            <a:headEnd/>
            <a:tailEnd/>
          </a:ln>
        </p:spPr>
      </p:pic>
      <p:sp>
        <p:nvSpPr>
          <p:cNvPr id="5" name="TextBox 4"/>
          <p:cNvSpPr txBox="1">
            <a:spLocks noChangeArrowheads="1"/>
          </p:cNvSpPr>
          <p:nvPr/>
        </p:nvSpPr>
        <p:spPr bwMode="auto">
          <a:xfrm>
            <a:off x="1038482" y="3794449"/>
            <a:ext cx="859158" cy="441282"/>
          </a:xfrm>
          <a:prstGeom prst="rect">
            <a:avLst/>
          </a:prstGeom>
          <a:solidFill>
            <a:srgbClr val="FFFFFF"/>
          </a:solidFill>
          <a:ln w="9525">
            <a:noFill/>
            <a:miter lim="800000"/>
            <a:headEnd/>
            <a:tailEnd/>
          </a:ln>
        </p:spPr>
        <p:txBody>
          <a:bodyPr wrap="none" lIns="86493" tIns="43247" rIns="86493" bIns="43247">
            <a:spAutoFit/>
          </a:bodyPr>
          <a:lstStyle/>
          <a:p>
            <a:r>
              <a:rPr lang="en-US" sz="2300" dirty="0">
                <a:solidFill>
                  <a:srgbClr val="003300"/>
                </a:solidFill>
                <a:latin typeface="Calibri" pitchFamily="34" charset="0"/>
                <a:cs typeface="Calibri" pitchFamily="34" charset="0"/>
              </a:rPr>
              <a:t>E-gun</a:t>
            </a:r>
          </a:p>
        </p:txBody>
      </p:sp>
      <p:sp>
        <p:nvSpPr>
          <p:cNvPr id="6" name="TextBox 5"/>
          <p:cNvSpPr txBox="1">
            <a:spLocks noChangeArrowheads="1"/>
          </p:cNvSpPr>
          <p:nvPr/>
        </p:nvSpPr>
        <p:spPr bwMode="auto">
          <a:xfrm>
            <a:off x="3598165" y="2916979"/>
            <a:ext cx="1032667" cy="379726"/>
          </a:xfrm>
          <a:prstGeom prst="rect">
            <a:avLst/>
          </a:prstGeom>
          <a:solidFill>
            <a:srgbClr val="FFFFFF"/>
          </a:solidFill>
          <a:ln w="9525">
            <a:noFill/>
            <a:miter lim="800000"/>
            <a:headEnd/>
            <a:tailEnd/>
          </a:ln>
        </p:spPr>
        <p:txBody>
          <a:bodyPr wrap="none" lIns="86493" tIns="43247" rIns="86493" bIns="43247">
            <a:spAutoFit/>
          </a:bodyPr>
          <a:lstStyle/>
          <a:p>
            <a:r>
              <a:rPr lang="en-US" sz="1900" dirty="0">
                <a:solidFill>
                  <a:srgbClr val="003300"/>
                </a:solidFill>
                <a:latin typeface="Calibri" pitchFamily="34" charset="0"/>
                <a:cs typeface="Calibri" pitchFamily="34" charset="0"/>
              </a:rPr>
              <a:t>collector</a:t>
            </a:r>
          </a:p>
        </p:txBody>
      </p:sp>
      <p:sp>
        <p:nvSpPr>
          <p:cNvPr id="7" name="TextBox 9"/>
          <p:cNvSpPr txBox="1">
            <a:spLocks noChangeArrowheads="1"/>
          </p:cNvSpPr>
          <p:nvPr/>
        </p:nvSpPr>
        <p:spPr bwMode="auto">
          <a:xfrm>
            <a:off x="2628798" y="3515946"/>
            <a:ext cx="1081083" cy="610559"/>
          </a:xfrm>
          <a:prstGeom prst="rect">
            <a:avLst/>
          </a:prstGeom>
          <a:solidFill>
            <a:srgbClr val="FFFFFF"/>
          </a:solidFill>
          <a:ln w="9525">
            <a:noFill/>
            <a:miter lim="800000"/>
            <a:headEnd/>
            <a:tailEnd/>
          </a:ln>
        </p:spPr>
        <p:txBody>
          <a:bodyPr wrap="square" lIns="86493" tIns="43247" rIns="86493" bIns="43247">
            <a:spAutoFit/>
          </a:bodyPr>
          <a:lstStyle/>
          <a:p>
            <a:r>
              <a:rPr lang="en-US" sz="1700" dirty="0" smtClean="0">
                <a:solidFill>
                  <a:srgbClr val="003300"/>
                </a:solidFill>
                <a:latin typeface="Calibri" pitchFamily="34" charset="0"/>
                <a:cs typeface="Calibri" pitchFamily="34" charset="0"/>
              </a:rPr>
              <a:t>Magnet + Trap</a:t>
            </a:r>
            <a:endParaRPr lang="en-US" sz="1700" dirty="0">
              <a:solidFill>
                <a:srgbClr val="003300"/>
              </a:solidFill>
              <a:latin typeface="Calibri" pitchFamily="34" charset="0"/>
              <a:cs typeface="Calibri" pitchFamily="34" charset="0"/>
            </a:endParaRPr>
          </a:p>
        </p:txBody>
      </p:sp>
      <p:pic>
        <p:nvPicPr>
          <p:cNvPr id="8" name="Picture 46"/>
          <p:cNvPicPr>
            <a:picLocks noChangeAspect="1" noChangeArrowheads="1"/>
          </p:cNvPicPr>
          <p:nvPr/>
        </p:nvPicPr>
        <p:blipFill>
          <a:blip r:embed="rId4" cstate="print"/>
          <a:srcRect/>
          <a:stretch>
            <a:fillRect/>
          </a:stretch>
        </p:blipFill>
        <p:spPr bwMode="auto">
          <a:xfrm>
            <a:off x="304800" y="4632325"/>
            <a:ext cx="4644571" cy="1143000"/>
          </a:xfrm>
          <a:prstGeom prst="rect">
            <a:avLst/>
          </a:prstGeom>
          <a:noFill/>
          <a:ln w="9525">
            <a:noFill/>
            <a:miter lim="800000"/>
            <a:headEnd/>
            <a:tailEnd/>
          </a:ln>
        </p:spPr>
      </p:pic>
      <p:pic>
        <p:nvPicPr>
          <p:cNvPr id="9" name="Picture 30"/>
          <p:cNvPicPr>
            <a:picLocks noChangeAspect="1" noChangeArrowheads="1"/>
          </p:cNvPicPr>
          <p:nvPr/>
        </p:nvPicPr>
        <p:blipFill>
          <a:blip r:embed="rId5" cstate="print"/>
          <a:srcRect/>
          <a:stretch>
            <a:fillRect/>
          </a:stretch>
        </p:blipFill>
        <p:spPr bwMode="auto">
          <a:xfrm>
            <a:off x="4724400" y="1254125"/>
            <a:ext cx="4419600" cy="2648595"/>
          </a:xfrm>
          <a:prstGeom prst="rect">
            <a:avLst/>
          </a:prstGeom>
          <a:noFill/>
          <a:ln w="9525">
            <a:noFill/>
            <a:miter lim="800000"/>
            <a:headEnd/>
            <a:tailEnd/>
          </a:ln>
        </p:spPr>
      </p:pic>
      <p:pic>
        <p:nvPicPr>
          <p:cNvPr id="10" name="Picture 22" descr="E:\temp\pdf\worked\Pages from lapierre-jinst-5-2010-c07001.pdf - Adobe Acrobat Standard_Page_1_Image_0001.tif"/>
          <p:cNvPicPr>
            <a:picLocks noChangeAspect="1" noChangeArrowheads="1"/>
          </p:cNvPicPr>
          <p:nvPr/>
        </p:nvPicPr>
        <p:blipFill>
          <a:blip r:embed="rId6" cstate="print"/>
          <a:srcRect/>
          <a:stretch>
            <a:fillRect/>
          </a:stretch>
        </p:blipFill>
        <p:spPr bwMode="auto">
          <a:xfrm>
            <a:off x="5327046" y="3987801"/>
            <a:ext cx="3278232" cy="2120900"/>
          </a:xfrm>
          <a:prstGeom prst="rect">
            <a:avLst/>
          </a:prstGeom>
          <a:noFill/>
          <a:ln w="9525">
            <a:noFill/>
            <a:miter lim="800000"/>
            <a:headEnd/>
            <a:tailEnd/>
          </a:ln>
        </p:spPr>
      </p:pic>
      <p:sp>
        <p:nvSpPr>
          <p:cNvPr id="11" name="Text Box 6"/>
          <p:cNvSpPr txBox="1">
            <a:spLocks noChangeArrowheads="1"/>
          </p:cNvSpPr>
          <p:nvPr/>
        </p:nvSpPr>
        <p:spPr bwMode="auto">
          <a:xfrm>
            <a:off x="0" y="720790"/>
            <a:ext cx="3319462" cy="1355725"/>
          </a:xfrm>
          <a:prstGeom prst="rect">
            <a:avLst/>
          </a:prstGeom>
          <a:solidFill>
            <a:schemeClr val="bg1"/>
          </a:solidFill>
          <a:ln w="9525">
            <a:noFill/>
            <a:miter lim="800000"/>
            <a:headEnd/>
            <a:tailEnd/>
          </a:ln>
          <a:effectLst/>
        </p:spPr>
        <p:txBody>
          <a:bodyPr wrap="none">
            <a:spAutoFit/>
          </a:bodyPr>
          <a:lstStyle/>
          <a:p>
            <a:pPr marL="176213" indent="-176213" fontAlgn="auto">
              <a:spcBef>
                <a:spcPts val="0"/>
              </a:spcBef>
              <a:spcAft>
                <a:spcPts val="0"/>
              </a:spcAft>
              <a:defRPr/>
            </a:pPr>
            <a:r>
              <a:rPr lang="en-US" sz="1800" b="1" kern="0" dirty="0">
                <a:solidFill>
                  <a:srgbClr val="C00000"/>
                </a:solidFill>
              </a:rPr>
              <a:t>Key parameters:</a:t>
            </a:r>
          </a:p>
          <a:p>
            <a:pPr marL="176213" indent="-176213" fontAlgn="auto">
              <a:spcBef>
                <a:spcPts val="0"/>
              </a:spcBef>
              <a:spcAft>
                <a:spcPts val="0"/>
              </a:spcAft>
              <a:buFontTx/>
              <a:buChar char="-"/>
              <a:defRPr/>
            </a:pPr>
            <a:r>
              <a:rPr lang="en-US" sz="1600" kern="0" dirty="0">
                <a:solidFill>
                  <a:sysClr val="windowText" lastClr="000000"/>
                </a:solidFill>
              </a:rPr>
              <a:t> Magnetic field: B=6T, </a:t>
            </a:r>
          </a:p>
          <a:p>
            <a:pPr marL="176213" indent="-176213" fontAlgn="auto">
              <a:spcBef>
                <a:spcPts val="0"/>
              </a:spcBef>
              <a:spcAft>
                <a:spcPts val="0"/>
              </a:spcAft>
              <a:buFontTx/>
              <a:buChar char="-"/>
              <a:defRPr/>
            </a:pPr>
            <a:r>
              <a:rPr lang="en-US" sz="1600" kern="0" dirty="0">
                <a:solidFill>
                  <a:sysClr val="windowText" lastClr="000000"/>
                </a:solidFill>
              </a:rPr>
              <a:t> Electron current: </a:t>
            </a:r>
            <a:r>
              <a:rPr lang="en-US" sz="1600" kern="0" dirty="0" err="1">
                <a:solidFill>
                  <a:sysClr val="windowText" lastClr="000000"/>
                </a:solidFill>
              </a:rPr>
              <a:t>I</a:t>
            </a:r>
            <a:r>
              <a:rPr lang="en-US" sz="1600" kern="0" baseline="-25000" dirty="0" err="1">
                <a:solidFill>
                  <a:sysClr val="windowText" lastClr="000000"/>
                </a:solidFill>
              </a:rPr>
              <a:t>e</a:t>
            </a:r>
            <a:r>
              <a:rPr lang="en-US" sz="1600" kern="0" dirty="0">
                <a:solidFill>
                  <a:sysClr val="windowText" lastClr="000000"/>
                </a:solidFill>
              </a:rPr>
              <a:t>=0.5 … 5 A, </a:t>
            </a:r>
          </a:p>
          <a:p>
            <a:pPr marL="176213" indent="-176213" fontAlgn="auto">
              <a:spcBef>
                <a:spcPts val="0"/>
              </a:spcBef>
              <a:spcAft>
                <a:spcPts val="0"/>
              </a:spcAft>
              <a:buFontTx/>
              <a:buChar char="-"/>
              <a:defRPr/>
            </a:pPr>
            <a:r>
              <a:rPr lang="en-US" sz="1600" kern="0" dirty="0">
                <a:solidFill>
                  <a:sysClr val="windowText" lastClr="000000"/>
                </a:solidFill>
              </a:rPr>
              <a:t> Electron energy: </a:t>
            </a:r>
            <a:r>
              <a:rPr lang="en-US" sz="1600" kern="0" dirty="0" err="1">
                <a:solidFill>
                  <a:sysClr val="windowText" lastClr="000000"/>
                </a:solidFill>
              </a:rPr>
              <a:t>E</a:t>
            </a:r>
            <a:r>
              <a:rPr lang="en-US" sz="1600" kern="0" baseline="-25000" dirty="0" err="1">
                <a:solidFill>
                  <a:sysClr val="windowText" lastClr="000000"/>
                </a:solidFill>
              </a:rPr>
              <a:t>e</a:t>
            </a:r>
            <a:r>
              <a:rPr lang="en-US" sz="1600" kern="0" dirty="0">
                <a:solidFill>
                  <a:sysClr val="windowText" lastClr="000000"/>
                </a:solidFill>
              </a:rPr>
              <a:t> &lt; 30 </a:t>
            </a:r>
            <a:r>
              <a:rPr lang="en-US" sz="1600" kern="0" dirty="0" err="1">
                <a:solidFill>
                  <a:sysClr val="windowText" lastClr="000000"/>
                </a:solidFill>
              </a:rPr>
              <a:t>keV</a:t>
            </a:r>
            <a:endParaRPr lang="en-US" sz="1600" kern="0" dirty="0">
              <a:solidFill>
                <a:sysClr val="windowText" lastClr="000000"/>
              </a:solidFill>
            </a:endParaRPr>
          </a:p>
          <a:p>
            <a:pPr marL="176213" indent="-176213" fontAlgn="auto">
              <a:spcBef>
                <a:spcPts val="0"/>
              </a:spcBef>
              <a:spcAft>
                <a:spcPts val="0"/>
              </a:spcAft>
              <a:buFontTx/>
              <a:buChar char="-"/>
              <a:defRPr/>
            </a:pPr>
            <a:r>
              <a:rPr lang="en-US" sz="1600" kern="0" dirty="0">
                <a:solidFill>
                  <a:sysClr val="windowText" lastClr="000000"/>
                </a:solidFill>
              </a:rPr>
              <a:t> Current density: j ~ 10</a:t>
            </a:r>
            <a:r>
              <a:rPr lang="en-US" sz="1600" kern="0" baseline="30000" dirty="0">
                <a:solidFill>
                  <a:sysClr val="windowText" lastClr="000000"/>
                </a:solidFill>
              </a:rPr>
              <a:t>4</a:t>
            </a:r>
            <a:r>
              <a:rPr lang="en-US" sz="1600" kern="0" dirty="0">
                <a:solidFill>
                  <a:sysClr val="windowText" lastClr="000000"/>
                </a:solidFill>
              </a:rPr>
              <a:t> A / cm</a:t>
            </a:r>
            <a:r>
              <a:rPr lang="en-US" sz="1600" kern="0" baseline="30000" dirty="0">
                <a:solidFill>
                  <a:sysClr val="windowText" lastClr="000000"/>
                </a:solidFill>
              </a:rPr>
              <a:t>2</a:t>
            </a:r>
            <a:endParaRPr lang="en-US" sz="1600" kern="0" dirty="0">
              <a:solidFill>
                <a:sysClr val="windowText" lastClr="000000"/>
              </a:solidFill>
            </a:endParaRPr>
          </a:p>
        </p:txBody>
      </p:sp>
      <p:sp>
        <p:nvSpPr>
          <p:cNvPr id="12"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D. Leitner, </a:t>
            </a:r>
            <a:r>
              <a:rPr lang="en-US" dirty="0" smtClean="0"/>
              <a:t>28</a:t>
            </a: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 July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3"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6</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4" name="Rectangle 13"/>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dirty="0" smtClean="0">
                <a:solidFill>
                  <a:srgbClr val="064308"/>
                </a:solidFill>
              </a:rPr>
              <a:t>SRF’2011, Chicago</a:t>
            </a:r>
            <a:endParaRPr lang="en-US" sz="800" kern="1200" noProof="0" dirty="0" smtClean="0">
              <a:solidFill>
                <a:srgbClr val="064308"/>
              </a:solidFill>
              <a:latin typeface="Arial" pitchFamily="34" charset="0"/>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2"/>
          <p:cNvGraphicFramePr>
            <a:graphicFrameLocks noChangeAspect="1"/>
          </p:cNvGraphicFramePr>
          <p:nvPr/>
        </p:nvGraphicFramePr>
        <p:xfrm>
          <a:off x="4394576" y="3630335"/>
          <a:ext cx="2638237" cy="2473002"/>
        </p:xfrm>
        <a:graphic>
          <a:graphicData uri="http://schemas.openxmlformats.org/presentationml/2006/ole">
            <p:oleObj spid="_x0000_s51202" name="KGPlot" r:id="rId3" imgW="6083280" imgH="5702040" progId="KGraph_Plot">
              <p:embed/>
            </p:oleObj>
          </a:graphicData>
        </a:graphic>
      </p:graphicFrame>
      <p:sp>
        <p:nvSpPr>
          <p:cNvPr id="3" name="Title 2"/>
          <p:cNvSpPr>
            <a:spLocks noGrp="1"/>
          </p:cNvSpPr>
          <p:nvPr>
            <p:ph type="title"/>
          </p:nvPr>
        </p:nvSpPr>
        <p:spPr>
          <a:xfrm>
            <a:off x="76200" y="262332"/>
            <a:ext cx="8991600" cy="478636"/>
          </a:xfrm>
        </p:spPr>
        <p:txBody>
          <a:bodyPr/>
          <a:lstStyle/>
          <a:p>
            <a:r>
              <a:rPr lang="en-US" dirty="0" smtClean="0"/>
              <a:t>LEBT/RFQ: first beam acceleration 2/2011 </a:t>
            </a:r>
            <a:endParaRPr lang="en-US" dirty="0"/>
          </a:p>
        </p:txBody>
      </p:sp>
      <p:sp>
        <p:nvSpPr>
          <p:cNvPr id="4"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D. Leitner, </a:t>
            </a:r>
            <a:r>
              <a:rPr lang="en-US" dirty="0" smtClean="0"/>
              <a:t>28</a:t>
            </a: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 July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5"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7</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6" name="Rectangle 5"/>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dirty="0" smtClean="0">
                <a:solidFill>
                  <a:srgbClr val="064308"/>
                </a:solidFill>
              </a:rPr>
              <a:t>SRF’2011, Chicago</a:t>
            </a:r>
            <a:endParaRPr lang="en-US" sz="800" kern="1200" noProof="0" dirty="0" smtClean="0">
              <a:solidFill>
                <a:srgbClr val="064308"/>
              </a:solidFill>
              <a:latin typeface="Arial" pitchFamily="34" charset="0"/>
              <a:ea typeface="ヒラギノ角ゴ Pro W3"/>
              <a:cs typeface="ヒラギノ角ゴ Pro W3"/>
            </a:endParaRPr>
          </a:p>
        </p:txBody>
      </p:sp>
      <p:sp>
        <p:nvSpPr>
          <p:cNvPr id="7" name="Content Placeholder 16"/>
          <p:cNvSpPr>
            <a:spLocks noGrp="1"/>
          </p:cNvSpPr>
          <p:nvPr>
            <p:ph idx="1"/>
          </p:nvPr>
        </p:nvSpPr>
        <p:spPr>
          <a:xfrm>
            <a:off x="76199" y="1067100"/>
            <a:ext cx="5544671" cy="2684630"/>
          </a:xfrm>
        </p:spPr>
        <p:txBody>
          <a:bodyPr/>
          <a:lstStyle/>
          <a:p>
            <a:r>
              <a:rPr lang="en-US" dirty="0" smtClean="0"/>
              <a:t>Nominal requirement</a:t>
            </a:r>
          </a:p>
          <a:p>
            <a:pPr marL="282575" lvl="1" indent="-71438"/>
            <a:r>
              <a:rPr lang="en-US" dirty="0" smtClean="0"/>
              <a:t>Power (CW): ~120 kW (40kW CW reached) </a:t>
            </a:r>
          </a:p>
          <a:p>
            <a:pPr marL="282575" lvl="1" indent="-71438"/>
            <a:r>
              <a:rPr lang="en-US" dirty="0" smtClean="0"/>
              <a:t>Injection energy: 12 </a:t>
            </a:r>
            <a:r>
              <a:rPr lang="en-US" dirty="0" err="1" smtClean="0"/>
              <a:t>keV</a:t>
            </a:r>
            <a:r>
              <a:rPr lang="en-US" dirty="0" smtClean="0"/>
              <a:t>/u</a:t>
            </a:r>
          </a:p>
          <a:p>
            <a:pPr marL="282575" lvl="1" indent="-71438"/>
            <a:r>
              <a:rPr lang="en-US" dirty="0" smtClean="0"/>
              <a:t>Extraction energy: 600 </a:t>
            </a:r>
            <a:r>
              <a:rPr lang="en-US" dirty="0" err="1" smtClean="0"/>
              <a:t>keV</a:t>
            </a:r>
            <a:r>
              <a:rPr lang="en-US" dirty="0" smtClean="0"/>
              <a:t>/u</a:t>
            </a:r>
          </a:p>
          <a:p>
            <a:pPr marL="282575" lvl="1" indent="-71438"/>
            <a:r>
              <a:rPr lang="en-US" dirty="0" smtClean="0"/>
              <a:t>EBIT: beam pulse</a:t>
            </a:r>
            <a:br>
              <a:rPr lang="en-US" dirty="0" smtClean="0"/>
            </a:br>
            <a:r>
              <a:rPr lang="en-US" dirty="0" smtClean="0"/>
              <a:t>µsec &lt; T &gt;2ms, Rep rate: 1-10Hz</a:t>
            </a:r>
          </a:p>
          <a:p>
            <a:pPr marL="282575" lvl="1" indent="-71438"/>
            <a:r>
              <a:rPr lang="en-US" dirty="0" smtClean="0"/>
              <a:t>Operated in pulsed operation</a:t>
            </a:r>
          </a:p>
        </p:txBody>
      </p:sp>
      <p:pic>
        <p:nvPicPr>
          <p:cNvPr id="8" name="Picture 21"/>
          <p:cNvPicPr>
            <a:picLocks noChangeAspect="1" noChangeArrowheads="1"/>
          </p:cNvPicPr>
          <p:nvPr/>
        </p:nvPicPr>
        <p:blipFill>
          <a:blip r:embed="rId4" cstate="print"/>
          <a:srcRect/>
          <a:stretch>
            <a:fillRect/>
          </a:stretch>
        </p:blipFill>
        <p:spPr bwMode="auto">
          <a:xfrm>
            <a:off x="5405718" y="1053353"/>
            <a:ext cx="3738282" cy="2523339"/>
          </a:xfrm>
          <a:prstGeom prst="rect">
            <a:avLst/>
          </a:prstGeom>
          <a:noFill/>
          <a:ln w="9525">
            <a:noFill/>
            <a:miter lim="800000"/>
            <a:headEnd/>
            <a:tailEnd/>
          </a:ln>
          <a:effectLst/>
        </p:spPr>
      </p:pic>
      <p:sp>
        <p:nvSpPr>
          <p:cNvPr id="11" name="TextBox 10"/>
          <p:cNvSpPr txBox="1"/>
          <p:nvPr/>
        </p:nvSpPr>
        <p:spPr>
          <a:xfrm>
            <a:off x="7234521" y="3785865"/>
            <a:ext cx="1909479" cy="923330"/>
          </a:xfrm>
          <a:prstGeom prst="rect">
            <a:avLst/>
          </a:prstGeom>
          <a:noFill/>
        </p:spPr>
        <p:txBody>
          <a:bodyPr wrap="square" rtlCol="0">
            <a:spAutoFit/>
          </a:bodyPr>
          <a:lstStyle/>
          <a:p>
            <a:r>
              <a:rPr lang="en-US" dirty="0" smtClean="0"/>
              <a:t>Beam bunch structure after the RFQ</a:t>
            </a:r>
            <a:endParaRPr lang="en-US" dirty="0"/>
          </a:p>
        </p:txBody>
      </p:sp>
      <p:sp>
        <p:nvSpPr>
          <p:cNvPr id="5120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3"/>
          <p:cNvPicPr>
            <a:picLocks noChangeAspect="1" noChangeArrowheads="1"/>
          </p:cNvPicPr>
          <p:nvPr/>
        </p:nvPicPr>
        <p:blipFill>
          <a:blip r:embed="rId5" cstate="print"/>
          <a:srcRect l="20491" t="3947" r="-10564"/>
          <a:stretch>
            <a:fillRect/>
          </a:stretch>
        </p:blipFill>
        <p:spPr bwMode="auto">
          <a:xfrm>
            <a:off x="614082" y="3473823"/>
            <a:ext cx="3324872" cy="2442882"/>
          </a:xfrm>
          <a:prstGeom prst="rect">
            <a:avLst/>
          </a:prstGeom>
          <a:noFill/>
          <a:ln w="9525">
            <a:noFill/>
            <a:miter lim="800000"/>
            <a:headEnd/>
            <a:tailEnd/>
          </a:ln>
          <a:effectLst/>
        </p:spPr>
      </p:pic>
      <p:pic>
        <p:nvPicPr>
          <p:cNvPr id="16" name="Picture 32" descr="MHB.JPG"/>
          <p:cNvPicPr>
            <a:picLocks noChangeAspect="1"/>
          </p:cNvPicPr>
          <p:nvPr/>
        </p:nvPicPr>
        <p:blipFill>
          <a:blip r:embed="rId6" cstate="print"/>
          <a:srcRect l="26389" r="33333"/>
          <a:stretch>
            <a:fillRect/>
          </a:stretch>
        </p:blipFill>
        <p:spPr bwMode="auto">
          <a:xfrm>
            <a:off x="2182905" y="3249706"/>
            <a:ext cx="602801" cy="1965934"/>
          </a:xfrm>
          <a:prstGeom prst="rect">
            <a:avLst/>
          </a:prstGeom>
          <a:noFill/>
          <a:ln w="9525">
            <a:noFill/>
            <a:miter lim="800000"/>
            <a:headEnd/>
            <a:tailEnd/>
          </a:ln>
        </p:spPr>
      </p:pic>
      <p:sp>
        <p:nvSpPr>
          <p:cNvPr id="17" name="TextBox 16"/>
          <p:cNvSpPr txBox="1"/>
          <p:nvPr/>
        </p:nvSpPr>
        <p:spPr>
          <a:xfrm>
            <a:off x="2837328" y="3899646"/>
            <a:ext cx="697627" cy="369332"/>
          </a:xfrm>
          <a:prstGeom prst="rect">
            <a:avLst/>
          </a:prstGeom>
          <a:noFill/>
        </p:spPr>
        <p:txBody>
          <a:bodyPr wrap="none" rtlCol="0">
            <a:spAutoFit/>
          </a:bodyPr>
          <a:lstStyle/>
          <a:p>
            <a:r>
              <a:rPr lang="en-US" dirty="0" smtClean="0"/>
              <a:t>MHB</a:t>
            </a:r>
            <a:endParaRPr lang="en-US" dirty="0"/>
          </a:p>
        </p:txBody>
      </p:sp>
      <p:sp>
        <p:nvSpPr>
          <p:cNvPr id="18" name="TextBox 17"/>
          <p:cNvSpPr txBox="1"/>
          <p:nvPr/>
        </p:nvSpPr>
        <p:spPr>
          <a:xfrm>
            <a:off x="0" y="3204882"/>
            <a:ext cx="1390124" cy="369332"/>
          </a:xfrm>
          <a:prstGeom prst="rect">
            <a:avLst/>
          </a:prstGeom>
          <a:noFill/>
        </p:spPr>
        <p:txBody>
          <a:bodyPr wrap="none" rtlCol="0">
            <a:spAutoFit/>
          </a:bodyPr>
          <a:lstStyle/>
          <a:p>
            <a:r>
              <a:rPr lang="en-US" dirty="0" smtClean="0"/>
              <a:t>Pilot source</a:t>
            </a:r>
            <a:endParaRPr lang="en-US" dirty="0"/>
          </a:p>
        </p:txBody>
      </p:sp>
      <p:sp>
        <p:nvSpPr>
          <p:cNvPr id="19" name="TextBox 18"/>
          <p:cNvSpPr txBox="1"/>
          <p:nvPr/>
        </p:nvSpPr>
        <p:spPr>
          <a:xfrm>
            <a:off x="1335741" y="4267199"/>
            <a:ext cx="761747" cy="369332"/>
          </a:xfrm>
          <a:prstGeom prst="rect">
            <a:avLst/>
          </a:prstGeom>
          <a:noFill/>
        </p:spPr>
        <p:txBody>
          <a:bodyPr wrap="none" rtlCol="0">
            <a:spAutoFit/>
          </a:bodyPr>
          <a:lstStyle/>
          <a:p>
            <a:r>
              <a:rPr lang="en-US" dirty="0" smtClean="0"/>
              <a:t>LEBT</a:t>
            </a:r>
            <a:endParaRPr lang="en-US" dirty="0"/>
          </a:p>
        </p:txBody>
      </p:sp>
      <p:sp>
        <p:nvSpPr>
          <p:cNvPr id="21" name="TextBox 20"/>
          <p:cNvSpPr txBox="1"/>
          <p:nvPr/>
        </p:nvSpPr>
        <p:spPr>
          <a:xfrm>
            <a:off x="3147993" y="4825786"/>
            <a:ext cx="671979" cy="369332"/>
          </a:xfrm>
          <a:prstGeom prst="rect">
            <a:avLst/>
          </a:prstGeom>
          <a:noFill/>
        </p:spPr>
        <p:txBody>
          <a:bodyPr wrap="none" rtlCol="0">
            <a:spAutoFit/>
          </a:bodyPr>
          <a:lstStyle/>
          <a:p>
            <a:r>
              <a:rPr lang="en-US" dirty="0" smtClean="0"/>
              <a:t>RFQ</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itle 1"/>
          <p:cNvSpPr>
            <a:spLocks noGrp="1"/>
          </p:cNvSpPr>
          <p:nvPr>
            <p:ph type="title"/>
          </p:nvPr>
        </p:nvSpPr>
        <p:spPr>
          <a:xfrm>
            <a:off x="76200" y="69092"/>
            <a:ext cx="8991600" cy="911952"/>
          </a:xfrm>
        </p:spPr>
        <p:txBody>
          <a:bodyPr/>
          <a:lstStyle/>
          <a:p>
            <a:r>
              <a:rPr lang="en-US" dirty="0" smtClean="0"/>
              <a:t>ReA3 – SRF Cavities: 2 Cavity Types </a:t>
            </a:r>
            <a:br>
              <a:rPr lang="en-US" dirty="0" smtClean="0"/>
            </a:br>
            <a:r>
              <a:rPr lang="en-US" dirty="0" smtClean="0"/>
              <a:t>(FRIB Linac Segment 1)</a:t>
            </a:r>
          </a:p>
        </p:txBody>
      </p:sp>
      <p:sp>
        <p:nvSpPr>
          <p:cNvPr id="17" name="Content Placeholder 16"/>
          <p:cNvSpPr>
            <a:spLocks noGrp="1"/>
          </p:cNvSpPr>
          <p:nvPr>
            <p:ph idx="4294967295"/>
          </p:nvPr>
        </p:nvSpPr>
        <p:spPr>
          <a:xfrm>
            <a:off x="0" y="1066800"/>
            <a:ext cx="3657600" cy="457200"/>
          </a:xfrm>
        </p:spPr>
        <p:txBody>
          <a:bodyPr/>
          <a:lstStyle/>
          <a:p>
            <a:pPr algn="ctr">
              <a:buNone/>
            </a:pPr>
            <a:r>
              <a:rPr lang="en-US" dirty="0" smtClean="0"/>
              <a:t>3 </a:t>
            </a:r>
            <a:r>
              <a:rPr lang="en-US" dirty="0" err="1" smtClean="0"/>
              <a:t>cryomodules</a:t>
            </a:r>
            <a:r>
              <a:rPr lang="en-US" dirty="0" smtClean="0"/>
              <a:t>: 15 cavities</a:t>
            </a:r>
          </a:p>
          <a:p>
            <a:pPr algn="ctr">
              <a:buNone/>
            </a:pPr>
            <a:endParaRPr lang="en-US" dirty="0"/>
          </a:p>
        </p:txBody>
      </p:sp>
      <p:graphicFrame>
        <p:nvGraphicFramePr>
          <p:cNvPr id="48130" name="Object 2052"/>
          <p:cNvGraphicFramePr>
            <a:graphicFrameLocks noChangeAspect="1"/>
          </p:cNvGraphicFramePr>
          <p:nvPr/>
        </p:nvGraphicFramePr>
        <p:xfrm>
          <a:off x="381000" y="1447800"/>
          <a:ext cx="2590799" cy="2038772"/>
        </p:xfrm>
        <a:graphic>
          <a:graphicData uri="http://schemas.openxmlformats.org/presentationml/2006/ole">
            <p:oleObj spid="_x0000_s32770" name="Acrobat Document" r:id="rId3" imgW="33412320" imgH="25818480" progId="AcroExch.Document.7">
              <p:embed/>
            </p:oleObj>
          </a:graphicData>
        </a:graphic>
      </p:graphicFrame>
      <p:sp>
        <p:nvSpPr>
          <p:cNvPr id="11" name="TextBox 10"/>
          <p:cNvSpPr txBox="1"/>
          <p:nvPr/>
        </p:nvSpPr>
        <p:spPr>
          <a:xfrm>
            <a:off x="3962400" y="990600"/>
            <a:ext cx="5181600" cy="1862048"/>
          </a:xfrm>
          <a:prstGeom prst="rect">
            <a:avLst/>
          </a:prstGeom>
          <a:noFill/>
        </p:spPr>
        <p:txBody>
          <a:bodyPr wrap="square" rtlCol="0">
            <a:spAutoFit/>
          </a:bodyPr>
          <a:lstStyle/>
          <a:p>
            <a:pPr>
              <a:spcAft>
                <a:spcPts val="600"/>
              </a:spcAft>
            </a:pPr>
            <a:r>
              <a:rPr lang="en-US" sz="2000" b="1" dirty="0" smtClean="0">
                <a:solidFill>
                  <a:srgbClr val="003300"/>
                </a:solidFill>
              </a:rPr>
              <a:t>Status</a:t>
            </a:r>
            <a:endParaRPr lang="en-US" b="1" dirty="0" smtClean="0">
              <a:solidFill>
                <a:srgbClr val="003300"/>
              </a:solidFill>
            </a:endParaRPr>
          </a:p>
          <a:p>
            <a:pPr marL="228600" indent="-228600">
              <a:buFont typeface="Arial" pitchFamily="34" charset="0"/>
              <a:buChar char="•"/>
            </a:pPr>
            <a:r>
              <a:rPr lang="en-US" dirty="0" smtClean="0">
                <a:solidFill>
                  <a:srgbClr val="003300"/>
                </a:solidFill>
              </a:rPr>
              <a:t>First two </a:t>
            </a:r>
            <a:r>
              <a:rPr lang="en-US" dirty="0" err="1" smtClean="0">
                <a:solidFill>
                  <a:srgbClr val="003300"/>
                </a:solidFill>
              </a:rPr>
              <a:t>cryomodules</a:t>
            </a:r>
            <a:r>
              <a:rPr lang="en-US" dirty="0" smtClean="0">
                <a:solidFill>
                  <a:srgbClr val="003300"/>
                </a:solidFill>
              </a:rPr>
              <a:t> (</a:t>
            </a:r>
            <a:r>
              <a:rPr lang="el-GR" dirty="0" smtClean="0">
                <a:solidFill>
                  <a:srgbClr val="003300"/>
                </a:solidFill>
                <a:latin typeface="Arial"/>
                <a:cs typeface="Arial"/>
              </a:rPr>
              <a:t>β</a:t>
            </a:r>
            <a:r>
              <a:rPr lang="en-US" dirty="0" smtClean="0">
                <a:solidFill>
                  <a:srgbClr val="003300"/>
                </a:solidFill>
                <a:latin typeface="Arial"/>
                <a:cs typeface="Arial"/>
              </a:rPr>
              <a:t>=0.041</a:t>
            </a:r>
            <a:r>
              <a:rPr lang="en-US" dirty="0" smtClean="0">
                <a:solidFill>
                  <a:srgbClr val="003300"/>
                </a:solidFill>
              </a:rPr>
              <a:t>) were </a:t>
            </a:r>
            <a:br>
              <a:rPr lang="en-US" dirty="0" smtClean="0">
                <a:solidFill>
                  <a:srgbClr val="003300"/>
                </a:solidFill>
              </a:rPr>
            </a:br>
            <a:r>
              <a:rPr lang="en-US" dirty="0" smtClean="0">
                <a:solidFill>
                  <a:srgbClr val="003300"/>
                </a:solidFill>
              </a:rPr>
              <a:t>installed and are being tested (performing above ReA3 specifications)</a:t>
            </a:r>
          </a:p>
          <a:p>
            <a:pPr marL="225425" indent="-225425">
              <a:buFont typeface="Arial" pitchFamily="34" charset="0"/>
              <a:buChar char="•"/>
            </a:pPr>
            <a:r>
              <a:rPr lang="en-US" dirty="0" smtClean="0">
                <a:solidFill>
                  <a:srgbClr val="003300"/>
                </a:solidFill>
              </a:rPr>
              <a:t>Cryomodule 3 (</a:t>
            </a:r>
            <a:r>
              <a:rPr lang="el-GR" dirty="0" smtClean="0">
                <a:solidFill>
                  <a:srgbClr val="003300"/>
                </a:solidFill>
                <a:latin typeface="Arial"/>
                <a:cs typeface="Arial"/>
              </a:rPr>
              <a:t>β</a:t>
            </a:r>
            <a:r>
              <a:rPr lang="en-US" dirty="0" smtClean="0">
                <a:solidFill>
                  <a:srgbClr val="003300"/>
                </a:solidFill>
                <a:latin typeface="Arial"/>
                <a:cs typeface="Arial"/>
              </a:rPr>
              <a:t>=0.085</a:t>
            </a:r>
            <a:r>
              <a:rPr lang="en-US" dirty="0" smtClean="0">
                <a:solidFill>
                  <a:srgbClr val="003300"/>
                </a:solidFill>
              </a:rPr>
              <a:t>), </a:t>
            </a:r>
            <a:br>
              <a:rPr lang="en-US" dirty="0" smtClean="0">
                <a:solidFill>
                  <a:srgbClr val="003300"/>
                </a:solidFill>
              </a:rPr>
            </a:br>
            <a:r>
              <a:rPr lang="en-US" dirty="0" smtClean="0">
                <a:solidFill>
                  <a:srgbClr val="003300"/>
                </a:solidFill>
              </a:rPr>
              <a:t>cavities required more R&amp;D: installation 2012</a:t>
            </a:r>
          </a:p>
        </p:txBody>
      </p:sp>
      <p:pic>
        <p:nvPicPr>
          <p:cNvPr id="12" name="Picture 15" descr="RA_cavity_Q0vsEP"/>
          <p:cNvPicPr>
            <a:picLocks noChangeAspect="1" noChangeArrowheads="1"/>
          </p:cNvPicPr>
          <p:nvPr/>
        </p:nvPicPr>
        <p:blipFill>
          <a:blip r:embed="rId4" cstate="print"/>
          <a:srcRect r="48750" b="49591"/>
          <a:stretch>
            <a:fillRect/>
          </a:stretch>
        </p:blipFill>
        <p:spPr bwMode="auto">
          <a:xfrm>
            <a:off x="228600" y="3446930"/>
            <a:ext cx="3603812" cy="2675102"/>
          </a:xfrm>
          <a:prstGeom prst="rect">
            <a:avLst/>
          </a:prstGeom>
          <a:noFill/>
          <a:ln w="9525">
            <a:noFill/>
            <a:miter lim="800000"/>
            <a:headEnd/>
            <a:tailEnd/>
          </a:ln>
        </p:spPr>
      </p:pic>
      <p:graphicFrame>
        <p:nvGraphicFramePr>
          <p:cNvPr id="9" name="Table 8"/>
          <p:cNvGraphicFramePr>
            <a:graphicFrameLocks noGrp="1"/>
          </p:cNvGraphicFramePr>
          <p:nvPr/>
        </p:nvGraphicFramePr>
        <p:xfrm>
          <a:off x="4267200" y="3124200"/>
          <a:ext cx="4038600" cy="2481942"/>
        </p:xfrm>
        <a:graphic>
          <a:graphicData uri="http://schemas.openxmlformats.org/drawingml/2006/table">
            <a:tbl>
              <a:tblPr firstRow="1" bandRow="1">
                <a:tableStyleId>{5940675A-B579-460E-94D1-54222C63F5DA}</a:tableStyleId>
              </a:tblPr>
              <a:tblGrid>
                <a:gridCol w="1453896"/>
                <a:gridCol w="1289304"/>
                <a:gridCol w="1295400"/>
              </a:tblGrid>
              <a:tr h="413657">
                <a:tc>
                  <a:txBody>
                    <a:bodyPr/>
                    <a:lstStyle/>
                    <a:p>
                      <a:pPr algn="ctr"/>
                      <a:r>
                        <a:rPr lang="en-US" dirty="0" smtClean="0"/>
                        <a:t>Type</a:t>
                      </a:r>
                      <a:endParaRPr lang="en-US" dirty="0"/>
                    </a:p>
                  </a:txBody>
                  <a:tcPr/>
                </a:tc>
                <a:tc>
                  <a:txBody>
                    <a:bodyPr/>
                    <a:lstStyle/>
                    <a:p>
                      <a:pPr algn="ctr"/>
                      <a:r>
                        <a:rPr lang="el-GR" dirty="0" smtClean="0">
                          <a:latin typeface="+mj-lt"/>
                          <a:cs typeface="Arial"/>
                        </a:rPr>
                        <a:t>λ</a:t>
                      </a:r>
                      <a:r>
                        <a:rPr lang="en-US" dirty="0" smtClean="0">
                          <a:latin typeface="+mj-lt"/>
                          <a:cs typeface="Times New Roman"/>
                        </a:rPr>
                        <a:t>/4</a:t>
                      </a:r>
                      <a:endParaRPr lang="en-US" dirty="0">
                        <a:latin typeface="+mj-lt"/>
                      </a:endParaRPr>
                    </a:p>
                  </a:txBody>
                  <a:tcPr/>
                </a:tc>
                <a:tc>
                  <a:txBody>
                    <a:bodyPr/>
                    <a:lstStyle/>
                    <a:p>
                      <a:pPr algn="ctr"/>
                      <a:r>
                        <a:rPr lang="el-GR" sz="1800" kern="1200" dirty="0" smtClean="0">
                          <a:solidFill>
                            <a:schemeClr val="tx1"/>
                          </a:solidFill>
                          <a:latin typeface="+mn-lt"/>
                          <a:ea typeface="+mn-ea"/>
                          <a:cs typeface="Arial"/>
                        </a:rPr>
                        <a:t>λ</a:t>
                      </a:r>
                      <a:r>
                        <a:rPr lang="en-US" sz="1800" kern="1200" dirty="0" smtClean="0">
                          <a:solidFill>
                            <a:schemeClr val="tx1"/>
                          </a:solidFill>
                          <a:latin typeface="+mn-lt"/>
                          <a:ea typeface="+mn-ea"/>
                          <a:cs typeface="Times New Roman"/>
                        </a:rPr>
                        <a:t>/4</a:t>
                      </a:r>
                      <a:endParaRPr lang="en-US" sz="1800" kern="1200" dirty="0">
                        <a:solidFill>
                          <a:schemeClr val="tx1"/>
                        </a:solidFill>
                        <a:latin typeface="+mn-lt"/>
                        <a:ea typeface="+mn-ea"/>
                        <a:cs typeface="+mn-cs"/>
                      </a:endParaRPr>
                    </a:p>
                  </a:txBody>
                  <a:tcPr/>
                </a:tc>
              </a:tr>
              <a:tr h="413657">
                <a:tc>
                  <a:txBody>
                    <a:bodyPr/>
                    <a:lstStyle/>
                    <a:p>
                      <a:pPr marL="0" marR="0" indent="0" algn="l" defTabSz="914156"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Optimum </a:t>
                      </a:r>
                      <a:r>
                        <a:rPr lang="el-GR" dirty="0" smtClean="0">
                          <a:solidFill>
                            <a:schemeClr val="tx1"/>
                          </a:solidFill>
                          <a:latin typeface="Arial"/>
                          <a:cs typeface="Arial"/>
                        </a:rPr>
                        <a:t>β</a:t>
                      </a:r>
                      <a:endParaRPr lang="en-US" dirty="0">
                        <a:solidFill>
                          <a:schemeClr val="tx1"/>
                        </a:solidFill>
                      </a:endParaRPr>
                    </a:p>
                  </a:txBody>
                  <a:tcPr/>
                </a:tc>
                <a:tc>
                  <a:txBody>
                    <a:bodyPr/>
                    <a:lstStyle/>
                    <a:p>
                      <a:pPr algn="r"/>
                      <a:r>
                        <a:rPr lang="en-US" dirty="0" smtClean="0"/>
                        <a:t>0.041</a:t>
                      </a:r>
                      <a:endParaRPr lang="en-US" dirty="0"/>
                    </a:p>
                  </a:txBody>
                  <a:tcPr/>
                </a:tc>
                <a:tc>
                  <a:txBody>
                    <a:bodyPr/>
                    <a:lstStyle/>
                    <a:p>
                      <a:pPr algn="r"/>
                      <a:r>
                        <a:rPr lang="en-US" dirty="0" smtClean="0"/>
                        <a:t>0.085</a:t>
                      </a:r>
                      <a:endParaRPr lang="en-US" dirty="0"/>
                    </a:p>
                  </a:txBody>
                  <a:tcPr/>
                </a:tc>
              </a:tr>
              <a:tr h="413657">
                <a:tc>
                  <a:txBody>
                    <a:bodyPr/>
                    <a:lstStyle/>
                    <a:p>
                      <a:r>
                        <a:rPr lang="en-US" dirty="0" smtClean="0"/>
                        <a:t>Frequency</a:t>
                      </a:r>
                      <a:endParaRPr lang="en-US" dirty="0"/>
                    </a:p>
                  </a:txBody>
                  <a:tcPr/>
                </a:tc>
                <a:tc>
                  <a:txBody>
                    <a:bodyPr/>
                    <a:lstStyle/>
                    <a:p>
                      <a:pPr algn="r"/>
                      <a:r>
                        <a:rPr lang="en-US" dirty="0" smtClean="0"/>
                        <a:t>80.5 MHz</a:t>
                      </a:r>
                      <a:endParaRPr lang="en-US" dirty="0"/>
                    </a:p>
                  </a:txBody>
                  <a:tcPr/>
                </a:tc>
                <a:tc>
                  <a:txBody>
                    <a:bodyPr/>
                    <a:lstStyle/>
                    <a:p>
                      <a:pPr algn="r"/>
                      <a:r>
                        <a:rPr lang="en-US" dirty="0" smtClean="0"/>
                        <a:t>80.5MHz</a:t>
                      </a:r>
                      <a:endParaRPr lang="en-US" dirty="0"/>
                    </a:p>
                  </a:txBody>
                  <a:tcPr/>
                </a:tc>
              </a:tr>
              <a:tr h="413657">
                <a:tc>
                  <a:txBody>
                    <a:bodyPr/>
                    <a:lstStyle/>
                    <a:p>
                      <a:r>
                        <a:rPr lang="en-US" dirty="0" err="1" smtClean="0"/>
                        <a:t>E</a:t>
                      </a:r>
                      <a:r>
                        <a:rPr lang="en-US" baseline="-25000" dirty="0" err="1" smtClean="0"/>
                        <a:t>peak</a:t>
                      </a:r>
                      <a:endParaRPr lang="en-US" dirty="0"/>
                    </a:p>
                  </a:txBody>
                  <a:tcPr/>
                </a:tc>
                <a:tc>
                  <a:txBody>
                    <a:bodyPr/>
                    <a:lstStyle/>
                    <a:p>
                      <a:pPr algn="r"/>
                      <a:r>
                        <a:rPr lang="en-US" dirty="0" smtClean="0"/>
                        <a:t>16.5 MV/m</a:t>
                      </a:r>
                      <a:endParaRPr lang="en-US" dirty="0"/>
                    </a:p>
                  </a:txBody>
                  <a:tcPr/>
                </a:tc>
                <a:tc>
                  <a:txBody>
                    <a:bodyPr/>
                    <a:lstStyle/>
                    <a:p>
                      <a:pPr marL="0" marR="0" indent="0" algn="r" defTabSz="914156" rtl="0" eaLnBrk="1" fontAlgn="auto" latinLnBrk="0" hangingPunct="1">
                        <a:lnSpc>
                          <a:spcPct val="100000"/>
                        </a:lnSpc>
                        <a:spcBef>
                          <a:spcPts val="0"/>
                        </a:spcBef>
                        <a:spcAft>
                          <a:spcPts val="0"/>
                        </a:spcAft>
                        <a:buClrTx/>
                        <a:buSzTx/>
                        <a:buFontTx/>
                        <a:buNone/>
                        <a:tabLst/>
                        <a:defRPr/>
                      </a:pPr>
                      <a:r>
                        <a:rPr lang="en-US" dirty="0" smtClean="0"/>
                        <a:t>20 MV/m</a:t>
                      </a:r>
                    </a:p>
                  </a:txBody>
                  <a:tcPr/>
                </a:tc>
              </a:tr>
              <a:tr h="413657">
                <a:tc>
                  <a:txBody>
                    <a:bodyPr/>
                    <a:lstStyle/>
                    <a:p>
                      <a:r>
                        <a:rPr lang="en-US" dirty="0" err="1" smtClean="0"/>
                        <a:t>V</a:t>
                      </a:r>
                      <a:r>
                        <a:rPr lang="en-US" baseline="-25000" dirty="0" err="1" smtClean="0"/>
                        <a:t>acc</a:t>
                      </a:r>
                      <a:endParaRPr lang="en-US" dirty="0"/>
                    </a:p>
                  </a:txBody>
                  <a:tcPr/>
                </a:tc>
                <a:tc>
                  <a:txBody>
                    <a:bodyPr/>
                    <a:lstStyle/>
                    <a:p>
                      <a:pPr algn="r"/>
                      <a:r>
                        <a:rPr lang="en-US" dirty="0" smtClean="0"/>
                        <a:t>0.445 MV</a:t>
                      </a:r>
                      <a:endParaRPr lang="en-US" dirty="0"/>
                    </a:p>
                  </a:txBody>
                  <a:tcPr/>
                </a:tc>
                <a:tc>
                  <a:txBody>
                    <a:bodyPr/>
                    <a:lstStyle/>
                    <a:p>
                      <a:pPr algn="r"/>
                      <a:r>
                        <a:rPr lang="en-US" dirty="0" smtClean="0"/>
                        <a:t>1.03 MV</a:t>
                      </a:r>
                      <a:endParaRPr lang="en-US" dirty="0"/>
                    </a:p>
                  </a:txBody>
                  <a:tcPr/>
                </a:tc>
              </a:tr>
              <a:tr h="413657">
                <a:tc>
                  <a:txBody>
                    <a:bodyPr/>
                    <a:lstStyle/>
                    <a:p>
                      <a:r>
                        <a:rPr lang="en-US" dirty="0" err="1" smtClean="0"/>
                        <a:t>B</a:t>
                      </a:r>
                      <a:r>
                        <a:rPr lang="en-US" baseline="-25000" dirty="0" err="1" smtClean="0"/>
                        <a:t>peak</a:t>
                      </a:r>
                      <a:endParaRPr lang="en-US" baseline="-25000" dirty="0"/>
                    </a:p>
                  </a:txBody>
                  <a:tcPr/>
                </a:tc>
                <a:tc>
                  <a:txBody>
                    <a:bodyPr/>
                    <a:lstStyle/>
                    <a:p>
                      <a:pPr algn="r"/>
                      <a:r>
                        <a:rPr lang="en-US" dirty="0" smtClean="0"/>
                        <a:t>29 </a:t>
                      </a:r>
                      <a:r>
                        <a:rPr lang="en-US" dirty="0" err="1" smtClean="0"/>
                        <a:t>mT</a:t>
                      </a:r>
                      <a:endParaRPr lang="en-US" dirty="0"/>
                    </a:p>
                  </a:txBody>
                  <a:tcPr/>
                </a:tc>
                <a:tc>
                  <a:txBody>
                    <a:bodyPr/>
                    <a:lstStyle/>
                    <a:p>
                      <a:pPr algn="r"/>
                      <a:r>
                        <a:rPr lang="en-US" dirty="0" smtClean="0"/>
                        <a:t>46.5 </a:t>
                      </a:r>
                      <a:r>
                        <a:rPr lang="en-US" dirty="0" err="1" smtClean="0"/>
                        <a:t>mT</a:t>
                      </a:r>
                      <a:endParaRPr lang="en-US" dirty="0"/>
                    </a:p>
                  </a:txBody>
                  <a:tcPr/>
                </a:tc>
              </a:tr>
            </a:tbl>
          </a:graphicData>
        </a:graphic>
      </p:graphicFrame>
      <p:sp>
        <p:nvSpPr>
          <p:cNvPr id="13"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D. Leitner, </a:t>
            </a:r>
            <a:r>
              <a:rPr lang="en-US" dirty="0" smtClean="0"/>
              <a:t>28</a:t>
            </a: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 July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4"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8</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15" name="Rectangle 14"/>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dirty="0" smtClean="0">
                <a:solidFill>
                  <a:srgbClr val="064308"/>
                </a:solidFill>
              </a:rPr>
              <a:t>SRF’2011, Chicago</a:t>
            </a:r>
            <a:endParaRPr lang="en-US" sz="800" kern="1200" noProof="0" dirty="0" smtClean="0">
              <a:solidFill>
                <a:srgbClr val="064308"/>
              </a:solidFill>
              <a:latin typeface="Arial" pitchFamily="34" charset="0"/>
              <a:ea typeface="ヒラギノ角ゴ Pro W3"/>
              <a:cs typeface="ヒラギノ角ゴ Pro W3"/>
            </a:endParaRPr>
          </a:p>
        </p:txBody>
      </p:sp>
      <p:sp>
        <p:nvSpPr>
          <p:cNvPr id="16" name="Rectangle 15"/>
          <p:cNvSpPr/>
          <p:nvPr/>
        </p:nvSpPr>
        <p:spPr>
          <a:xfrm>
            <a:off x="2272377" y="5718593"/>
            <a:ext cx="1210588" cy="369332"/>
          </a:xfrm>
          <a:prstGeom prst="rect">
            <a:avLst/>
          </a:prstGeom>
        </p:spPr>
        <p:txBody>
          <a:bodyPr wrap="none">
            <a:spAutoFit/>
          </a:bodyPr>
          <a:lstStyle/>
          <a:p>
            <a:r>
              <a:rPr lang="en-US" b="1" dirty="0" smtClean="0"/>
              <a:t>TUPO060</a:t>
            </a:r>
            <a:endParaRPr lang="en-US" dirty="0"/>
          </a:p>
        </p:txBody>
      </p:sp>
      <p:sp>
        <p:nvSpPr>
          <p:cNvPr id="18" name="Rectangle 17"/>
          <p:cNvSpPr/>
          <p:nvPr/>
        </p:nvSpPr>
        <p:spPr>
          <a:xfrm>
            <a:off x="2334446" y="3284675"/>
            <a:ext cx="1274708" cy="369332"/>
          </a:xfrm>
          <a:prstGeom prst="rect">
            <a:avLst/>
          </a:prstGeom>
        </p:spPr>
        <p:txBody>
          <a:bodyPr wrap="none">
            <a:spAutoFit/>
          </a:bodyPr>
          <a:lstStyle/>
          <a:p>
            <a:r>
              <a:rPr lang="en-US" b="1" dirty="0" smtClean="0"/>
              <a:t>MOPO065</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6553200" y="990600"/>
            <a:ext cx="2403929" cy="3152180"/>
          </a:xfrm>
          <a:prstGeom prst="rect">
            <a:avLst/>
          </a:prstGeom>
          <a:noFill/>
          <a:ln w="9525">
            <a:noFill/>
            <a:miter lim="800000"/>
            <a:headEnd/>
            <a:tailEnd/>
          </a:ln>
          <a:effectLst/>
        </p:spPr>
      </p:pic>
      <p:sp>
        <p:nvSpPr>
          <p:cNvPr id="2" name="Title 1"/>
          <p:cNvSpPr>
            <a:spLocks noGrp="1"/>
          </p:cNvSpPr>
          <p:nvPr>
            <p:ph type="title"/>
          </p:nvPr>
        </p:nvSpPr>
        <p:spPr>
          <a:xfrm>
            <a:off x="435429" y="76201"/>
            <a:ext cx="8273143" cy="476578"/>
          </a:xfrm>
        </p:spPr>
        <p:txBody>
          <a:bodyPr/>
          <a:lstStyle/>
          <a:p>
            <a:r>
              <a:rPr lang="en-US" dirty="0" smtClean="0"/>
              <a:t>SRF-LINAC infrastructure</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217714" y="857250"/>
            <a:ext cx="6182179" cy="3756107"/>
          </a:xfrm>
          <a:prstGeom prst="rect">
            <a:avLst/>
          </a:prstGeom>
          <a:noFill/>
          <a:ln w="9525">
            <a:noFill/>
            <a:miter lim="800000"/>
            <a:headEnd/>
            <a:tailEnd/>
          </a:ln>
        </p:spPr>
      </p:pic>
      <p:sp>
        <p:nvSpPr>
          <p:cNvPr id="5" name="TextBox 4"/>
          <p:cNvSpPr txBox="1">
            <a:spLocks noChangeArrowheads="1"/>
          </p:cNvSpPr>
          <p:nvPr/>
        </p:nvSpPr>
        <p:spPr bwMode="auto">
          <a:xfrm>
            <a:off x="5224745" y="928688"/>
            <a:ext cx="1638574" cy="384713"/>
          </a:xfrm>
          <a:prstGeom prst="rect">
            <a:avLst/>
          </a:prstGeom>
          <a:solidFill>
            <a:schemeClr val="bg1"/>
          </a:solidFill>
          <a:ln w="9525">
            <a:noFill/>
            <a:miter lim="800000"/>
            <a:headEnd/>
            <a:tailEnd/>
          </a:ln>
        </p:spPr>
        <p:txBody>
          <a:bodyPr wrap="none" lIns="91432" tIns="45716" rIns="91432" bIns="45716">
            <a:spAutoFit/>
          </a:bodyPr>
          <a:lstStyle/>
          <a:p>
            <a:pPr algn="ctr">
              <a:defRPr/>
            </a:pPr>
            <a:r>
              <a:rPr lang="en-US" sz="1900" dirty="0">
                <a:solidFill>
                  <a:srgbClr val="064308"/>
                </a:solidFill>
                <a:latin typeface="+mj-lt"/>
              </a:rPr>
              <a:t> </a:t>
            </a:r>
            <a:r>
              <a:rPr lang="en-US" sz="1900" dirty="0" smtClean="0">
                <a:solidFill>
                  <a:srgbClr val="064308"/>
                </a:solidFill>
                <a:latin typeface="+mj-lt"/>
              </a:rPr>
              <a:t>Clean rooms</a:t>
            </a:r>
            <a:endParaRPr lang="en-US" sz="1900" dirty="0">
              <a:solidFill>
                <a:srgbClr val="064308"/>
              </a:solidFill>
              <a:latin typeface="+mj-lt"/>
            </a:endParaRPr>
          </a:p>
        </p:txBody>
      </p:sp>
      <p:cxnSp>
        <p:nvCxnSpPr>
          <p:cNvPr id="7" name="Straight Arrow Connector 6"/>
          <p:cNvCxnSpPr/>
          <p:nvPr/>
        </p:nvCxnSpPr>
        <p:spPr>
          <a:xfrm rot="10800000" flipV="1">
            <a:off x="1669143" y="1357313"/>
            <a:ext cx="3556000" cy="571500"/>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10800000" flipV="1">
            <a:off x="2902857" y="1357312"/>
            <a:ext cx="2394857" cy="642938"/>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a:off x="4578804" y="1495652"/>
            <a:ext cx="857250" cy="580571"/>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a:spLocks noChangeArrowheads="1"/>
          </p:cNvSpPr>
          <p:nvPr/>
        </p:nvSpPr>
        <p:spPr bwMode="auto">
          <a:xfrm>
            <a:off x="1668897" y="3714750"/>
            <a:ext cx="1503921" cy="384713"/>
          </a:xfrm>
          <a:prstGeom prst="rect">
            <a:avLst/>
          </a:prstGeom>
          <a:solidFill>
            <a:schemeClr val="bg1"/>
          </a:solidFill>
          <a:ln w="9525">
            <a:noFill/>
            <a:miter lim="800000"/>
            <a:headEnd/>
            <a:tailEnd/>
          </a:ln>
        </p:spPr>
        <p:txBody>
          <a:bodyPr wrap="none" lIns="91432" tIns="45716" rIns="91432" bIns="45716">
            <a:spAutoFit/>
          </a:bodyPr>
          <a:lstStyle/>
          <a:p>
            <a:pPr algn="ctr">
              <a:defRPr/>
            </a:pPr>
            <a:r>
              <a:rPr lang="en-US" sz="1900" dirty="0">
                <a:solidFill>
                  <a:srgbClr val="064308"/>
                </a:solidFill>
                <a:latin typeface="+mj-lt"/>
              </a:rPr>
              <a:t> </a:t>
            </a:r>
            <a:r>
              <a:rPr lang="en-US" sz="1900" dirty="0" smtClean="0">
                <a:solidFill>
                  <a:srgbClr val="064308"/>
                </a:solidFill>
                <a:latin typeface="+mj-lt"/>
              </a:rPr>
              <a:t>Lead shield</a:t>
            </a:r>
            <a:endParaRPr lang="en-US" sz="1900" dirty="0">
              <a:solidFill>
                <a:srgbClr val="064308"/>
              </a:solidFill>
              <a:latin typeface="+mj-lt"/>
            </a:endParaRPr>
          </a:p>
        </p:txBody>
      </p:sp>
      <p:cxnSp>
        <p:nvCxnSpPr>
          <p:cNvPr id="15" name="Straight Arrow Connector 14"/>
          <p:cNvCxnSpPr/>
          <p:nvPr/>
        </p:nvCxnSpPr>
        <p:spPr>
          <a:xfrm rot="16200000" flipV="1">
            <a:off x="1642495" y="2890951"/>
            <a:ext cx="1214438" cy="290286"/>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4" idx="0"/>
          </p:cNvCxnSpPr>
          <p:nvPr/>
        </p:nvCxnSpPr>
        <p:spPr>
          <a:xfrm rot="5400000" flipH="1" flipV="1">
            <a:off x="2381211" y="2539961"/>
            <a:ext cx="1214436" cy="1135143"/>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027" name="Picture 3"/>
          <p:cNvPicPr>
            <a:picLocks noChangeAspect="1" noChangeArrowheads="1"/>
          </p:cNvPicPr>
          <p:nvPr/>
        </p:nvPicPr>
        <p:blipFill>
          <a:blip r:embed="rId4" cstate="print"/>
          <a:srcRect/>
          <a:stretch>
            <a:fillRect/>
          </a:stretch>
        </p:blipFill>
        <p:spPr bwMode="auto">
          <a:xfrm>
            <a:off x="3991429" y="3857625"/>
            <a:ext cx="4891011" cy="2365329"/>
          </a:xfrm>
          <a:prstGeom prst="rect">
            <a:avLst/>
          </a:prstGeom>
          <a:noFill/>
          <a:ln w="9525">
            <a:noFill/>
            <a:miter lim="800000"/>
            <a:headEnd/>
            <a:tailEnd/>
          </a:ln>
          <a:effectLst/>
        </p:spPr>
      </p:pic>
      <p:sp>
        <p:nvSpPr>
          <p:cNvPr id="24" name="TextBox 23"/>
          <p:cNvSpPr txBox="1">
            <a:spLocks noChangeArrowheads="1"/>
          </p:cNvSpPr>
          <p:nvPr/>
        </p:nvSpPr>
        <p:spPr bwMode="auto">
          <a:xfrm>
            <a:off x="3846397" y="5786438"/>
            <a:ext cx="2072987" cy="384713"/>
          </a:xfrm>
          <a:prstGeom prst="rect">
            <a:avLst/>
          </a:prstGeom>
          <a:solidFill>
            <a:schemeClr val="bg1"/>
          </a:solidFill>
          <a:ln w="9525">
            <a:noFill/>
            <a:miter lim="800000"/>
            <a:headEnd/>
            <a:tailEnd/>
          </a:ln>
        </p:spPr>
        <p:txBody>
          <a:bodyPr wrap="none" lIns="91432" tIns="45716" rIns="91432" bIns="45716">
            <a:spAutoFit/>
          </a:bodyPr>
          <a:lstStyle/>
          <a:p>
            <a:pPr algn="ctr">
              <a:defRPr/>
            </a:pPr>
            <a:r>
              <a:rPr lang="en-US" sz="1900" dirty="0">
                <a:solidFill>
                  <a:srgbClr val="064308"/>
                </a:solidFill>
                <a:latin typeface="+mj-lt"/>
              </a:rPr>
              <a:t> </a:t>
            </a:r>
            <a:r>
              <a:rPr lang="en-US" sz="1900" dirty="0" smtClean="0">
                <a:solidFill>
                  <a:srgbClr val="064308"/>
                </a:solidFill>
                <a:latin typeface="+mj-lt"/>
              </a:rPr>
              <a:t>diagnostic boxes</a:t>
            </a:r>
            <a:endParaRPr lang="en-US" sz="1900" dirty="0">
              <a:solidFill>
                <a:srgbClr val="064308"/>
              </a:solidFill>
              <a:latin typeface="+mj-lt"/>
            </a:endParaRPr>
          </a:p>
        </p:txBody>
      </p:sp>
      <p:cxnSp>
        <p:nvCxnSpPr>
          <p:cNvPr id="25" name="Straight Arrow Connector 24"/>
          <p:cNvCxnSpPr/>
          <p:nvPr/>
        </p:nvCxnSpPr>
        <p:spPr>
          <a:xfrm rot="5400000" flipH="1" flipV="1">
            <a:off x="4541951" y="5393520"/>
            <a:ext cx="785813" cy="1512"/>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4960857" y="5357813"/>
            <a:ext cx="1570573" cy="500063"/>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18786" name="Picture 2" descr="C:\Users\LEITNER\Documents\ReA3\Pictures_ReA3_RFQ2010_2011\DSC00336.JPG"/>
          <p:cNvPicPr>
            <a:picLocks noChangeAspect="1" noChangeArrowheads="1"/>
          </p:cNvPicPr>
          <p:nvPr/>
        </p:nvPicPr>
        <p:blipFill>
          <a:blip r:embed="rId5" cstate="print"/>
          <a:srcRect/>
          <a:stretch>
            <a:fillRect/>
          </a:stretch>
        </p:blipFill>
        <p:spPr bwMode="auto">
          <a:xfrm>
            <a:off x="990600" y="4267200"/>
            <a:ext cx="2286000" cy="1714500"/>
          </a:xfrm>
          <a:prstGeom prst="rect">
            <a:avLst/>
          </a:prstGeom>
          <a:noFill/>
        </p:spPr>
      </p:pic>
      <p:sp>
        <p:nvSpPr>
          <p:cNvPr id="19" name="TextBox 18"/>
          <p:cNvSpPr txBox="1"/>
          <p:nvPr/>
        </p:nvSpPr>
        <p:spPr>
          <a:xfrm>
            <a:off x="914400" y="4334470"/>
            <a:ext cx="1447799" cy="646331"/>
          </a:xfrm>
          <a:prstGeom prst="rect">
            <a:avLst/>
          </a:prstGeom>
          <a:noFill/>
        </p:spPr>
        <p:txBody>
          <a:bodyPr wrap="square" rtlCol="0">
            <a:spAutoFit/>
          </a:bodyPr>
          <a:lstStyle/>
          <a:p>
            <a:r>
              <a:rPr lang="en-US" dirty="0" smtClean="0">
                <a:solidFill>
                  <a:schemeClr val="bg1"/>
                </a:solidFill>
              </a:rPr>
              <a:t>RFQ clean room</a:t>
            </a:r>
            <a:endParaRPr lang="en-US" dirty="0">
              <a:solidFill>
                <a:schemeClr val="bg1"/>
              </a:solidFill>
            </a:endParaRPr>
          </a:p>
        </p:txBody>
      </p:sp>
      <p:cxnSp>
        <p:nvCxnSpPr>
          <p:cNvPr id="20" name="Straight Arrow Connector 19"/>
          <p:cNvCxnSpPr/>
          <p:nvPr/>
        </p:nvCxnSpPr>
        <p:spPr>
          <a:xfrm rot="10800000" flipV="1">
            <a:off x="609600" y="1143000"/>
            <a:ext cx="4495800" cy="266700"/>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descr="FRIB_ppt_bottom.jpg"/>
          <p:cNvPicPr>
            <a:picLocks noChangeAspect="1"/>
          </p:cNvPicPr>
          <p:nvPr/>
        </p:nvPicPr>
        <p:blipFill>
          <a:blip r:embed="rId6"/>
          <a:srcRect/>
          <a:stretch>
            <a:fillRect/>
          </a:stretch>
        </p:blipFill>
        <p:spPr bwMode="auto">
          <a:xfrm>
            <a:off x="0" y="6132513"/>
            <a:ext cx="9144000" cy="725487"/>
          </a:xfrm>
          <a:prstGeom prst="rect">
            <a:avLst/>
          </a:prstGeom>
          <a:noFill/>
          <a:ln w="9525">
            <a:noFill/>
            <a:miter lim="800000"/>
            <a:headEnd/>
            <a:tailEnd/>
          </a:ln>
        </p:spPr>
      </p:pic>
      <p:sp>
        <p:nvSpPr>
          <p:cNvPr id="22" name="Footer Placeholder 6"/>
          <p:cNvSpPr txBox="1">
            <a:spLocks/>
          </p:cNvSpPr>
          <p:nvPr/>
        </p:nvSpPr>
        <p:spPr>
          <a:xfrm>
            <a:off x="6169025" y="6464808"/>
            <a:ext cx="2974975" cy="164592"/>
          </a:xfrm>
          <a:prstGeom prst="rect">
            <a:avLst/>
          </a:prstGeom>
        </p:spPr>
        <p:txBody>
          <a:bodyPr vert="horz" wrap="square" lIns="0" tIns="45720" rIns="182880" bIns="45720" numCol="1" anchor="ctr" anchorCtr="0" compatLnSpc="1">
            <a:prstTxWarp prst="textNoShape">
              <a:avLst/>
            </a:prstTxWarp>
          </a:bodyPr>
          <a:lstStyle>
            <a:lvl1pPr algn="r" eaLnBrk="0" hangingPunct="0">
              <a:lnSpc>
                <a:spcPct val="90000"/>
              </a:lnSpc>
              <a:defRPr sz="1000">
                <a:solidFill>
                  <a:srgbClr val="064308"/>
                </a:solidFil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D. Leitner, </a:t>
            </a:r>
            <a:r>
              <a:rPr lang="en-US" dirty="0" smtClean="0"/>
              <a:t>28</a:t>
            </a:r>
            <a:r>
              <a:rPr kumimoji="0" lang="en-US" sz="1000" b="0" i="0" u="none" strike="noStrike" kern="1200" cap="none" spc="0" normalizeH="0" baseline="0" noProof="0" dirty="0" smtClean="0">
                <a:ln>
                  <a:noFill/>
                </a:ln>
                <a:solidFill>
                  <a:srgbClr val="064308"/>
                </a:solidFill>
                <a:effectLst/>
                <a:uLnTx/>
                <a:uFillTx/>
                <a:latin typeface="Arial" pitchFamily="34" charset="0"/>
                <a:ea typeface="ヒラギノ角ゴ Pro W3"/>
                <a:cs typeface="ヒラギノ角ゴ Pro W3"/>
              </a:rPr>
              <a:t> July 2011</a:t>
            </a:r>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23" name="Slide Number Placeholder 4"/>
          <p:cNvSpPr txBox="1">
            <a:spLocks/>
          </p:cNvSpPr>
          <p:nvPr/>
        </p:nvSpPr>
        <p:spPr>
          <a:xfrm>
            <a:off x="7696200" y="6300216"/>
            <a:ext cx="1447800" cy="164592"/>
          </a:xfrm>
          <a:prstGeom prst="rect">
            <a:avLst/>
          </a:prstGeom>
        </p:spPr>
        <p:txBody>
          <a:bodyPr vert="horz" lIns="0" tIns="0" rIns="182880" bIns="0" rtlCol="0" anchor="ctr"/>
          <a:lstStyle>
            <a:lvl1pPr algn="r" defTabSz="457200" rtl="0" eaLnBrk="0" fontAlgn="base" hangingPunct="0">
              <a:lnSpc>
                <a:spcPct val="90000"/>
              </a:lnSpc>
              <a:spcBef>
                <a:spcPct val="0"/>
              </a:spcBef>
              <a:spcAft>
                <a:spcPct val="0"/>
              </a:spcAft>
              <a:defRPr lang="en-US" sz="1000" kern="1200" smtClean="0">
                <a:solidFill>
                  <a:srgbClr val="064308"/>
                </a:solidFill>
                <a:latin typeface="Arial" pitchFamily="34" charset="0"/>
                <a:ea typeface="ヒラギノ角ゴ Pro W3"/>
                <a:cs typeface="ヒラギノ角ゴ Pro W3"/>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t>Slide </a:t>
            </a:r>
            <a:fld id="{1D2CDB64-C772-4C10-8066-C769534B205C}" type="slidenum">
              <a:rPr kumimoji="0" lang="en-US" sz="1000" b="0" i="0" u="none" strike="noStrike" kern="1200" cap="none" spc="0" normalizeH="0" baseline="0" noProof="0" smtClean="0">
                <a:ln>
                  <a:noFill/>
                </a:ln>
                <a:solidFill>
                  <a:srgbClr val="064308"/>
                </a:solidFill>
                <a:effectLst/>
                <a:uLnTx/>
                <a:uFillTx/>
                <a:latin typeface="Arial" pitchFamily="34" charset="0"/>
                <a:ea typeface="ヒラギノ角ゴ Pro W3"/>
                <a:cs typeface="ヒラギノ角ゴ Pro W3"/>
              </a:rPr>
              <a:pPr marL="0" marR="0" lvl="0" indent="0" algn="r" defTabSz="457200" rtl="0" eaLnBrk="0" fontAlgn="base" latinLnBrk="0" hangingPunct="0">
                <a:lnSpc>
                  <a:spcPct val="90000"/>
                </a:lnSpc>
                <a:spcBef>
                  <a:spcPct val="0"/>
                </a:spcBef>
                <a:spcAft>
                  <a:spcPct val="0"/>
                </a:spcAft>
                <a:buClrTx/>
                <a:buSzTx/>
                <a:buFontTx/>
                <a:buNone/>
                <a:tabLst/>
                <a:defRPr/>
              </a:pPr>
              <a:t>9</a:t>
            </a:fld>
            <a:endParaRPr kumimoji="0" lang="en-US" sz="1000" b="0" i="0" u="none" strike="noStrike" kern="1200" cap="none" spc="0" normalizeH="0" baseline="0" noProof="0" dirty="0">
              <a:ln>
                <a:noFill/>
              </a:ln>
              <a:solidFill>
                <a:srgbClr val="064308"/>
              </a:solidFill>
              <a:effectLst/>
              <a:uLnTx/>
              <a:uFillTx/>
              <a:latin typeface="Arial" pitchFamily="34" charset="0"/>
              <a:ea typeface="ヒラギノ角ゴ Pro W3"/>
              <a:cs typeface="ヒラギノ角ゴ Pro W3"/>
            </a:endParaRPr>
          </a:p>
        </p:txBody>
      </p:sp>
      <p:sp>
        <p:nvSpPr>
          <p:cNvPr id="27" name="Rectangle 26"/>
          <p:cNvSpPr/>
          <p:nvPr/>
        </p:nvSpPr>
        <p:spPr>
          <a:xfrm>
            <a:off x="6169025" y="6637690"/>
            <a:ext cx="2974975" cy="110800"/>
          </a:xfrm>
          <a:prstGeom prst="rect">
            <a:avLst/>
          </a:prstGeom>
        </p:spPr>
        <p:txBody>
          <a:bodyPr wrap="square" lIns="0" tIns="0" rIns="182880" bIns="0" anchor="ctr">
            <a:spAutoFit/>
          </a:bodyPr>
          <a:lstStyle/>
          <a:p>
            <a:pPr marL="182563" marR="0" lvl="0" indent="-182563" algn="r" defTabSz="457200" rtl="0" eaLnBrk="0" fontAlgn="base" latinLnBrk="0" hangingPunct="0">
              <a:lnSpc>
                <a:spcPct val="90000"/>
              </a:lnSpc>
              <a:spcBef>
                <a:spcPct val="0"/>
              </a:spcBef>
              <a:spcAft>
                <a:spcPct val="0"/>
              </a:spcAft>
              <a:buClrTx/>
              <a:buSzPct val="100000"/>
              <a:buFont typeface="Wingdings" pitchFamily="2" charset="2"/>
              <a:buNone/>
              <a:tabLst/>
              <a:defRPr/>
            </a:pPr>
            <a:r>
              <a:rPr lang="en-US" sz="800" dirty="0" smtClean="0">
                <a:solidFill>
                  <a:srgbClr val="064308"/>
                </a:solidFill>
              </a:rPr>
              <a:t>SRF’2011, Chicago</a:t>
            </a:r>
            <a:endParaRPr lang="en-US" sz="800" kern="1200" noProof="0" dirty="0" smtClean="0">
              <a:solidFill>
                <a:srgbClr val="064308"/>
              </a:solidFill>
              <a:latin typeface="Arial" pitchFamily="34" charset="0"/>
              <a:ea typeface="ヒラギノ角ゴ Pro W3"/>
              <a:cs typeface="ヒラギノ角ゴ Pro W3"/>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FRIB3_potx">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RIB2">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7AD985AD947364CAAB272457CDB7F5E" ma:contentTypeVersion="0" ma:contentTypeDescription="Create a new document." ma:contentTypeScope="" ma:versionID="c1e039ce4dbfa451dabf8751e1803e7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4BA702D-F6E6-4314-8945-369A109C75F9}">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3.xml><?xml version="1.0" encoding="utf-8"?>
<ds:datastoreItem xmlns:ds="http://schemas.openxmlformats.org/officeDocument/2006/customXml" ds:itemID="{A617D363-8E08-4F46-A08A-76A4B96008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5187</TotalTime>
  <Words>2036</Words>
  <Application>Microsoft Office PowerPoint</Application>
  <PresentationFormat>On-screen Show (4:3)</PresentationFormat>
  <Paragraphs>439</Paragraphs>
  <Slides>25</Slides>
  <Notes>10</Notes>
  <HiddenSlides>3</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25</vt:i4>
      </vt:variant>
    </vt:vector>
  </HeadingPairs>
  <TitlesOfParts>
    <vt:vector size="29" baseType="lpstr">
      <vt:lpstr>FRIB3_potx</vt:lpstr>
      <vt:lpstr>FRIB2</vt:lpstr>
      <vt:lpstr>KGPlot</vt:lpstr>
      <vt:lpstr>Acrobat Document</vt:lpstr>
      <vt:lpstr>Status of the ReAccelerator facility RεA for rare isotope beam research</vt:lpstr>
      <vt:lpstr>Outline</vt:lpstr>
      <vt:lpstr>RεΑ Concept: 3 Stages</vt:lpstr>
      <vt:lpstr>Facility for Rare Isotope Production at MSU</vt:lpstr>
      <vt:lpstr>Stage1: ReA3 Project Scope</vt:lpstr>
      <vt:lpstr>RεΑ – EBIT Charge Breeder: first ion beam 3/2011 </vt:lpstr>
      <vt:lpstr>LEBT/RFQ: first beam acceleration 2/2011 </vt:lpstr>
      <vt:lpstr>ReA3 – SRF Cavities: 2 Cavity Types  (FRIB Linac Segment 1)</vt:lpstr>
      <vt:lpstr>SRF-LINAC infrastructure</vt:lpstr>
      <vt:lpstr>ß=0.041 cryomodules</vt:lpstr>
      <vt:lpstr>Q measurements outside and inside cryomodule</vt:lpstr>
      <vt:lpstr>Vibrations</vt:lpstr>
      <vt:lpstr>Stability measurements at ReA specifications</vt:lpstr>
      <vt:lpstr>Cryomodule operation experience</vt:lpstr>
      <vt:lpstr>Commissioning status at ReA3:  Project Milestone Energy &gt;1 MeV/u reached after CM2 </vt:lpstr>
      <vt:lpstr>Energy calibration show a 5 to 15% energy deviation from rf calibration</vt:lpstr>
      <vt:lpstr>Accelerated Beam from ReA3 RFQ (Foil Silicon Detector)</vt:lpstr>
      <vt:lpstr>ReA3 – EBIT Charge Breeder Status</vt:lpstr>
      <vt:lpstr>Energy spectrum after CM2, only one cavity (L082) was energized for acceleration </vt:lpstr>
      <vt:lpstr>Stage1: ReA3 Project Scope</vt:lpstr>
      <vt:lpstr>ReA3 Status of cryomodule 3 =0.085 QWR </vt:lpstr>
      <vt:lpstr>ReA3 Status of cryomodule 3 =0.085 QWR </vt:lpstr>
      <vt:lpstr>Summary</vt:lpstr>
      <vt:lpstr>Acknowledgement</vt:lpstr>
      <vt:lpstr>1st Stage: ReA3 Project Scope</vt:lpstr>
    </vt:vector>
  </TitlesOfParts>
  <Company>NSCL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Gerlind Kiupel</dc:creator>
  <cp:keywords>FRIB-X12345-XX-123456-R123</cp:keywords>
  <cp:lastModifiedBy>DLeitner</cp:lastModifiedBy>
  <cp:revision>398</cp:revision>
  <cp:lastPrinted>2009-07-30T20:47:55Z</cp:lastPrinted>
  <dcterms:created xsi:type="dcterms:W3CDTF">2011-03-22T13:45:45Z</dcterms:created>
  <dcterms:modified xsi:type="dcterms:W3CDTF">2011-07-28T13:11:02Z</dcterms:modified>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0x01010077AD985AD947364CAAB272457CDB7F5E</vt:lpwstr>
  </property>
</Properties>
</file>