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266" r:id="rId3"/>
    <p:sldId id="276" r:id="rId4"/>
    <p:sldId id="281" r:id="rId5"/>
    <p:sldId id="280" r:id="rId6"/>
    <p:sldId id="290" r:id="rId7"/>
    <p:sldId id="291" r:id="rId8"/>
    <p:sldId id="292" r:id="rId9"/>
    <p:sldId id="293" r:id="rId10"/>
    <p:sldId id="267" r:id="rId11"/>
    <p:sldId id="294" r:id="rId12"/>
    <p:sldId id="277" r:id="rId13"/>
    <p:sldId id="295" r:id="rId14"/>
    <p:sldId id="288" r:id="rId15"/>
    <p:sldId id="289" r:id="rId16"/>
    <p:sldId id="27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800080"/>
    <a:srgbClr val="A50021"/>
    <a:srgbClr val="501F74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3875" autoAdjust="0"/>
  </p:normalViewPr>
  <p:slideViewPr>
    <p:cSldViewPr>
      <p:cViewPr>
        <p:scale>
          <a:sx n="90" d="100"/>
          <a:sy n="90" d="100"/>
        </p:scale>
        <p:origin x="-31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B5D63-60BE-4C57-A997-92231B26DA3C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2635-543E-4A9F-B21D-C51ACD2CDC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2D0C1-7A7C-4972-903F-C3749957E117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063EC-8BBD-421C-BFD5-2B87C88F0A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Cavité = souvent</a:t>
            </a:r>
            <a:r>
              <a:rPr lang="fr-FR" baseline="0" dirty="0" smtClean="0"/>
              <a:t> premier objet de R&amp;D sur les projets d’accélérateurs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Cavité = souvent</a:t>
            </a:r>
            <a:r>
              <a:rPr lang="fr-FR" baseline="0" dirty="0" smtClean="0"/>
              <a:t> premier objet de R&amp;D sur les projets d’accélérateurs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Cavité = souvent</a:t>
            </a:r>
            <a:r>
              <a:rPr lang="fr-FR" baseline="0" dirty="0" smtClean="0"/>
              <a:t> premier objet de R&amp;D sur les projets d’accélérateurs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Cavité = souvent</a:t>
            </a:r>
            <a:r>
              <a:rPr lang="fr-FR" baseline="0" dirty="0" smtClean="0"/>
              <a:t> premier objet de R&amp;D sur les projets d’accélérateurs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Cavité = souvent</a:t>
            </a:r>
            <a:r>
              <a:rPr lang="fr-FR" baseline="0" dirty="0" smtClean="0"/>
              <a:t> premier objet de R&amp;D sur les projets d’accélérateurs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Cavité = souvent</a:t>
            </a:r>
            <a:r>
              <a:rPr lang="fr-FR" baseline="0" dirty="0" smtClean="0"/>
              <a:t> premier objet de R&amp;D sur les projets d’accélérateurs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Cavité = souvent</a:t>
            </a:r>
            <a:r>
              <a:rPr lang="fr-FR" baseline="0" dirty="0" smtClean="0"/>
              <a:t> premier objet de R&amp;D sur les projets d’accélérateurs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Cavité = souvent</a:t>
            </a:r>
            <a:r>
              <a:rPr lang="fr-FR" baseline="0" dirty="0" smtClean="0"/>
              <a:t> premier objet de R&amp;D sur les projets d’accélérateurs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Cavité = souvent</a:t>
            </a:r>
            <a:r>
              <a:rPr lang="fr-FR" baseline="0" dirty="0" smtClean="0"/>
              <a:t> premier objet de R&amp;D sur les projets d’accélérateurs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Cavité = souvent</a:t>
            </a:r>
            <a:r>
              <a:rPr lang="fr-FR" baseline="0" dirty="0" smtClean="0"/>
              <a:t> premier objet de R&amp;D sur les projets d’accélérateurs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Cavité = souvent</a:t>
            </a:r>
            <a:r>
              <a:rPr lang="fr-FR" baseline="0" dirty="0" smtClean="0"/>
              <a:t> premier objet de R&amp;D sur les projets d’accélérateurs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Cavité = souvent</a:t>
            </a:r>
            <a:r>
              <a:rPr lang="fr-FR" baseline="0" dirty="0" smtClean="0"/>
              <a:t> premier objet de R&amp;D sur les projets d’accélérateurs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Cavité = souvent</a:t>
            </a:r>
            <a:r>
              <a:rPr lang="fr-FR" baseline="0" dirty="0" smtClean="0"/>
              <a:t> premier objet de R&amp;D sur les projets d’accélérateurs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Cavité = souvent</a:t>
            </a:r>
            <a:r>
              <a:rPr lang="fr-FR" baseline="0" dirty="0" smtClean="0"/>
              <a:t> premier objet de R&amp;D sur les projets d’accélérateurs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ABBC-5C63-4BA1-A038-FCA812A82421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jeudi 28 juillet 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9074-ECA7-45DF-8CE2-E2FA3C0F1A4D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CF00-2157-438A-A69B-84616FBE94EA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3FD3-B881-4BF3-A511-6F4D930156E5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DD6FE-CA8B-47DD-801F-91C27AEF3A3F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537C-1B58-463A-BE48-6A4001F32962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bg>
      <p:bgPr>
        <a:blipFill dpi="0" rotWithShape="1">
          <a:blip r:embed="rId2" cstate="print">
            <a:lum/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214546" y="214290"/>
            <a:ext cx="5572164" cy="796908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600" b="1" i="0" cap="all" baseline="0">
                <a:solidFill>
                  <a:srgbClr val="AB757F"/>
                </a:solidFill>
                <a:latin typeface="Arial Bold"/>
              </a:defRPr>
            </a:lvl1pPr>
          </a:lstStyle>
          <a:p>
            <a:r>
              <a:rPr lang="fr-FR" dirty="0" smtClean="0"/>
              <a:t>Titre présentation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0034" y="1635115"/>
            <a:ext cx="2000264" cy="365125"/>
          </a:xfrm>
        </p:spPr>
        <p:txBody>
          <a:bodyPr/>
          <a:lstStyle>
            <a:lvl1pPr>
              <a:defRPr sz="1400" b="0" i="1" u="sng" baseline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fld id="{84DE21C5-92BF-4132-B8AB-12B906539F75}" type="datetime2">
              <a:rPr lang="fr-FR" smtClean="0"/>
              <a:pPr/>
              <a:t>jeudi 28 juillet 2011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06" y="535782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 11</a:t>
            </a:r>
            <a: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2500298" y="1714489"/>
            <a:ext cx="6143668" cy="2071701"/>
          </a:xfrm>
        </p:spPr>
        <p:txBody>
          <a:bodyPr>
            <a:normAutofit/>
          </a:bodyPr>
          <a:lstStyle>
            <a:lvl1pPr>
              <a:buFontTx/>
              <a:buNone/>
              <a:defRPr sz="1200" b="0" i="0" baseline="0">
                <a:solidFill>
                  <a:srgbClr val="AB757F"/>
                </a:solidFill>
                <a:latin typeface="Arial Bold"/>
              </a:defRPr>
            </a:lvl1pPr>
            <a:lvl2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2pPr>
            <a:lvl3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3pPr>
            <a:lvl4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4pPr>
            <a:lvl5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5pPr>
          </a:lstStyle>
          <a:p>
            <a:pPr lvl="0"/>
            <a:r>
              <a:rPr lang="fr-FR" dirty="0" smtClean="0"/>
              <a:t>Texte d’introduction. xxxxxxxxxxxxxxxxxxxxxxxxxxxxxxxxxxxxxxxxxxxxxxxxxxxxxxxxxxxxxxxxxxxxxxxxxxxxxxxxxxxxxxxxxxxxxxxxxxxxxxxxxxxxxxxxxxxxxxxxxxxxxxxxxxxxxxxxxxxxxxxxxxxxxxxxxxxxxxxxxxxxxxxxxxxxxxxxxxxxxxxxxxxxxxxxxxxxxxxxxxxxxx</a:t>
            </a:r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500298" y="4143380"/>
            <a:ext cx="6143668" cy="2143140"/>
          </a:xfrm>
        </p:spPr>
        <p:txBody>
          <a:bodyPr>
            <a:normAutofit/>
          </a:bodyPr>
          <a:lstStyle>
            <a:lvl1pPr>
              <a:buNone/>
              <a:defRPr sz="16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Rappel titre présentation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2500298" y="785794"/>
            <a:ext cx="6643702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principal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 hasCustomPrompt="1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z="1800" baseline="0" dirty="0" smtClean="0">
                <a:solidFill>
                  <a:schemeClr val="accent4">
                    <a:lumMod val="75000"/>
                  </a:schemeClr>
                </a:solidFill>
                <a:latin typeface="Arial Bold"/>
              </a:rPr>
              <a:t>Intertitre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graphique</a:t>
            </a:r>
            <a:endParaRPr lang="fr-FR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286644" y="492107"/>
            <a:ext cx="1714512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fld id="{750E7817-A9DC-47E2-87D9-1DA64916AD6E}" type="datetime2">
              <a:rPr lang="fr-FR" smtClean="0"/>
              <a:pPr/>
              <a:t>jeudi 28 juillet 2011</a:t>
            </a:fld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273E-F116-4425-B0B0-AFF105B4F541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9688-9D54-48D1-A829-F5E7DC723691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CAEA9-3F14-4468-8C29-33A1454C3BF1}" type="datetime2">
              <a:rPr lang="fr-FR" smtClean="0"/>
              <a:pPr/>
              <a:t>jeudi 28 juillet 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Relationship Id="rId5" Type="http://schemas.openxmlformats.org/officeDocument/2006/relationships/image" Target="../media/image8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7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7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jpeg"/><Relationship Id="rId4" Type="http://schemas.openxmlformats.org/officeDocument/2006/relationships/image" Target="../media/image27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2000232" y="2428868"/>
            <a:ext cx="5357850" cy="1571636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501F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SPL CAVITY DEVELOPMENT</a:t>
            </a:r>
          </a:p>
          <a:p>
            <a:endParaRPr lang="fr-FR" sz="2400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fr-FR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G. Olry </a:t>
            </a:r>
            <a:r>
              <a:rPr lang="fr-FR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(IPN Orsay)</a:t>
            </a:r>
          </a:p>
        </p:txBody>
      </p:sp>
      <p:sp>
        <p:nvSpPr>
          <p:cNvPr id="7" name="Titre 12"/>
          <p:cNvSpPr txBox="1">
            <a:spLocks/>
          </p:cNvSpPr>
          <p:nvPr/>
        </p:nvSpPr>
        <p:spPr>
          <a:xfrm>
            <a:off x="2267744" y="908720"/>
            <a:ext cx="5572164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600" b="1" i="0" u="none" strike="noStrike" kern="1200" cap="all" spc="0" normalizeH="0" baseline="0" noProof="0" dirty="0">
              <a:ln>
                <a:noFill/>
              </a:ln>
              <a:solidFill>
                <a:srgbClr val="AB757F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84" y="-24"/>
            <a:ext cx="907785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 7" descr="logoip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929198"/>
            <a:ext cx="1532299" cy="100010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5072074"/>
            <a:ext cx="6477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7358082" y="5286388"/>
          <a:ext cx="1371600" cy="468312"/>
        </p:xfrm>
        <a:graphic>
          <a:graphicData uri="http://schemas.openxmlformats.org/presentationml/2006/ole">
            <p:oleObj spid="_x0000_s1026" name="Photo Editor Photo" r:id="rId6" imgW="3828571" imgH="1305107" progId="">
              <p:embed/>
            </p:oleObj>
          </a:graphicData>
        </a:graphic>
      </p:graphicFrame>
      <p:pic>
        <p:nvPicPr>
          <p:cNvPr id="11" name="Picture 92" descr="Stony Brook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58022" y="5286388"/>
            <a:ext cx="603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EA_logo2010_h17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5143512"/>
            <a:ext cx="914804" cy="65087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28" y="6072206"/>
            <a:ext cx="1732546" cy="50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5984" y="6072206"/>
            <a:ext cx="2000264" cy="39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60648"/>
            <a:ext cx="6572296" cy="71438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Beta=1</a:t>
            </a:r>
            <a:endParaRPr lang="en-GB" sz="2800" dirty="0">
              <a:latin typeface="Candara" pitchFamily="34" charset="0"/>
            </a:endParaRP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789308"/>
            <a:ext cx="5072098" cy="321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85728"/>
            <a:ext cx="6477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643438" y="1000108"/>
            <a:ext cx="4357718" cy="428628"/>
          </a:xfrm>
          <a:prstGeom prst="rect">
            <a:avLst/>
          </a:prstGeom>
          <a:solidFill>
            <a:srgbClr val="CC00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à"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Talk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this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morning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 THIOA06: O. Capatina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4348" y="5214950"/>
            <a:ext cx="6786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Same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RF design as the CEA Saclay beta=1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cavity</a:t>
            </a:r>
            <a:endParaRPr lang="fr-FR" sz="2000" dirty="0" smtClean="0">
              <a:latin typeface="Candara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60648"/>
            <a:ext cx="6572296" cy="71438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“universal” Beta=1</a:t>
            </a:r>
            <a:endParaRPr lang="en-GB" sz="2800" dirty="0">
              <a:latin typeface="Candara" pitchFamily="34" charset="0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928662" y="357166"/>
          <a:ext cx="1371600" cy="468312"/>
        </p:xfrm>
        <a:graphic>
          <a:graphicData uri="http://schemas.openxmlformats.org/presentationml/2006/ole">
            <p:oleObj spid="_x0000_s53250" name="Photo Editor Photo" r:id="rId4" imgW="3828571" imgH="1305107" progId="">
              <p:embed/>
            </p:oleObj>
          </a:graphicData>
        </a:graphic>
      </p:graphicFrame>
      <p:pic>
        <p:nvPicPr>
          <p:cNvPr id="8" name="Picture 92" descr="Stony Brook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02" y="357166"/>
            <a:ext cx="603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42910" y="1071546"/>
            <a:ext cx="5643602" cy="62478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Candara" pitchFamily="34" charset="0"/>
                <a:sym typeface="Wingdings" pitchFamily="2" charset="2"/>
              </a:rPr>
              <a:t></a:t>
            </a:r>
            <a:r>
              <a:rPr lang="fr-FR" sz="2000" b="1" dirty="0" smtClean="0">
                <a:solidFill>
                  <a:srgbClr val="A50021"/>
                </a:solidFill>
                <a:latin typeface="Candara" pitchFamily="34" charset="0"/>
                <a:sym typeface="Wingdings" pitchFamily="2" charset="2"/>
              </a:rPr>
              <a:t>For </a:t>
            </a:r>
            <a:r>
              <a:rPr lang="fr-FR" sz="2000" b="1" dirty="0" err="1" smtClean="0">
                <a:solidFill>
                  <a:srgbClr val="A50021"/>
                </a:solidFill>
                <a:latin typeface="Candara" pitchFamily="34" charset="0"/>
                <a:sym typeface="Wingdings" pitchFamily="2" charset="2"/>
              </a:rPr>
              <a:t>any</a:t>
            </a:r>
            <a:r>
              <a:rPr lang="fr-FR" sz="2000" b="1" dirty="0" smtClean="0">
                <a:solidFill>
                  <a:srgbClr val="A50021"/>
                </a:solidFill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rgbClr val="A50021"/>
                </a:solidFill>
                <a:latin typeface="Candara" pitchFamily="34" charset="0"/>
                <a:sym typeface="Wingdings" pitchFamily="2" charset="2"/>
              </a:rPr>
              <a:t>kind</a:t>
            </a:r>
            <a:r>
              <a:rPr lang="fr-FR" sz="2000" b="1" dirty="0" smtClean="0">
                <a:solidFill>
                  <a:srgbClr val="A50021"/>
                </a:solidFill>
                <a:latin typeface="Candara" pitchFamily="34" charset="0"/>
                <a:sym typeface="Wingdings" pitchFamily="2" charset="2"/>
              </a:rPr>
              <a:t> of </a:t>
            </a:r>
            <a:r>
              <a:rPr lang="fr-FR" sz="2000" b="1" dirty="0" err="1" smtClean="0">
                <a:solidFill>
                  <a:srgbClr val="A50021"/>
                </a:solidFill>
                <a:latin typeface="Candara" pitchFamily="34" charset="0"/>
                <a:sym typeface="Wingdings" pitchFamily="2" charset="2"/>
              </a:rPr>
              <a:t>high</a:t>
            </a:r>
            <a:r>
              <a:rPr lang="fr-FR" sz="2000" b="1" dirty="0" smtClean="0">
                <a:solidFill>
                  <a:srgbClr val="A50021"/>
                </a:solidFill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rgbClr val="A50021"/>
                </a:solidFill>
                <a:latin typeface="Candara" pitchFamily="34" charset="0"/>
                <a:sym typeface="Wingdings" pitchFamily="2" charset="2"/>
              </a:rPr>
              <a:t>current</a:t>
            </a:r>
            <a:r>
              <a:rPr lang="fr-FR" sz="2000" b="1" dirty="0" smtClean="0">
                <a:solidFill>
                  <a:srgbClr val="A50021"/>
                </a:solidFill>
                <a:latin typeface="Candara" pitchFamily="34" charset="0"/>
                <a:sym typeface="Wingdings" pitchFamily="2" charset="2"/>
              </a:rPr>
              <a:t> applications (e-, p, CW, </a:t>
            </a:r>
            <a:r>
              <a:rPr lang="fr-FR" sz="2000" b="1" dirty="0" err="1" smtClean="0">
                <a:solidFill>
                  <a:srgbClr val="A50021"/>
                </a:solidFill>
                <a:latin typeface="Candara" pitchFamily="34" charset="0"/>
                <a:sym typeface="Wingdings" pitchFamily="2" charset="2"/>
              </a:rPr>
              <a:t>pulsed</a:t>
            </a:r>
            <a:r>
              <a:rPr lang="fr-FR" sz="2000" b="1" dirty="0" smtClean="0">
                <a:solidFill>
                  <a:srgbClr val="A50021"/>
                </a:solidFill>
                <a:latin typeface="Candara" pitchFamily="34" charset="0"/>
                <a:sym typeface="Wingdings" pitchFamily="2" charset="2"/>
              </a:rPr>
              <a:t>...)</a:t>
            </a:r>
          </a:p>
          <a:p>
            <a:endParaRPr lang="fr-FR" sz="2000" b="1" dirty="0" smtClean="0">
              <a:latin typeface="Candara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q"/>
            </a:pPr>
            <a:r>
              <a:rPr lang="fr-FR" sz="2000" dirty="0" smtClean="0">
                <a:latin typeface="Candara" pitchFamily="34" charset="0"/>
              </a:rPr>
              <a:t> </a:t>
            </a:r>
            <a:r>
              <a:rPr lang="fr-FR" sz="2000" dirty="0" err="1" smtClean="0">
                <a:latin typeface="Candara" pitchFamily="34" charset="0"/>
              </a:rPr>
              <a:t>Fundamental</a:t>
            </a:r>
            <a:r>
              <a:rPr lang="fr-FR" sz="2000" dirty="0" smtClean="0">
                <a:latin typeface="Candara" pitchFamily="34" charset="0"/>
              </a:rPr>
              <a:t> mode: </a:t>
            </a:r>
            <a:r>
              <a:rPr lang="fr-FR" sz="2000" dirty="0" err="1" smtClean="0">
                <a:latin typeface="Candara" pitchFamily="34" charset="0"/>
              </a:rPr>
              <a:t>maximizing</a:t>
            </a:r>
            <a:r>
              <a:rPr lang="fr-FR" sz="2000" dirty="0" smtClean="0">
                <a:latin typeface="Candara" pitchFamily="34" charset="0"/>
              </a:rPr>
              <a:t> R/Q &amp; G</a:t>
            </a:r>
          </a:p>
          <a:p>
            <a:endParaRPr lang="fr-FR" sz="20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000" dirty="0" smtClean="0">
                <a:latin typeface="Candara" pitchFamily="34" charset="0"/>
              </a:rPr>
              <a:t> </a:t>
            </a:r>
            <a:r>
              <a:rPr lang="fr-FR" sz="2000" dirty="0" err="1" smtClean="0">
                <a:latin typeface="Candara" pitchFamily="34" charset="0"/>
              </a:rPr>
              <a:t>HOMs</a:t>
            </a:r>
            <a:r>
              <a:rPr lang="fr-FR" sz="2000" dirty="0" smtClean="0">
                <a:latin typeface="Candara" pitchFamily="34" charset="0"/>
              </a:rPr>
              <a:t> </a:t>
            </a:r>
            <a:r>
              <a:rPr lang="fr-FR" sz="2000" dirty="0" err="1" smtClean="0">
                <a:latin typeface="Candara" pitchFamily="34" charset="0"/>
              </a:rPr>
              <a:t>damping</a:t>
            </a:r>
            <a:r>
              <a:rPr lang="fr-FR" sz="2000" dirty="0" smtClean="0">
                <a:latin typeface="Candara" pitchFamily="34" charset="0"/>
              </a:rPr>
              <a:t> </a:t>
            </a:r>
            <a:r>
              <a:rPr lang="fr-FR" sz="2000" dirty="0" err="1" smtClean="0">
                <a:latin typeface="Candara" pitchFamily="34" charset="0"/>
              </a:rPr>
              <a:t>optimizations</a:t>
            </a:r>
            <a:r>
              <a:rPr lang="fr-FR" sz="2000" dirty="0" smtClean="0">
                <a:latin typeface="Candara" pitchFamily="34" charset="0"/>
              </a:rPr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>
                <a:latin typeface="Candara" pitchFamily="34" charset="0"/>
              </a:rPr>
              <a:t> </a:t>
            </a:r>
            <a:r>
              <a:rPr lang="fr-FR" sz="2000" b="1" dirty="0" err="1" smtClean="0">
                <a:latin typeface="Candara" pitchFamily="34" charset="0"/>
              </a:rPr>
              <a:t>very</a:t>
            </a:r>
            <a:r>
              <a:rPr lang="fr-FR" sz="2000" b="1" dirty="0" smtClean="0">
                <a:latin typeface="Candara" pitchFamily="34" charset="0"/>
              </a:rPr>
              <a:t> large </a:t>
            </a:r>
            <a:r>
              <a:rPr lang="fr-FR" sz="2000" b="1" dirty="0" err="1" smtClean="0">
                <a:latin typeface="Candara" pitchFamily="34" charset="0"/>
              </a:rPr>
              <a:t>beam</a:t>
            </a:r>
            <a:r>
              <a:rPr lang="fr-FR" sz="2000" b="1" dirty="0" smtClean="0">
                <a:latin typeface="Candara" pitchFamily="34" charset="0"/>
              </a:rPr>
              <a:t> tube aperture </a:t>
            </a:r>
            <a:r>
              <a:rPr lang="fr-FR" sz="2000" dirty="0" smtClean="0">
                <a:latin typeface="Candara" pitchFamily="34" charset="0"/>
              </a:rPr>
              <a:t>(up to 11cm),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>
                <a:latin typeface="Candara" pitchFamily="34" charset="0"/>
              </a:rPr>
              <a:t> </a:t>
            </a:r>
            <a:r>
              <a:rPr lang="fr-FR" sz="2000" b="1" dirty="0" smtClean="0">
                <a:latin typeface="Candara" pitchFamily="34" charset="0"/>
              </a:rPr>
              <a:t>6 HOM </a:t>
            </a:r>
            <a:r>
              <a:rPr lang="fr-FR" sz="2000" b="1" dirty="0" err="1" smtClean="0">
                <a:latin typeface="Candara" pitchFamily="34" charset="0"/>
              </a:rPr>
              <a:t>couplers</a:t>
            </a:r>
            <a:r>
              <a:rPr lang="fr-FR" sz="2000" b="1" dirty="0" smtClean="0">
                <a:latin typeface="Candara" pitchFamily="34" charset="0"/>
              </a:rPr>
              <a:t> </a:t>
            </a:r>
            <a:r>
              <a:rPr lang="fr-FR" sz="2000" dirty="0" smtClean="0">
                <a:latin typeface="Candara" pitchFamily="34" charset="0"/>
              </a:rPr>
              <a:t>(3/end-pipe) 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>
                <a:latin typeface="Candara" pitchFamily="34" charset="0"/>
              </a:rPr>
              <a:t> </a:t>
            </a:r>
            <a:r>
              <a:rPr lang="fr-FR" sz="2000" b="1" dirty="0" err="1" smtClean="0">
                <a:latin typeface="Candara" pitchFamily="34" charset="0"/>
              </a:rPr>
              <a:t>tapers</a:t>
            </a:r>
            <a:r>
              <a:rPr lang="fr-FR" sz="2000" dirty="0" smtClean="0">
                <a:latin typeface="Candara" pitchFamily="34" charset="0"/>
              </a:rPr>
              <a:t>: </a:t>
            </a:r>
            <a:r>
              <a:rPr lang="fr-FR" sz="2000" dirty="0" err="1" smtClean="0">
                <a:latin typeface="Candara" pitchFamily="34" charset="0"/>
              </a:rPr>
              <a:t>avoid</a:t>
            </a:r>
            <a:r>
              <a:rPr lang="fr-FR" sz="2000" dirty="0" smtClean="0">
                <a:latin typeface="Candara" pitchFamily="34" charset="0"/>
              </a:rPr>
              <a:t> </a:t>
            </a:r>
            <a:r>
              <a:rPr lang="fr-FR" sz="2000" dirty="0" err="1" smtClean="0">
                <a:latin typeface="Candara" pitchFamily="34" charset="0"/>
              </a:rPr>
              <a:t>cavity</a:t>
            </a:r>
            <a:r>
              <a:rPr lang="fr-FR" sz="2000" dirty="0" smtClean="0">
                <a:latin typeface="Candara" pitchFamily="34" charset="0"/>
              </a:rPr>
              <a:t>-to-</a:t>
            </a:r>
            <a:r>
              <a:rPr lang="fr-FR" sz="2000" dirty="0" err="1" smtClean="0">
                <a:latin typeface="Candara" pitchFamily="34" charset="0"/>
              </a:rPr>
              <a:t>cavity</a:t>
            </a:r>
            <a:r>
              <a:rPr lang="fr-FR" sz="2000" dirty="0" smtClean="0">
                <a:latin typeface="Candara" pitchFamily="34" charset="0"/>
              </a:rPr>
              <a:t> </a:t>
            </a:r>
            <a:r>
              <a:rPr lang="fr-FR" sz="2000" dirty="0" err="1" smtClean="0">
                <a:latin typeface="Candara" pitchFamily="34" charset="0"/>
              </a:rPr>
              <a:t>coupling</a:t>
            </a:r>
            <a:endParaRPr lang="fr-FR" sz="2000" dirty="0" smtClean="0">
              <a:latin typeface="Candara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endParaRPr lang="fr-FR" sz="2000" dirty="0" smtClean="0">
              <a:latin typeface="Candara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endParaRPr lang="fr-FR" sz="2000" dirty="0" smtClean="0">
              <a:latin typeface="Candara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endParaRPr lang="fr-FR" sz="2000" dirty="0" smtClean="0">
              <a:latin typeface="Candara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endParaRPr lang="fr-FR" sz="2000" dirty="0" smtClean="0">
              <a:latin typeface="Candara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endParaRPr lang="fr-FR" sz="2000" dirty="0" smtClean="0">
              <a:latin typeface="Candara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endParaRPr lang="fr-FR" sz="2000" dirty="0" smtClean="0">
              <a:latin typeface="Candara" pitchFamily="34" charset="0"/>
            </a:endParaRPr>
          </a:p>
          <a:p>
            <a:pPr marL="457200" indent="-457200"/>
            <a:r>
              <a:rPr lang="fr-FR" sz="2000" dirty="0" smtClean="0">
                <a:latin typeface="Candara" pitchFamily="34" charset="0"/>
                <a:sym typeface="Wingdings" pitchFamily="2" charset="2"/>
              </a:rPr>
              <a:t> </a:t>
            </a:r>
            <a:r>
              <a:rPr lang="fr-FR" sz="2000" dirty="0" smtClean="0">
                <a:latin typeface="Candara" pitchFamily="34" charset="0"/>
              </a:rPr>
              <a:t>propagation and power extraction of </a:t>
            </a:r>
            <a:r>
              <a:rPr lang="fr-FR" sz="2000" dirty="0" err="1" smtClean="0">
                <a:latin typeface="Candara" pitchFamily="34" charset="0"/>
              </a:rPr>
              <a:t>almost</a:t>
            </a:r>
            <a:r>
              <a:rPr lang="fr-FR" sz="2000" dirty="0" smtClean="0">
                <a:latin typeface="Candara" pitchFamily="34" charset="0"/>
              </a:rPr>
              <a:t> all monopole, </a:t>
            </a:r>
            <a:r>
              <a:rPr lang="fr-FR" sz="2000" dirty="0" err="1" smtClean="0">
                <a:latin typeface="Candara" pitchFamily="34" charset="0"/>
              </a:rPr>
              <a:t>dipole</a:t>
            </a:r>
            <a:r>
              <a:rPr lang="fr-FR" sz="2000" dirty="0" smtClean="0">
                <a:latin typeface="Candara" pitchFamily="34" charset="0"/>
              </a:rPr>
              <a:t> and </a:t>
            </a:r>
            <a:r>
              <a:rPr lang="fr-FR" sz="2000" dirty="0" err="1" smtClean="0">
                <a:latin typeface="Candara" pitchFamily="34" charset="0"/>
              </a:rPr>
              <a:t>quadrupole</a:t>
            </a:r>
            <a:r>
              <a:rPr lang="fr-FR" sz="2000" dirty="0" smtClean="0">
                <a:latin typeface="Candara" pitchFamily="34" charset="0"/>
              </a:rPr>
              <a:t> modes </a:t>
            </a: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6512" y="857232"/>
            <a:ext cx="2714644" cy="714380"/>
          </a:xfrm>
          <a:prstGeom prst="rect">
            <a:avLst/>
          </a:prstGeom>
          <a:solidFill>
            <a:srgbClr val="CC00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à"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Poster MOP040: W. Xu</a:t>
            </a:r>
          </a:p>
          <a:p>
            <a:pPr>
              <a:buFont typeface="Wingdings" pitchFamily="2" charset="2"/>
              <a:buChar char="à"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 Poster MOP059: W. Xu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6215074" y="2714620"/>
          <a:ext cx="2611121" cy="1706880"/>
        </p:xfrm>
        <a:graphic>
          <a:graphicData uri="http://schemas.openxmlformats.org/drawingml/2006/table">
            <a:tbl>
              <a:tblPr/>
              <a:tblGrid>
                <a:gridCol w="1942148"/>
                <a:gridCol w="668973"/>
              </a:tblGrid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 smtClean="0">
                          <a:latin typeface="Candara" pitchFamily="34" charset="0"/>
                          <a:ea typeface="Times New Roman"/>
                          <a:cs typeface="Times New Roman"/>
                        </a:rPr>
                        <a:t>Parameters</a:t>
                      </a:r>
                      <a:endParaRPr lang="fr-FR" sz="14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Candara" pitchFamily="34" charset="0"/>
                          <a:ea typeface="Times New Roman"/>
                          <a:cs typeface="Times New Roman"/>
                        </a:rPr>
                        <a:t>BNL3</a:t>
                      </a:r>
                      <a:endParaRPr lang="fr-FR" sz="14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Candara" pitchFamily="34" charset="0"/>
                          <a:ea typeface="Times New Roman"/>
                          <a:cs typeface="Times New Roman"/>
                        </a:rPr>
                        <a:t>Frequency [MHz]</a:t>
                      </a:r>
                      <a:endParaRPr lang="fr-FR" sz="14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Candara" pitchFamily="34" charset="0"/>
                          <a:ea typeface="Times New Roman"/>
                          <a:cs typeface="Times New Roman"/>
                        </a:rPr>
                        <a:t>703.79</a:t>
                      </a:r>
                      <a:endParaRPr lang="fr-FR" sz="14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Candara" pitchFamily="34" charset="0"/>
                          <a:ea typeface="Times New Roman"/>
                          <a:cs typeface="Times New Roman"/>
                        </a:rPr>
                        <a:t>Number of cells</a:t>
                      </a:r>
                      <a:endParaRPr lang="fr-FR" sz="14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Candara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fr-FR" sz="14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Candara" pitchFamily="34" charset="0"/>
                          <a:ea typeface="Times New Roman"/>
                          <a:cs typeface="Times New Roman"/>
                        </a:rPr>
                        <a:t>Geometry factor [Ω]</a:t>
                      </a:r>
                      <a:endParaRPr lang="fr-FR" sz="14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Candara" pitchFamily="34" charset="0"/>
                          <a:ea typeface="Times New Roman"/>
                          <a:cs typeface="Times New Roman"/>
                        </a:rPr>
                        <a:t>283</a:t>
                      </a:r>
                      <a:endParaRPr lang="fr-FR" sz="14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Candara" pitchFamily="34" charset="0"/>
                          <a:ea typeface="Times New Roman"/>
                          <a:cs typeface="Times New Roman"/>
                        </a:rPr>
                        <a:t>(R/Q)/Cavity [Ω]</a:t>
                      </a:r>
                      <a:endParaRPr lang="fr-FR" sz="14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Candara" pitchFamily="34" charset="0"/>
                          <a:ea typeface="Times New Roman"/>
                          <a:cs typeface="Times New Roman"/>
                        </a:rPr>
                        <a:t>506.3</a:t>
                      </a:r>
                      <a:endParaRPr lang="fr-FR" sz="14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>
                          <a:solidFill>
                            <a:srgbClr val="A50021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Epeak/Eacc</a:t>
                      </a:r>
                      <a:endParaRPr lang="fr-FR" sz="1400" b="1">
                        <a:solidFill>
                          <a:srgbClr val="A50021"/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>
                          <a:solidFill>
                            <a:srgbClr val="A50021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2.46</a:t>
                      </a:r>
                      <a:endParaRPr lang="fr-FR" sz="1400" b="1">
                        <a:solidFill>
                          <a:srgbClr val="A50021"/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>
                          <a:solidFill>
                            <a:srgbClr val="A50021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Bpeak/Eacc [mT/MV/m]</a:t>
                      </a:r>
                      <a:endParaRPr lang="fr-FR" sz="1400" b="1">
                        <a:solidFill>
                          <a:srgbClr val="A50021"/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indent="-16002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>
                          <a:solidFill>
                            <a:srgbClr val="A50021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4.27</a:t>
                      </a:r>
                      <a:endParaRPr lang="fr-FR" sz="1400" b="1">
                        <a:solidFill>
                          <a:srgbClr val="A50021"/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2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solidFill>
                            <a:srgbClr val="A50021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Coupling factor [%]</a:t>
                      </a:r>
                      <a:endParaRPr lang="fr-FR" sz="1400" b="1" dirty="0">
                        <a:solidFill>
                          <a:srgbClr val="A50021"/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solidFill>
                            <a:srgbClr val="A50021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3.02</a:t>
                      </a:r>
                      <a:endParaRPr lang="fr-FR" sz="1400" b="1" dirty="0">
                        <a:solidFill>
                          <a:srgbClr val="A50021"/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000240"/>
            <a:ext cx="2811513" cy="52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143380"/>
            <a:ext cx="2697876" cy="119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 descr="L:\5cell cavity with 2 120 deg HOM coupler.bmp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143380"/>
            <a:ext cx="2714644" cy="116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e 30"/>
          <p:cNvGrpSpPr/>
          <p:nvPr/>
        </p:nvGrpSpPr>
        <p:grpSpPr>
          <a:xfrm>
            <a:off x="6215042" y="4929198"/>
            <a:ext cx="2928958" cy="1928802"/>
            <a:chOff x="6215042" y="4929198"/>
            <a:chExt cx="2928958" cy="1928802"/>
          </a:xfrm>
        </p:grpSpPr>
        <p:pic>
          <p:nvPicPr>
            <p:cNvPr id="19" name="Picture 2" descr="L:\Qext with2 120 deg hom couplers.bmp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15074" y="4929198"/>
              <a:ext cx="2786082" cy="1696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1" name="Rectangle 3"/>
            <p:cNvSpPr>
              <a:spLocks noChangeArrowheads="1"/>
            </p:cNvSpPr>
            <p:nvPr/>
          </p:nvSpPr>
          <p:spPr bwMode="auto">
            <a:xfrm>
              <a:off x="6215042" y="6611779"/>
              <a:ext cx="292895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ea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GB" sz="1000" b="0" i="0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ea typeface="Times New Roman" pitchFamily="18" charset="0"/>
                  <a:cs typeface="Times New Roman" pitchFamily="18" charset="0"/>
                </a:rPr>
                <a:t>ext</a:t>
              </a: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ea typeface="Times New Roman" pitchFamily="18" charset="0"/>
                  <a:cs typeface="Times New Roman" pitchFamily="18" charset="0"/>
                </a:rPr>
                <a:t> of dipole HOMs.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endParaRPr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6572264" y="5500702"/>
              <a:ext cx="2357454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6215074" y="5214950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ndara" pitchFamily="34" charset="0"/>
                  <a:ea typeface="Times New Roman" pitchFamily="18" charset="0"/>
                  <a:cs typeface="Times New Roman" pitchFamily="18" charset="0"/>
                </a:rPr>
                <a:t>10E+4</a:t>
              </a:r>
              <a:endPara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HOM studies</a:t>
            </a:r>
            <a:endParaRPr lang="en-GB" sz="2800" dirty="0">
              <a:latin typeface="Candara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1604962" cy="46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857232"/>
            <a:ext cx="2000264" cy="39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1472" y="1319743"/>
            <a:ext cx="7786742" cy="31700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800080"/>
                </a:solidFill>
                <a:latin typeface="Candara" pitchFamily="34" charset="0"/>
                <a:sym typeface="Wingdings" pitchFamily="2" charset="2"/>
              </a:rPr>
              <a:t>Beam-HOM interactions studies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 Influence of parameters like </a:t>
            </a:r>
            <a:r>
              <a:rPr lang="en-US" sz="2000" b="1" dirty="0" smtClean="0">
                <a:latin typeface="Candara" pitchFamily="34" charset="0"/>
                <a:sym typeface="Wingdings" pitchFamily="2" charset="2"/>
              </a:rPr>
              <a:t>HOM frequency spread</a:t>
            </a: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, </a:t>
            </a:r>
            <a:r>
              <a:rPr lang="en-US" sz="2000" dirty="0" err="1" smtClean="0">
                <a:latin typeface="Candara" pitchFamily="34" charset="0"/>
                <a:sym typeface="Wingdings" pitchFamily="2" charset="2"/>
              </a:rPr>
              <a:t>substructured</a:t>
            </a: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 pulses (=chopping patterns), cavity alignment, beam jitter…on long. and trans. planes stability</a:t>
            </a:r>
          </a:p>
          <a:p>
            <a:pPr lvl="1"/>
            <a:endParaRPr lang="en-US" sz="2000" b="1" dirty="0" smtClean="0">
              <a:solidFill>
                <a:srgbClr val="C00000"/>
              </a:solidFill>
              <a:latin typeface="Candara" pitchFamily="34" charset="0"/>
              <a:sym typeface="Wingdings" pitchFamily="2" charset="2"/>
            </a:endParaRPr>
          </a:p>
          <a:p>
            <a:pPr lvl="1"/>
            <a:r>
              <a:rPr lang="en-US" sz="2000" b="1" dirty="0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No major effects on trans. plane</a:t>
            </a:r>
          </a:p>
          <a:p>
            <a:pPr lvl="1"/>
            <a:r>
              <a:rPr lang="en-US" sz="2000" b="1" dirty="0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Long. plane: chopping patterns could affect the beam</a:t>
            </a:r>
          </a:p>
          <a:p>
            <a:pPr lvl="1"/>
            <a:r>
              <a:rPr lang="en-US" sz="2000" b="1" dirty="0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HOM couplers are recommended with </a:t>
            </a:r>
            <a:r>
              <a:rPr lang="en-US" sz="2000" b="1" dirty="0" err="1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Qext</a:t>
            </a:r>
            <a:r>
              <a:rPr lang="en-US" sz="2000" b="1" dirty="0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&lt;10</a:t>
            </a:r>
            <a:r>
              <a:rPr lang="en-US" sz="2000" b="1" baseline="30000" dirty="0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5</a:t>
            </a:r>
            <a:endParaRPr lang="en-US" sz="2000" b="1" dirty="0" smtClean="0">
              <a:solidFill>
                <a:srgbClr val="C00000"/>
              </a:solidFill>
              <a:latin typeface="Candara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US" sz="2000" b="1" dirty="0" smtClean="0">
              <a:solidFill>
                <a:srgbClr val="C00000"/>
              </a:solidFill>
              <a:latin typeface="Candara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US" sz="2000" b="1" dirty="0" smtClean="0">
              <a:solidFill>
                <a:srgbClr val="C00000"/>
              </a:solidFill>
              <a:latin typeface="Candara" pitchFamily="34" charset="0"/>
              <a:sym typeface="Wingdings" pitchFamily="2" charset="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214290"/>
            <a:ext cx="6477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214810" y="1142984"/>
            <a:ext cx="5143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ndara" pitchFamily="34" charset="0"/>
              </a:rPr>
              <a:t>M. </a:t>
            </a:r>
            <a:r>
              <a:rPr lang="en-US" sz="1200" dirty="0" err="1" smtClean="0">
                <a:latin typeface="Candara" pitchFamily="34" charset="0"/>
              </a:rPr>
              <a:t>Schuh</a:t>
            </a:r>
            <a:r>
              <a:rPr lang="en-US" sz="1200" dirty="0" smtClean="0">
                <a:latin typeface="Candara" pitchFamily="34" charset="0"/>
              </a:rPr>
              <a:t> et al., Influence of Higher Order Modes on the Beam Stability in a High Power Superconducting Proton Linac, PRST-AB</a:t>
            </a:r>
            <a:r>
              <a:rPr lang="fr-FR" sz="1200" dirty="0" smtClean="0">
                <a:latin typeface="Candara" pitchFamily="34" charset="0"/>
              </a:rPr>
              <a:t> 14, 051001 (2011)</a:t>
            </a:r>
            <a:endParaRPr lang="fr-FR" sz="1200" dirty="0">
              <a:latin typeface="Candar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0034" y="4000504"/>
            <a:ext cx="7786742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800080"/>
                </a:solidFill>
                <a:latin typeface="Candara" pitchFamily="34" charset="0"/>
                <a:sym typeface="Wingdings" pitchFamily="2" charset="2"/>
              </a:rPr>
              <a:t>Cavity-to-cavity coupling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 Simulation on 4 beta=1 cavities</a:t>
            </a:r>
          </a:p>
          <a:p>
            <a:pPr lvl="1"/>
            <a:r>
              <a:rPr lang="en-US" sz="2000" b="1" dirty="0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 Check the influence of different taper geometries</a:t>
            </a:r>
          </a:p>
          <a:p>
            <a:pPr>
              <a:buFont typeface="Wingdings" pitchFamily="2" charset="2"/>
              <a:buChar char="à"/>
            </a:pPr>
            <a:endParaRPr lang="en-US" sz="2000" b="1" dirty="0" smtClean="0">
              <a:solidFill>
                <a:srgbClr val="C00000"/>
              </a:solidFill>
              <a:latin typeface="Candara" pitchFamily="34" charset="0"/>
              <a:sym typeface="Wingdings" pitchFamily="2" charset="2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785786" y="5000636"/>
            <a:ext cx="7200000" cy="1806961"/>
            <a:chOff x="785786" y="5000636"/>
            <a:chExt cx="7200000" cy="1806961"/>
          </a:xfrm>
        </p:grpSpPr>
        <p:pic>
          <p:nvPicPr>
            <p:cNvPr id="43009" name="Picture 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85786" y="5000636"/>
              <a:ext cx="7200000" cy="920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01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86182" y="5929330"/>
              <a:ext cx="1357322" cy="878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Rectangle 23"/>
            <p:cNvSpPr/>
            <p:nvPr/>
          </p:nvSpPr>
          <p:spPr>
            <a:xfrm>
              <a:off x="4143372" y="5143512"/>
              <a:ext cx="571504" cy="642942"/>
            </a:xfrm>
            <a:prstGeom prst="rect">
              <a:avLst/>
            </a:prstGeom>
            <a:noFill/>
            <a:ln w="285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Flèche vers le bas 24"/>
            <p:cNvSpPr/>
            <p:nvPr/>
          </p:nvSpPr>
          <p:spPr>
            <a:xfrm>
              <a:off x="4357686" y="5786454"/>
              <a:ext cx="214314" cy="2857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HOM studies</a:t>
            </a:r>
            <a:endParaRPr lang="en-GB" sz="2800" dirty="0">
              <a:latin typeface="Candara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1604962" cy="46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857232"/>
            <a:ext cx="2000264" cy="39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1472" y="1319743"/>
            <a:ext cx="778674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800080"/>
                </a:solidFill>
                <a:latin typeface="Candara" pitchFamily="34" charset="0"/>
                <a:sym typeface="Wingdings" pitchFamily="2" charset="2"/>
              </a:rPr>
              <a:t>Multipacting</a:t>
            </a:r>
            <a:r>
              <a:rPr lang="en-US" sz="2000" b="1" dirty="0" smtClean="0">
                <a:solidFill>
                  <a:srgbClr val="800080"/>
                </a:solidFill>
                <a:latin typeface="Candara" pitchFamily="34" charset="0"/>
                <a:sym typeface="Wingdings" pitchFamily="2" charset="2"/>
              </a:rPr>
              <a:t> (MP) simulations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 Rostock 1</a:t>
            </a:r>
            <a:r>
              <a:rPr lang="en-US" sz="2000" baseline="30000" dirty="0" smtClean="0">
                <a:latin typeface="Candara" pitchFamily="34" charset="0"/>
                <a:sym typeface="Wingdings" pitchFamily="2" charset="2"/>
              </a:rPr>
              <a:t>st</a:t>
            </a: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 model shows MP barrier  geometry change (bumps)</a:t>
            </a:r>
            <a:endParaRPr lang="fr-FR" sz="2000" dirty="0" smtClean="0">
              <a:latin typeface="Candar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214290"/>
            <a:ext cx="6477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428868"/>
            <a:ext cx="1928826" cy="270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3643314"/>
            <a:ext cx="1408290" cy="114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286512" y="5000636"/>
            <a:ext cx="26069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ndara" pitchFamily="34" charset="0"/>
              </a:rPr>
              <a:t>H.-W. </a:t>
            </a:r>
            <a:r>
              <a:rPr lang="en-US" sz="1200" dirty="0" err="1" smtClean="0">
                <a:latin typeface="Candara" pitchFamily="34" charset="0"/>
              </a:rPr>
              <a:t>Glock</a:t>
            </a:r>
            <a:r>
              <a:rPr lang="en-US" sz="1200" dirty="0" smtClean="0">
                <a:latin typeface="Candara" pitchFamily="34" charset="0"/>
                <a:ea typeface="Heiti SC Medium" charset="-122"/>
              </a:rPr>
              <a:t>, </a:t>
            </a:r>
            <a:r>
              <a:rPr lang="en-US" sz="1200" dirty="0" err="1" smtClean="0">
                <a:latin typeface="Candara" pitchFamily="34" charset="0"/>
              </a:rPr>
              <a:t>Universität</a:t>
            </a:r>
            <a:r>
              <a:rPr lang="en-US" sz="1200" dirty="0" smtClean="0">
                <a:latin typeface="Candara" pitchFamily="34" charset="0"/>
              </a:rPr>
              <a:t> Rostock </a:t>
            </a:r>
            <a:endParaRPr lang="fr-FR" sz="1200" dirty="0">
              <a:latin typeface="Candara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143504" y="4071942"/>
            <a:ext cx="665337" cy="539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5786446" y="4331944"/>
            <a:ext cx="1143008" cy="25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714620"/>
            <a:ext cx="3071834" cy="230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avec flèche 18"/>
          <p:cNvCxnSpPr/>
          <p:nvPr/>
        </p:nvCxnSpPr>
        <p:spPr>
          <a:xfrm rot="10800000" flipV="1">
            <a:off x="2571736" y="2000240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60648"/>
            <a:ext cx="6572296" cy="71438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Short-cryomodule</a:t>
            </a:r>
            <a:endParaRPr lang="en-GB" sz="2800" dirty="0">
              <a:latin typeface="Candar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1319743"/>
            <a:ext cx="7786742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Design and construct a ½-length cryomodule with 4 beta=1 cavities and auxiliary components </a:t>
            </a: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(as close as possible to a machine-type cryomodule)</a:t>
            </a:r>
          </a:p>
          <a:p>
            <a:pPr>
              <a:buFont typeface="Wingdings" pitchFamily="2" charset="2"/>
              <a:buChar char="à"/>
            </a:pP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 Test with all components assembled: mid-2014</a:t>
            </a:r>
            <a:endParaRPr lang="fr-FR" sz="2000" dirty="0" smtClean="0">
              <a:latin typeface="Candara" pitchFamily="34" charset="0"/>
            </a:endParaRPr>
          </a:p>
        </p:txBody>
      </p:sp>
      <p:pic>
        <p:nvPicPr>
          <p:cNvPr id="7" name="Image 6" descr="logoip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41752" cy="107154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42852"/>
            <a:ext cx="6477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5" cstate="print"/>
          <a:srcRect l="9365" r="4348"/>
          <a:stretch>
            <a:fillRect/>
          </a:stretch>
        </p:blipFill>
        <p:spPr bwMode="auto">
          <a:xfrm>
            <a:off x="1428728" y="3143248"/>
            <a:ext cx="59399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4"/>
          <p:cNvSpPr txBox="1"/>
          <p:nvPr/>
        </p:nvSpPr>
        <p:spPr>
          <a:xfrm>
            <a:off x="1500166" y="5929330"/>
            <a:ext cx="2555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Cylindrical</a:t>
            </a:r>
            <a:r>
              <a:rPr lang="fr-FR" dirty="0" smtClean="0"/>
              <a:t> type (LHC </a:t>
            </a:r>
            <a:r>
              <a:rPr lang="fr-FR" dirty="0" err="1" smtClean="0"/>
              <a:t>like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69" name="TextBox 5"/>
          <p:cNvSpPr txBox="1"/>
          <p:nvPr/>
        </p:nvSpPr>
        <p:spPr>
          <a:xfrm>
            <a:off x="4786314" y="5929330"/>
            <a:ext cx="168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Tunnel » type 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642910" y="2714620"/>
            <a:ext cx="7786742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800080"/>
                </a:solidFill>
                <a:latin typeface="Candara" pitchFamily="34" charset="0"/>
                <a:sym typeface="Wingdings" pitchFamily="2" charset="2"/>
              </a:rPr>
              <a:t>Vacuum vessel alternatives</a:t>
            </a:r>
            <a:endParaRPr lang="fr-FR" sz="2000" b="1" dirty="0" smtClean="0">
              <a:solidFill>
                <a:srgbClr val="800080"/>
              </a:solidFill>
              <a:latin typeface="Candara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143604" y="857232"/>
            <a:ext cx="2928990" cy="428628"/>
          </a:xfrm>
          <a:prstGeom prst="rect">
            <a:avLst/>
          </a:prstGeom>
          <a:solidFill>
            <a:srgbClr val="CC00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à"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Poster MOP005: V. Parma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429124" y="64293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it-IT" sz="1200" i="1" dirty="0" smtClean="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rPr>
              <a:t>V.Parma Joint ESS/SPL meeting, CEA, 30 June – 1 July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60648"/>
            <a:ext cx="6572296" cy="71438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Short-cryomodule</a:t>
            </a:r>
            <a:endParaRPr lang="en-GB" sz="2800" dirty="0">
              <a:latin typeface="Candara" pitchFamily="34" charset="0"/>
            </a:endParaRPr>
          </a:p>
        </p:txBody>
      </p:sp>
      <p:pic>
        <p:nvPicPr>
          <p:cNvPr id="7" name="Image 6" descr="logoip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41752" cy="107154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42852"/>
            <a:ext cx="6477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ectangle 65"/>
          <p:cNvSpPr/>
          <p:nvPr/>
        </p:nvSpPr>
        <p:spPr>
          <a:xfrm>
            <a:off x="500034" y="1071546"/>
            <a:ext cx="7786742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800080"/>
                </a:solidFill>
                <a:latin typeface="Candara" pitchFamily="34" charset="0"/>
                <a:sym typeface="Wingdings" pitchFamily="2" charset="2"/>
              </a:rPr>
              <a:t>Supporting scheme</a:t>
            </a:r>
          </a:p>
          <a:p>
            <a:r>
              <a:rPr lang="en-US" sz="2000" b="1" dirty="0" smtClean="0">
                <a:latin typeface="Candara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Candara" pitchFamily="34" charset="0"/>
              </a:rPr>
              <a:t>RF coupler double-walled tube</a:t>
            </a:r>
            <a:r>
              <a:rPr lang="en-US" sz="2000" dirty="0" smtClean="0">
                <a:solidFill>
                  <a:srgbClr val="800080"/>
                </a:solidFill>
                <a:latin typeface="Candara" pitchFamily="34" charset="0"/>
              </a:rPr>
              <a:t> </a:t>
            </a:r>
            <a:r>
              <a:rPr lang="en-US" sz="2000" b="1" dirty="0" smtClean="0">
                <a:solidFill>
                  <a:srgbClr val="A50021"/>
                </a:solidFill>
                <a:latin typeface="Candara" pitchFamily="34" charset="0"/>
              </a:rPr>
              <a:t>as cavity support</a:t>
            </a:r>
          </a:p>
          <a:p>
            <a:endParaRPr lang="fr-FR" sz="2000" b="1" dirty="0" smtClean="0">
              <a:solidFill>
                <a:srgbClr val="800080"/>
              </a:solidFill>
              <a:latin typeface="Candara" pitchFamily="34" charset="0"/>
            </a:endParaRPr>
          </a:p>
        </p:txBody>
      </p:sp>
      <p:pic>
        <p:nvPicPr>
          <p:cNvPr id="70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643578"/>
            <a:ext cx="6188323" cy="1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Box 14"/>
          <p:cNvSpPr txBox="1"/>
          <p:nvPr/>
        </p:nvSpPr>
        <p:spPr>
          <a:xfrm>
            <a:off x="7509448" y="4655410"/>
            <a:ext cx="1368152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Max: 0.12 mm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1" name="Groupe 80"/>
          <p:cNvGrpSpPr/>
          <p:nvPr/>
        </p:nvGrpSpPr>
        <p:grpSpPr>
          <a:xfrm>
            <a:off x="571472" y="1919294"/>
            <a:ext cx="8415031" cy="2438400"/>
            <a:chOff x="571472" y="2071678"/>
            <a:chExt cx="8415031" cy="2438400"/>
          </a:xfrm>
        </p:grpSpPr>
        <p:sp>
          <p:nvSpPr>
            <p:cNvPr id="73" name="Isosceles Triangle 121"/>
            <p:cNvSpPr/>
            <p:nvPr/>
          </p:nvSpPr>
          <p:spPr>
            <a:xfrm>
              <a:off x="2413629" y="4180410"/>
              <a:ext cx="381000" cy="2286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Isosceles Triangle 122"/>
            <p:cNvSpPr/>
            <p:nvPr/>
          </p:nvSpPr>
          <p:spPr>
            <a:xfrm>
              <a:off x="6071229" y="4180410"/>
              <a:ext cx="381000" cy="2286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5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472" y="2071678"/>
              <a:ext cx="7569476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TextBox 25"/>
            <p:cNvSpPr txBox="1"/>
            <p:nvPr/>
          </p:nvSpPr>
          <p:spPr>
            <a:xfrm>
              <a:off x="3543272" y="2170290"/>
              <a:ext cx="20463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Intercavity supports</a:t>
              </a:r>
              <a:endParaRPr lang="it-IT" dirty="0"/>
            </a:p>
          </p:txBody>
        </p:sp>
        <p:sp>
          <p:nvSpPr>
            <p:cNvPr id="77" name="TextBox 26"/>
            <p:cNvSpPr txBox="1"/>
            <p:nvPr/>
          </p:nvSpPr>
          <p:spPr>
            <a:xfrm>
              <a:off x="1714472" y="4140746"/>
              <a:ext cx="5943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RF coupler double-walled tube flange fixed to vacuum vessel</a:t>
              </a:r>
              <a:endParaRPr lang="it-IT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980087" y="3374893"/>
              <a:ext cx="762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79" name="TextBox 11"/>
            <p:cNvSpPr txBox="1"/>
            <p:nvPr/>
          </p:nvSpPr>
          <p:spPr>
            <a:xfrm>
              <a:off x="7048472" y="3824278"/>
              <a:ext cx="1938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Last cavity support</a:t>
              </a:r>
              <a:endParaRPr lang="en-US" dirty="0"/>
            </a:p>
          </p:txBody>
        </p:sp>
        <p:cxnSp>
          <p:nvCxnSpPr>
            <p:cNvPr id="80" name="Straight Arrow Connector 13"/>
            <p:cNvCxnSpPr/>
            <p:nvPr/>
          </p:nvCxnSpPr>
          <p:spPr>
            <a:xfrm rot="10800000">
              <a:off x="7048472" y="3748078"/>
              <a:ext cx="609600" cy="152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5620770" y="5643578"/>
            <a:ext cx="28803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1000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Body deformation amplified 300x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214678" y="4643446"/>
            <a:ext cx="2650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dirty="0" smtClean="0"/>
              <a:t>Self-weight vertical </a:t>
            </a:r>
            <a:r>
              <a:rPr lang="en-GB" dirty="0" err="1" smtClean="0"/>
              <a:t>sagitta</a:t>
            </a:r>
            <a:endParaRPr lang="en-GB" dirty="0"/>
          </a:p>
        </p:txBody>
      </p:sp>
      <p:sp>
        <p:nvSpPr>
          <p:cNvPr id="86" name="Rectangle 85"/>
          <p:cNvSpPr/>
          <p:nvPr/>
        </p:nvSpPr>
        <p:spPr>
          <a:xfrm>
            <a:off x="4429124" y="65008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it-IT" sz="1200" i="1" dirty="0" smtClean="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rPr>
              <a:t>V.Parma Joint ESS/SPL meeting, CEA, 30 June – 1 July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60648"/>
            <a:ext cx="6572296" cy="71438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acknowledgments</a:t>
            </a:r>
            <a:endParaRPr lang="en-GB" sz="2800" dirty="0"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568" y="1124744"/>
            <a:ext cx="8136904" cy="36317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CEA Saclay: J. </a:t>
            </a:r>
            <a:r>
              <a:rPr lang="fr-F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Plouin</a:t>
            </a:r>
            <a:endParaRPr lang="fr-F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sym typeface="Wingdings" pitchFamily="2" charset="2"/>
            </a:endParaRPr>
          </a:p>
          <a:p>
            <a:endParaRPr lang="fr-F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sym typeface="Wingdings" pitchFamily="2" charset="2"/>
            </a:endParaRPr>
          </a:p>
          <a:p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CERN: O. Capatina, V. Parma</a:t>
            </a:r>
          </a:p>
          <a:p>
            <a:endParaRPr lang="fr-F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sym typeface="Wingdings" pitchFamily="2" charset="2"/>
            </a:endParaRPr>
          </a:p>
          <a:p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BNL: I. Ben-</a:t>
            </a:r>
            <a:r>
              <a:rPr lang="fr-F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Zvi</a:t>
            </a:r>
            <a:endParaRPr lang="fr-F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sym typeface="Wingdings" pitchFamily="2" charset="2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2339752" y="260648"/>
            <a:ext cx="583264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1" i="0" u="none" strike="noStrike" kern="1200" cap="all" spc="0" normalizeH="0" baseline="0" noProof="0" dirty="0">
              <a:ln w="0" cap="sq">
                <a:solidFill>
                  <a:schemeClr val="tx1"/>
                </a:solidFill>
              </a:ln>
              <a:solidFill>
                <a:srgbClr val="501F74"/>
              </a:solidFill>
              <a:effectLst/>
              <a:uLnTx/>
              <a:uFill>
                <a:solidFill>
                  <a:schemeClr val="accent4">
                    <a:lumMod val="60000"/>
                    <a:lumOff val="40000"/>
                  </a:schemeClr>
                </a:solidFill>
              </a:u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1643042" y="3714752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1" i="0" u="none" strike="noStrike" kern="1200" cap="all" spc="0" normalizeH="0" baseline="0" noProof="0" dirty="0" smtClean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Candara" pitchFamily="34" charset="0"/>
                <a:ea typeface="+mj-ea"/>
                <a:cs typeface="+mj-cs"/>
              </a:rPr>
              <a:t>Thank</a:t>
            </a:r>
            <a:r>
              <a:rPr kumimoji="0" lang="en-GB" sz="2800" b="1" i="0" u="none" strike="noStrike" kern="1200" cap="all" spc="0" normalizeH="0" noProof="0" dirty="0" smtClean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Candara" pitchFamily="34" charset="0"/>
                <a:ea typeface="+mj-ea"/>
                <a:cs typeface="+mj-cs"/>
              </a:rPr>
              <a:t> you for your attention</a:t>
            </a:r>
            <a:endParaRPr kumimoji="0" lang="en-GB" sz="2800" b="1" i="0" u="none" strike="noStrike" kern="1200" cap="all" spc="0" normalizeH="0" baseline="0" noProof="0" dirty="0">
              <a:ln w="0" cap="sq">
                <a:solidFill>
                  <a:schemeClr val="tx1"/>
                </a:solidFill>
              </a:ln>
              <a:solidFill>
                <a:srgbClr val="501F74"/>
              </a:solidFill>
              <a:effectLst/>
              <a:uLnTx/>
              <a:uFill>
                <a:solidFill>
                  <a:schemeClr val="accent4">
                    <a:lumMod val="60000"/>
                    <a:lumOff val="40000"/>
                  </a:schemeClr>
                </a:solidFill>
              </a:uFill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60648"/>
            <a:ext cx="6572296" cy="71438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outline</a:t>
            </a:r>
            <a:endParaRPr lang="en-GB" sz="2800" dirty="0"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568" y="1008577"/>
            <a:ext cx="7848872" cy="56323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Introduction</a:t>
            </a:r>
          </a:p>
          <a:p>
            <a:pPr lvl="1">
              <a:buFontTx/>
              <a:buChar char="-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SPL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layout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1">
              <a:buFontTx/>
              <a:buChar char="-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Working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group</a:t>
            </a:r>
          </a:p>
          <a:p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Beta=0.65 &amp; Beta=1</a:t>
            </a:r>
          </a:p>
          <a:p>
            <a:pPr lvl="1">
              <a:buFontTx/>
              <a:buChar char="-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RF design</a:t>
            </a:r>
          </a:p>
          <a:p>
            <a:pPr lvl="1">
              <a:buFontTx/>
              <a:buChar char="-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Tuning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system</a:t>
            </a:r>
          </a:p>
          <a:p>
            <a:pPr lvl="1">
              <a:buFontTx/>
              <a:buChar char="-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Lorentz forces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detuning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1">
              <a:buFontTx/>
              <a:buChar char="-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HOM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studies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1"/>
            <a:r>
              <a:rPr lang="fr-FR" sz="2400" strike="sng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- RF coupler</a:t>
            </a:r>
          </a:p>
          <a:p>
            <a:pPr lvl="1">
              <a:buFontTx/>
              <a:buChar char="-"/>
            </a:pPr>
            <a:r>
              <a:rPr lang="fr-FR" sz="2400" strike="sng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 </a:t>
            </a:r>
            <a:r>
              <a:rPr lang="fr-FR" sz="2400" strike="sngStrik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Mechanical</a:t>
            </a:r>
            <a:r>
              <a:rPr lang="fr-FR" sz="2400" strike="sng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 design of beta=1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sym typeface="Wingdings" pitchFamily="2" charset="2"/>
            </a:endParaRPr>
          </a:p>
          <a:p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Short-cryomodule</a:t>
            </a:r>
          </a:p>
          <a:p>
            <a:endParaRPr lang="fr-FR" sz="2400" dirty="0" smtClean="0">
              <a:latin typeface="Candara" pitchFamily="34" charset="0"/>
            </a:endParaRPr>
          </a:p>
          <a:p>
            <a:endParaRPr lang="fr-FR" sz="2400" dirty="0" smtClean="0">
              <a:latin typeface="Candar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6380" y="2643182"/>
            <a:ext cx="3643338" cy="1571636"/>
          </a:xfrm>
          <a:prstGeom prst="rect">
            <a:avLst/>
          </a:prstGeom>
          <a:solidFill>
            <a:srgbClr val="CC00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à"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Poster MOP021: H-M.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Gassot</a:t>
            </a:r>
            <a:endParaRPr lang="fr-F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Poster MOP034: J.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Plouin</a:t>
            </a:r>
            <a:endParaRPr lang="fr-F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Poster TUP002: G.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Devanz</a:t>
            </a:r>
            <a:endParaRPr lang="fr-F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Poster MOP040: W. Xu</a:t>
            </a:r>
          </a:p>
          <a:p>
            <a:pPr>
              <a:buFont typeface="Wingdings" pitchFamily="2" charset="2"/>
              <a:buChar char="à"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Poster MOP059: W. Xu</a:t>
            </a:r>
          </a:p>
        </p:txBody>
      </p:sp>
      <p:sp>
        <p:nvSpPr>
          <p:cNvPr id="7" name="Rectangle 6"/>
          <p:cNvSpPr/>
          <p:nvPr/>
        </p:nvSpPr>
        <p:spPr>
          <a:xfrm>
            <a:off x="5286380" y="5429264"/>
            <a:ext cx="3643338" cy="428628"/>
          </a:xfrm>
          <a:prstGeom prst="rect">
            <a:avLst/>
          </a:prstGeom>
          <a:solidFill>
            <a:srgbClr val="CC00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à"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Poster MOP005: V. Parma</a:t>
            </a:r>
          </a:p>
        </p:txBody>
      </p:sp>
      <p:sp>
        <p:nvSpPr>
          <p:cNvPr id="6" name="Rectangle 5"/>
          <p:cNvSpPr/>
          <p:nvPr/>
        </p:nvSpPr>
        <p:spPr>
          <a:xfrm>
            <a:off x="5286380" y="4572008"/>
            <a:ext cx="3643338" cy="642942"/>
          </a:xfrm>
          <a:prstGeom prst="rect">
            <a:avLst/>
          </a:prstGeom>
          <a:solidFill>
            <a:srgbClr val="CC00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à"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Talk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this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morning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 THIOA06: O. Capatina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000232" y="614364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C0099"/>
                </a:solidFill>
                <a:latin typeface="Candara" pitchFamily="34" charset="0"/>
              </a:rPr>
              <a:t>+ data </a:t>
            </a:r>
            <a:r>
              <a:rPr lang="fr-FR" b="1" dirty="0" err="1" smtClean="0">
                <a:solidFill>
                  <a:srgbClr val="CC0099"/>
                </a:solidFill>
                <a:latin typeface="Candara" pitchFamily="34" charset="0"/>
              </a:rPr>
              <a:t>from</a:t>
            </a:r>
            <a:r>
              <a:rPr lang="fr-FR" b="1" dirty="0" smtClean="0">
                <a:solidFill>
                  <a:srgbClr val="CC0099"/>
                </a:solidFill>
                <a:latin typeface="Candara" pitchFamily="34" charset="0"/>
              </a:rPr>
              <a:t> ESS/SPL collaboration meetings</a:t>
            </a:r>
            <a:endParaRPr lang="fr-FR" b="1" dirty="0">
              <a:solidFill>
                <a:srgbClr val="CC0099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428860" y="285728"/>
            <a:ext cx="6572296" cy="71438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SPL layout</a:t>
            </a:r>
            <a:endParaRPr lang="en-GB" sz="2800" dirty="0">
              <a:latin typeface="Candar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928670"/>
            <a:ext cx="89725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42844" y="3995678"/>
            <a:ext cx="8786874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en-GB" sz="2000" dirty="0" smtClean="0">
                <a:latin typeface="Candara" pitchFamily="34" charset="0"/>
              </a:rPr>
              <a:t> </a:t>
            </a:r>
            <a:r>
              <a:rPr lang="en-GB" sz="2000" dirty="0" smtClean="0">
                <a:latin typeface="Candara" pitchFamily="34" charset="0"/>
              </a:rPr>
              <a:t>~500m </a:t>
            </a:r>
            <a:r>
              <a:rPr lang="en-GB" sz="2000" dirty="0" smtClean="0">
                <a:latin typeface="Candara" pitchFamily="34" charset="0"/>
              </a:rPr>
              <a:t>driver for new physics facilities @ CERN such as neutrinos and radioactive ion beams.</a:t>
            </a:r>
            <a:endParaRPr lang="fr-FR" sz="2000" dirty="0" smtClean="0">
              <a:latin typeface="Candara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HP-SPL main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beam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characteristics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: 5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GeV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, 4 MW, 40 mA, 50Hz</a:t>
            </a:r>
          </a:p>
          <a:p>
            <a:pPr lvl="1">
              <a:buFont typeface="Wingdings" pitchFamily="2" charset="2"/>
              <a:buChar char="v"/>
            </a:pPr>
            <a:endParaRPr lang="fr-FR" sz="2000" dirty="0" smtClean="0">
              <a:latin typeface="Candara" pitchFamily="34" charset="0"/>
              <a:sym typeface="Wingdings" pitchFamily="2" charset="2"/>
            </a:endParaRPr>
          </a:p>
          <a:p>
            <a:pPr lvl="1"/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SC </a:t>
            </a:r>
            <a:r>
              <a:rPr lang="fr-FR" sz="2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cavities</a:t>
            </a:r>
            <a:endParaRPr lang="fr-FR" sz="2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à"/>
            </a:pPr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60 </a:t>
            </a:r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beta 0.65, 704MHz, 5-</a:t>
            </a:r>
            <a:r>
              <a:rPr lang="fr-FR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cell</a:t>
            </a:r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elliptical</a:t>
            </a:r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cavities</a:t>
            </a:r>
            <a:endParaRPr lang="fr-F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à"/>
            </a:pPr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 184 beta=1, 704 MHZ, 5-</a:t>
            </a:r>
            <a:r>
              <a:rPr lang="fr-FR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cell</a:t>
            </a:r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elliptical</a:t>
            </a:r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cavities</a:t>
            </a:r>
            <a:endParaRPr lang="fr-F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sym typeface="Wingdings" pitchFamily="2" charset="2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4414" y="1000108"/>
            <a:ext cx="7000924" cy="121444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1214414" y="928670"/>
            <a:ext cx="6500858" cy="5187685"/>
            <a:chOff x="1214414" y="928670"/>
            <a:chExt cx="6500858" cy="5187685"/>
          </a:xfrm>
        </p:grpSpPr>
        <p:pic>
          <p:nvPicPr>
            <p:cNvPr id="17409" name="Picture 1" descr="D:\Documentation\Conférences\SRF\2011 Chicago\newlinac2_imag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4414" y="928670"/>
              <a:ext cx="6500858" cy="5187685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3000364" y="2643182"/>
              <a:ext cx="325281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dirty="0" smtClean="0">
                  <a:latin typeface="Candara" pitchFamily="34" charset="0"/>
                </a:rPr>
                <a:t>Entrance to new Linac 4 tunnel</a:t>
              </a:r>
              <a:endParaRPr lang="fr-FR" dirty="0"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57158" y="1835056"/>
            <a:ext cx="8072494" cy="2308324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Beta 1.0</a:t>
            </a:r>
          </a:p>
          <a:p>
            <a:r>
              <a:rPr lang="fr-FR" sz="2000" b="1" dirty="0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CEA/Saclay: </a:t>
            </a:r>
            <a:r>
              <a:rPr lang="fr-FR" sz="2000" b="1" dirty="0" smtClean="0"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1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cavity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with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Titanium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Helium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vessel</a:t>
            </a:r>
            <a:endParaRPr lang="fr-FR" sz="2000" dirty="0" smtClean="0">
              <a:latin typeface="Candara" pitchFamily="34" charset="0"/>
              <a:sym typeface="Wingdings" pitchFamily="2" charset="2"/>
            </a:endParaRPr>
          </a:p>
          <a:p>
            <a:pPr indent="1339850"/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Stainless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Steel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Helium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vessels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and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tuning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systems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for the CERN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cavities</a:t>
            </a:r>
            <a:endParaRPr lang="fr-FR" sz="2000" dirty="0" smtClean="0">
              <a:latin typeface="Candara" pitchFamily="34" charset="0"/>
              <a:sym typeface="Wingdings" pitchFamily="2" charset="2"/>
            </a:endParaRPr>
          </a:p>
          <a:p>
            <a:r>
              <a:rPr lang="fr-FR" sz="2000" b="1" dirty="0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CERN: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4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cavities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with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Stainless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Steel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vessels</a:t>
            </a:r>
            <a:endParaRPr lang="fr-FR" sz="2000" dirty="0" smtClean="0">
              <a:latin typeface="Candara" pitchFamily="34" charset="0"/>
              <a:sym typeface="Wingdings" pitchFamily="2" charset="2"/>
            </a:endParaRPr>
          </a:p>
          <a:p>
            <a:pPr indent="712788"/>
            <a:r>
              <a:rPr lang="fr-FR" sz="2000" dirty="0" smtClean="0">
                <a:latin typeface="Candara" pitchFamily="34" charset="0"/>
                <a:sym typeface="Wingdings" pitchFamily="2" charset="2"/>
              </a:rPr>
              <a:t>2 ≠ RF coupler types</a:t>
            </a:r>
          </a:p>
          <a:p>
            <a:r>
              <a:rPr lang="fr-FR" sz="2000" b="1" dirty="0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BNL: 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1 « 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Universal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 »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cavity</a:t>
            </a:r>
            <a:endParaRPr lang="fr-FR" sz="2000" dirty="0" smtClean="0">
              <a:latin typeface="Candara" pitchFamily="34" charset="0"/>
              <a:sym typeface="Wingdings" pitchFamily="2" charset="2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60648"/>
            <a:ext cx="6572296" cy="71438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collaboration: who is doing what?</a:t>
            </a:r>
            <a:endParaRPr lang="en-GB" sz="2800" dirty="0"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7158" y="928670"/>
            <a:ext cx="8072494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Beta 0.65</a:t>
            </a:r>
            <a:endParaRPr lang="fr-FR" sz="2000" dirty="0" smtClean="0">
              <a:latin typeface="Candara" pitchFamily="34" charset="0"/>
              <a:sym typeface="Wingdings" pitchFamily="2" charset="2"/>
            </a:endParaRPr>
          </a:p>
          <a:p>
            <a:r>
              <a:rPr lang="fr-FR" sz="2000" b="1" dirty="0" smtClean="0">
                <a:solidFill>
                  <a:srgbClr val="C00000"/>
                </a:solidFill>
                <a:latin typeface="Candara" pitchFamily="34" charset="0"/>
              </a:rPr>
              <a:t>IPN Orsay</a:t>
            </a:r>
            <a:r>
              <a:rPr lang="fr-FR" sz="2000" dirty="0" smtClean="0">
                <a:solidFill>
                  <a:srgbClr val="A50021"/>
                </a:solidFill>
                <a:latin typeface="Candara" pitchFamily="34" charset="0"/>
                <a:sym typeface="Wingdings" pitchFamily="2" charset="2"/>
              </a:rPr>
              <a:t>: 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1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cavity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with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Titanium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Helium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vessel</a:t>
            </a:r>
            <a:endParaRPr lang="fr-FR" sz="2000" dirty="0" smtClean="0">
              <a:latin typeface="Candara" pitchFamily="34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158" y="4258583"/>
            <a:ext cx="8072494" cy="138499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HOM</a:t>
            </a:r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fr-FR" sz="2000" b="1" dirty="0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Rostock U.: 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HOM coupler design</a:t>
            </a:r>
            <a:endParaRPr lang="fr-FR" sz="2000" b="1" dirty="0" smtClean="0">
              <a:solidFill>
                <a:srgbClr val="C00000"/>
              </a:solidFill>
              <a:latin typeface="Candara" pitchFamily="34" charset="0"/>
              <a:sym typeface="Wingdings" pitchFamily="2" charset="2"/>
            </a:endParaRPr>
          </a:p>
          <a:p>
            <a:r>
              <a:rPr lang="fr-FR" sz="2000" b="1" dirty="0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Royal </a:t>
            </a:r>
            <a:r>
              <a:rPr lang="fr-FR" sz="2000" b="1" dirty="0" err="1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Holloway</a:t>
            </a:r>
            <a:r>
              <a:rPr lang="fr-FR" sz="2000" b="1" dirty="0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 U. of London: </a:t>
            </a:r>
            <a:r>
              <a:rPr lang="fr-FR" sz="2000" dirty="0" err="1" smtClean="0">
                <a:latin typeface="Candara" pitchFamily="34" charset="0"/>
              </a:rPr>
              <a:t>Cavity</a:t>
            </a:r>
            <a:r>
              <a:rPr lang="fr-FR" sz="2000" dirty="0" smtClean="0">
                <a:latin typeface="Candara" pitchFamily="34" charset="0"/>
              </a:rPr>
              <a:t>-to-</a:t>
            </a:r>
            <a:r>
              <a:rPr lang="fr-FR" sz="2000" dirty="0" err="1" smtClean="0">
                <a:latin typeface="Candara" pitchFamily="34" charset="0"/>
              </a:rPr>
              <a:t>cavity</a:t>
            </a:r>
            <a:r>
              <a:rPr lang="fr-FR" sz="2000" dirty="0" smtClean="0">
                <a:latin typeface="Candara" pitchFamily="34" charset="0"/>
              </a:rPr>
              <a:t> </a:t>
            </a:r>
            <a:r>
              <a:rPr lang="fr-FR" sz="2000" dirty="0" err="1" smtClean="0">
                <a:latin typeface="Candara" pitchFamily="34" charset="0"/>
              </a:rPr>
              <a:t>coupling</a:t>
            </a:r>
            <a:r>
              <a:rPr lang="fr-FR" sz="2000" dirty="0" smtClean="0">
                <a:latin typeface="Candara" pitchFamily="34" charset="0"/>
              </a:rPr>
              <a:t> </a:t>
            </a:r>
            <a:r>
              <a:rPr lang="fr-FR" sz="2000" dirty="0" err="1" smtClean="0">
                <a:latin typeface="Candara" pitchFamily="34" charset="0"/>
              </a:rPr>
              <a:t>effects</a:t>
            </a:r>
            <a:r>
              <a:rPr lang="fr-FR" sz="2000" dirty="0" smtClean="0">
                <a:latin typeface="Candara" pitchFamily="34" charset="0"/>
              </a:rPr>
              <a:t> </a:t>
            </a:r>
          </a:p>
          <a:p>
            <a:r>
              <a:rPr lang="fr-FR" sz="2000" b="1" dirty="0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BNL: </a:t>
            </a:r>
            <a:r>
              <a:rPr lang="fr-FR" sz="2000" dirty="0" err="1" smtClean="0">
                <a:latin typeface="Candara" pitchFamily="34" charset="0"/>
              </a:rPr>
              <a:t>Cavity</a:t>
            </a:r>
            <a:r>
              <a:rPr lang="fr-FR" sz="2000" dirty="0" smtClean="0">
                <a:latin typeface="Candara" pitchFamily="34" charset="0"/>
              </a:rPr>
              <a:t>-to-</a:t>
            </a:r>
            <a:r>
              <a:rPr lang="fr-FR" sz="2000" dirty="0" err="1" smtClean="0">
                <a:latin typeface="Candara" pitchFamily="34" charset="0"/>
              </a:rPr>
              <a:t>cavity</a:t>
            </a:r>
            <a:r>
              <a:rPr lang="fr-FR" sz="2000" dirty="0" smtClean="0">
                <a:latin typeface="Candara" pitchFamily="34" charset="0"/>
              </a:rPr>
              <a:t> </a:t>
            </a:r>
            <a:r>
              <a:rPr lang="fr-FR" sz="2000" dirty="0" err="1" smtClean="0">
                <a:latin typeface="Candara" pitchFamily="34" charset="0"/>
              </a:rPr>
              <a:t>coupling</a:t>
            </a:r>
            <a:r>
              <a:rPr lang="fr-FR" sz="2000" dirty="0" smtClean="0">
                <a:latin typeface="Candara" pitchFamily="34" charset="0"/>
              </a:rPr>
              <a:t> </a:t>
            </a:r>
            <a:r>
              <a:rPr lang="fr-FR" sz="2000" dirty="0" err="1" smtClean="0">
                <a:latin typeface="Candara" pitchFamily="34" charset="0"/>
              </a:rPr>
              <a:t>effects</a:t>
            </a:r>
            <a:r>
              <a:rPr lang="fr-FR" sz="2000" dirty="0" smtClean="0">
                <a:latin typeface="Candara" pitchFamily="34" charset="0"/>
              </a:rPr>
              <a:t> &amp; HOM coupler design</a:t>
            </a:r>
            <a:endParaRPr lang="fr-FR" sz="2000" dirty="0" smtClean="0">
              <a:latin typeface="Candara" pitchFamily="34" charset="0"/>
              <a:sym typeface="Wingdings" pitchFamily="2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7158" y="5802831"/>
            <a:ext cx="8072494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SHORT-CRYOMODULE</a:t>
            </a:r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fr-FR" sz="2000" b="1" dirty="0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CERN &amp; IPN Orsay</a:t>
            </a:r>
            <a:endParaRPr lang="fr-FR" sz="2000" dirty="0" smtClean="0">
              <a:latin typeface="Candara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5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60648"/>
            <a:ext cx="6572296" cy="71438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Beta 0.65</a:t>
            </a:r>
            <a:endParaRPr lang="en-GB" sz="2800" dirty="0"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568" y="1124744"/>
            <a:ext cx="5388630" cy="47705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RF design</a:t>
            </a:r>
          </a:p>
          <a:p>
            <a:r>
              <a:rPr lang="fr-FR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 Operating gradient: 19 MV/m</a:t>
            </a:r>
            <a:endParaRPr lang="fr-FR" sz="2000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1"/>
            <a:r>
              <a:rPr lang="fr-FR" sz="2000" b="1" dirty="0" err="1" smtClean="0">
                <a:latin typeface="Candara" pitchFamily="34" charset="0"/>
              </a:rPr>
              <a:t>Epk</a:t>
            </a:r>
            <a:r>
              <a:rPr lang="fr-FR" sz="2000" b="1" dirty="0" smtClean="0">
                <a:latin typeface="Candara" pitchFamily="34" charset="0"/>
              </a:rPr>
              <a:t>/</a:t>
            </a:r>
            <a:r>
              <a:rPr lang="fr-FR" sz="2000" b="1" dirty="0" err="1" smtClean="0">
                <a:latin typeface="Candara" pitchFamily="34" charset="0"/>
              </a:rPr>
              <a:t>Eacc</a:t>
            </a:r>
            <a:r>
              <a:rPr lang="fr-FR" sz="2000" b="1" dirty="0" smtClean="0">
                <a:latin typeface="Candara" pitchFamily="34" charset="0"/>
              </a:rPr>
              <a:t>&lt;2.6</a:t>
            </a:r>
            <a:r>
              <a:rPr lang="fr-FR" sz="2000" dirty="0" smtClean="0">
                <a:latin typeface="Candara" pitchFamily="34" charset="0"/>
              </a:rPr>
              <a:t> (&lt;-&gt; </a:t>
            </a:r>
            <a:r>
              <a:rPr lang="fr-FR" sz="2000" dirty="0" err="1" smtClean="0">
                <a:latin typeface="Candara" pitchFamily="34" charset="0"/>
              </a:rPr>
              <a:t>Epk</a:t>
            </a:r>
            <a:r>
              <a:rPr lang="fr-FR" sz="2000" dirty="0" smtClean="0">
                <a:latin typeface="Candara" pitchFamily="34" charset="0"/>
              </a:rPr>
              <a:t>=50 MV/m)</a:t>
            </a:r>
          </a:p>
          <a:p>
            <a:pPr lvl="1"/>
            <a:r>
              <a:rPr lang="fr-FR" sz="2000" b="1" dirty="0" err="1" smtClean="0">
                <a:latin typeface="Candara" pitchFamily="34" charset="0"/>
                <a:sym typeface="Wingdings" pitchFamily="2" charset="2"/>
              </a:rPr>
              <a:t>Bpk</a:t>
            </a:r>
            <a:r>
              <a:rPr lang="fr-FR" sz="2000" b="1" dirty="0" smtClean="0">
                <a:latin typeface="Candara" pitchFamily="34" charset="0"/>
                <a:sym typeface="Wingdings" pitchFamily="2" charset="2"/>
              </a:rPr>
              <a:t>/</a:t>
            </a:r>
            <a:r>
              <a:rPr lang="fr-FR" sz="2000" b="1" dirty="0" err="1" smtClean="0">
                <a:latin typeface="Candara" pitchFamily="34" charset="0"/>
                <a:sym typeface="Wingdings" pitchFamily="2" charset="2"/>
              </a:rPr>
              <a:t>Eacc</a:t>
            </a:r>
            <a:r>
              <a:rPr lang="fr-FR" sz="2000" b="1" dirty="0" smtClean="0">
                <a:latin typeface="Candara" pitchFamily="34" charset="0"/>
                <a:sym typeface="Wingdings" pitchFamily="2" charset="2"/>
              </a:rPr>
              <a:t>&lt;5.2 </a:t>
            </a:r>
            <a:r>
              <a:rPr lang="fr-FR" sz="2000" b="1" dirty="0" err="1" smtClean="0">
                <a:latin typeface="Candara" pitchFamily="34" charset="0"/>
                <a:sym typeface="Wingdings" pitchFamily="2" charset="2"/>
              </a:rPr>
              <a:t>mT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/(MV/m) </a:t>
            </a:r>
            <a:r>
              <a:rPr lang="fr-FR" sz="2000" dirty="0" smtClean="0">
                <a:latin typeface="Candara" pitchFamily="34" charset="0"/>
              </a:rPr>
              <a:t>(&lt;-&gt; </a:t>
            </a:r>
            <a:r>
              <a:rPr lang="fr-FR" sz="2000" dirty="0" err="1" smtClean="0">
                <a:latin typeface="Candara" pitchFamily="34" charset="0"/>
              </a:rPr>
              <a:t>Bpk</a:t>
            </a:r>
            <a:r>
              <a:rPr lang="fr-FR" sz="2000" dirty="0" smtClean="0">
                <a:latin typeface="Candara" pitchFamily="34" charset="0"/>
              </a:rPr>
              <a:t>=100 </a:t>
            </a:r>
            <a:r>
              <a:rPr lang="fr-FR" sz="2000" dirty="0" err="1" smtClean="0">
                <a:latin typeface="Candara" pitchFamily="34" charset="0"/>
              </a:rPr>
              <a:t>mT</a:t>
            </a:r>
            <a:r>
              <a:rPr lang="fr-FR" sz="2000" dirty="0" smtClean="0">
                <a:latin typeface="Candara" pitchFamily="34" charset="0"/>
              </a:rPr>
              <a:t>)</a:t>
            </a:r>
          </a:p>
          <a:p>
            <a:pPr lvl="1">
              <a:buFont typeface="Wingdings" pitchFamily="2" charset="2"/>
              <a:buChar char="v"/>
            </a:pPr>
            <a:endParaRPr lang="fr-FR" sz="2000" dirty="0" smtClean="0">
              <a:latin typeface="Candara" pitchFamily="34" charset="0"/>
              <a:sym typeface="Wingdings" pitchFamily="2" charset="2"/>
            </a:endParaRPr>
          </a:p>
          <a:p>
            <a:r>
              <a:rPr lang="fr-FR" sz="2000" b="1" dirty="0" smtClean="0">
                <a:latin typeface="Candara" pitchFamily="34" charset="0"/>
                <a:sym typeface="Wingdings" pitchFamily="2" charset="2"/>
              </a:rPr>
              <a:t>EM </a:t>
            </a:r>
            <a:r>
              <a:rPr lang="fr-FR" sz="2000" b="1" dirty="0" err="1" smtClean="0">
                <a:latin typeface="Candara" pitchFamily="34" charset="0"/>
                <a:sym typeface="Wingdings" pitchFamily="2" charset="2"/>
              </a:rPr>
              <a:t>calculations</a:t>
            </a:r>
            <a:r>
              <a:rPr lang="fr-FR" sz="2000" b="1" dirty="0" smtClean="0">
                <a:latin typeface="Candara" pitchFamily="34" charset="0"/>
                <a:sym typeface="Wingdings" pitchFamily="2" charset="2"/>
              </a:rPr>
              <a:t> </a:t>
            </a:r>
          </a:p>
          <a:p>
            <a:pPr lvl="1"/>
            <a:r>
              <a:rPr lang="fr-FR" sz="2000" dirty="0" smtClean="0">
                <a:latin typeface="Candara" pitchFamily="34" charset="0"/>
                <a:sym typeface="Wingdings" pitchFamily="2" charset="2"/>
              </a:rPr>
              <a:t>1/ in 2D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with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SUPERFISH</a:t>
            </a:r>
          </a:p>
          <a:p>
            <a:pPr lvl="1"/>
            <a:r>
              <a:rPr lang="fr-FR" sz="2000" dirty="0" smtClean="0">
                <a:latin typeface="Candara" pitchFamily="34" charset="0"/>
                <a:sym typeface="Wingdings" pitchFamily="2" charset="2"/>
              </a:rPr>
              <a:t>2/ in 3D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with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CST MWS  RF coupler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integration</a:t>
            </a:r>
            <a:endParaRPr lang="fr-FR" sz="2000" dirty="0" smtClean="0">
              <a:latin typeface="Candara" pitchFamily="34" charset="0"/>
              <a:sym typeface="Wingdings" pitchFamily="2" charset="2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  <p:pic>
        <p:nvPicPr>
          <p:cNvPr id="5" name="Image 4" descr="logoip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71414"/>
            <a:ext cx="1428728" cy="932509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 l="13216" t="67732" r="12775" b="12444"/>
          <a:stretch>
            <a:fillRect/>
          </a:stretch>
        </p:blipFill>
        <p:spPr bwMode="auto">
          <a:xfrm>
            <a:off x="714348" y="4143380"/>
            <a:ext cx="3214710" cy="68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e 15"/>
          <p:cNvGrpSpPr/>
          <p:nvPr/>
        </p:nvGrpSpPr>
        <p:grpSpPr>
          <a:xfrm>
            <a:off x="1000100" y="5000636"/>
            <a:ext cx="2571737" cy="1577679"/>
            <a:chOff x="5143504" y="1571612"/>
            <a:chExt cx="2571737" cy="157767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18976" t="11295" b="26581"/>
            <a:stretch>
              <a:fillRect/>
            </a:stretch>
          </p:blipFill>
          <p:spPr bwMode="auto">
            <a:xfrm>
              <a:off x="5143504" y="1571612"/>
              <a:ext cx="2571737" cy="1577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ZoneTexte 7"/>
            <p:cNvSpPr txBox="1"/>
            <p:nvPr/>
          </p:nvSpPr>
          <p:spPr>
            <a:xfrm>
              <a:off x="5429256" y="157161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E </a:t>
              </a:r>
              <a:r>
                <a:rPr lang="fr-FR" dirty="0" err="1" smtClean="0"/>
                <a:t>field</a:t>
              </a:r>
              <a:endParaRPr lang="fr-FR" dirty="0"/>
            </a:p>
          </p:txBody>
        </p:sp>
      </p:grp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5715008" y="3143248"/>
          <a:ext cx="3250375" cy="3302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75345"/>
                <a:gridCol w="875030"/>
              </a:tblGrid>
              <a:tr h="2279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latin typeface="Candara" pitchFamily="34" charset="0"/>
                        </a:rPr>
                        <a:t>f (MHz)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latin typeface="Candara" pitchFamily="34" charset="0"/>
                        </a:rPr>
                        <a:t>704.0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err="1" smtClean="0">
                          <a:solidFill>
                            <a:srgbClr val="A50021"/>
                          </a:solidFill>
                          <a:latin typeface="Candara" pitchFamily="34" charset="0"/>
                        </a:rPr>
                        <a:t>Epk</a:t>
                      </a:r>
                      <a:r>
                        <a:rPr lang="en-US" sz="1600" b="1" dirty="0" smtClean="0">
                          <a:solidFill>
                            <a:srgbClr val="A50021"/>
                          </a:solidFill>
                          <a:latin typeface="Candara" pitchFamily="34" charset="0"/>
                        </a:rPr>
                        <a:t>/</a:t>
                      </a:r>
                      <a:r>
                        <a:rPr lang="en-US" sz="1600" b="1" dirty="0" err="1" smtClean="0">
                          <a:solidFill>
                            <a:srgbClr val="A50021"/>
                          </a:solidFill>
                          <a:latin typeface="Candara" pitchFamily="34" charset="0"/>
                        </a:rPr>
                        <a:t>Eacc</a:t>
                      </a:r>
                      <a:endParaRPr lang="en-US" sz="1600" b="1" dirty="0">
                        <a:solidFill>
                          <a:srgbClr val="A50021"/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rgbClr val="A50021"/>
                          </a:solidFill>
                          <a:latin typeface="Candara" pitchFamily="34" charset="0"/>
                        </a:rPr>
                        <a:t>2.63</a:t>
                      </a:r>
                      <a:endParaRPr lang="en-US" sz="1600" b="1" dirty="0">
                        <a:solidFill>
                          <a:srgbClr val="A50021"/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err="1" smtClean="0">
                          <a:solidFill>
                            <a:srgbClr val="A50021"/>
                          </a:solidFill>
                          <a:latin typeface="Candara" pitchFamily="34" charset="0"/>
                        </a:rPr>
                        <a:t>Bpk</a:t>
                      </a:r>
                      <a:r>
                        <a:rPr lang="en-US" sz="1600" b="1" dirty="0" smtClean="0">
                          <a:solidFill>
                            <a:srgbClr val="A50021"/>
                          </a:solidFill>
                          <a:latin typeface="Candara" pitchFamily="34" charset="0"/>
                        </a:rPr>
                        <a:t>/</a:t>
                      </a:r>
                      <a:r>
                        <a:rPr lang="en-US" sz="1600" b="1" dirty="0" err="1" smtClean="0">
                          <a:solidFill>
                            <a:srgbClr val="A50021"/>
                          </a:solidFill>
                          <a:latin typeface="Candara" pitchFamily="34" charset="0"/>
                        </a:rPr>
                        <a:t>Eacc</a:t>
                      </a:r>
                      <a:r>
                        <a:rPr lang="en-US" sz="1600" b="1" dirty="0" smtClean="0">
                          <a:solidFill>
                            <a:srgbClr val="A50021"/>
                          </a:solidFill>
                          <a:latin typeface="Candara" pitchFamily="34" charset="0"/>
                        </a:rPr>
                        <a:t> (</a:t>
                      </a:r>
                      <a:r>
                        <a:rPr lang="en-US" sz="1600" b="1" dirty="0" err="1" smtClean="0">
                          <a:solidFill>
                            <a:srgbClr val="A50021"/>
                          </a:solidFill>
                          <a:latin typeface="Candara" pitchFamily="34" charset="0"/>
                        </a:rPr>
                        <a:t>mT</a:t>
                      </a:r>
                      <a:r>
                        <a:rPr lang="en-US" sz="1600" b="1" dirty="0" smtClean="0">
                          <a:solidFill>
                            <a:srgbClr val="A50021"/>
                          </a:solidFill>
                          <a:latin typeface="Candara" pitchFamily="34" charset="0"/>
                        </a:rPr>
                        <a:t>/MV/m)</a:t>
                      </a:r>
                      <a:endParaRPr lang="en-US" sz="1600" b="1" dirty="0">
                        <a:solidFill>
                          <a:srgbClr val="A50021"/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rgbClr val="A50021"/>
                          </a:solidFill>
                          <a:latin typeface="Candara" pitchFamily="34" charset="0"/>
                        </a:rPr>
                        <a:t>5.12</a:t>
                      </a:r>
                      <a:endParaRPr lang="en-US" sz="1600" b="1" dirty="0">
                        <a:solidFill>
                          <a:srgbClr val="A50021"/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latin typeface="Candara" pitchFamily="34" charset="0"/>
                        </a:rPr>
                        <a:t>K (%)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latin typeface="Candara" pitchFamily="34" charset="0"/>
                        </a:rPr>
                        <a:t>1.45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latin typeface="Candara" pitchFamily="34" charset="0"/>
                          <a:sym typeface="Symbol"/>
                        </a:rPr>
                        <a:t>r/Q</a:t>
                      </a:r>
                      <a:r>
                        <a:rPr lang="en-US" sz="1600" b="1" baseline="0" dirty="0" smtClean="0">
                          <a:latin typeface="Candara" pitchFamily="34" charset="0"/>
                          <a:sym typeface="Symbol"/>
                        </a:rPr>
                        <a:t> (Ohm)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latin typeface="Candara" pitchFamily="34" charset="0"/>
                        </a:rPr>
                        <a:t>275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latin typeface="Candara" pitchFamily="34" charset="0"/>
                        </a:rPr>
                        <a:t>G (Ohm)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latin typeface="Candara" pitchFamily="34" charset="0"/>
                        </a:rPr>
                        <a:t>197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err="1" smtClean="0">
                          <a:latin typeface="Candara" pitchFamily="34" charset="0"/>
                        </a:rPr>
                        <a:t>Vacc</a:t>
                      </a:r>
                      <a:r>
                        <a:rPr lang="en-US" sz="1600" b="1" dirty="0" smtClean="0">
                          <a:latin typeface="Candara" pitchFamily="34" charset="0"/>
                        </a:rPr>
                        <a:t> @</a:t>
                      </a:r>
                      <a:r>
                        <a:rPr lang="en-US" sz="1600" b="1" dirty="0" smtClean="0">
                          <a:latin typeface="Candara" pitchFamily="34" charset="0"/>
                          <a:sym typeface="Symbol"/>
                        </a:rPr>
                        <a:t>g &amp; 1 Joule (MV)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latin typeface="Candara" pitchFamily="34" charset="0"/>
                        </a:rPr>
                        <a:t>1.11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err="1" smtClean="0">
                          <a:latin typeface="Candara" pitchFamily="34" charset="0"/>
                          <a:sym typeface="Symbol"/>
                        </a:rPr>
                        <a:t>Qo</a:t>
                      </a:r>
                      <a:r>
                        <a:rPr lang="en-US" sz="1600" b="1" dirty="0" smtClean="0">
                          <a:latin typeface="Candara" pitchFamily="34" charset="0"/>
                          <a:sym typeface="Symbol"/>
                        </a:rPr>
                        <a:t> (@2K, </a:t>
                      </a:r>
                      <a:r>
                        <a:rPr lang="en-US" sz="1600" b="1" dirty="0" err="1" smtClean="0">
                          <a:latin typeface="Candara" pitchFamily="34" charset="0"/>
                          <a:sym typeface="Symbol"/>
                        </a:rPr>
                        <a:t>Rres</a:t>
                      </a:r>
                      <a:r>
                        <a:rPr lang="en-US" sz="1600" b="1" dirty="0" smtClean="0">
                          <a:latin typeface="Candara" pitchFamily="34" charset="0"/>
                          <a:sym typeface="Symbol"/>
                        </a:rPr>
                        <a:t>=2n)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baseline="0" dirty="0" smtClean="0">
                          <a:latin typeface="Candara" pitchFamily="34" charset="0"/>
                        </a:rPr>
                        <a:t>3.9 10</a:t>
                      </a:r>
                      <a:r>
                        <a:rPr lang="en-US" sz="1600" b="1" baseline="30000" dirty="0" smtClean="0">
                          <a:latin typeface="Candara" pitchFamily="34" charset="0"/>
                        </a:rPr>
                        <a:t>10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latin typeface="Candara" pitchFamily="34" charset="0"/>
                        </a:rPr>
                        <a:t>Transit Time Factor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latin typeface="Candara" pitchFamily="34" charset="0"/>
                        </a:rPr>
                        <a:t>0.65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60648"/>
            <a:ext cx="6572296" cy="71438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Beta 0.65</a:t>
            </a:r>
            <a:endParaRPr lang="en-GB" sz="2800" dirty="0"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568" y="1124744"/>
            <a:ext cx="7848872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Mechanical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design</a:t>
            </a: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  <p:pic>
        <p:nvPicPr>
          <p:cNvPr id="5" name="Image 4" descr="logoip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71414"/>
            <a:ext cx="1428728" cy="93250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19064" y="1635640"/>
            <a:ext cx="7668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 Von </a:t>
            </a:r>
            <a:r>
              <a:rPr lang="en-US" sz="2000" dirty="0" err="1" smtClean="0">
                <a:latin typeface="Candara" pitchFamily="34" charset="0"/>
                <a:sym typeface="Wingdings" pitchFamily="2" charset="2"/>
              </a:rPr>
              <a:t>Mises</a:t>
            </a: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 stresses for 1.5 bar @ 300K </a:t>
            </a:r>
            <a:r>
              <a:rPr lang="en-US" sz="2000" b="1" dirty="0" smtClean="0">
                <a:latin typeface="Candara" pitchFamily="34" charset="0"/>
                <a:sym typeface="Wingdings" pitchFamily="2" charset="2"/>
              </a:rPr>
              <a:t>&lt; 50 MPa with 4mm</a:t>
            </a:r>
            <a:endParaRPr lang="en-US" sz="2000" b="1" dirty="0">
              <a:latin typeface="Candar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5786" y="4357694"/>
            <a:ext cx="7668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 Lorentz forces detuning factor : </a:t>
            </a:r>
            <a:r>
              <a:rPr lang="en-US" sz="2000" b="1" dirty="0" smtClean="0">
                <a:latin typeface="Candara" pitchFamily="34" charset="0"/>
                <a:sym typeface="Wingdings" pitchFamily="2" charset="2"/>
              </a:rPr>
              <a:t>K</a:t>
            </a:r>
            <a:r>
              <a:rPr lang="en-US" sz="2000" b="1" baseline="-25000" dirty="0" smtClean="0">
                <a:latin typeface="Candara" pitchFamily="34" charset="0"/>
                <a:sym typeface="Wingdings" pitchFamily="2" charset="2"/>
              </a:rPr>
              <a:t>L</a:t>
            </a:r>
            <a:r>
              <a:rPr lang="en-US" sz="2000" b="1" dirty="0" smtClean="0">
                <a:latin typeface="Candara" pitchFamily="34" charset="0"/>
                <a:sym typeface="Wingdings" pitchFamily="2" charset="2"/>
              </a:rPr>
              <a:t>~ -1.6 Hz/(MV/m)²</a:t>
            </a:r>
            <a:endParaRPr lang="en-US" sz="2000" b="1" dirty="0">
              <a:latin typeface="Candara" pitchFamily="34" charset="0"/>
            </a:endParaRPr>
          </a:p>
        </p:txBody>
      </p:sp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4"/>
          <a:srcRect l="18599" t="36214" r="17195" b="19733"/>
          <a:stretch>
            <a:fillRect/>
          </a:stretch>
        </p:blipFill>
        <p:spPr bwMode="auto">
          <a:xfrm>
            <a:off x="2087216" y="2143116"/>
            <a:ext cx="434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6572264" y="350043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Cavity walls = 4mm</a:t>
            </a:r>
          </a:p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 Niobium cost ~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70 k€ 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799184" y="2575164"/>
            <a:ext cx="93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dirty="0" smtClean="0">
                <a:solidFill>
                  <a:srgbClr val="FF0000"/>
                </a:solidFill>
                <a:latin typeface="Candara" pitchFamily="34" charset="0"/>
              </a:rPr>
              <a:t>46 MPa</a:t>
            </a:r>
            <a:endParaRPr lang="fr-FR" sz="12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5" name="Line 34"/>
          <p:cNvSpPr>
            <a:spLocks noChangeShapeType="1"/>
          </p:cNvSpPr>
          <p:nvPr/>
        </p:nvSpPr>
        <p:spPr bwMode="auto">
          <a:xfrm flipH="1" flipV="1">
            <a:off x="2446884" y="2719626"/>
            <a:ext cx="215900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 dirty="0"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43570" y="1000108"/>
            <a:ext cx="3214710" cy="428628"/>
          </a:xfrm>
          <a:prstGeom prst="rect">
            <a:avLst/>
          </a:prstGeom>
          <a:solidFill>
            <a:srgbClr val="CC00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à"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Poster MOP021: H-M.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Gassot</a:t>
            </a:r>
            <a:endParaRPr lang="fr-F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sym typeface="Wingdings" pitchFamily="2" charset="2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9632" y="4857760"/>
            <a:ext cx="6156176" cy="143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eur droit avec flèche 19"/>
          <p:cNvCxnSpPr/>
          <p:nvPr/>
        </p:nvCxnSpPr>
        <p:spPr>
          <a:xfrm rot="5400000">
            <a:off x="4897400" y="5967044"/>
            <a:ext cx="791294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357818" y="578645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94mm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1259632" y="6369928"/>
            <a:ext cx="6192688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452592" y="6081896"/>
            <a:ext cx="2943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beam axis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0" y="51435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andara" pitchFamily="34" charset="0"/>
              </a:rPr>
              <a:t>1 stiffening ring</a:t>
            </a:r>
            <a:endParaRPr lang="en-GB" b="1" dirty="0">
              <a:solidFill>
                <a:srgbClr val="FF0000"/>
              </a:solidFill>
              <a:latin typeface="Candara" pitchFamily="34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1643042" y="5357826"/>
            <a:ext cx="114300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60648"/>
            <a:ext cx="6572296" cy="71438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Beta=1</a:t>
            </a:r>
            <a:endParaRPr lang="en-GB" sz="2800" dirty="0"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568" y="1124744"/>
            <a:ext cx="7848872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RF design</a:t>
            </a: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9064" y="1635640"/>
            <a:ext cx="7668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 Operating gradient: 25 MV/m</a:t>
            </a:r>
            <a:endParaRPr lang="fr-FR" sz="2000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1"/>
            <a:r>
              <a:rPr lang="fr-FR" sz="2000" b="1" dirty="0" err="1" smtClean="0">
                <a:latin typeface="Candara" pitchFamily="34" charset="0"/>
              </a:rPr>
              <a:t>Epk</a:t>
            </a:r>
            <a:r>
              <a:rPr lang="fr-FR" sz="2000" b="1" dirty="0" smtClean="0">
                <a:latin typeface="Candara" pitchFamily="34" charset="0"/>
              </a:rPr>
              <a:t>/</a:t>
            </a:r>
            <a:r>
              <a:rPr lang="fr-FR" sz="2000" b="1" dirty="0" err="1" smtClean="0">
                <a:latin typeface="Candara" pitchFamily="34" charset="0"/>
              </a:rPr>
              <a:t>Eacc</a:t>
            </a:r>
            <a:r>
              <a:rPr lang="fr-FR" sz="2000" b="1" dirty="0" smtClean="0">
                <a:latin typeface="Candara" pitchFamily="34" charset="0"/>
              </a:rPr>
              <a:t>&lt;2</a:t>
            </a:r>
            <a:r>
              <a:rPr lang="fr-FR" sz="2000" dirty="0" smtClean="0">
                <a:latin typeface="Candara" pitchFamily="34" charset="0"/>
              </a:rPr>
              <a:t> (&lt;-&gt; </a:t>
            </a:r>
            <a:r>
              <a:rPr lang="fr-FR" sz="2000" dirty="0" err="1" smtClean="0">
                <a:latin typeface="Candara" pitchFamily="34" charset="0"/>
              </a:rPr>
              <a:t>Epk</a:t>
            </a:r>
            <a:r>
              <a:rPr lang="fr-FR" sz="2000" dirty="0" smtClean="0">
                <a:latin typeface="Candara" pitchFamily="34" charset="0"/>
              </a:rPr>
              <a:t>=50 MV/m)</a:t>
            </a:r>
          </a:p>
          <a:p>
            <a:pPr lvl="1"/>
            <a:r>
              <a:rPr lang="fr-FR" sz="2000" b="1" dirty="0" err="1" smtClean="0">
                <a:latin typeface="Candara" pitchFamily="34" charset="0"/>
                <a:sym typeface="Wingdings" pitchFamily="2" charset="2"/>
              </a:rPr>
              <a:t>Bpk</a:t>
            </a:r>
            <a:r>
              <a:rPr lang="fr-FR" sz="2000" b="1" dirty="0" smtClean="0">
                <a:latin typeface="Candara" pitchFamily="34" charset="0"/>
                <a:sym typeface="Wingdings" pitchFamily="2" charset="2"/>
              </a:rPr>
              <a:t>/</a:t>
            </a:r>
            <a:r>
              <a:rPr lang="fr-FR" sz="2000" b="1" dirty="0" err="1" smtClean="0">
                <a:latin typeface="Candara" pitchFamily="34" charset="0"/>
                <a:sym typeface="Wingdings" pitchFamily="2" charset="2"/>
              </a:rPr>
              <a:t>Eacc</a:t>
            </a:r>
            <a:r>
              <a:rPr lang="fr-FR" sz="2000" b="1" dirty="0" smtClean="0">
                <a:latin typeface="Candara" pitchFamily="34" charset="0"/>
                <a:sym typeface="Wingdings" pitchFamily="2" charset="2"/>
              </a:rPr>
              <a:t>&lt;4 </a:t>
            </a:r>
            <a:r>
              <a:rPr lang="fr-FR" sz="2000" b="1" dirty="0" err="1" smtClean="0">
                <a:latin typeface="Candara" pitchFamily="34" charset="0"/>
                <a:sym typeface="Wingdings" pitchFamily="2" charset="2"/>
              </a:rPr>
              <a:t>mT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/(MV/m) </a:t>
            </a:r>
            <a:r>
              <a:rPr lang="fr-FR" sz="2000" dirty="0" smtClean="0">
                <a:latin typeface="Candara" pitchFamily="34" charset="0"/>
              </a:rPr>
              <a:t>(&lt;-&gt; </a:t>
            </a:r>
            <a:r>
              <a:rPr lang="fr-FR" sz="2000" dirty="0" err="1" smtClean="0">
                <a:latin typeface="Candara" pitchFamily="34" charset="0"/>
              </a:rPr>
              <a:t>Bpk</a:t>
            </a:r>
            <a:r>
              <a:rPr lang="fr-FR" sz="2000" dirty="0" smtClean="0">
                <a:latin typeface="Candara" pitchFamily="34" charset="0"/>
              </a:rPr>
              <a:t>=100 </a:t>
            </a:r>
            <a:r>
              <a:rPr lang="fr-FR" sz="2000" dirty="0" err="1" smtClean="0">
                <a:latin typeface="Candara" pitchFamily="34" charset="0"/>
              </a:rPr>
              <a:t>mT</a:t>
            </a:r>
            <a:r>
              <a:rPr lang="fr-FR" sz="2000" dirty="0" smtClean="0">
                <a:latin typeface="Candara" pitchFamily="34" charset="0"/>
              </a:rPr>
              <a:t>)</a:t>
            </a:r>
          </a:p>
        </p:txBody>
      </p:sp>
      <p:pic>
        <p:nvPicPr>
          <p:cNvPr id="25" name="Picture 4" descr="CEA_logo2010_h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52"/>
            <a:ext cx="1115616" cy="793749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5929322" y="1000108"/>
            <a:ext cx="2928958" cy="500066"/>
          </a:xfrm>
          <a:prstGeom prst="rect">
            <a:avLst/>
          </a:prstGeom>
          <a:solidFill>
            <a:srgbClr val="CC00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à"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Poster MOP034: J.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Plouin</a:t>
            </a:r>
            <a:endParaRPr lang="fr-F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sym typeface="Wingdings" pitchFamily="2" charset="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2942" y="300037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latin typeface="Candara" pitchFamily="34" charset="0"/>
                <a:sym typeface="Wingdings" pitchFamily="2" charset="2"/>
              </a:rPr>
              <a:t>EM </a:t>
            </a:r>
            <a:r>
              <a:rPr lang="fr-FR" sz="2000" b="1" dirty="0" err="1" smtClean="0">
                <a:latin typeface="Candara" pitchFamily="34" charset="0"/>
                <a:sym typeface="Wingdings" pitchFamily="2" charset="2"/>
              </a:rPr>
              <a:t>calculations</a:t>
            </a:r>
            <a:r>
              <a:rPr lang="fr-FR" sz="2000" b="1" dirty="0" smtClean="0">
                <a:latin typeface="Candara" pitchFamily="34" charset="0"/>
                <a:sym typeface="Wingdings" pitchFamily="2" charset="2"/>
              </a:rPr>
              <a:t> </a:t>
            </a:r>
          </a:p>
          <a:p>
            <a:pPr lvl="1"/>
            <a:r>
              <a:rPr lang="fr-FR" sz="2000" dirty="0" smtClean="0">
                <a:latin typeface="Candara" pitchFamily="34" charset="0"/>
                <a:sym typeface="Wingdings" pitchFamily="2" charset="2"/>
              </a:rPr>
              <a:t>1/ in 2D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with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SUPERFISH</a:t>
            </a:r>
          </a:p>
          <a:p>
            <a:pPr lvl="1"/>
            <a:r>
              <a:rPr lang="fr-FR" sz="2000" dirty="0" smtClean="0">
                <a:latin typeface="Candara" pitchFamily="34" charset="0"/>
                <a:sym typeface="Wingdings" pitchFamily="2" charset="2"/>
              </a:rPr>
              <a:t>2/ in 3D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with</a:t>
            </a:r>
            <a:r>
              <a:rPr lang="fr-FR" sz="2000" dirty="0" smtClean="0">
                <a:latin typeface="Candara" pitchFamily="34" charset="0"/>
                <a:sym typeface="Wingdings" pitchFamily="2" charset="2"/>
              </a:rPr>
              <a:t> HFSS RF coupler </a:t>
            </a:r>
            <a:r>
              <a:rPr lang="fr-FR" sz="2000" dirty="0" err="1" smtClean="0">
                <a:latin typeface="Candara" pitchFamily="34" charset="0"/>
                <a:sym typeface="Wingdings" pitchFamily="2" charset="2"/>
              </a:rPr>
              <a:t>integration</a:t>
            </a:r>
            <a:endParaRPr lang="fr-FR" sz="2000" dirty="0" smtClean="0">
              <a:latin typeface="Candara" pitchFamily="34" charset="0"/>
              <a:sym typeface="Wingdings" pitchFamily="2" charset="2"/>
            </a:endParaRPr>
          </a:p>
        </p:txBody>
      </p:sp>
      <p:pic>
        <p:nvPicPr>
          <p:cNvPr id="31" name="Image 30" descr="coupler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034" y="4572008"/>
            <a:ext cx="1643074" cy="1785926"/>
          </a:xfrm>
          <a:prstGeom prst="rect">
            <a:avLst/>
          </a:prstGeom>
        </p:spPr>
      </p:pic>
      <p:pic>
        <p:nvPicPr>
          <p:cNvPr id="32" name="Image 31" descr="Qext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5984" y="4500570"/>
            <a:ext cx="3000396" cy="1959488"/>
          </a:xfrm>
          <a:prstGeom prst="rect">
            <a:avLst/>
          </a:prstGeom>
        </p:spPr>
      </p:pic>
      <p:sp>
        <p:nvSpPr>
          <p:cNvPr id="33" name="Espace réservé du pied de page 7"/>
          <p:cNvSpPr txBox="1">
            <a:spLocks/>
          </p:cNvSpPr>
          <p:nvPr/>
        </p:nvSpPr>
        <p:spPr>
          <a:xfrm>
            <a:off x="500034" y="6421461"/>
            <a:ext cx="850112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</a:t>
            </a: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Plouin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High beta cavity for SPL- ESS/SPL collaboration meeting, </a:t>
            </a: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Saclay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30 </a:t>
            </a: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june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01 </a:t>
            </a: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july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2011</a:t>
            </a:r>
            <a:endParaRPr kumimoji="0" lang="fr-FR" sz="1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4" name="Tableau 33"/>
          <p:cNvGraphicFramePr>
            <a:graphicFrameLocks noGrp="1"/>
          </p:cNvGraphicFramePr>
          <p:nvPr/>
        </p:nvGraphicFramePr>
        <p:xfrm>
          <a:off x="5643570" y="3511886"/>
          <a:ext cx="3287395" cy="25603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8235"/>
                <a:gridCol w="899160"/>
              </a:tblGrid>
              <a:tr h="1574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>
                          <a:latin typeface="Candara" pitchFamily="34" charset="0"/>
                        </a:rPr>
                        <a:t>Frequency [MHz]</a:t>
                      </a:r>
                      <a:endParaRPr lang="fr-FR" sz="1600" b="1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>
                          <a:latin typeface="Candara" pitchFamily="34" charset="0"/>
                        </a:rPr>
                        <a:t>704.4</a:t>
                      </a:r>
                      <a:endParaRPr lang="fr-FR" sz="1600" b="1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4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 err="1">
                          <a:solidFill>
                            <a:srgbClr val="A50021"/>
                          </a:solidFill>
                          <a:latin typeface="Candara" pitchFamily="34" charset="0"/>
                        </a:rPr>
                        <a:t>Bpk</a:t>
                      </a:r>
                      <a:r>
                        <a:rPr lang="en-GB" sz="1600" b="1" kern="800" dirty="0">
                          <a:solidFill>
                            <a:srgbClr val="A50021"/>
                          </a:solidFill>
                          <a:latin typeface="Candara" pitchFamily="34" charset="0"/>
                        </a:rPr>
                        <a:t>/</a:t>
                      </a:r>
                      <a:r>
                        <a:rPr lang="en-GB" sz="1600" b="1" kern="800" dirty="0" err="1">
                          <a:solidFill>
                            <a:srgbClr val="A50021"/>
                          </a:solidFill>
                          <a:latin typeface="Candara" pitchFamily="34" charset="0"/>
                        </a:rPr>
                        <a:t>Eacc</a:t>
                      </a:r>
                      <a:r>
                        <a:rPr lang="en-GB" sz="1600" b="1" kern="800" dirty="0">
                          <a:solidFill>
                            <a:srgbClr val="A50021"/>
                          </a:solidFill>
                          <a:latin typeface="Candara" pitchFamily="34" charset="0"/>
                        </a:rPr>
                        <a:t> [</a:t>
                      </a:r>
                      <a:r>
                        <a:rPr lang="en-GB" sz="1600" b="1" kern="800" dirty="0" err="1">
                          <a:solidFill>
                            <a:srgbClr val="A50021"/>
                          </a:solidFill>
                          <a:latin typeface="Candara" pitchFamily="34" charset="0"/>
                        </a:rPr>
                        <a:t>mT</a:t>
                      </a:r>
                      <a:r>
                        <a:rPr lang="en-GB" sz="1600" b="1" kern="800" dirty="0">
                          <a:solidFill>
                            <a:srgbClr val="A50021"/>
                          </a:solidFill>
                          <a:latin typeface="Candara" pitchFamily="34" charset="0"/>
                        </a:rPr>
                        <a:t>/(MV/m)]</a:t>
                      </a:r>
                      <a:endParaRPr lang="fr-FR" sz="1600" b="1" dirty="0">
                        <a:solidFill>
                          <a:srgbClr val="A50021"/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>
                          <a:solidFill>
                            <a:srgbClr val="A50021"/>
                          </a:solidFill>
                          <a:latin typeface="Candara" pitchFamily="34" charset="0"/>
                        </a:rPr>
                        <a:t>4.20</a:t>
                      </a:r>
                      <a:endParaRPr lang="fr-FR" sz="1600" b="1">
                        <a:solidFill>
                          <a:srgbClr val="A50021"/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4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 err="1">
                          <a:solidFill>
                            <a:srgbClr val="A50021"/>
                          </a:solidFill>
                          <a:latin typeface="Candara" pitchFamily="34" charset="0"/>
                        </a:rPr>
                        <a:t>Epk</a:t>
                      </a:r>
                      <a:r>
                        <a:rPr lang="en-GB" sz="1600" b="1" kern="800" dirty="0">
                          <a:solidFill>
                            <a:srgbClr val="A50021"/>
                          </a:solidFill>
                          <a:latin typeface="Candara" pitchFamily="34" charset="0"/>
                        </a:rPr>
                        <a:t>/</a:t>
                      </a:r>
                      <a:r>
                        <a:rPr lang="en-GB" sz="1600" b="1" kern="800" dirty="0" err="1">
                          <a:solidFill>
                            <a:srgbClr val="A50021"/>
                          </a:solidFill>
                          <a:latin typeface="Candara" pitchFamily="34" charset="0"/>
                        </a:rPr>
                        <a:t>Eacc</a:t>
                      </a:r>
                      <a:endParaRPr lang="fr-FR" sz="1600" b="1" dirty="0">
                        <a:solidFill>
                          <a:srgbClr val="A50021"/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>
                          <a:solidFill>
                            <a:srgbClr val="A50021"/>
                          </a:solidFill>
                          <a:latin typeface="Candara" pitchFamily="34" charset="0"/>
                        </a:rPr>
                        <a:t>1.99</a:t>
                      </a:r>
                      <a:endParaRPr lang="fr-FR" sz="1600" b="1" dirty="0">
                        <a:solidFill>
                          <a:srgbClr val="A50021"/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4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>
                          <a:latin typeface="Candara" pitchFamily="34" charset="0"/>
                        </a:rPr>
                        <a:t>G [Ohm]</a:t>
                      </a:r>
                      <a:endParaRPr lang="fr-FR" sz="1600" b="1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>
                          <a:latin typeface="Candara" pitchFamily="34" charset="0"/>
                        </a:rPr>
                        <a:t>270</a:t>
                      </a:r>
                      <a:endParaRPr lang="fr-FR" sz="1600" b="1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4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>
                          <a:latin typeface="Candara" pitchFamily="34" charset="0"/>
                        </a:rPr>
                        <a:t>Cell to cell coupling</a:t>
                      </a:r>
                      <a:endParaRPr lang="fr-FR" sz="1600" b="1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>
                          <a:latin typeface="Candara" pitchFamily="34" charset="0"/>
                        </a:rPr>
                        <a:t>1.92 %</a:t>
                      </a:r>
                      <a:endParaRPr lang="fr-FR" sz="1600" b="1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>
                          <a:latin typeface="Candara" pitchFamily="34" charset="0"/>
                        </a:rPr>
                        <a:t>r/Q [Ohms]</a:t>
                      </a:r>
                      <a:endParaRPr lang="fr-FR" sz="1600" b="1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>
                          <a:latin typeface="Candara" pitchFamily="34" charset="0"/>
                        </a:rPr>
                        <a:t>566</a:t>
                      </a:r>
                      <a:endParaRPr lang="fr-FR" sz="1600" b="1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 err="1">
                          <a:latin typeface="Candara" pitchFamily="34" charset="0"/>
                        </a:rPr>
                        <a:t>Lacc</a:t>
                      </a:r>
                      <a:r>
                        <a:rPr lang="en-GB" sz="1600" b="1" kern="800" dirty="0">
                          <a:latin typeface="Candara" pitchFamily="34" charset="0"/>
                        </a:rPr>
                        <a:t> = </a:t>
                      </a:r>
                      <a:r>
                        <a:rPr lang="en-GB" sz="1600" b="1" kern="800" dirty="0" err="1">
                          <a:latin typeface="Candara" pitchFamily="34" charset="0"/>
                        </a:rPr>
                        <a:t>Ngap.b.l</a:t>
                      </a:r>
                      <a:r>
                        <a:rPr lang="en-GB" sz="1600" b="1" kern="800" dirty="0">
                          <a:latin typeface="Candara" pitchFamily="34" charset="0"/>
                        </a:rPr>
                        <a:t>/2 [m]</a:t>
                      </a:r>
                      <a:endParaRPr lang="fr-FR" sz="1600" b="1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>
                          <a:latin typeface="Candara" pitchFamily="34" charset="0"/>
                        </a:rPr>
                        <a:t>1.0647</a:t>
                      </a:r>
                      <a:endParaRPr lang="fr-FR" sz="1600" b="1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Image 12" descr="mode-fonda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86446" y="2928934"/>
            <a:ext cx="3000396" cy="4422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60648"/>
            <a:ext cx="6572296" cy="71438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Beta=1</a:t>
            </a:r>
            <a:endParaRPr lang="en-GB" sz="2800" dirty="0"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568" y="1124744"/>
            <a:ext cx="7848872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Tuning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system</a:t>
            </a: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9064" y="1635640"/>
            <a:ext cx="5210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Candara" pitchFamily="34" charset="0"/>
              </a:rPr>
              <a:t> Saclay V type </a:t>
            </a:r>
            <a:r>
              <a:rPr lang="fr-FR" sz="2000" dirty="0" err="1" smtClean="0">
                <a:latin typeface="Candara" pitchFamily="34" charset="0"/>
              </a:rPr>
              <a:t>with</a:t>
            </a:r>
            <a:r>
              <a:rPr lang="fr-FR" sz="2000" dirty="0" smtClean="0">
                <a:latin typeface="Candara" pitchFamily="34" charset="0"/>
              </a:rPr>
              <a:t> 1 </a:t>
            </a:r>
            <a:r>
              <a:rPr lang="fr-FR" sz="2000" dirty="0" err="1" smtClean="0">
                <a:latin typeface="Candara" pitchFamily="34" charset="0"/>
              </a:rPr>
              <a:t>piezo</a:t>
            </a:r>
            <a:endParaRPr lang="fr-FR" sz="20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000" dirty="0" smtClean="0">
                <a:latin typeface="Candara" pitchFamily="34" charset="0"/>
              </a:rPr>
              <a:t> </a:t>
            </a:r>
            <a:r>
              <a:rPr lang="fr-FR" sz="2000" dirty="0" err="1" smtClean="0">
                <a:latin typeface="Candara" pitchFamily="34" charset="0"/>
              </a:rPr>
              <a:t>Tuning</a:t>
            </a:r>
            <a:r>
              <a:rPr lang="fr-FR" sz="2000" dirty="0" smtClean="0">
                <a:latin typeface="Candara" pitchFamily="34" charset="0"/>
              </a:rPr>
              <a:t> </a:t>
            </a:r>
            <a:r>
              <a:rPr lang="fr-FR" sz="2000" dirty="0" err="1" smtClean="0">
                <a:latin typeface="Candara" pitchFamily="34" charset="0"/>
              </a:rPr>
              <a:t>sensitivity</a:t>
            </a:r>
            <a:r>
              <a:rPr lang="fr-FR" sz="2000" dirty="0" smtClean="0">
                <a:latin typeface="Candara" pitchFamily="34" charset="0"/>
              </a:rPr>
              <a:t> of </a:t>
            </a:r>
            <a:r>
              <a:rPr lang="fr-FR" sz="2000" b="1" dirty="0" smtClean="0">
                <a:latin typeface="Candara" pitchFamily="34" charset="0"/>
              </a:rPr>
              <a:t>164 kHz/mm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 Lorentz forces detuning factor : </a:t>
            </a:r>
            <a:r>
              <a:rPr lang="en-US" sz="2000" b="1" dirty="0" smtClean="0">
                <a:latin typeface="Candara" pitchFamily="34" charset="0"/>
                <a:sym typeface="Wingdings" pitchFamily="2" charset="2"/>
              </a:rPr>
              <a:t>K</a:t>
            </a:r>
            <a:r>
              <a:rPr lang="en-US" sz="2000" b="1" baseline="-25000" dirty="0" smtClean="0">
                <a:latin typeface="Candara" pitchFamily="34" charset="0"/>
                <a:sym typeface="Wingdings" pitchFamily="2" charset="2"/>
              </a:rPr>
              <a:t>L</a:t>
            </a:r>
            <a:r>
              <a:rPr lang="en-US" sz="2000" b="1" dirty="0" smtClean="0">
                <a:latin typeface="Candara" pitchFamily="34" charset="0"/>
                <a:sym typeface="Wingdings" pitchFamily="2" charset="2"/>
              </a:rPr>
              <a:t>~ -1.2 Hz/(MV/m)²</a:t>
            </a: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latin typeface="Candara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 9 tuning systems delivered in May 2011</a:t>
            </a:r>
            <a:endParaRPr lang="fr-FR" sz="2000" b="1" dirty="0" smtClean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25" name="Picture 4" descr="CEA_logo2010_h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52"/>
            <a:ext cx="1115616" cy="793749"/>
          </a:xfrm>
          <a:prstGeom prst="rect">
            <a:avLst/>
          </a:prstGeom>
          <a:noFill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57158" y="4000504"/>
            <a:ext cx="2535047" cy="2000264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28" name="Picture 2" descr="\\Dapdc5\jplouin\My Documents\SPL\presentations\ESS-SPL-juil11\tun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000504"/>
            <a:ext cx="4357497" cy="211564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sp>
        <p:nvSpPr>
          <p:cNvPr id="29" name="Flèche droite 28"/>
          <p:cNvSpPr/>
          <p:nvPr/>
        </p:nvSpPr>
        <p:spPr>
          <a:xfrm>
            <a:off x="3071802" y="4857760"/>
            <a:ext cx="864096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space réservé du pied de page 7"/>
          <p:cNvSpPr txBox="1">
            <a:spLocks/>
          </p:cNvSpPr>
          <p:nvPr/>
        </p:nvSpPr>
        <p:spPr>
          <a:xfrm>
            <a:off x="500034" y="6286520"/>
            <a:ext cx="850112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</a:t>
            </a: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Plouin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High beta cavity for SPL- ESS/SPL collaboration meeting, </a:t>
            </a: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Saclay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30 </a:t>
            </a: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june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01 </a:t>
            </a: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july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2011</a:t>
            </a:r>
            <a:endParaRPr kumimoji="0" lang="fr-FR" sz="1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" name="Image 35" descr="KL_Kext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15008" y="1000108"/>
            <a:ext cx="3428992" cy="2500330"/>
          </a:xfrm>
          <a:prstGeom prst="rect">
            <a:avLst/>
          </a:prstGeom>
        </p:spPr>
      </p:pic>
      <p:cxnSp>
        <p:nvCxnSpPr>
          <p:cNvPr id="38" name="Connecteur droit avec flèche 37"/>
          <p:cNvCxnSpPr/>
          <p:nvPr/>
        </p:nvCxnSpPr>
        <p:spPr>
          <a:xfrm flipV="1">
            <a:off x="5429256" y="1500174"/>
            <a:ext cx="228601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7858148" y="142873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 descr="\\Dapdc5\jplouin\My Documents\SPL\SRF11\formule_K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1000108"/>
            <a:ext cx="1571636" cy="388231"/>
          </a:xfrm>
          <a:prstGeom prst="rect">
            <a:avLst/>
          </a:prstGeom>
          <a:noFill/>
        </p:spPr>
      </p:pic>
      <p:pic>
        <p:nvPicPr>
          <p:cNvPr id="15" name="Picture 5" descr="\\Dapdc5\jplouin\My Documents\SPL\SRF11\anneaux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1060591"/>
            <a:ext cx="574355" cy="939649"/>
          </a:xfrm>
          <a:prstGeom prst="rect">
            <a:avLst/>
          </a:prstGeom>
          <a:noFill/>
        </p:spPr>
      </p:pic>
      <p:cxnSp>
        <p:nvCxnSpPr>
          <p:cNvPr id="16" name="Connecteur droit avec flèche 15"/>
          <p:cNvCxnSpPr/>
          <p:nvPr/>
        </p:nvCxnSpPr>
        <p:spPr>
          <a:xfrm rot="5400000" flipH="1" flipV="1">
            <a:off x="4893471" y="1893083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929190" y="78579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ring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60648"/>
            <a:ext cx="6572296" cy="71438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Beta 0.65 &amp; Beta=1 common features</a:t>
            </a:r>
            <a:endParaRPr lang="en-GB" sz="2800" dirty="0"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568" y="1000108"/>
            <a:ext cx="7848872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latin typeface="Candara" pitchFamily="34" charset="0"/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  <a:latin typeface="Candara" pitchFamily="34" charset="0"/>
              </a:rPr>
              <a:t>Orders</a:t>
            </a:r>
            <a:r>
              <a:rPr lang="fr-FR" sz="2000" b="1" dirty="0" smtClean="0">
                <a:solidFill>
                  <a:srgbClr val="C00000"/>
                </a:solidFill>
                <a:latin typeface="Candara" pitchFamily="34" charset="0"/>
              </a:rPr>
              <a:t>: end of 2011</a:t>
            </a:r>
          </a:p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latin typeface="Candara" pitchFamily="34" charset="0"/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  <a:latin typeface="Candara" pitchFamily="34" charset="0"/>
              </a:rPr>
              <a:t>Same</a:t>
            </a:r>
            <a:r>
              <a:rPr lang="fr-FR" sz="2000" b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  <a:latin typeface="Candara" pitchFamily="34" charset="0"/>
              </a:rPr>
              <a:t>helium</a:t>
            </a:r>
            <a:r>
              <a:rPr lang="fr-FR" sz="2000" b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  <a:latin typeface="Candara" pitchFamily="34" charset="0"/>
              </a:rPr>
              <a:t>vessel</a:t>
            </a:r>
            <a:r>
              <a:rPr lang="fr-FR" sz="2000" b="1" dirty="0" smtClean="0">
                <a:solidFill>
                  <a:srgbClr val="C00000"/>
                </a:solidFill>
                <a:latin typeface="Candara" pitchFamily="34" charset="0"/>
              </a:rPr>
              <a:t> design and </a:t>
            </a:r>
            <a:r>
              <a:rPr lang="fr-FR" sz="2000" b="1" dirty="0" err="1" smtClean="0">
                <a:solidFill>
                  <a:srgbClr val="C00000"/>
                </a:solidFill>
                <a:latin typeface="Candara" pitchFamily="34" charset="0"/>
              </a:rPr>
              <a:t>same</a:t>
            </a:r>
            <a:r>
              <a:rPr lang="fr-FR" sz="2000" b="1" dirty="0" smtClean="0">
                <a:solidFill>
                  <a:srgbClr val="C00000"/>
                </a:solidFill>
                <a:latin typeface="Candara" pitchFamily="34" charset="0"/>
              </a:rPr>
              <a:t> end-groups</a:t>
            </a: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85786" y="4214818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A50021"/>
                </a:solidFill>
                <a:latin typeface="Candara" pitchFamily="34" charset="0"/>
                <a:sym typeface="Wingdings" pitchFamily="2" charset="2"/>
              </a:rPr>
              <a:t> Final test in horizontal cryostat with the same auxiliary components </a:t>
            </a: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(tuning system + RF coupler) </a:t>
            </a:r>
            <a:endParaRPr lang="fr-FR" sz="2000" dirty="0" smtClean="0">
              <a:latin typeface="Candara" pitchFamily="34" charset="0"/>
            </a:endParaRPr>
          </a:p>
        </p:txBody>
      </p:sp>
      <p:pic>
        <p:nvPicPr>
          <p:cNvPr id="25" name="Picture 4" descr="CEA_logo2010_h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0368" y="71414"/>
            <a:ext cx="1115616" cy="793749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000240"/>
            <a:ext cx="3372991" cy="204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D:\PROJETS\CERN (LINAC4 &amp; SPL)\SPL\EucardMeeting_OrsayMai2011\Plans+vue3D_cavité\Coupe ß065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785926"/>
            <a:ext cx="3471700" cy="2552699"/>
          </a:xfrm>
          <a:prstGeom prst="rect">
            <a:avLst/>
          </a:prstGeom>
          <a:noFill/>
        </p:spPr>
      </p:pic>
      <p:pic>
        <p:nvPicPr>
          <p:cNvPr id="15" name="Picture 2" descr="D:\PROJETS\CERN (LINAC4 &amp; SPL)\SPL\Meetings SPL\CERNMeeting_Nov2010\Images Cavite Eucard\Cavite IPN Test Cryolab05.png"/>
          <p:cNvPicPr>
            <a:picLocks noChangeAspect="1" noChangeArrowheads="1"/>
          </p:cNvPicPr>
          <p:nvPr/>
        </p:nvPicPr>
        <p:blipFill>
          <a:blip r:embed="rId6" cstate="print"/>
          <a:srcRect l="15500" t="231"/>
          <a:stretch>
            <a:fillRect/>
          </a:stretch>
        </p:blipFill>
        <p:spPr bwMode="auto">
          <a:xfrm>
            <a:off x="3357554" y="5000636"/>
            <a:ext cx="2740536" cy="1616596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4929190" y="371475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ndara" pitchFamily="34" charset="0"/>
              </a:rPr>
              <a:t>CEA Saclay beta=1</a:t>
            </a:r>
            <a:endParaRPr lang="fr-FR" dirty="0">
              <a:latin typeface="Candara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71472" y="370261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ndara" pitchFamily="34" charset="0"/>
              </a:rPr>
              <a:t>IPN Orsay beta 0.65</a:t>
            </a:r>
            <a:endParaRPr lang="fr-FR" dirty="0">
              <a:latin typeface="Candara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000364" y="185736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Candara" pitchFamily="34" charset="0"/>
              </a:rPr>
              <a:t>Titanium</a:t>
            </a:r>
            <a:r>
              <a:rPr lang="fr-FR" dirty="0" smtClean="0">
                <a:latin typeface="Candara" pitchFamily="34" charset="0"/>
              </a:rPr>
              <a:t> He </a:t>
            </a:r>
            <a:r>
              <a:rPr lang="fr-FR" dirty="0" err="1" smtClean="0">
                <a:latin typeface="Candara" pitchFamily="34" charset="0"/>
              </a:rPr>
              <a:t>vessel</a:t>
            </a:r>
            <a:endParaRPr lang="fr-FR" dirty="0">
              <a:latin typeface="Candara" pitchFamily="34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rot="10800000" flipV="1">
            <a:off x="3428992" y="2214554"/>
            <a:ext cx="428628" cy="101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9" idx="2"/>
          </p:cNvCxnSpPr>
          <p:nvPr/>
        </p:nvCxnSpPr>
        <p:spPr>
          <a:xfrm rot="16200000" flipH="1">
            <a:off x="4685228" y="1756278"/>
            <a:ext cx="416486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5" name="Picture 1" descr="C:\Users\olry\Downloads\296_1.jpg"/>
          <p:cNvPicPr>
            <a:picLocks noChangeAspect="1" noChangeArrowheads="1"/>
          </p:cNvPicPr>
          <p:nvPr/>
        </p:nvPicPr>
        <p:blipFill>
          <a:blip r:embed="rId7" cstate="print"/>
          <a:srcRect t="10301" r="26568"/>
          <a:stretch>
            <a:fillRect/>
          </a:stretch>
        </p:blipFill>
        <p:spPr bwMode="auto">
          <a:xfrm>
            <a:off x="6929454" y="4214818"/>
            <a:ext cx="1714512" cy="2514596"/>
          </a:xfrm>
          <a:prstGeom prst="rect">
            <a:avLst/>
          </a:prstGeom>
          <a:noFill/>
        </p:spPr>
      </p:pic>
      <p:pic>
        <p:nvPicPr>
          <p:cNvPr id="34" name="Picture 3" descr="D:\PROJETS\CERN (LINAC4 &amp; SPL)\SPL\Meetings SPL\CERNMeeting_Nov2010\Images Cavite Eucard\Cavite IPN Test Cryolab0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5240" y="4929198"/>
            <a:ext cx="2375124" cy="1769403"/>
          </a:xfrm>
          <a:prstGeom prst="rect">
            <a:avLst/>
          </a:prstGeom>
          <a:noFill/>
        </p:spPr>
      </p:pic>
      <p:pic>
        <p:nvPicPr>
          <p:cNvPr id="35" name="Image 34" descr="logoip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428728" cy="932509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7643834" y="6357958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CRYHOLAB</a:t>
            </a:r>
            <a:endParaRPr lang="fr-FR" sz="1600" b="1" dirty="0"/>
          </a:p>
        </p:txBody>
      </p:sp>
      <p:pic>
        <p:nvPicPr>
          <p:cNvPr id="52226" name="Picture 2" descr="D:\Documentation\Documents IPN\Logos (IPN,IN2P3...)\logo_supratech_400.jpg"/>
          <p:cNvPicPr>
            <a:picLocks noChangeAspect="1" noChangeArrowheads="1"/>
          </p:cNvPicPr>
          <p:nvPr/>
        </p:nvPicPr>
        <p:blipFill>
          <a:blip r:embed="rId10" cstate="print"/>
          <a:srcRect b="31955"/>
          <a:stretch>
            <a:fillRect/>
          </a:stretch>
        </p:blipFill>
        <p:spPr bwMode="auto">
          <a:xfrm>
            <a:off x="7715272" y="6620274"/>
            <a:ext cx="928694" cy="1248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Prospectives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ol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Prospectives2011</Template>
  <TotalTime>7120</TotalTime>
  <Words>1253</Words>
  <Application>Microsoft Office PowerPoint</Application>
  <PresentationFormat>Affichage à l'écran (4:3)</PresentationFormat>
  <Paragraphs>291</Paragraphs>
  <Slides>16</Slides>
  <Notes>15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Prospectives2011</vt:lpstr>
      <vt:lpstr>Photo Editor Photo</vt:lpstr>
      <vt:lpstr>Diapositive 1</vt:lpstr>
      <vt:lpstr>outline</vt:lpstr>
      <vt:lpstr>SPL layout</vt:lpstr>
      <vt:lpstr>collaboration: who is doing what?</vt:lpstr>
      <vt:lpstr>Beta 0.65</vt:lpstr>
      <vt:lpstr>Beta 0.65</vt:lpstr>
      <vt:lpstr>Beta=1</vt:lpstr>
      <vt:lpstr>Beta=1</vt:lpstr>
      <vt:lpstr>Beta 0.65 &amp; Beta=1 common features</vt:lpstr>
      <vt:lpstr>Beta=1</vt:lpstr>
      <vt:lpstr>“universal” Beta=1</vt:lpstr>
      <vt:lpstr>HOM studies</vt:lpstr>
      <vt:lpstr>HOM studies</vt:lpstr>
      <vt:lpstr>Short-cryomodule</vt:lpstr>
      <vt:lpstr>Short-cryomodule</vt:lpstr>
      <vt:lpstr>acknowledgments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Prospectives</dc:title>
  <dc:creator>olry</dc:creator>
  <cp:lastModifiedBy>olry</cp:lastModifiedBy>
  <cp:revision>528</cp:revision>
  <dcterms:created xsi:type="dcterms:W3CDTF">2011-03-24T09:25:08Z</dcterms:created>
  <dcterms:modified xsi:type="dcterms:W3CDTF">2011-07-28T12:11:00Z</dcterms:modified>
</cp:coreProperties>
</file>