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7" r:id="rId4"/>
    <p:sldId id="271" r:id="rId5"/>
    <p:sldId id="272" r:id="rId6"/>
    <p:sldId id="264" r:id="rId7"/>
    <p:sldId id="259" r:id="rId8"/>
    <p:sldId id="266" r:id="rId9"/>
    <p:sldId id="262" r:id="rId10"/>
    <p:sldId id="274" r:id="rId11"/>
    <p:sldId id="278" r:id="rId12"/>
    <p:sldId id="275" r:id="rId13"/>
    <p:sldId id="276" r:id="rId14"/>
    <p:sldId id="277" r:id="rId15"/>
    <p:sldId id="273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AAE9-8842-EC4A-90B1-A6C991804E4D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4EB2C-B39F-DC49-ACC3-D0D95E469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80E0-E375-2444-9718-359241C4F7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F6A6-C058-1F48-B543-20EA01F970B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HIE-ISOLDE cavity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C8E-0130-3546-832B-8EA8BF913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4C0603-E103-624C-BCA2-321449A73502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M. Pasini HIE-ISOLDE cavity review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F6CC8E-0130-3546-832B-8EA8BF9130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pasini:Library:Mail%20Downloads:DESIGN%20OF%20THE%20HIGH%20BETA%20CRYOMODULE%20IPAC2011_1.11.docx!OLE_LINK1" TargetMode="External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5" Type="http://schemas.openxmlformats.org/officeDocument/2006/relationships/image" Target="../media/image10.pdf"/><Relationship Id="rId6" Type="http://schemas.openxmlformats.org/officeDocument/2006/relationships/image" Target="../media/image11.png"/><Relationship Id="rId7" Type="http://schemas.openxmlformats.org/officeDocument/2006/relationships/image" Target="../media/image12.pdf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HIE-ISOLDE Quarter Wave </a:t>
            </a:r>
            <a:br>
              <a:rPr lang="en-US" dirty="0" smtClean="0"/>
            </a:br>
            <a:r>
              <a:rPr lang="en-US" dirty="0" err="1" smtClean="0"/>
              <a:t>Nb</a:t>
            </a:r>
            <a:r>
              <a:rPr lang="en-US" dirty="0" smtClean="0"/>
              <a:t>/Cu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Pasini, SRF2011 Chicago, Illinois, US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 sputtering (TUP067)</a:t>
            </a:r>
            <a:endParaRPr lang="en-US" dirty="0"/>
          </a:p>
        </p:txBody>
      </p:sp>
      <p:pic>
        <p:nvPicPr>
          <p:cNvPr id="4" name="Picture 1" descr="IMG_0071.JPG"/>
          <p:cNvPicPr>
            <a:picLocks noChangeAspect="1"/>
          </p:cNvPicPr>
          <p:nvPr/>
        </p:nvPicPr>
        <p:blipFill>
          <a:blip r:embed="rId2" cstate="print"/>
          <a:srcRect l="10104" r="6578"/>
          <a:stretch>
            <a:fillRect/>
          </a:stretch>
        </p:blipFill>
        <p:spPr bwMode="auto">
          <a:xfrm>
            <a:off x="170861" y="1340768"/>
            <a:ext cx="2714644" cy="43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Divisions\EST\Groups\SM\ThinFilms\DataFiles\Building252\HIE-ISOLDE\Photos\CoolingCircuit\P7090004.JPG"/>
          <p:cNvPicPr>
            <a:picLocks noChangeAspect="1" noChangeArrowheads="1"/>
          </p:cNvPicPr>
          <p:nvPr/>
        </p:nvPicPr>
        <p:blipFill>
          <a:blip r:embed="rId3" cstate="print"/>
          <a:srcRect r="6666"/>
          <a:stretch>
            <a:fillRect/>
          </a:stretch>
        </p:blipFill>
        <p:spPr bwMode="auto">
          <a:xfrm>
            <a:off x="3059832" y="1340768"/>
            <a:ext cx="3040953" cy="4344194"/>
          </a:xfrm>
          <a:prstGeom prst="rect">
            <a:avLst/>
          </a:prstGeom>
          <a:noFill/>
        </p:spPr>
      </p:pic>
      <p:pic>
        <p:nvPicPr>
          <p:cNvPr id="6" name="Picture 1" descr="IMG_0132.JPG"/>
          <p:cNvPicPr>
            <a:picLocks noChangeAspect="1"/>
          </p:cNvPicPr>
          <p:nvPr/>
        </p:nvPicPr>
        <p:blipFill>
          <a:blip r:embed="rId4" cstate="print"/>
          <a:srcRect r="19150"/>
          <a:stretch>
            <a:fillRect/>
          </a:stretch>
        </p:blipFill>
        <p:spPr bwMode="auto">
          <a:xfrm>
            <a:off x="6300192" y="1340768"/>
            <a:ext cx="2634198" cy="43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976902"/>
            <a:ext cx="4087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Diode and Magnetron sputtering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7194" y="5684962"/>
            <a:ext cx="376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S. </a:t>
            </a:r>
            <a:r>
              <a:rPr lang="en-US" dirty="0" err="1" smtClean="0"/>
              <a:t>Calatroni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0"/>
            <a:ext cx="8229600" cy="673600"/>
          </a:xfrm>
        </p:spPr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 Sputtering and RF Tests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728" y="980728"/>
            <a:ext cx="250128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Q1.4 Magnetron</a:t>
            </a:r>
          </a:p>
          <a:p>
            <a:r>
              <a:rPr lang="en-US" sz="1400" b="1" dirty="0" smtClean="0">
                <a:cs typeface="Arial" pitchFamily="34" charset="0"/>
              </a:rPr>
              <a:t>30.6.2010</a:t>
            </a:r>
          </a:p>
          <a:p>
            <a:endParaRPr lang="en-US" sz="1400" dirty="0" smtClean="0">
              <a:cs typeface="Arial" pitchFamily="34" charset="0"/>
            </a:endParaRPr>
          </a:p>
          <a:p>
            <a:r>
              <a:rPr lang="en-US" sz="1400" b="1" dirty="0" smtClean="0">
                <a:cs typeface="Arial" pitchFamily="34" charset="0"/>
              </a:rPr>
              <a:t>Ion etching</a:t>
            </a:r>
          </a:p>
          <a:p>
            <a:r>
              <a:rPr lang="en-US" sz="1400" dirty="0" smtClean="0">
                <a:cs typeface="Arial" pitchFamily="34" charset="0"/>
              </a:rPr>
              <a:t>During 10 min</a:t>
            </a:r>
          </a:p>
          <a:p>
            <a:r>
              <a:rPr lang="en-US" sz="1400" dirty="0" smtClean="0">
                <a:cs typeface="Arial" pitchFamily="34" charset="0"/>
              </a:rPr>
              <a:t>P=3.6*10</a:t>
            </a:r>
            <a:r>
              <a:rPr lang="en-US" sz="1400" baseline="30000" dirty="0" smtClean="0">
                <a:cs typeface="Arial" pitchFamily="34" charset="0"/>
              </a:rPr>
              <a:t>-2</a:t>
            </a:r>
            <a:r>
              <a:rPr lang="en-US" sz="1400" dirty="0" smtClean="0">
                <a:cs typeface="Arial" pitchFamily="34" charset="0"/>
              </a:rPr>
              <a:t> mbar</a:t>
            </a:r>
          </a:p>
          <a:p>
            <a:r>
              <a:rPr lang="en-US" sz="1400" dirty="0" smtClean="0">
                <a:cs typeface="Arial" pitchFamily="34" charset="0"/>
              </a:rPr>
              <a:t>Cavity U=572V; I=0.76 A</a:t>
            </a:r>
          </a:p>
          <a:p>
            <a:r>
              <a:rPr lang="en-US" sz="1400" dirty="0" smtClean="0">
                <a:cs typeface="Arial" pitchFamily="34" charset="0"/>
              </a:rPr>
              <a:t>Coil I=30A; U=34V</a:t>
            </a:r>
          </a:p>
          <a:p>
            <a:endParaRPr lang="en-US" sz="900" dirty="0" smtClean="0">
              <a:cs typeface="Arial" pitchFamily="34" charset="0"/>
            </a:endParaRPr>
          </a:p>
          <a:p>
            <a:r>
              <a:rPr lang="en-US" sz="1400" b="1" dirty="0" smtClean="0">
                <a:cs typeface="Arial" pitchFamily="34" charset="0"/>
              </a:rPr>
              <a:t>Magnetron sputtering</a:t>
            </a:r>
          </a:p>
          <a:p>
            <a:r>
              <a:rPr lang="en-US" sz="1400" dirty="0" smtClean="0">
                <a:cs typeface="Arial" pitchFamily="34" charset="0"/>
              </a:rPr>
              <a:t>Coating time= 8h20</a:t>
            </a:r>
          </a:p>
          <a:p>
            <a:r>
              <a:rPr lang="en-US" sz="1400" dirty="0" smtClean="0">
                <a:cs typeface="Arial" pitchFamily="34" charset="0"/>
              </a:rPr>
              <a:t>P=1.5*10</a:t>
            </a:r>
            <a:r>
              <a:rPr lang="en-US" sz="1400" baseline="30000" dirty="0" smtClean="0">
                <a:cs typeface="Arial" pitchFamily="34" charset="0"/>
              </a:rPr>
              <a:t>-2</a:t>
            </a:r>
            <a:r>
              <a:rPr lang="en-US" sz="1400" dirty="0" smtClean="0">
                <a:cs typeface="Arial" pitchFamily="34" charset="0"/>
              </a:rPr>
              <a:t> mbar</a:t>
            </a:r>
          </a:p>
          <a:p>
            <a:r>
              <a:rPr lang="en-US" sz="1400" dirty="0" smtClean="0">
                <a:cs typeface="Arial" pitchFamily="34" charset="0"/>
              </a:rPr>
              <a:t>Cathode I= 3A; U=244V</a:t>
            </a:r>
          </a:p>
          <a:p>
            <a:r>
              <a:rPr lang="en-US" sz="1400" dirty="0" smtClean="0">
                <a:cs typeface="Arial" pitchFamily="34" charset="0"/>
              </a:rPr>
              <a:t>Cavity I=3.24A; U=80V</a:t>
            </a:r>
          </a:p>
          <a:p>
            <a:r>
              <a:rPr lang="en-US" sz="1400" dirty="0" smtClean="0">
                <a:cs typeface="Arial" pitchFamily="34" charset="0"/>
              </a:rPr>
              <a:t>Coil I=40A; U=50V</a:t>
            </a:r>
          </a:p>
          <a:p>
            <a:r>
              <a:rPr lang="en-US" sz="1400" dirty="0" err="1" smtClean="0">
                <a:cs typeface="Times New Roman" pitchFamily="18" charset="0"/>
              </a:rPr>
              <a:t>T</a:t>
            </a:r>
            <a:r>
              <a:rPr lang="en-US" sz="1100" dirty="0" err="1" smtClean="0">
                <a:cs typeface="Times New Roman" pitchFamily="18" charset="0"/>
              </a:rPr>
              <a:t>cavity</a:t>
            </a:r>
            <a:r>
              <a:rPr lang="en-US" sz="1400" dirty="0" smtClean="0">
                <a:cs typeface="Times New Roman" pitchFamily="18" charset="0"/>
              </a:rPr>
              <a:t>=150°C</a:t>
            </a:r>
          </a:p>
          <a:p>
            <a:endParaRPr lang="en-US" sz="1400" dirty="0" smtClean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5432" y="973400"/>
            <a:ext cx="21602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Q2.1 Magnetron</a:t>
            </a:r>
          </a:p>
          <a:p>
            <a:r>
              <a:rPr lang="en-US" sz="1400" b="1" dirty="0" smtClean="0">
                <a:cs typeface="Times New Roman" pitchFamily="18" charset="0"/>
              </a:rPr>
              <a:t>29.3.2011</a:t>
            </a:r>
          </a:p>
          <a:p>
            <a:endParaRPr lang="en-US" sz="1400" dirty="0" smtClean="0">
              <a:cs typeface="Times New Roman" pitchFamily="18" charset="0"/>
            </a:endParaRPr>
          </a:p>
          <a:p>
            <a:r>
              <a:rPr lang="en-US" sz="1400" b="1" dirty="0" smtClean="0">
                <a:cs typeface="Times New Roman" pitchFamily="18" charset="0"/>
              </a:rPr>
              <a:t>Ion etching</a:t>
            </a:r>
          </a:p>
          <a:p>
            <a:r>
              <a:rPr lang="en-US" sz="1400" dirty="0" smtClean="0">
                <a:cs typeface="Times New Roman" pitchFamily="18" charset="0"/>
              </a:rPr>
              <a:t>During 10 min</a:t>
            </a:r>
          </a:p>
          <a:p>
            <a:r>
              <a:rPr lang="en-US" sz="1400" dirty="0" smtClean="0">
                <a:cs typeface="Arial" pitchFamily="34" charset="0"/>
              </a:rPr>
              <a:t>P=3.6*10</a:t>
            </a:r>
            <a:r>
              <a:rPr lang="en-US" sz="1400" baseline="30000" dirty="0" smtClean="0">
                <a:cs typeface="Arial" pitchFamily="34" charset="0"/>
              </a:rPr>
              <a:t>-2</a:t>
            </a:r>
            <a:r>
              <a:rPr lang="en-US" sz="1400" dirty="0" smtClean="0">
                <a:cs typeface="Arial" pitchFamily="34" charset="0"/>
              </a:rPr>
              <a:t> mbar</a:t>
            </a:r>
          </a:p>
          <a:p>
            <a:r>
              <a:rPr lang="en-US" sz="1400" dirty="0" smtClean="0">
                <a:cs typeface="Times New Roman" pitchFamily="18" charset="0"/>
              </a:rPr>
              <a:t>Cavity U=540V; I=0.76 A</a:t>
            </a:r>
          </a:p>
          <a:p>
            <a:r>
              <a:rPr lang="en-US" sz="1400" dirty="0" smtClean="0">
                <a:cs typeface="Times New Roman" pitchFamily="18" charset="0"/>
              </a:rPr>
              <a:t>Coil I=30A; U=34V</a:t>
            </a:r>
          </a:p>
          <a:p>
            <a:endParaRPr lang="en-US" sz="900" dirty="0" smtClean="0">
              <a:cs typeface="Times New Roman" pitchFamily="18" charset="0"/>
            </a:endParaRPr>
          </a:p>
          <a:p>
            <a:r>
              <a:rPr lang="en-US" sz="1400" b="1" dirty="0" smtClean="0">
                <a:cs typeface="Times New Roman" pitchFamily="18" charset="0"/>
              </a:rPr>
              <a:t>Magnetron sputtering</a:t>
            </a:r>
          </a:p>
          <a:p>
            <a:r>
              <a:rPr lang="en-US" sz="1400" dirty="0" smtClean="0">
                <a:cs typeface="Times New Roman" pitchFamily="18" charset="0"/>
              </a:rPr>
              <a:t>Coating time= 8h</a:t>
            </a:r>
          </a:p>
          <a:p>
            <a:r>
              <a:rPr lang="en-US" sz="1400" dirty="0" smtClean="0">
                <a:cs typeface="Times New Roman" pitchFamily="18" charset="0"/>
              </a:rPr>
              <a:t>P=8*10</a:t>
            </a:r>
            <a:r>
              <a:rPr lang="en-US" sz="1400" baseline="30000" dirty="0" smtClean="0">
                <a:cs typeface="Times New Roman" pitchFamily="18" charset="0"/>
              </a:rPr>
              <a:t>-3</a:t>
            </a:r>
            <a:r>
              <a:rPr lang="en-US" sz="1400" dirty="0" smtClean="0">
                <a:cs typeface="Times New Roman" pitchFamily="18" charset="0"/>
              </a:rPr>
              <a:t> mbar</a:t>
            </a:r>
          </a:p>
          <a:p>
            <a:r>
              <a:rPr lang="en-US" sz="1400" dirty="0" smtClean="0">
                <a:cs typeface="Times New Roman" pitchFamily="18" charset="0"/>
              </a:rPr>
              <a:t>Cathode I= 2.5A; U=360V</a:t>
            </a:r>
          </a:p>
          <a:p>
            <a:r>
              <a:rPr lang="en-US" sz="1400" dirty="0" smtClean="0">
                <a:cs typeface="Times New Roman" pitchFamily="18" charset="0"/>
              </a:rPr>
              <a:t>Cavity I=3.9A; U=80.4V</a:t>
            </a:r>
          </a:p>
          <a:p>
            <a:r>
              <a:rPr lang="en-US" sz="1400" dirty="0" smtClean="0">
                <a:cs typeface="Times New Roman" pitchFamily="18" charset="0"/>
              </a:rPr>
              <a:t>Coil I=30A; U=36V</a:t>
            </a:r>
          </a:p>
          <a:p>
            <a:r>
              <a:rPr lang="en-US" sz="1400" dirty="0" err="1" smtClean="0">
                <a:cs typeface="Times New Roman" pitchFamily="18" charset="0"/>
              </a:rPr>
              <a:t>T</a:t>
            </a:r>
            <a:r>
              <a:rPr lang="en-US" sz="1100" dirty="0" err="1" smtClean="0">
                <a:cs typeface="Times New Roman" pitchFamily="18" charset="0"/>
              </a:rPr>
              <a:t>cavity</a:t>
            </a:r>
            <a:r>
              <a:rPr lang="en-US" sz="1400" dirty="0" smtClean="0">
                <a:cs typeface="Times New Roman" pitchFamily="18" charset="0"/>
              </a:rPr>
              <a:t>=150°C</a:t>
            </a:r>
          </a:p>
          <a:p>
            <a:endParaRPr lang="en-US" sz="1400" dirty="0" smtClean="0">
              <a:cs typeface="Times New Roman" pitchFamily="18" charset="0"/>
            </a:endParaRPr>
          </a:p>
        </p:txBody>
      </p:sp>
      <p:pic>
        <p:nvPicPr>
          <p:cNvPr id="8" name="Picture 3" descr="\\cern.ch\dfs\Workspaces\t\therasse\Hie Isolde\Tests RF\Test Rf cern\cavitéprotocern2\photos\Cavte Q2_3 After sputtering 290311\Photo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616" y="4833336"/>
            <a:ext cx="1215000" cy="1620000"/>
          </a:xfrm>
          <a:prstGeom prst="rect">
            <a:avLst/>
          </a:prstGeom>
          <a:noFill/>
        </p:spPr>
      </p:pic>
      <p:pic>
        <p:nvPicPr>
          <p:cNvPr id="9" name="Picture 4" descr="\\cern.ch\dfs\Workspaces\t\therasse\Hie Isolde\Tests RF\Test Rf cern\CavityProtoCERN1\Depot 07-2010\DSCN0039.JPG"/>
          <p:cNvPicPr>
            <a:picLocks noChangeAspect="1" noChangeArrowheads="1"/>
          </p:cNvPicPr>
          <p:nvPr/>
        </p:nvPicPr>
        <p:blipFill>
          <a:blip r:embed="rId3" cstate="print"/>
          <a:srcRect l="6656"/>
          <a:stretch>
            <a:fillRect/>
          </a:stretch>
        </p:blipFill>
        <p:spPr bwMode="auto">
          <a:xfrm>
            <a:off x="2267744" y="4816202"/>
            <a:ext cx="2016224" cy="1620000"/>
          </a:xfrm>
          <a:prstGeom prst="rect">
            <a:avLst/>
          </a:prstGeom>
          <a:noFill/>
        </p:spPr>
      </p:pic>
      <p:pic>
        <p:nvPicPr>
          <p:cNvPr id="10" name="Picture 9" descr="CavityVancouver.png"/>
          <p:cNvPicPr>
            <a:picLocks noChangeAspect="1"/>
          </p:cNvPicPr>
          <p:nvPr/>
        </p:nvPicPr>
        <p:blipFill>
          <a:blip r:embed="rId4" cstate="print"/>
          <a:srcRect r="39178"/>
          <a:stretch>
            <a:fillRect/>
          </a:stretch>
        </p:blipFill>
        <p:spPr>
          <a:xfrm>
            <a:off x="88480" y="4797152"/>
            <a:ext cx="2046626" cy="162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980728"/>
            <a:ext cx="250128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Arial" pitchFamily="34" charset="0"/>
              </a:rPr>
              <a:t>Q1.3 Magnetron</a:t>
            </a:r>
          </a:p>
          <a:p>
            <a:r>
              <a:rPr lang="en-US" sz="1400" b="1" dirty="0" smtClean="0">
                <a:cs typeface="Arial" pitchFamily="34" charset="0"/>
              </a:rPr>
              <a:t>22.2.2010</a:t>
            </a:r>
          </a:p>
          <a:p>
            <a:endParaRPr lang="en-US" sz="1400" dirty="0" smtClean="0">
              <a:cs typeface="Arial" pitchFamily="34" charset="0"/>
            </a:endParaRPr>
          </a:p>
          <a:p>
            <a:r>
              <a:rPr lang="en-US" sz="1400" b="1" dirty="0" smtClean="0">
                <a:cs typeface="Arial" pitchFamily="34" charset="0"/>
              </a:rPr>
              <a:t>Ion etching</a:t>
            </a:r>
          </a:p>
          <a:p>
            <a:r>
              <a:rPr lang="en-US" sz="1400" dirty="0" smtClean="0">
                <a:cs typeface="Arial" pitchFamily="34" charset="0"/>
              </a:rPr>
              <a:t>None</a:t>
            </a:r>
          </a:p>
          <a:p>
            <a:endParaRPr lang="en-US" sz="1400" dirty="0" smtClean="0">
              <a:cs typeface="Arial" pitchFamily="34" charset="0"/>
            </a:endParaRPr>
          </a:p>
          <a:p>
            <a:endParaRPr lang="en-US" sz="1400" dirty="0" smtClean="0">
              <a:cs typeface="Arial" pitchFamily="34" charset="0"/>
            </a:endParaRPr>
          </a:p>
          <a:p>
            <a:endParaRPr lang="en-US" sz="1400" dirty="0" smtClean="0">
              <a:cs typeface="Arial" pitchFamily="34" charset="0"/>
            </a:endParaRPr>
          </a:p>
          <a:p>
            <a:endParaRPr lang="en-US" sz="900" dirty="0" smtClean="0">
              <a:cs typeface="Arial" pitchFamily="34" charset="0"/>
            </a:endParaRPr>
          </a:p>
          <a:p>
            <a:r>
              <a:rPr lang="en-US" sz="1400" b="1" dirty="0" smtClean="0">
                <a:cs typeface="Arial" pitchFamily="34" charset="0"/>
              </a:rPr>
              <a:t>Magnetron sputtering</a:t>
            </a:r>
          </a:p>
          <a:p>
            <a:r>
              <a:rPr lang="en-US" sz="1400" dirty="0" smtClean="0">
                <a:cs typeface="Arial" pitchFamily="34" charset="0"/>
              </a:rPr>
              <a:t>Coating time= 8h20</a:t>
            </a:r>
          </a:p>
          <a:p>
            <a:r>
              <a:rPr lang="en-US" sz="1400" dirty="0" smtClean="0">
                <a:cs typeface="Arial" pitchFamily="34" charset="0"/>
              </a:rPr>
              <a:t>P=1.5*10</a:t>
            </a:r>
            <a:r>
              <a:rPr lang="en-US" sz="1400" baseline="30000" dirty="0" smtClean="0">
                <a:cs typeface="Arial" pitchFamily="34" charset="0"/>
              </a:rPr>
              <a:t>-2</a:t>
            </a:r>
            <a:r>
              <a:rPr lang="en-US" sz="1400" dirty="0" smtClean="0">
                <a:cs typeface="Arial" pitchFamily="34" charset="0"/>
              </a:rPr>
              <a:t> mbar</a:t>
            </a:r>
          </a:p>
          <a:p>
            <a:r>
              <a:rPr lang="en-US" sz="1400" dirty="0" smtClean="0">
                <a:cs typeface="Arial" pitchFamily="34" charset="0"/>
              </a:rPr>
              <a:t>Cathode I= 3A; U=244V</a:t>
            </a:r>
          </a:p>
          <a:p>
            <a:r>
              <a:rPr lang="en-US" sz="1400" dirty="0" smtClean="0">
                <a:cs typeface="Arial" pitchFamily="34" charset="0"/>
              </a:rPr>
              <a:t>Cavity I=3.24A; U=80V</a:t>
            </a:r>
          </a:p>
          <a:p>
            <a:r>
              <a:rPr lang="en-US" sz="1400" dirty="0" smtClean="0">
                <a:cs typeface="Arial" pitchFamily="34" charset="0"/>
              </a:rPr>
              <a:t>Coil I=40A; U=50V</a:t>
            </a:r>
          </a:p>
          <a:p>
            <a:r>
              <a:rPr lang="en-US" sz="1400" dirty="0" err="1" smtClean="0">
                <a:cs typeface="Times New Roman" pitchFamily="18" charset="0"/>
              </a:rPr>
              <a:t>T</a:t>
            </a:r>
            <a:r>
              <a:rPr lang="en-US" sz="1100" dirty="0" err="1" smtClean="0">
                <a:cs typeface="Times New Roman" pitchFamily="18" charset="0"/>
              </a:rPr>
              <a:t>cavity</a:t>
            </a:r>
            <a:r>
              <a:rPr lang="en-US" sz="1400" dirty="0" smtClean="0">
                <a:cs typeface="Times New Roman" pitchFamily="18" charset="0"/>
              </a:rPr>
              <a:t>=150°C</a:t>
            </a:r>
          </a:p>
          <a:p>
            <a:endParaRPr lang="en-US" sz="1400" dirty="0" smtClean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5" y="6084004"/>
            <a:ext cx="20162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HPWR 100 bar: OK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16200000">
            <a:off x="7415595" y="-51443"/>
            <a:ext cx="144018" cy="1920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e 13"/>
          <p:cNvSpPr/>
          <p:nvPr/>
        </p:nvSpPr>
        <p:spPr>
          <a:xfrm rot="16200000">
            <a:off x="3209460" y="-2265244"/>
            <a:ext cx="144018" cy="63479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312157" y="973400"/>
            <a:ext cx="221744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cs typeface="Times New Roman" pitchFamily="18" charset="0"/>
              </a:rPr>
              <a:t>Q1.5 Diode</a:t>
            </a:r>
          </a:p>
          <a:p>
            <a:r>
              <a:rPr lang="en-US" sz="1400" b="1" dirty="0" smtClean="0">
                <a:cs typeface="Times New Roman" pitchFamily="18" charset="0"/>
              </a:rPr>
              <a:t>15.4.2011</a:t>
            </a:r>
          </a:p>
          <a:p>
            <a:endParaRPr lang="en-US" sz="1400" dirty="0" smtClean="0">
              <a:cs typeface="Times New Roman" pitchFamily="18" charset="0"/>
            </a:endParaRPr>
          </a:p>
          <a:p>
            <a:r>
              <a:rPr lang="en-US" sz="1400" b="1" dirty="0" smtClean="0">
                <a:cs typeface="Times New Roman" pitchFamily="18" charset="0"/>
              </a:rPr>
              <a:t>Ion etching</a:t>
            </a:r>
          </a:p>
          <a:p>
            <a:r>
              <a:rPr lang="en-US" sz="1400" dirty="0" smtClean="0">
                <a:cs typeface="Times New Roman" pitchFamily="18" charset="0"/>
              </a:rPr>
              <a:t>During 10 min</a:t>
            </a:r>
          </a:p>
          <a:p>
            <a:r>
              <a:rPr lang="en-US" sz="1400" dirty="0" smtClean="0">
                <a:cs typeface="Arial" pitchFamily="34" charset="0"/>
              </a:rPr>
              <a:t>P=3.6*10</a:t>
            </a:r>
            <a:r>
              <a:rPr lang="en-US" sz="1400" baseline="30000" dirty="0" smtClean="0">
                <a:cs typeface="Arial" pitchFamily="34" charset="0"/>
              </a:rPr>
              <a:t>-2</a:t>
            </a:r>
            <a:r>
              <a:rPr lang="en-US" sz="1400" dirty="0" smtClean="0">
                <a:cs typeface="Arial" pitchFamily="34" charset="0"/>
              </a:rPr>
              <a:t> mbar</a:t>
            </a:r>
          </a:p>
          <a:p>
            <a:r>
              <a:rPr lang="en-US" sz="1400" dirty="0" smtClean="0">
                <a:cs typeface="Times New Roman" pitchFamily="18" charset="0"/>
              </a:rPr>
              <a:t>Cavity U=540V; I=0.76 A</a:t>
            </a:r>
          </a:p>
          <a:p>
            <a:r>
              <a:rPr lang="en-US" sz="1400" dirty="0" smtClean="0">
                <a:cs typeface="Times New Roman" pitchFamily="18" charset="0"/>
              </a:rPr>
              <a:t>Coil I=30A; U=34V</a:t>
            </a:r>
          </a:p>
          <a:p>
            <a:endParaRPr lang="en-US" sz="900" dirty="0" smtClean="0">
              <a:cs typeface="Times New Roman" pitchFamily="18" charset="0"/>
            </a:endParaRPr>
          </a:p>
          <a:p>
            <a:r>
              <a:rPr lang="en-US" sz="1400" b="1" dirty="0" smtClean="0">
                <a:cs typeface="Times New Roman" pitchFamily="18" charset="0"/>
              </a:rPr>
              <a:t>Diode sputtering</a:t>
            </a:r>
          </a:p>
          <a:p>
            <a:r>
              <a:rPr lang="en-US" sz="1400" dirty="0" smtClean="0">
                <a:cs typeface="Times New Roman" pitchFamily="18" charset="0"/>
              </a:rPr>
              <a:t>Coating time= 38h</a:t>
            </a:r>
          </a:p>
          <a:p>
            <a:r>
              <a:rPr lang="en-US" sz="1400" dirty="0" smtClean="0">
                <a:cs typeface="Times New Roman" pitchFamily="18" charset="0"/>
              </a:rPr>
              <a:t>P=1.5*10</a:t>
            </a:r>
            <a:r>
              <a:rPr lang="en-US" sz="1400" baseline="30000" dirty="0" smtClean="0">
                <a:cs typeface="Times New Roman" pitchFamily="18" charset="0"/>
              </a:rPr>
              <a:t>-1</a:t>
            </a:r>
            <a:r>
              <a:rPr lang="en-US" sz="1400" dirty="0" smtClean="0">
                <a:cs typeface="Times New Roman" pitchFamily="18" charset="0"/>
              </a:rPr>
              <a:t> mbar</a:t>
            </a:r>
          </a:p>
          <a:p>
            <a:r>
              <a:rPr lang="en-US" sz="1400" dirty="0" smtClean="0">
                <a:cs typeface="Times New Roman" pitchFamily="18" charset="0"/>
              </a:rPr>
              <a:t>Cathode I= 1.65A; U=450V</a:t>
            </a:r>
          </a:p>
          <a:p>
            <a:r>
              <a:rPr lang="en-US" sz="1400" dirty="0" smtClean="0">
                <a:cs typeface="Times New Roman" pitchFamily="18" charset="0"/>
              </a:rPr>
              <a:t>Cavity I=3A; U=80V</a:t>
            </a:r>
          </a:p>
          <a:p>
            <a:r>
              <a:rPr lang="en-US" sz="1400" dirty="0" err="1" smtClean="0">
                <a:cs typeface="Times New Roman" pitchFamily="18" charset="0"/>
              </a:rPr>
              <a:t>T</a:t>
            </a:r>
            <a:r>
              <a:rPr lang="en-US" sz="1100" dirty="0" err="1" smtClean="0">
                <a:cs typeface="Times New Roman" pitchFamily="18" charset="0"/>
              </a:rPr>
              <a:t>cavity</a:t>
            </a:r>
            <a:r>
              <a:rPr lang="en-US" sz="1400" dirty="0" smtClean="0">
                <a:cs typeface="Times New Roman" pitchFamily="18" charset="0"/>
              </a:rPr>
              <a:t>=150°C</a:t>
            </a:r>
          </a:p>
          <a:p>
            <a:endParaRPr lang="en-US" sz="1400" dirty="0" smtClean="0">
              <a:cs typeface="Times New Roman" pitchFamily="18" charset="0"/>
            </a:endParaRPr>
          </a:p>
        </p:txBody>
      </p:sp>
      <p:pic>
        <p:nvPicPr>
          <p:cNvPr id="16" name="Picture 2" descr="\\cern.ch\dfs\Workspaces\t\therasse\Hie Isolde\Photos\Diode coating Q1.5 02_05_2011\Photo0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2157" y="4833336"/>
            <a:ext cx="2158803" cy="162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608784" y="604068"/>
            <a:ext cx="14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Tested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18854" y="571802"/>
            <a:ext cx="149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UnTested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90630" y="6489539"/>
            <a:ext cx="342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S. </a:t>
            </a:r>
            <a:r>
              <a:rPr lang="en-US" dirty="0" err="1" smtClean="0"/>
              <a:t>Calatroni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Test Results</a:t>
            </a:r>
            <a:endParaRPr lang="en-US" dirty="0"/>
          </a:p>
        </p:txBody>
      </p:sp>
      <p:pic>
        <p:nvPicPr>
          <p:cNvPr id="5" name="Content Placeholder 3" descr="PastedGraphic-1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6646" t="24738" r="-1559"/>
              <a:stretch>
                <a:fillRect/>
              </a:stretch>
            </p:blipFill>
          </mc:Choice>
          <mc:Fallback>
            <p:blipFill>
              <a:blip r:embed="rId3"/>
              <a:srcRect l="6646" t="24738" r="-1559"/>
              <a:stretch>
                <a:fillRect/>
              </a:stretch>
            </p:blipFill>
          </mc:Fallback>
        </mc:AlternateContent>
        <p:spPr>
          <a:xfrm>
            <a:off x="401980" y="1366768"/>
            <a:ext cx="8249169" cy="4610717"/>
          </a:xfrm>
        </p:spPr>
      </p:pic>
      <p:sp>
        <p:nvSpPr>
          <p:cNvPr id="6" name="TextBox 5"/>
          <p:cNvSpPr txBox="1"/>
          <p:nvPr/>
        </p:nvSpPr>
        <p:spPr>
          <a:xfrm>
            <a:off x="2512485" y="1739523"/>
            <a:ext cx="262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October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59951" y="3349603"/>
            <a:ext cx="1408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February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679850" y="2719732"/>
            <a:ext cx="496975" cy="2070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89948" y="2108855"/>
            <a:ext cx="169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point in March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559951" y="2295224"/>
            <a:ext cx="6631488" cy="116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711777" y="3786536"/>
            <a:ext cx="295932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5005" y="5429311"/>
            <a:ext cx="113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6MV/m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mechanical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744348" y="1843848"/>
            <a:ext cx="2665504" cy="156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346935" y="1875805"/>
            <a:ext cx="2595385" cy="14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94" descr="ansy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983" y="1578919"/>
            <a:ext cx="6448065" cy="4190443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183111" y="1295732"/>
            <a:ext cx="32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Fron</a:t>
            </a:r>
            <a:r>
              <a:rPr lang="en-US" dirty="0" smtClean="0"/>
              <a:t> </a:t>
            </a:r>
            <a:r>
              <a:rPr lang="en-US" dirty="0" err="1" smtClean="0"/>
              <a:t>Ansys</a:t>
            </a:r>
            <a:r>
              <a:rPr lang="en-US" dirty="0" smtClean="0"/>
              <a:t> to </a:t>
            </a:r>
            <a:r>
              <a:rPr lang="en-US" dirty="0" err="1" smtClean="0"/>
              <a:t>SuperFish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45218" y="4345779"/>
            <a:ext cx="1647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Pressure sensitivity of 0.01Hz/mbar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Design</a:t>
            </a:r>
            <a:endParaRPr lang="en-US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57199" y="1351501"/>
          <a:ext cx="8220939" cy="3611773"/>
        </p:xfrm>
        <a:graphic>
          <a:graphicData uri="http://schemas.openxmlformats.org/presentationml/2006/ole">
            <p:oleObj spid="_x0000_s43010" name="Document" r:id="rId3" imgW="6908800" imgH="3035300" progId="Word.Document.12">
              <p:link updateAutomatic="1"/>
            </p:oleObj>
          </a:graphicData>
        </a:graphic>
      </p:graphicFrame>
      <p:pic>
        <p:nvPicPr>
          <p:cNvPr id="5" name="Picture 4" descr="35.jpg"/>
          <p:cNvPicPr>
            <a:picLocks noChangeAspect="1"/>
          </p:cNvPicPr>
          <p:nvPr/>
        </p:nvPicPr>
        <p:blipFill>
          <a:blip r:embed="rId4" cstate="print"/>
          <a:srcRect l="20773" r="22573"/>
          <a:stretch>
            <a:fillRect/>
          </a:stretch>
        </p:blipFill>
        <p:spPr>
          <a:xfrm>
            <a:off x="702245" y="4818921"/>
            <a:ext cx="1583301" cy="158634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0800000">
            <a:off x="2106237" y="5434919"/>
            <a:ext cx="701924" cy="158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08161" y="5237179"/>
            <a:ext cx="111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Sphère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1076132" y="5660711"/>
            <a:ext cx="1498987" cy="351145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5119" y="5606511"/>
            <a:ext cx="1118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de </a:t>
            </a:r>
            <a:r>
              <a:rPr lang="en-US" dirty="0" err="1" smtClean="0"/>
              <a:t>centrage</a:t>
            </a:r>
            <a:endParaRPr lang="en-US" dirty="0"/>
          </a:p>
        </p:txBody>
      </p:sp>
      <p:pic>
        <p:nvPicPr>
          <p:cNvPr id="10" name="Picture 9" descr="jhgfjhgf.jpg"/>
          <p:cNvPicPr>
            <a:picLocks noChangeAspect="1"/>
          </p:cNvPicPr>
          <p:nvPr/>
        </p:nvPicPr>
        <p:blipFill>
          <a:blip r:embed="rId5" cstate="print"/>
          <a:srcRect l="27500" t="7425" r="30833" b="11829"/>
          <a:stretch>
            <a:fillRect/>
          </a:stretch>
        </p:blipFill>
        <p:spPr>
          <a:xfrm>
            <a:off x="4361079" y="4818921"/>
            <a:ext cx="917719" cy="10094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90935" y="6011856"/>
            <a:ext cx="326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A. </a:t>
            </a:r>
            <a:r>
              <a:rPr lang="en-US" dirty="0" err="1" smtClean="0"/>
              <a:t>Bouzoud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project is ongoing: the development of the cavities is on the critical path and we need to get a good coating as soon as possible.</a:t>
            </a:r>
          </a:p>
          <a:p>
            <a:r>
              <a:rPr lang="en-US" dirty="0" smtClean="0"/>
              <a:t>CERN has made an effort in updating a lot of the infrastructure that was dating back from the LEP cavities</a:t>
            </a:r>
          </a:p>
          <a:p>
            <a:r>
              <a:rPr lang="en-US" dirty="0" smtClean="0"/>
              <a:t>Cryomodule design will be frozen by the end of the year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HIE-ISOLDE design team: many CERN groups: RF, </a:t>
            </a:r>
            <a:r>
              <a:rPr lang="en-US" dirty="0" smtClean="0"/>
              <a:t>ABP, BI, </a:t>
            </a:r>
            <a:r>
              <a:rPr lang="en-US" dirty="0" smtClean="0"/>
              <a:t>VSC, MSC , CRG, MME and many others</a:t>
            </a:r>
          </a:p>
          <a:p>
            <a:r>
              <a:rPr lang="en-US" dirty="0" smtClean="0"/>
              <a:t>External collaborators: </a:t>
            </a:r>
          </a:p>
          <a:p>
            <a:pPr lvl="1"/>
            <a:r>
              <a:rPr lang="en-US" dirty="0" smtClean="0"/>
              <a:t>INFN-LNL</a:t>
            </a:r>
          </a:p>
          <a:p>
            <a:pPr lvl="1"/>
            <a:r>
              <a:rPr lang="en-US" dirty="0" smtClean="0"/>
              <a:t>TRIUMF</a:t>
            </a:r>
          </a:p>
          <a:p>
            <a:pPr lvl="1"/>
            <a:r>
              <a:rPr lang="en-US" dirty="0" smtClean="0"/>
              <a:t>Cockcroft Institute</a:t>
            </a:r>
          </a:p>
          <a:p>
            <a:r>
              <a:rPr lang="en-US" dirty="0" err="1" smtClean="0"/>
              <a:t>K.U.Leuven</a:t>
            </a:r>
            <a:endParaRPr lang="en-US" dirty="0" smtClean="0"/>
          </a:p>
          <a:p>
            <a:r>
              <a:rPr lang="en-US" dirty="0" smtClean="0"/>
              <a:t>ISOLDE collaboration</a:t>
            </a:r>
          </a:p>
          <a:p>
            <a:r>
              <a:rPr lang="en-US" dirty="0" smtClean="0"/>
              <a:t>EU</a:t>
            </a:r>
          </a:p>
          <a:p>
            <a:r>
              <a:rPr lang="en-US" dirty="0" smtClean="0"/>
              <a:t>Lund University</a:t>
            </a:r>
          </a:p>
          <a:p>
            <a:r>
              <a:rPr lang="en-US" dirty="0" smtClean="0"/>
              <a:t>CERN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HIE-ISOLDE project</a:t>
            </a:r>
          </a:p>
          <a:p>
            <a:r>
              <a:rPr lang="en-US" dirty="0" smtClean="0"/>
              <a:t>Choice of the geometrical parameters</a:t>
            </a:r>
          </a:p>
          <a:p>
            <a:r>
              <a:rPr lang="en-US" dirty="0" smtClean="0"/>
              <a:t>RF design parameters</a:t>
            </a:r>
          </a:p>
          <a:p>
            <a:r>
              <a:rPr lang="en-US" dirty="0" smtClean="0"/>
              <a:t>Steering compensation</a:t>
            </a:r>
          </a:p>
          <a:p>
            <a:r>
              <a:rPr lang="en-US" dirty="0" err="1" smtClean="0"/>
              <a:t>Multipacting</a:t>
            </a:r>
            <a:r>
              <a:rPr lang="en-US" dirty="0" smtClean="0"/>
              <a:t> </a:t>
            </a:r>
            <a:r>
              <a:rPr lang="en-US" dirty="0" smtClean="0"/>
              <a:t>simulation</a:t>
            </a:r>
          </a:p>
          <a:p>
            <a:r>
              <a:rPr lang="en-US" dirty="0" err="1" smtClean="0"/>
              <a:t>Nb</a:t>
            </a:r>
            <a:r>
              <a:rPr lang="en-US" dirty="0" smtClean="0"/>
              <a:t> Sputtering</a:t>
            </a:r>
          </a:p>
          <a:p>
            <a:r>
              <a:rPr lang="en-US" dirty="0" smtClean="0"/>
              <a:t>First Tests results</a:t>
            </a:r>
          </a:p>
          <a:p>
            <a:r>
              <a:rPr lang="en-US" smtClean="0"/>
              <a:t>New mechanical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Cryomodule design</a:t>
            </a:r>
            <a:endParaRPr lang="en-US" dirty="0" smtClean="0"/>
          </a:p>
          <a:p>
            <a:r>
              <a:rPr lang="en-US" dirty="0" smtClean="0"/>
              <a:t>Summary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SOLDE-hall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1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599" y="295833"/>
            <a:ext cx="356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ISOLDE facility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HIE-ISOLDE  SC-linac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31137" cy="4603376"/>
          </a:xfrm>
        </p:spPr>
        <p:txBody>
          <a:bodyPr>
            <a:normAutofit/>
          </a:bodyPr>
          <a:lstStyle/>
          <a:p>
            <a:r>
              <a:rPr lang="en-US" dirty="0" smtClean="0"/>
              <a:t>SC-linac between 1.2 and 10 MeV/</a:t>
            </a:r>
            <a:r>
              <a:rPr lang="en-US" dirty="0" err="1" smtClean="0"/>
              <a:t>u</a:t>
            </a:r>
            <a:endParaRPr lang="en-US" dirty="0" smtClean="0"/>
          </a:p>
          <a:p>
            <a:r>
              <a:rPr lang="en-US" dirty="0" smtClean="0"/>
              <a:t>32 SC QWR (20 @ </a:t>
            </a: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=10.3% and 12@ </a:t>
            </a:r>
            <a:r>
              <a:rPr lang="en-US" i="1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=6.3%)</a:t>
            </a:r>
          </a:p>
          <a:p>
            <a:r>
              <a:rPr lang="en-US" dirty="0" smtClean="0"/>
              <a:t>Energy fully variable; energy spread and bunch length are tunable.</a:t>
            </a:r>
            <a:r>
              <a:rPr lang="en-US" dirty="0" smtClean="0"/>
              <a:t>  Average </a:t>
            </a:r>
            <a:r>
              <a:rPr lang="en-US" dirty="0" smtClean="0"/>
              <a:t>synchronous phase </a:t>
            </a:r>
            <a:r>
              <a:rPr lang="en-US" dirty="0" err="1" smtClean="0">
                <a:latin typeface="Symbol" charset="2"/>
                <a:cs typeface="Symbol" charset="2"/>
              </a:rPr>
              <a:t>f</a:t>
            </a:r>
            <a:r>
              <a:rPr lang="en-US" baseline="-25000" dirty="0" err="1" smtClean="0"/>
              <a:t>s</a:t>
            </a:r>
            <a:r>
              <a:rPr lang="en-US" dirty="0" smtClean="0"/>
              <a:t>= -20 deg</a:t>
            </a:r>
          </a:p>
          <a:p>
            <a:r>
              <a:rPr lang="en-US" dirty="0" smtClean="0"/>
              <a:t> 2.5&lt;A/</a:t>
            </a:r>
            <a:r>
              <a:rPr lang="en-US" dirty="0" err="1" smtClean="0"/>
              <a:t>q</a:t>
            </a:r>
            <a:r>
              <a:rPr lang="en-US" dirty="0" smtClean="0"/>
              <a:t>&lt;4.5 limited by the room temperature cavity</a:t>
            </a:r>
          </a:p>
          <a:p>
            <a:r>
              <a:rPr lang="en-US" dirty="0" smtClean="0"/>
              <a:t>16.02 </a:t>
            </a:r>
            <a:r>
              <a:rPr lang="en-US" dirty="0" err="1" smtClean="0"/>
              <a:t>m</a:t>
            </a:r>
            <a:r>
              <a:rPr lang="en-US" dirty="0" smtClean="0"/>
              <a:t> length (without matching section)</a:t>
            </a:r>
          </a:p>
          <a:p>
            <a:r>
              <a:rPr lang="en-US" dirty="0" smtClean="0"/>
              <a:t>No ad-hoc longitudinal matching section (incorporated in the lattice)</a:t>
            </a:r>
          </a:p>
          <a:p>
            <a:r>
              <a:rPr lang="en-US" dirty="0" smtClean="0"/>
              <a:t>New beam transfer line to the experimental stations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HIE-ISOLDE LINAC - layout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>
            <a:off x="228600" y="1676400"/>
            <a:ext cx="8747919" cy="4114800"/>
            <a:chOff x="228600" y="1676400"/>
            <a:chExt cx="8747919" cy="4114800"/>
          </a:xfrm>
        </p:grpSpPr>
        <p:pic>
          <p:nvPicPr>
            <p:cNvPr id="10" name="Picture 9" descr="MOP029f1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8600" y="2553686"/>
              <a:ext cx="8747919" cy="323751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676400"/>
              <a:ext cx="4373960" cy="386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 stages installation</a:t>
              </a:r>
              <a:endParaRPr lang="en-US" dirty="0"/>
            </a:p>
          </p:txBody>
        </p:sp>
        <p:sp>
          <p:nvSpPr>
            <p:cNvPr id="12" name="Down Arrow Callout 11"/>
            <p:cNvSpPr/>
            <p:nvPr/>
          </p:nvSpPr>
          <p:spPr>
            <a:xfrm>
              <a:off x="2287961" y="2062954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1.2 MeV/u</a:t>
              </a:r>
              <a:endParaRPr lang="en-US" sz="1400" dirty="0"/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4442933" y="2062954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3 </a:t>
              </a:r>
            </a:p>
            <a:p>
              <a:pPr algn="ctr"/>
              <a:r>
                <a:rPr lang="en-US" sz="1400" dirty="0" smtClean="0"/>
                <a:t>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  <p:sp>
          <p:nvSpPr>
            <p:cNvPr id="14" name="Down Arrow Callout 13"/>
            <p:cNvSpPr/>
            <p:nvPr/>
          </p:nvSpPr>
          <p:spPr>
            <a:xfrm>
              <a:off x="6518090" y="2069060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5.5 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8600" y="4038600"/>
              <a:ext cx="9906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Callout 14"/>
            <p:cNvSpPr/>
            <p:nvPr/>
          </p:nvSpPr>
          <p:spPr>
            <a:xfrm>
              <a:off x="8258195" y="4240716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10 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  <p:sp>
          <p:nvSpPr>
            <p:cNvPr id="19" name="Down Arrow Callout 18"/>
            <p:cNvSpPr/>
            <p:nvPr/>
          </p:nvSpPr>
          <p:spPr>
            <a:xfrm>
              <a:off x="7467600" y="3276600"/>
              <a:ext cx="718324" cy="969251"/>
            </a:xfrm>
            <a:prstGeom prst="down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8</a:t>
              </a:r>
            </a:p>
            <a:p>
              <a:pPr algn="ctr"/>
              <a:r>
                <a:rPr lang="en-US" sz="1400" dirty="0" smtClean="0"/>
                <a:t> MeV/</a:t>
              </a:r>
              <a:r>
                <a:rPr lang="en-US" sz="1400" dirty="0" err="1" smtClean="0"/>
                <a:t>u</a:t>
              </a:r>
              <a:endParaRPr 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QWR cavities (</a:t>
            </a:r>
            <a:r>
              <a:rPr lang="en-US" dirty="0" err="1" smtClean="0"/>
              <a:t>Nb</a:t>
            </a:r>
            <a:r>
              <a:rPr lang="en-US" dirty="0" smtClean="0"/>
              <a:t> sputtered)</a:t>
            </a:r>
            <a:endParaRPr 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42" y="1905000"/>
            <a:ext cx="8019258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 descr="Snapshot 2009-03-12 09-17-2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772146"/>
            <a:ext cx="4452937" cy="4628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the gradient: 6 MV/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A. </a:t>
            </a:r>
            <a:r>
              <a:rPr lang="en-US" sz="1800" dirty="0" err="1" smtClean="0"/>
              <a:t>Porcellato</a:t>
            </a:r>
            <a:r>
              <a:rPr lang="en-US" sz="1800" dirty="0" smtClean="0"/>
              <a:t> talk SRF2005</a:t>
            </a:r>
            <a:endParaRPr lang="en-US" sz="1800" dirty="0"/>
          </a:p>
        </p:txBody>
      </p:sp>
      <p:pic>
        <p:nvPicPr>
          <p:cNvPr id="5" name="Picture 4" descr="Screen shot 2011-05-09 at 8.19.5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340" y="2209437"/>
            <a:ext cx="5880875" cy="3971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Optimisation of Beam Steering</a:t>
            </a:r>
            <a:br>
              <a:rPr lang="en-GB" dirty="0" smtClean="0"/>
            </a:br>
            <a:r>
              <a:rPr lang="en-GB" dirty="0" smtClean="0"/>
              <a:t>Compensation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idx="4294967295"/>
          </p:nvPr>
        </p:nvSpPr>
        <p:spPr>
          <a:xfrm>
            <a:off x="0" y="1066800"/>
            <a:ext cx="8813800" cy="2038350"/>
          </a:xfrm>
        </p:spPr>
        <p:txBody>
          <a:bodyPr/>
          <a:lstStyle/>
          <a:p>
            <a:r>
              <a:rPr lang="fr-CH" sz="2000" dirty="0" smtClean="0"/>
              <a:t>Optimised the Cavity Geometry for a Single Cavity Offset for all Cavities of a Given Family:</a:t>
            </a:r>
          </a:p>
          <a:p>
            <a:pPr lvl="1"/>
            <a:r>
              <a:rPr lang="fr-CH" sz="1600" dirty="0" smtClean="0"/>
              <a:t>FOR ALL BEAMS IN THE ACCEPTANCE: 2.5 &lt; A/Q &lt; 4.5</a:t>
            </a:r>
          </a:p>
          <a:p>
            <a:pPr lvl="1"/>
            <a:r>
              <a:rPr lang="fr-CH" sz="1600" dirty="0" smtClean="0"/>
              <a:t>MINIMISE EMITTANCE GROWTH</a:t>
            </a:r>
          </a:p>
          <a:p>
            <a:pPr lvl="1"/>
            <a:r>
              <a:rPr lang="fr-CH" sz="1600" dirty="0" smtClean="0"/>
              <a:t>MAXIMISE ACCEPTANCE ON OFFSET</a:t>
            </a:r>
          </a:p>
          <a:p>
            <a:pPr lvl="1"/>
            <a:r>
              <a:rPr lang="fr-CH" sz="1600" dirty="0" smtClean="0"/>
              <a:t>USE A RACETRACK SHAPED APERTURE IN THE HIGH BETA CAVITY:</a:t>
            </a:r>
          </a:p>
          <a:p>
            <a:endParaRPr lang="fr-CH" sz="2000" dirty="0" smtClean="0"/>
          </a:p>
        </p:txBody>
      </p:sp>
      <p:pic>
        <p:nvPicPr>
          <p:cNvPr id="6" name="Picture 5" descr="scan_bp_height_com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4602" y="3105833"/>
            <a:ext cx="2935193" cy="2463099"/>
          </a:xfrm>
          <a:prstGeom prst="rect">
            <a:avLst/>
          </a:prstGeom>
        </p:spPr>
      </p:pic>
      <p:pic>
        <p:nvPicPr>
          <p:cNvPr id="8" name="Picture 7" descr="TRACK_scan_bp_height_com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99795" y="3105832"/>
            <a:ext cx="2960729" cy="24845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5562600"/>
            <a:ext cx="2482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dirty="0" smtClean="0"/>
              <a:t>OPTIMISATION ROUTINE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417928" y="5608766"/>
            <a:ext cx="2308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dirty="0" smtClean="0"/>
              <a:t>TRACK MULTIPARTICLE </a:t>
            </a:r>
          </a:p>
          <a:p>
            <a:pPr algn="ctr"/>
            <a:r>
              <a:rPr lang="fr-CH" dirty="0" smtClean="0"/>
              <a:t>SIMULATIONS</a:t>
            </a:r>
            <a:endParaRPr lang="en-GB" dirty="0"/>
          </a:p>
        </p:txBody>
      </p:sp>
      <p:pic>
        <p:nvPicPr>
          <p:cNvPr id="13" name="Picture 12" descr="THPPO026f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r="50000" b="5324"/>
              <a:stretch>
                <a:fillRect/>
              </a:stretch>
            </p:blipFill>
          </mc:Choice>
          <mc:Fallback>
            <p:blipFill>
              <a:blip r:embed="rId8"/>
              <a:srcRect r="50000" b="5324"/>
              <a:stretch>
                <a:fillRect/>
              </a:stretch>
            </p:blipFill>
          </mc:Fallback>
        </mc:AlternateContent>
        <p:spPr>
          <a:xfrm>
            <a:off x="6553200" y="1743422"/>
            <a:ext cx="2220521" cy="45116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602" y="5931932"/>
            <a:ext cx="277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M. Fraser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simulations (2D)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08" y="1198224"/>
            <a:ext cx="6874826" cy="5125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853" y="6341626"/>
            <a:ext cx="447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Pasini –</a:t>
            </a:r>
            <a:r>
              <a:rPr lang="en-US" dirty="0" smtClean="0"/>
              <a:t> SRF2011 Chicago, Illinois, US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61184" y="5289500"/>
            <a:ext cx="162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C. Rama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1047</TotalTime>
  <Words>856</Words>
  <Application>Microsoft Macintosh PowerPoint</Application>
  <PresentationFormat>On-screen Show (4:3)</PresentationFormat>
  <Paragraphs>162</Paragraphs>
  <Slides>16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Origin</vt:lpstr>
      <vt:lpstr>Macintosh HD:Users:mpasini:Library:Mail Downloads:DESIGN OF THE HIGH BETA CRYOMODULE IPAC2011_1.11.docx!OLE_LINK1</vt:lpstr>
      <vt:lpstr>HIE-ISOLDE Quarter Wave  Nb/Cu Cavity</vt:lpstr>
      <vt:lpstr>Overview</vt:lpstr>
      <vt:lpstr>Slide 3</vt:lpstr>
      <vt:lpstr>HIE-ISOLDE  SC-linac </vt:lpstr>
      <vt:lpstr>HIE-ISOLDE LINAC - layout</vt:lpstr>
      <vt:lpstr>QWR cavities (Nb sputtered)</vt:lpstr>
      <vt:lpstr>Choice of the gradient: 6 MV/m </vt:lpstr>
      <vt:lpstr>Optimisation of Beam Steering Compensation</vt:lpstr>
      <vt:lpstr>Multipacting simulations (2D)</vt:lpstr>
      <vt:lpstr>Nb sputtering (TUP067)</vt:lpstr>
      <vt:lpstr>Nb Sputtering and RF Tests</vt:lpstr>
      <vt:lpstr>RF Test Results</vt:lpstr>
      <vt:lpstr>New mechanical design</vt:lpstr>
      <vt:lpstr>Cryomodule Design</vt:lpstr>
      <vt:lpstr>Summary</vt:lpstr>
      <vt:lpstr>Acknowledgments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Design M. Pasini, CERN and K.U.L.</dc:title>
  <dc:creator>Matteo Pasini</dc:creator>
  <cp:lastModifiedBy>Matteo Pasini</cp:lastModifiedBy>
  <cp:revision>10</cp:revision>
  <dcterms:created xsi:type="dcterms:W3CDTF">2011-07-26T23:37:05Z</dcterms:created>
  <dcterms:modified xsi:type="dcterms:W3CDTF">2011-07-27T14:24:43Z</dcterms:modified>
</cp:coreProperties>
</file>