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7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7026275" cy="9312275"/>
  <p:embeddedFontLs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Georgia" pitchFamily="18" charset="0"/>
      <p:regular r:id="rId32"/>
      <p:bold r:id="rId33"/>
      <p:italic r:id="rId34"/>
      <p:boldItalic r:id="rId35"/>
    </p:embeddedFont>
    <p:embeddedFont>
      <p:font typeface="Lucida Calligraphy" pitchFamily="66" charset="0"/>
      <p:regular r:id="rId36"/>
    </p:embeddedFont>
    <p:embeddedFont>
      <p:font typeface="Monotype Corsiva" pitchFamily="66" charset="0"/>
      <p: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66FF"/>
    <a:srgbClr val="FF0000"/>
    <a:srgbClr val="CC00FF"/>
    <a:srgbClr val="FF33CC"/>
    <a:srgbClr val="33CC33"/>
    <a:srgbClr val="FF9999"/>
    <a:srgbClr val="66CCFF"/>
    <a:srgbClr val="FFFF6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8" autoAdjust="0"/>
  </p:normalViewPr>
  <p:slideViewPr>
    <p:cSldViewPr snapToGrid="0">
      <p:cViewPr varScale="1">
        <p:scale>
          <a:sx n="94" d="100"/>
          <a:sy n="94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FA0F986C-B4BC-4F9A-AC8E-C7FE9770F3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7DD1D-21C4-4121-BDED-245F7E23A72B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6C-B4BC-4F9A-AC8E-C7FE9770F3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58106" y="6589879"/>
            <a:ext cx="283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Monotype Corsiva" pitchFamily="66" charset="0"/>
              </a:rPr>
              <a:t>G. </a:t>
            </a:r>
            <a:r>
              <a:rPr lang="en-US" sz="1200" dirty="0" err="1" smtClean="0">
                <a:solidFill>
                  <a:srgbClr val="0066FF"/>
                </a:solidFill>
                <a:latin typeface="Monotype Corsiva" pitchFamily="66" charset="0"/>
              </a:rPr>
              <a:t>Ciovati</a:t>
            </a:r>
            <a:r>
              <a:rPr lang="en-US" sz="1200" baseline="0" dirty="0" smtClean="0">
                <a:solidFill>
                  <a:srgbClr val="0066FF"/>
                </a:solidFill>
              </a:rPr>
              <a:t>, </a:t>
            </a:r>
            <a:r>
              <a:rPr lang="en-US" sz="1100" baseline="0" dirty="0" smtClean="0">
                <a:solidFill>
                  <a:srgbClr val="0066FF"/>
                </a:solidFill>
              </a:rPr>
              <a:t>SRF’11, Chicago, July 26</a:t>
            </a:r>
            <a:r>
              <a:rPr lang="en-US" sz="1100" baseline="30000" dirty="0" smtClean="0">
                <a:solidFill>
                  <a:srgbClr val="0066FF"/>
                </a:solidFill>
              </a:rPr>
              <a:t>th</a:t>
            </a:r>
            <a:r>
              <a:rPr lang="en-US" sz="1100" baseline="0" dirty="0" smtClean="0">
                <a:solidFill>
                  <a:srgbClr val="0066FF"/>
                </a:solidFill>
              </a:rPr>
              <a:t>, 2011</a:t>
            </a:r>
            <a:endParaRPr lang="en-US" sz="1100" baseline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258106" y="6589879"/>
            <a:ext cx="283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Monotype Corsiva" pitchFamily="66" charset="0"/>
              </a:rPr>
              <a:t>G. </a:t>
            </a:r>
            <a:r>
              <a:rPr lang="en-US" sz="1200" dirty="0" err="1" smtClean="0">
                <a:solidFill>
                  <a:srgbClr val="0066FF"/>
                </a:solidFill>
                <a:latin typeface="Monotype Corsiva" pitchFamily="66" charset="0"/>
              </a:rPr>
              <a:t>Ciovati</a:t>
            </a:r>
            <a:r>
              <a:rPr lang="en-US" sz="1200" baseline="0" dirty="0" smtClean="0">
                <a:solidFill>
                  <a:srgbClr val="0066FF"/>
                </a:solidFill>
              </a:rPr>
              <a:t>, </a:t>
            </a:r>
            <a:r>
              <a:rPr lang="en-US" sz="1100" baseline="0" dirty="0" smtClean="0">
                <a:solidFill>
                  <a:srgbClr val="0066FF"/>
                </a:solidFill>
              </a:rPr>
              <a:t>SRF’11, Chicago, July 26</a:t>
            </a:r>
            <a:r>
              <a:rPr lang="en-US" sz="1100" baseline="30000" dirty="0" smtClean="0">
                <a:solidFill>
                  <a:srgbClr val="0066FF"/>
                </a:solidFill>
              </a:rPr>
              <a:t>th</a:t>
            </a:r>
            <a:r>
              <a:rPr lang="en-US" sz="1100" baseline="0" dirty="0" smtClean="0">
                <a:solidFill>
                  <a:srgbClr val="0066FF"/>
                </a:solidFill>
              </a:rPr>
              <a:t>, 2011</a:t>
            </a:r>
            <a:endParaRPr lang="en-US" sz="1100" baseline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368552"/>
          </a:xfrm>
        </p:spPr>
        <p:txBody>
          <a:bodyPr/>
          <a:lstStyle/>
          <a:p>
            <a:r>
              <a:rPr lang="en-US" sz="3200" dirty="0" smtClean="0"/>
              <a:t>Summary of the Symposium on Ingot </a:t>
            </a:r>
            <a:r>
              <a:rPr lang="en-US" sz="3200" dirty="0" err="1" smtClean="0"/>
              <a:t>Nb</a:t>
            </a:r>
            <a:r>
              <a:rPr lang="en-US" sz="3200" dirty="0" smtClean="0"/>
              <a:t> and New Results on Fundamental Studies of Large Grain </a:t>
            </a:r>
            <a:r>
              <a:rPr lang="en-US" sz="3200" dirty="0" err="1" smtClean="0"/>
              <a:t>Nb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929640"/>
          </a:xfrm>
        </p:spPr>
        <p:txBody>
          <a:bodyPr/>
          <a:lstStyle/>
          <a:p>
            <a:r>
              <a:rPr lang="en-US" dirty="0" err="1" smtClean="0"/>
              <a:t>Gianluigi</a:t>
            </a:r>
            <a:r>
              <a:rPr lang="en-US" dirty="0" smtClean="0"/>
              <a:t> </a:t>
            </a:r>
            <a:r>
              <a:rPr lang="en-US" dirty="0" err="1"/>
              <a:t>Ciovati</a:t>
            </a:r>
            <a:endParaRPr lang="en-US" dirty="0"/>
          </a:p>
          <a:p>
            <a:r>
              <a:rPr lang="en-US" i="1" dirty="0"/>
              <a:t>Jefferson </a:t>
            </a:r>
            <a:r>
              <a:rPr lang="en-US" i="1" dirty="0" smtClean="0"/>
              <a:t>Lab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344" y="4238604"/>
            <a:ext cx="1244167" cy="9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512" y="5272278"/>
            <a:ext cx="3154680" cy="3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Fabrication and Testing (3)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2721" y="955040"/>
            <a:ext cx="4958080" cy="52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KEK, Japan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Built three 1.3 GHz Ichiro multi-cell prototypes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Problems with equator EBW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 change to inside weld configuration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kern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IHEP, China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lvl="1" indent="-285750" algn="just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/>
              <a:t>Built </a:t>
            </a:r>
            <a:r>
              <a:rPr lang="en-US" sz="2000" kern="0" dirty="0" smtClean="0"/>
              <a:t>two </a:t>
            </a:r>
            <a:r>
              <a:rPr lang="en-US" sz="2000" kern="0" dirty="0" smtClean="0"/>
              <a:t>1.3 GHz Low-Loss multi-cell prototypes</a:t>
            </a:r>
          </a:p>
          <a:p>
            <a:pPr marL="742950" lvl="1" indent="-285750" algn="just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/>
              <a:t>Tested one cavity at 2K, limited by field emission and quench at </a:t>
            </a:r>
            <a:r>
              <a:rPr lang="en-US" sz="2000" kern="0" dirty="0" err="1" smtClean="0"/>
              <a:t>E</a:t>
            </a:r>
            <a:r>
              <a:rPr lang="en-US" sz="2000" kern="0" baseline="-25000" dirty="0" err="1" smtClean="0"/>
              <a:t>acc</a:t>
            </a:r>
            <a:r>
              <a:rPr lang="en-US" sz="2000" kern="0" dirty="0" smtClean="0"/>
              <a:t>=20MV/m</a:t>
            </a:r>
            <a:r>
              <a:rPr lang="en-US" sz="2000" kern="0" dirty="0" smtClean="0"/>
              <a:t>. EBW defect found at quench location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440" y="1196976"/>
            <a:ext cx="3482023" cy="6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240" y="1970405"/>
            <a:ext cx="3043555" cy="24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880" y="4592004"/>
            <a:ext cx="3388678" cy="9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2844" y="5992988"/>
            <a:ext cx="3473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Furuta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p. 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169</a:t>
            </a:r>
          </a:p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K. Saito et 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al., http://conferences.jlab.org/sstin/</a:t>
            </a:r>
          </a:p>
          <a:p>
            <a:endParaRPr lang="en-US" sz="1000" dirty="0" smtClean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 t="7913" b="7693"/>
          <a:stretch>
            <a:fillRect/>
          </a:stretch>
        </p:blipFill>
        <p:spPr bwMode="auto">
          <a:xfrm>
            <a:off x="5934896" y="3683000"/>
            <a:ext cx="3209104" cy="20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76200"/>
            <a:ext cx="8605520" cy="762000"/>
          </a:xfrm>
        </p:spPr>
        <p:txBody>
          <a:bodyPr/>
          <a:lstStyle/>
          <a:p>
            <a:r>
              <a:rPr lang="en-US" dirty="0" smtClean="0"/>
              <a:t>Sample Measurements: SC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3794760"/>
            <a:ext cx="5842000" cy="2001520"/>
          </a:xfrm>
        </p:spPr>
        <p:txBody>
          <a:bodyPr/>
          <a:lstStyle/>
          <a:p>
            <a:pPr algn="just"/>
            <a:r>
              <a:rPr lang="en-US" sz="2000" dirty="0" smtClean="0"/>
              <a:t>DC </a:t>
            </a:r>
            <a:r>
              <a:rPr lang="en-US" sz="2000" dirty="0" smtClean="0"/>
              <a:t>magnetization measurements on CBMM </a:t>
            </a:r>
            <a:r>
              <a:rPr lang="en-US" sz="2000" dirty="0" err="1" smtClean="0"/>
              <a:t>Nb</a:t>
            </a:r>
            <a:r>
              <a:rPr lang="en-US" sz="2000" dirty="0" smtClean="0"/>
              <a:t> samples done at RRCAT, India, confirm no significant dependence of critical fields on Ta content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2845" y="5879806"/>
            <a:ext cx="177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Dhavale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p. 119</a:t>
            </a:r>
          </a:p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S. B. Roy et al., p.56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8328" y="1179576"/>
            <a:ext cx="8577072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magnetization and low-frequency penetration depth measurements on CBMM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samples of different purity were done at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JLab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significant dependence of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ffp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RRR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-value or Ta content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low-frequency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ffp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-value at 2 K is significantly lower in BCP-treated than EP-treated samples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110 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compared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170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200" y="1132841"/>
            <a:ext cx="1286997" cy="17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" y="76200"/>
            <a:ext cx="8117840" cy="762000"/>
          </a:xfrm>
        </p:spPr>
        <p:txBody>
          <a:bodyPr/>
          <a:lstStyle/>
          <a:p>
            <a:r>
              <a:rPr lang="en-US" dirty="0" smtClean="0"/>
              <a:t>Sample Measurements: SC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955040"/>
            <a:ext cx="4825365" cy="5293360"/>
          </a:xfrm>
        </p:spPr>
        <p:txBody>
          <a:bodyPr/>
          <a:lstStyle/>
          <a:p>
            <a:pPr algn="just"/>
            <a:r>
              <a:rPr lang="en-US" sz="2000" dirty="0" smtClean="0"/>
              <a:t>Magneto-optical imaging studies done at NHMFL/Florida State Univ. showed preferential flux penetration at a GB was clearly observed in the by-crystal samples when the grain boundary plane is close to parallel with the applied magnetic field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DC transport measurements showed evidence for flux flow across GB</a:t>
            </a:r>
          </a:p>
          <a:p>
            <a:pPr lvl="1" algn="just"/>
            <a:r>
              <a:rPr lang="en-US" sz="2000" dirty="0" smtClean="0"/>
              <a:t>Highly sensitive to GB plane orientation </a:t>
            </a:r>
            <a:r>
              <a:rPr lang="en-US" sz="2000" dirty="0" err="1" smtClean="0"/>
              <a:t>wrt</a:t>
            </a:r>
            <a:r>
              <a:rPr lang="en-US" sz="2000" dirty="0" smtClean="0"/>
              <a:t> applied field</a:t>
            </a:r>
          </a:p>
          <a:p>
            <a:pPr lvl="1" algn="just"/>
            <a:r>
              <a:rPr lang="en-US" sz="2000" dirty="0" smtClean="0"/>
              <a:t>Less marked in EP treated sample than BCP one</a:t>
            </a:r>
            <a:endParaRPr lang="en-US" sz="2000" dirty="0"/>
          </a:p>
        </p:txBody>
      </p:sp>
      <p:pic>
        <p:nvPicPr>
          <p:cNvPr id="113679" name="Picture 3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7752079" y="1163321"/>
            <a:ext cx="1289304" cy="17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7" name="Line 6"/>
          <p:cNvSpPr>
            <a:spLocks noChangeShapeType="1"/>
          </p:cNvSpPr>
          <p:nvPr/>
        </p:nvSpPr>
        <p:spPr bwMode="auto">
          <a:xfrm rot="10800000">
            <a:off x="8295640" y="2910840"/>
            <a:ext cx="5080" cy="3505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8" name="Text Box 2"/>
          <p:cNvSpPr txBox="1">
            <a:spLocks noChangeArrowheads="1"/>
          </p:cNvSpPr>
          <p:nvPr/>
        </p:nvSpPr>
        <p:spPr bwMode="auto">
          <a:xfrm>
            <a:off x="7675880" y="306832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T=5.5K  H=80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691" name="Text Box 7"/>
          <p:cNvSpPr txBox="1">
            <a:spLocks noChangeArrowheads="1"/>
          </p:cNvSpPr>
          <p:nvPr/>
        </p:nvSpPr>
        <p:spPr bwMode="auto">
          <a:xfrm flipH="1">
            <a:off x="5725160" y="1752600"/>
            <a:ext cx="919480" cy="30777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17.8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GB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rot="10800000" flipV="1">
            <a:off x="8376920" y="838200"/>
            <a:ext cx="5080" cy="3505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rot="16200000">
            <a:off x="6456680" y="2179320"/>
            <a:ext cx="5080" cy="3505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rot="16200000">
            <a:off x="6517640" y="1275080"/>
            <a:ext cx="5080" cy="3505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9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720" y="3602673"/>
            <a:ext cx="3169920" cy="252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2845" y="5837274"/>
            <a:ext cx="177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Polyanskii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p. 186</a:t>
            </a:r>
          </a:p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Z. H. Sung et al., p. 142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2000"/>
          </a:xfrm>
        </p:spPr>
        <p:txBody>
          <a:bodyPr/>
          <a:lstStyle/>
          <a:p>
            <a:r>
              <a:rPr lang="en-US" sz="3200" dirty="0" smtClean="0"/>
              <a:t>Sample Measurements: Mechanical Properties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066800"/>
            <a:ext cx="5232400" cy="5181600"/>
          </a:xfrm>
        </p:spPr>
        <p:txBody>
          <a:bodyPr/>
          <a:lstStyle/>
          <a:p>
            <a:pPr algn="just"/>
            <a:r>
              <a:rPr lang="en-US" sz="2000" dirty="0" smtClean="0"/>
              <a:t>Analysis of grain orientation from slices of Ingot from different companies done at MSU: no obvious commonalities or a preference for particular orientations</a:t>
            </a:r>
          </a:p>
          <a:p>
            <a:pPr lvl="1" algn="just"/>
            <a:r>
              <a:rPr lang="en-US" sz="2000" dirty="0" smtClean="0"/>
              <a:t>Laue camera system developed for imaging full discs and/or half-cells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Studies are in progress at NIST to measure the local strain rate of tri-crystal plates subjected to multi-axial straining,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/>
              <a:t>determine the slip systems which are locally active during the deformation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945" y="1576705"/>
            <a:ext cx="3262530" cy="13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861646" y="3271521"/>
            <a:ext cx="3028353" cy="2489200"/>
            <a:chOff x="5861646" y="3271521"/>
            <a:chExt cx="3028353" cy="2489200"/>
          </a:xfrm>
        </p:grpSpPr>
        <p:pic>
          <p:nvPicPr>
            <p:cNvPr id="114691" name="Picture 3" descr="Sample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1646" y="3876041"/>
              <a:ext cx="1148754" cy="1071880"/>
            </a:xfrm>
            <a:prstGeom prst="rect">
              <a:avLst/>
            </a:prstGeom>
            <a:noFill/>
          </p:spPr>
        </p:pic>
        <p:pic>
          <p:nvPicPr>
            <p:cNvPr id="114692" name="Picture 4" descr="SampleE-Misorient"/>
            <p:cNvPicPr>
              <a:picLocks noChangeAspect="1" noChangeArrowheads="1"/>
            </p:cNvPicPr>
            <p:nvPr/>
          </p:nvPicPr>
          <p:blipFill>
            <a:blip r:embed="rId5" cstate="print"/>
            <a:srcRect t="10364" r="60312"/>
            <a:stretch>
              <a:fillRect/>
            </a:stretch>
          </p:blipFill>
          <p:spPr bwMode="auto">
            <a:xfrm>
              <a:off x="7061730" y="3271521"/>
              <a:ext cx="1828269" cy="24892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32845" y="5805378"/>
            <a:ext cx="342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Di Kang et al, p. 90</a:t>
            </a:r>
          </a:p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Gnäupel-Herold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al., http://conferences.jlab.org/sstin/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6200"/>
            <a:ext cx="8463280" cy="762000"/>
          </a:xfrm>
        </p:spPr>
        <p:txBody>
          <a:bodyPr/>
          <a:lstStyle/>
          <a:p>
            <a:r>
              <a:rPr lang="en-US" sz="3200" dirty="0" smtClean="0"/>
              <a:t>Sample Measurements: Thermal Properties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927848" cy="5181600"/>
          </a:xfrm>
        </p:spPr>
        <p:txBody>
          <a:bodyPr/>
          <a:lstStyle/>
          <a:p>
            <a:pPr algn="just"/>
            <a:r>
              <a:rPr lang="en-US" dirty="0" smtClean="0"/>
              <a:t>Thermal conductivity of CBMM </a:t>
            </a:r>
            <a:r>
              <a:rPr lang="en-US" dirty="0" err="1" smtClean="0"/>
              <a:t>Nb</a:t>
            </a:r>
            <a:r>
              <a:rPr lang="en-US" dirty="0" smtClean="0"/>
              <a:t> samples has been measured at MSU: strong phonon peak at 2 K after heat treatment, independent of Ta content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Similar results were measured at </a:t>
            </a:r>
            <a:r>
              <a:rPr lang="en-US" dirty="0" err="1" smtClean="0"/>
              <a:t>JLab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721" y="2293112"/>
            <a:ext cx="310293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5400000">
            <a:off x="3419856" y="2798064"/>
            <a:ext cx="237744" cy="18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520440" y="2532888"/>
            <a:ext cx="117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1322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Ta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369564" y="3186684"/>
            <a:ext cx="256032" cy="137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151632" y="3371088"/>
            <a:ext cx="1008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523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Ta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5" y="5879806"/>
            <a:ext cx="2365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S.  K.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Chandrasekaran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al., p. 131</a:t>
            </a:r>
          </a:p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Dhavale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p. 119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9600" y="3923546"/>
            <a:ext cx="8977824" cy="2261617"/>
            <a:chOff x="166176" y="4002024"/>
            <a:chExt cx="8977824" cy="2261617"/>
          </a:xfrm>
        </p:grpSpPr>
        <p:pic>
          <p:nvPicPr>
            <p:cNvPr id="11674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1935" t="16508" r="5736" b="4319"/>
            <a:stretch>
              <a:fillRect/>
            </a:stretch>
          </p:blipFill>
          <p:spPr bwMode="auto">
            <a:xfrm>
              <a:off x="3218688" y="4059936"/>
              <a:ext cx="3054096" cy="214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934" t="14735" r="8564" b="4739"/>
            <a:stretch>
              <a:fillRect/>
            </a:stretch>
          </p:blipFill>
          <p:spPr bwMode="auto">
            <a:xfrm>
              <a:off x="6181344" y="4050792"/>
              <a:ext cx="2962656" cy="214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74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t="14620" r="21867"/>
            <a:stretch>
              <a:fillRect/>
            </a:stretch>
          </p:blipFill>
          <p:spPr bwMode="auto">
            <a:xfrm>
              <a:off x="166176" y="4050792"/>
              <a:ext cx="2997648" cy="221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1728216" y="4041648"/>
              <a:ext cx="26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dirty="0">
                <a:solidFill>
                  <a:srgbClr val="CC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88592" y="4715256"/>
              <a:ext cx="48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Nb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00144" y="4556760"/>
              <a:ext cx="48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Nb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8520" y="4703064"/>
              <a:ext cx="48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Nb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5256" y="4788408"/>
              <a:ext cx="26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dirty="0">
                <a:solidFill>
                  <a:srgbClr val="CC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3048" y="4002024"/>
              <a:ext cx="26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dirty="0">
                <a:solidFill>
                  <a:srgbClr val="CC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7552" y="5394960"/>
              <a:ext cx="777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BCP</a:t>
              </a:r>
              <a:endPara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00856" y="5364480"/>
              <a:ext cx="1255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800°C/3h</a:t>
              </a:r>
              <a:endPara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2176" y="5352288"/>
              <a:ext cx="1255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HF rinse</a:t>
              </a:r>
              <a:endPara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of H in </a:t>
            </a:r>
            <a:r>
              <a:rPr lang="en-US" dirty="0" err="1" smtClean="0"/>
              <a:t>Nb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2874"/>
            <a:ext cx="7772400" cy="2398776"/>
          </a:xfrm>
        </p:spPr>
        <p:txBody>
          <a:bodyPr/>
          <a:lstStyle/>
          <a:p>
            <a:pPr algn="just"/>
            <a:r>
              <a:rPr lang="en-US" sz="2000" dirty="0" smtClean="0"/>
              <a:t>NIST: basic thermodynamic evaluation of H absorption indicate that H uptake by </a:t>
            </a:r>
            <a:r>
              <a:rPr lang="en-US" sz="2000" dirty="0" err="1" smtClean="0"/>
              <a:t>Nb</a:t>
            </a:r>
            <a:r>
              <a:rPr lang="en-US" sz="2000" dirty="0" smtClean="0"/>
              <a:t> during processing is virtually unavoidable if water is present when processing conditions break the </a:t>
            </a:r>
            <a:r>
              <a:rPr lang="en-US" sz="2000" dirty="0" err="1" smtClean="0"/>
              <a:t>passivating</a:t>
            </a:r>
            <a:r>
              <a:rPr lang="en-US" sz="2000" dirty="0" smtClean="0"/>
              <a:t> surface film</a:t>
            </a:r>
            <a:endParaRPr lang="en-US" sz="20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3516" y="2240874"/>
            <a:ext cx="4158996" cy="3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1363" y="2706772"/>
            <a:ext cx="1753870" cy="2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1896" y="3207266"/>
            <a:ext cx="7772400" cy="74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NCSU: SIMS measurements show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 level in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greatly affected by the oxide layer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113722"/>
            <a:ext cx="4635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R. E. Ricker and G. R.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Myneni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, p. 49	P.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Maheshwari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al., p. 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of H in </a:t>
            </a:r>
            <a:r>
              <a:rPr lang="en-US" dirty="0" err="1" smtClean="0"/>
              <a:t>Nb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4752"/>
            <a:ext cx="8092440" cy="2432304"/>
          </a:xfrm>
        </p:spPr>
        <p:txBody>
          <a:bodyPr/>
          <a:lstStyle/>
          <a:p>
            <a:pPr algn="just"/>
            <a:r>
              <a:rPr lang="en-US" sz="2000" dirty="0" smtClean="0"/>
              <a:t>the proton at an interstitial site of a BCC lattice is treated as a </a:t>
            </a:r>
            <a:r>
              <a:rPr lang="en-US" sz="2000" dirty="0" err="1" smtClean="0"/>
              <a:t>wavefunction</a:t>
            </a:r>
            <a:r>
              <a:rPr lang="en-US" sz="2000" dirty="0" smtClean="0"/>
              <a:t> in a spherical potential well or radius </a:t>
            </a:r>
            <a:r>
              <a:rPr lang="en-US" sz="2000" i="1" dirty="0" smtClean="0"/>
              <a:t>a</a:t>
            </a:r>
            <a:r>
              <a:rPr lang="en-US" sz="2000" dirty="0" smtClean="0"/>
              <a:t> and depth </a:t>
            </a:r>
            <a:r>
              <a:rPr lang="en-US" sz="2000" i="1" dirty="0" smtClean="0"/>
              <a:t>V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The well depth is the </a:t>
            </a:r>
            <a:r>
              <a:rPr lang="en-US" sz="2000" u="sng" dirty="0" smtClean="0"/>
              <a:t>single parameter</a:t>
            </a:r>
            <a:r>
              <a:rPr lang="en-US" sz="2000" dirty="0" smtClean="0"/>
              <a:t> which is used to match the energy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to the experimental activation energies for diffusion.</a:t>
            </a:r>
          </a:p>
          <a:p>
            <a:pPr algn="just"/>
            <a:r>
              <a:rPr lang="en-US" sz="2000" dirty="0" smtClean="0"/>
              <a:t>The calculation matches the experimental data with a resolution on the order of one hundred of an </a:t>
            </a:r>
            <a:r>
              <a:rPr lang="en-US" sz="2000" dirty="0" err="1" smtClean="0"/>
              <a:t>eV</a:t>
            </a:r>
            <a:r>
              <a:rPr lang="en-US" sz="2000" dirty="0" smtClean="0"/>
              <a:t> for H, D and T in </a:t>
            </a:r>
            <a:r>
              <a:rPr lang="en-US" sz="2000" dirty="0" err="1" smtClean="0"/>
              <a:t>Nb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3736" y="969264"/>
            <a:ext cx="817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new quantum-mechanical model for a proton in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096512" y="3785616"/>
            <a:ext cx="585216" cy="39319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1584" y="4206240"/>
            <a:ext cx="8092440" cy="16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Interactions among proton’s bound states with one another can lead to more complex electronic properties and possibly superconducting properties</a:t>
            </a:r>
          </a:p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Formation of a proton band within the metal </a:t>
            </a:r>
            <a:r>
              <a:rPr lang="en-US" sz="2000" kern="0" dirty="0" smtClean="0">
                <a:latin typeface="+mn-lt"/>
                <a:sym typeface="Symbol"/>
              </a:rPr>
              <a:t></a:t>
            </a:r>
            <a:r>
              <a:rPr lang="en-US" sz="2000" kern="0" dirty="0" smtClean="0">
                <a:latin typeface="+mn-lt"/>
              </a:rPr>
              <a:t> influence the magnetic and superconducting properties of the metal.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78" y="6049927"/>
            <a:ext cx="3429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J. P. Wallace, p. 205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03120"/>
            <a:ext cx="7772400" cy="4145280"/>
          </a:xfrm>
        </p:spPr>
        <p:txBody>
          <a:bodyPr/>
          <a:lstStyle/>
          <a:p>
            <a:r>
              <a:rPr lang="en-US" dirty="0" smtClean="0"/>
              <a:t>Is Ingot </a:t>
            </a:r>
            <a:r>
              <a:rPr lang="en-US" dirty="0" err="1" smtClean="0"/>
              <a:t>Nb</a:t>
            </a:r>
            <a:r>
              <a:rPr lang="en-US" dirty="0" smtClean="0"/>
              <a:t> the technology of choice for SRF cavities?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 essential specifications to request to Ingot manufacturers?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221992"/>
            <a:ext cx="7772400" cy="1810512"/>
          </a:xfrm>
        </p:spPr>
        <p:txBody>
          <a:bodyPr/>
          <a:lstStyle/>
          <a:p>
            <a:r>
              <a:rPr lang="en-US" dirty="0" smtClean="0"/>
              <a:t>Part 2: New Results on Fundamental Studies of Large Grain </a:t>
            </a:r>
            <a:r>
              <a:rPr lang="en-US" dirty="0" err="1" smtClean="0"/>
              <a:t>Nb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33647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Q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improvement at E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acc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  <a:sym typeface="Symbol"/>
              </a:rPr>
              <a:t>20 MV/m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893561"/>
            <a:ext cx="3965944" cy="3886998"/>
            <a:chOff x="0" y="893561"/>
            <a:chExt cx="3965944" cy="388699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0514"/>
            <a:stretch>
              <a:fillRect/>
            </a:stretch>
          </p:blipFill>
          <p:spPr bwMode="auto">
            <a:xfrm>
              <a:off x="0" y="1301851"/>
              <a:ext cx="3965944" cy="225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97722" y="893561"/>
              <a:ext cx="2664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Single-cell study</a:t>
              </a:r>
              <a:endParaRPr lang="en-US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704" y="3672563"/>
              <a:ext cx="3537095" cy="110799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+mn-lt"/>
                  <a:sym typeface="Symbol"/>
                </a:rPr>
                <a:t>30% improvement after heat treatment at </a:t>
              </a:r>
              <a:r>
                <a:rPr lang="en-US" sz="2200" dirty="0" smtClean="0">
                  <a:solidFill>
                    <a:srgbClr val="FF0000"/>
                  </a:solidFill>
                  <a:latin typeface="+mn-lt"/>
                  <a:sym typeface="Symbol"/>
                </a:rPr>
                <a:t>800°C– </a:t>
              </a:r>
              <a:r>
                <a:rPr lang="en-US" sz="2200" dirty="0" smtClean="0">
                  <a:solidFill>
                    <a:srgbClr val="FF0000"/>
                  </a:solidFill>
                  <a:latin typeface="+mn-lt"/>
                  <a:sym typeface="Symbol"/>
                </a:rPr>
                <a:t>1000 °C + </a:t>
              </a:r>
              <a:r>
                <a:rPr lang="en-US" sz="2200" dirty="0" smtClean="0">
                  <a:solidFill>
                    <a:srgbClr val="FF0000"/>
                  </a:solidFill>
                  <a:latin typeface="+mn-lt"/>
                  <a:sym typeface="Symbol"/>
                </a:rPr>
                <a:t>120°C/12 </a:t>
              </a:r>
              <a:r>
                <a:rPr lang="en-US" sz="2200" dirty="0" smtClean="0">
                  <a:solidFill>
                    <a:srgbClr val="FF0000"/>
                  </a:solidFill>
                  <a:latin typeface="+mn-lt"/>
                  <a:sym typeface="Symbol"/>
                </a:rPr>
                <a:t>h</a:t>
              </a:r>
              <a:endParaRPr lang="en-US" sz="22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56848" y="774531"/>
            <a:ext cx="3448279" cy="4565844"/>
            <a:chOff x="5056848" y="774531"/>
            <a:chExt cx="3448279" cy="4565844"/>
          </a:xfrm>
        </p:grpSpPr>
        <p:grpSp>
          <p:nvGrpSpPr>
            <p:cNvPr id="13" name="Group 12"/>
            <p:cNvGrpSpPr/>
            <p:nvPr/>
          </p:nvGrpSpPr>
          <p:grpSpPr>
            <a:xfrm>
              <a:off x="5056848" y="774531"/>
              <a:ext cx="3448279" cy="4565844"/>
              <a:chOff x="5056848" y="774531"/>
              <a:chExt cx="3448279" cy="4565844"/>
            </a:xfrm>
          </p:grpSpPr>
          <p:pic>
            <p:nvPicPr>
              <p:cNvPr id="6" name="Picture 4" descr="TUPO049f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56848" y="1117817"/>
                <a:ext cx="3152278" cy="3144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486655" y="774531"/>
                <a:ext cx="26641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9-cell Cavities</a:t>
                </a:r>
                <a:endParaRPr lang="en-US" i="1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77137" y="4232379"/>
                <a:ext cx="3327990" cy="1107996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FF0000"/>
                    </a:solidFill>
                    <a:latin typeface="+mn-lt"/>
                    <a:sym typeface="Symbol"/>
                  </a:rPr>
                  <a:t>40% improvement by using ILC recipe on LG rather than FG </a:t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n-lt"/>
                    <a:sym typeface="Symbol"/>
                  </a:rPr>
                  <a:t>Nb</a:t>
                </a:r>
                <a:endParaRPr lang="en-US" sz="2200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514109" y="3142026"/>
              <a:ext cx="22215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Large-grain JLAB LG#1</a:t>
              </a:r>
            </a:p>
            <a:p>
              <a:r>
                <a:rPr lang="en-US" sz="1600" dirty="0" smtClean="0"/>
                <a:t>CBMM material</a:t>
              </a:r>
              <a:endParaRPr 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2376" y="5050448"/>
            <a:ext cx="2697480" cy="769441"/>
          </a:xfrm>
          <a:prstGeom prst="rect">
            <a:avLst/>
          </a:prstGeom>
          <a:solidFill>
            <a:srgbClr val="FF7C8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Poster TUPO051 this afternoon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216" y="5294288"/>
            <a:ext cx="2697480" cy="1107996"/>
          </a:xfrm>
          <a:prstGeom prst="rect">
            <a:avLst/>
          </a:prstGeom>
          <a:solidFill>
            <a:srgbClr val="FF7C8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R.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Geng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et al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., poster TUPO051 this afternoon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9650"/>
            <a:ext cx="7772400" cy="51968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66FF"/>
                </a:solidFill>
              </a:rPr>
              <a:t>Part 1: Summary of the Symposium on Ingot </a:t>
            </a:r>
            <a:r>
              <a:rPr lang="en-US" dirty="0" err="1" smtClean="0">
                <a:solidFill>
                  <a:srgbClr val="0066FF"/>
                </a:solidFill>
              </a:rPr>
              <a:t>Nb</a:t>
            </a:r>
            <a:endParaRPr lang="en-US" dirty="0" smtClean="0">
              <a:solidFill>
                <a:srgbClr val="0066FF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 smtClean="0"/>
              <a:t>Multi-cell cavity fabrication and testing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Sample measurements</a:t>
            </a:r>
          </a:p>
          <a:p>
            <a:pPr lvl="2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Superconducting properties</a:t>
            </a:r>
          </a:p>
          <a:p>
            <a:pPr lvl="2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Mechanical properties</a:t>
            </a:r>
          </a:p>
          <a:p>
            <a:pPr lvl="2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Thermal properties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Studies of H in </a:t>
            </a:r>
            <a:r>
              <a:rPr lang="en-US" dirty="0" err="1" smtClean="0"/>
              <a:t>Nb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66FF"/>
                </a:solidFill>
              </a:rPr>
              <a:t>Part 2: New Results on Fundamental Studies of Large Grain </a:t>
            </a:r>
            <a:r>
              <a:rPr lang="en-US" dirty="0" err="1" smtClean="0">
                <a:solidFill>
                  <a:srgbClr val="0066FF"/>
                </a:solidFill>
              </a:rPr>
              <a:t>Nb</a:t>
            </a:r>
            <a:endParaRPr lang="en-US" dirty="0" smtClean="0">
              <a:solidFill>
                <a:srgbClr val="0066FF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dirty="0" smtClean="0"/>
              <a:t>Studies on Q</a:t>
            </a:r>
            <a:r>
              <a:rPr lang="en-US" baseline="-25000" dirty="0" smtClean="0"/>
              <a:t>0</a:t>
            </a:r>
            <a:r>
              <a:rPr lang="en-US" dirty="0" smtClean="0"/>
              <a:t> improvement at E</a:t>
            </a:r>
            <a:r>
              <a:rPr lang="en-US" baseline="-25000" dirty="0" smtClean="0"/>
              <a:t>acc</a:t>
            </a:r>
            <a:r>
              <a:rPr lang="en-US" dirty="0" smtClean="0">
                <a:sym typeface="Symbol"/>
              </a:rPr>
              <a:t>20 MV/m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Investigating RF “hotspots” with a laser beam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RF measurements of </a:t>
            </a:r>
            <a:r>
              <a:rPr lang="en-US" dirty="0" err="1" smtClean="0"/>
              <a:t>Nb</a:t>
            </a:r>
            <a:r>
              <a:rPr lang="en-US" dirty="0" smtClean="0"/>
              <a:t> samples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800" dirty="0" smtClean="0"/>
              <a:t>Breaking and moving hotspots with a laser beam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056" y="1024128"/>
            <a:ext cx="6044184" cy="448056"/>
          </a:xfrm>
          <a:prstGeom prst="rect">
            <a:avLst/>
          </a:prstGeom>
        </p:spPr>
        <p:txBody>
          <a:bodyPr/>
          <a:lstStyle/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Eliminating vortex hotspots by thermal gradients</a:t>
            </a:r>
            <a:endParaRPr lang="en-US" sz="1800" kern="0" dirty="0" smtClean="0">
              <a:latin typeface="+mn-lt"/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44" y="1776984"/>
            <a:ext cx="2943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911" y="1658303"/>
            <a:ext cx="3812722" cy="25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60" y="4639552"/>
            <a:ext cx="8257106" cy="6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52" y="3074997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|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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T|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1.7 K/mm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4096" y="3136392"/>
            <a:ext cx="207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for </a:t>
            </a:r>
            <a:r>
              <a:rPr lang="en-US" dirty="0" err="1" smtClean="0">
                <a:latin typeface="+mn-lt"/>
              </a:rPr>
              <a:t>Nb</a:t>
            </a:r>
            <a:r>
              <a:rPr lang="en-US" dirty="0" smtClean="0">
                <a:latin typeface="+mn-lt"/>
              </a:rPr>
              <a:t> at 2 K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78" y="6035252"/>
            <a:ext cx="6174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Gurevich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, talk TU104 at SRF’07 Workshop, http://web5.pku.edu.cn/srf2007/home.html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Heating Experimental Setup</a:t>
            </a:r>
            <a:endParaRPr lang="en-US" dirty="0"/>
          </a:p>
        </p:txBody>
      </p: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362248" y="981933"/>
            <a:ext cx="6007647" cy="5232091"/>
            <a:chOff x="1800" y="210"/>
            <a:chExt cx="8761" cy="7632"/>
          </a:xfrm>
        </p:grpSpPr>
        <p:sp>
          <p:nvSpPr>
            <p:cNvPr id="5" name="AutoShape 59"/>
            <p:cNvSpPr>
              <a:spLocks noChangeAspect="1" noChangeArrowheads="1"/>
            </p:cNvSpPr>
            <p:nvPr/>
          </p:nvSpPr>
          <p:spPr bwMode="auto">
            <a:xfrm>
              <a:off x="1800" y="210"/>
              <a:ext cx="8640" cy="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60"/>
            <p:cNvSpPr txBox="1">
              <a:spLocks noChangeAspect="1" noChangeArrowheads="1"/>
            </p:cNvSpPr>
            <p:nvPr/>
          </p:nvSpPr>
          <p:spPr bwMode="auto">
            <a:xfrm>
              <a:off x="9592" y="844"/>
              <a:ext cx="969" cy="4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Optical table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1"/>
            <p:cNvSpPr>
              <a:spLocks noChangeArrowheads="1"/>
            </p:cNvSpPr>
            <p:nvPr/>
          </p:nvSpPr>
          <p:spPr bwMode="auto">
            <a:xfrm>
              <a:off x="4275" y="615"/>
              <a:ext cx="840" cy="1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10 W laser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62"/>
            <p:cNvSpPr>
              <a:spLocks noChangeArrowheads="1"/>
            </p:cNvSpPr>
            <p:nvPr/>
          </p:nvSpPr>
          <p:spPr bwMode="auto">
            <a:xfrm>
              <a:off x="4110" y="2175"/>
              <a:ext cx="120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Attenuator box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63"/>
            <p:cNvSpPr>
              <a:spLocks noChangeArrowheads="1"/>
            </p:cNvSpPr>
            <p:nvPr/>
          </p:nvSpPr>
          <p:spPr bwMode="auto">
            <a:xfrm>
              <a:off x="4650" y="2040"/>
              <a:ext cx="143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3772" y="2963"/>
              <a:ext cx="161" cy="360"/>
              <a:chOff x="2970" y="2925"/>
              <a:chExt cx="161" cy="360"/>
            </a:xfrm>
          </p:grpSpPr>
          <p:sp>
            <p:nvSpPr>
              <p:cNvPr id="58" name="Arc 65"/>
              <p:cNvSpPr>
                <a:spLocks/>
              </p:cNvSpPr>
              <p:nvPr/>
            </p:nvSpPr>
            <p:spPr bwMode="auto">
              <a:xfrm flipH="1">
                <a:off x="3060" y="2925"/>
                <a:ext cx="71" cy="3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94"/>
                  <a:gd name="T2" fmla="*/ 2137 w 21600"/>
                  <a:gd name="T3" fmla="*/ 43094 h 43094"/>
                  <a:gd name="T4" fmla="*/ 0 w 21600"/>
                  <a:gd name="T5" fmla="*/ 21600 h 43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9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01"/>
                      <a:pt x="13184" y="41995"/>
                      <a:pt x="2137" y="43094"/>
                    </a:cubicBezTo>
                  </a:path>
                  <a:path w="21600" h="4309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01"/>
                      <a:pt x="13184" y="41995"/>
                      <a:pt x="2137" y="430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66"/>
              <p:cNvSpPr>
                <a:spLocks noChangeShapeType="1"/>
              </p:cNvSpPr>
              <p:nvPr/>
            </p:nvSpPr>
            <p:spPr bwMode="auto">
              <a:xfrm flipH="1">
                <a:off x="2970" y="3285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67"/>
              <p:cNvSpPr>
                <a:spLocks noChangeShapeType="1"/>
              </p:cNvSpPr>
              <p:nvPr/>
            </p:nvSpPr>
            <p:spPr bwMode="auto">
              <a:xfrm flipH="1">
                <a:off x="2978" y="2925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68"/>
              <p:cNvSpPr>
                <a:spLocks noChangeShapeType="1"/>
              </p:cNvSpPr>
              <p:nvPr/>
            </p:nvSpPr>
            <p:spPr bwMode="auto">
              <a:xfrm flipV="1">
                <a:off x="2970" y="2925"/>
                <a:ext cx="0" cy="3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 rot="-2803476">
              <a:off x="3023" y="2963"/>
              <a:ext cx="98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rc 70"/>
            <p:cNvSpPr>
              <a:spLocks/>
            </p:cNvSpPr>
            <p:nvPr/>
          </p:nvSpPr>
          <p:spPr bwMode="auto">
            <a:xfrm rot="5400000" flipH="1">
              <a:off x="3065" y="1568"/>
              <a:ext cx="71" cy="3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094"/>
                <a:gd name="T2" fmla="*/ 2137 w 21600"/>
                <a:gd name="T3" fmla="*/ 43094 h 43094"/>
                <a:gd name="T4" fmla="*/ 0 w 21600"/>
                <a:gd name="T5" fmla="*/ 21600 h 4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09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01"/>
                    <a:pt x="13184" y="41995"/>
                    <a:pt x="2137" y="43094"/>
                  </a:cubicBezTo>
                </a:path>
                <a:path w="21600" h="4309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01"/>
                    <a:pt x="13184" y="41995"/>
                    <a:pt x="2137" y="430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 rot="5400000" flipH="1">
              <a:off x="2848" y="1845"/>
              <a:ext cx="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 rot="5400000" flipH="1">
              <a:off x="3221" y="1848"/>
              <a:ext cx="1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rot="5400000" flipV="1">
              <a:off x="3101" y="1729"/>
              <a:ext cx="1" cy="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74"/>
            <p:cNvSpPr>
              <a:spLocks noChangeArrowheads="1"/>
            </p:cNvSpPr>
            <p:nvPr/>
          </p:nvSpPr>
          <p:spPr bwMode="auto">
            <a:xfrm>
              <a:off x="2900" y="1365"/>
              <a:ext cx="42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5"/>
            <p:cNvSpPr>
              <a:spLocks noChangeShapeType="1"/>
            </p:cNvSpPr>
            <p:nvPr/>
          </p:nvSpPr>
          <p:spPr bwMode="auto">
            <a:xfrm flipH="1">
              <a:off x="3113" y="3150"/>
              <a:ext cx="99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76"/>
            <p:cNvSpPr>
              <a:spLocks noChangeShapeType="1"/>
            </p:cNvSpPr>
            <p:nvPr/>
          </p:nvSpPr>
          <p:spPr bwMode="auto">
            <a:xfrm flipV="1">
              <a:off x="3105" y="1455"/>
              <a:ext cx="0" cy="168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77"/>
            <p:cNvSpPr txBox="1">
              <a:spLocks noChangeArrowheads="1"/>
            </p:cNvSpPr>
            <p:nvPr/>
          </p:nvSpPr>
          <p:spPr bwMode="auto">
            <a:xfrm>
              <a:off x="2027" y="3150"/>
              <a:ext cx="109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Mirror 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78"/>
            <p:cNvSpPr txBox="1">
              <a:spLocks noChangeArrowheads="1"/>
            </p:cNvSpPr>
            <p:nvPr/>
          </p:nvSpPr>
          <p:spPr bwMode="auto">
            <a:xfrm>
              <a:off x="2133" y="1005"/>
              <a:ext cx="104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Mirror 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 Box 79"/>
            <p:cNvSpPr txBox="1">
              <a:spLocks noChangeArrowheads="1"/>
            </p:cNvSpPr>
            <p:nvPr/>
          </p:nvSpPr>
          <p:spPr bwMode="auto">
            <a:xfrm>
              <a:off x="1933" y="1575"/>
              <a:ext cx="106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Positive lens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80"/>
            <p:cNvSpPr txBox="1">
              <a:spLocks noChangeArrowheads="1"/>
            </p:cNvSpPr>
            <p:nvPr/>
          </p:nvSpPr>
          <p:spPr bwMode="auto">
            <a:xfrm>
              <a:off x="3093" y="3330"/>
              <a:ext cx="11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Negative lens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Line 81"/>
            <p:cNvSpPr>
              <a:spLocks noChangeShapeType="1"/>
            </p:cNvSpPr>
            <p:nvPr/>
          </p:nvSpPr>
          <p:spPr bwMode="auto">
            <a:xfrm>
              <a:off x="5835" y="285"/>
              <a:ext cx="0" cy="7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82"/>
            <p:cNvSpPr txBox="1">
              <a:spLocks noChangeArrowheads="1"/>
            </p:cNvSpPr>
            <p:nvPr/>
          </p:nvSpPr>
          <p:spPr bwMode="auto">
            <a:xfrm>
              <a:off x="2045" y="4080"/>
              <a:ext cx="1830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Optical table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83"/>
            <p:cNvSpPr>
              <a:spLocks noChangeArrowheads="1"/>
            </p:cNvSpPr>
            <p:nvPr/>
          </p:nvSpPr>
          <p:spPr bwMode="auto">
            <a:xfrm>
              <a:off x="2085" y="390"/>
              <a:ext cx="3375" cy="37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8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2" y="4631"/>
              <a:ext cx="1391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85"/>
            <p:cNvSpPr>
              <a:spLocks noChangeAspect="1" noChangeArrowheads="1"/>
            </p:cNvSpPr>
            <p:nvPr/>
          </p:nvSpPr>
          <p:spPr bwMode="auto">
            <a:xfrm>
              <a:off x="6534" y="2095"/>
              <a:ext cx="3446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6"/>
            <p:cNvSpPr>
              <a:spLocks noChangeAspect="1" noChangeArrowheads="1"/>
            </p:cNvSpPr>
            <p:nvPr/>
          </p:nvSpPr>
          <p:spPr bwMode="auto">
            <a:xfrm>
              <a:off x="8154" y="1771"/>
              <a:ext cx="216" cy="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7"/>
            <p:cNvSpPr>
              <a:spLocks noChangeAspect="1" noChangeArrowheads="1"/>
            </p:cNvSpPr>
            <p:nvPr/>
          </p:nvSpPr>
          <p:spPr bwMode="auto">
            <a:xfrm>
              <a:off x="8066" y="1690"/>
              <a:ext cx="39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88"/>
            <p:cNvGrpSpPr>
              <a:grpSpLocks noChangeAspect="1"/>
            </p:cNvGrpSpPr>
            <p:nvPr/>
          </p:nvGrpSpPr>
          <p:grpSpPr bwMode="auto">
            <a:xfrm>
              <a:off x="8066" y="1048"/>
              <a:ext cx="396" cy="86"/>
              <a:chOff x="5885" y="2845"/>
              <a:chExt cx="660" cy="143"/>
            </a:xfrm>
          </p:grpSpPr>
          <p:sp>
            <p:nvSpPr>
              <p:cNvPr id="5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5885" y="2845"/>
                <a:ext cx="660" cy="1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0"/>
              <p:cNvSpPr>
                <a:spLocks noChangeAspect="1" noChangeShapeType="1"/>
              </p:cNvSpPr>
              <p:nvPr/>
            </p:nvSpPr>
            <p:spPr bwMode="auto">
              <a:xfrm>
                <a:off x="6030" y="2870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Rectangle 91"/>
            <p:cNvSpPr>
              <a:spLocks noChangeAspect="1" noChangeArrowheads="1"/>
            </p:cNvSpPr>
            <p:nvPr/>
          </p:nvSpPr>
          <p:spPr bwMode="auto">
            <a:xfrm>
              <a:off x="8154" y="2227"/>
              <a:ext cx="216" cy="23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92"/>
            <p:cNvSpPr>
              <a:spLocks noChangeAspect="1" noChangeArrowheads="1"/>
            </p:cNvSpPr>
            <p:nvPr/>
          </p:nvSpPr>
          <p:spPr bwMode="auto">
            <a:xfrm>
              <a:off x="8066" y="4586"/>
              <a:ext cx="39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93"/>
            <p:cNvSpPr>
              <a:spLocks noChangeAspect="1" noChangeShapeType="1"/>
            </p:cNvSpPr>
            <p:nvPr/>
          </p:nvSpPr>
          <p:spPr bwMode="auto">
            <a:xfrm flipH="1">
              <a:off x="8351" y="2913"/>
              <a:ext cx="32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94"/>
            <p:cNvSpPr txBox="1">
              <a:spLocks noChangeAspect="1" noChangeArrowheads="1"/>
            </p:cNvSpPr>
            <p:nvPr/>
          </p:nvSpPr>
          <p:spPr bwMode="auto">
            <a:xfrm>
              <a:off x="8693" y="2697"/>
              <a:ext cx="1068" cy="4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Vacuum pipe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Line 97"/>
            <p:cNvSpPr>
              <a:spLocks noChangeAspect="1" noChangeShapeType="1"/>
            </p:cNvSpPr>
            <p:nvPr/>
          </p:nvSpPr>
          <p:spPr bwMode="auto">
            <a:xfrm flipH="1">
              <a:off x="6345" y="2230"/>
              <a:ext cx="45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05"/>
            <p:cNvSpPr>
              <a:spLocks noChangeAspect="1" noChangeArrowheads="1"/>
            </p:cNvSpPr>
            <p:nvPr/>
          </p:nvSpPr>
          <p:spPr bwMode="auto">
            <a:xfrm>
              <a:off x="6813" y="1960"/>
              <a:ext cx="2924" cy="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6"/>
            <p:cNvSpPr>
              <a:spLocks noChangeAspect="1" noChangeShapeType="1"/>
            </p:cNvSpPr>
            <p:nvPr/>
          </p:nvSpPr>
          <p:spPr bwMode="auto">
            <a:xfrm flipV="1">
              <a:off x="8153" y="1555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07"/>
            <p:cNvSpPr>
              <a:spLocks noChangeAspect="1" noChangeShapeType="1"/>
            </p:cNvSpPr>
            <p:nvPr/>
          </p:nvSpPr>
          <p:spPr bwMode="auto">
            <a:xfrm flipV="1">
              <a:off x="8369" y="1213"/>
              <a:ext cx="1" cy="4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8"/>
            <p:cNvSpPr>
              <a:spLocks noChangeAspect="1" noChangeShapeType="1"/>
            </p:cNvSpPr>
            <p:nvPr/>
          </p:nvSpPr>
          <p:spPr bwMode="auto">
            <a:xfrm flipV="1">
              <a:off x="8153" y="1231"/>
              <a:ext cx="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9"/>
            <p:cNvSpPr>
              <a:spLocks noChangeAspect="1" noChangeShapeType="1"/>
            </p:cNvSpPr>
            <p:nvPr/>
          </p:nvSpPr>
          <p:spPr bwMode="auto">
            <a:xfrm flipH="1">
              <a:off x="7937" y="1546"/>
              <a:ext cx="2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10"/>
            <p:cNvSpPr>
              <a:spLocks noChangeAspect="1" noChangeShapeType="1"/>
            </p:cNvSpPr>
            <p:nvPr/>
          </p:nvSpPr>
          <p:spPr bwMode="auto">
            <a:xfrm flipH="1">
              <a:off x="7937" y="1375"/>
              <a:ext cx="2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11"/>
            <p:cNvSpPr>
              <a:spLocks noChangeAspect="1" noChangeArrowheads="1"/>
            </p:cNvSpPr>
            <p:nvPr/>
          </p:nvSpPr>
          <p:spPr bwMode="auto">
            <a:xfrm rot="-5400000">
              <a:off x="7697" y="1411"/>
              <a:ext cx="39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12"/>
            <p:cNvSpPr>
              <a:spLocks noChangeAspect="1" noChangeArrowheads="1"/>
            </p:cNvSpPr>
            <p:nvPr/>
          </p:nvSpPr>
          <p:spPr bwMode="auto">
            <a:xfrm>
              <a:off x="8066" y="1132"/>
              <a:ext cx="39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16"/>
            <p:cNvSpPr>
              <a:spLocks noChangeAspect="1" noChangeArrowheads="1"/>
            </p:cNvSpPr>
            <p:nvPr/>
          </p:nvSpPr>
          <p:spPr bwMode="auto">
            <a:xfrm>
              <a:off x="9098" y="853"/>
              <a:ext cx="99" cy="1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17"/>
            <p:cNvSpPr>
              <a:spLocks noChangeAspect="1" noChangeArrowheads="1"/>
            </p:cNvSpPr>
            <p:nvPr/>
          </p:nvSpPr>
          <p:spPr bwMode="auto">
            <a:xfrm>
              <a:off x="6849" y="736"/>
              <a:ext cx="2393" cy="11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18"/>
            <p:cNvSpPr>
              <a:spLocks noChangeAspect="1" noChangeShapeType="1"/>
            </p:cNvSpPr>
            <p:nvPr/>
          </p:nvSpPr>
          <p:spPr bwMode="auto">
            <a:xfrm flipH="1" flipV="1">
              <a:off x="9295" y="790"/>
              <a:ext cx="315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9"/>
            <p:cNvSpPr>
              <a:spLocks noChangeAspect="1" noChangeArrowheads="1"/>
            </p:cNvSpPr>
            <p:nvPr/>
          </p:nvSpPr>
          <p:spPr bwMode="auto">
            <a:xfrm>
              <a:off x="6894" y="853"/>
              <a:ext cx="99" cy="1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23"/>
            <p:cNvSpPr>
              <a:spLocks noChangeAspect="1" noChangeArrowheads="1"/>
            </p:cNvSpPr>
            <p:nvPr/>
          </p:nvSpPr>
          <p:spPr bwMode="auto">
            <a:xfrm rot="7533365">
              <a:off x="8234" y="277"/>
              <a:ext cx="86" cy="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24"/>
            <p:cNvSpPr>
              <a:spLocks noChangeAspect="1" noChangeShapeType="1"/>
            </p:cNvSpPr>
            <p:nvPr/>
          </p:nvSpPr>
          <p:spPr bwMode="auto">
            <a:xfrm flipV="1">
              <a:off x="8360" y="493"/>
              <a:ext cx="1" cy="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25"/>
            <p:cNvSpPr>
              <a:spLocks noChangeAspect="1" noChangeShapeType="1"/>
            </p:cNvSpPr>
            <p:nvPr/>
          </p:nvSpPr>
          <p:spPr bwMode="auto">
            <a:xfrm flipV="1">
              <a:off x="8252" y="439"/>
              <a:ext cx="1" cy="510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26"/>
            <p:cNvSpPr>
              <a:spLocks noChangeAspect="1" noChangeShapeType="1"/>
            </p:cNvSpPr>
            <p:nvPr/>
          </p:nvSpPr>
          <p:spPr bwMode="auto">
            <a:xfrm>
              <a:off x="7730" y="421"/>
              <a:ext cx="531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27"/>
            <p:cNvSpPr>
              <a:spLocks noChangeAspect="1" noChangeShapeType="1"/>
            </p:cNvSpPr>
            <p:nvPr/>
          </p:nvSpPr>
          <p:spPr bwMode="auto">
            <a:xfrm flipH="1">
              <a:off x="6381" y="421"/>
              <a:ext cx="1844" cy="1"/>
            </a:xfrm>
            <a:prstGeom prst="line">
              <a:avLst/>
            </a:prstGeom>
            <a:noFill/>
            <a:ln w="9525">
              <a:solidFill>
                <a:srgbClr val="CCFF6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133"/>
            <p:cNvSpPr txBox="1">
              <a:spLocks noChangeAspect="1" noChangeArrowheads="1"/>
            </p:cNvSpPr>
            <p:nvPr/>
          </p:nvSpPr>
          <p:spPr bwMode="auto">
            <a:xfrm>
              <a:off x="8580" y="6229"/>
              <a:ext cx="1484" cy="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Nb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Cavity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Line 134"/>
            <p:cNvSpPr>
              <a:spLocks noChangeShapeType="1"/>
            </p:cNvSpPr>
            <p:nvPr/>
          </p:nvSpPr>
          <p:spPr bwMode="auto">
            <a:xfrm flipH="1">
              <a:off x="8123" y="5513"/>
              <a:ext cx="14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35"/>
            <p:cNvSpPr>
              <a:spLocks noChangeShapeType="1"/>
            </p:cNvSpPr>
            <p:nvPr/>
          </p:nvSpPr>
          <p:spPr bwMode="auto">
            <a:xfrm flipH="1">
              <a:off x="8087" y="5505"/>
              <a:ext cx="19" cy="137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711073" y="2364236"/>
            <a:ext cx="2147121" cy="35184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Box 133"/>
          <p:cNvSpPr txBox="1">
            <a:spLocks noChangeAspect="1" noChangeArrowheads="1"/>
          </p:cNvSpPr>
          <p:nvPr/>
        </p:nvSpPr>
        <p:spPr bwMode="auto">
          <a:xfrm>
            <a:off x="3680140" y="5814586"/>
            <a:ext cx="1159691" cy="23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Cryostat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560112" y="2761488"/>
            <a:ext cx="3383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66" name="Picture 65" descr="setup-004S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9195" b="11494"/>
          <a:stretch>
            <a:fillRect/>
          </a:stretch>
        </p:blipFill>
        <p:spPr>
          <a:xfrm rot="5400000">
            <a:off x="5437936" y="2627956"/>
            <a:ext cx="4572000" cy="271955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" name="Picture 138"/>
          <p:cNvPicPr>
            <a:picLocks noChangeAspect="1" noChangeArrowheads="1"/>
          </p:cNvPicPr>
          <p:nvPr/>
        </p:nvPicPr>
        <p:blipFill>
          <a:blip r:embed="rId4" cstate="print"/>
          <a:srcRect t="12814" r="27373" b="2406"/>
          <a:stretch>
            <a:fillRect/>
          </a:stretch>
        </p:blipFill>
        <p:spPr bwMode="auto">
          <a:xfrm rot="-5400000">
            <a:off x="4292097" y="4947616"/>
            <a:ext cx="807386" cy="85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51772" y="1111706"/>
            <a:ext cx="2823726" cy="2218154"/>
            <a:chOff x="4724938" y="985247"/>
            <a:chExt cx="1988974" cy="1562422"/>
          </a:xfrm>
        </p:grpSpPr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l="2024" t="21499" r="35063" b="2010"/>
            <a:stretch>
              <a:fillRect/>
            </a:stretch>
          </p:blipFill>
          <p:spPr bwMode="auto">
            <a:xfrm>
              <a:off x="4724938" y="1153073"/>
              <a:ext cx="1510436" cy="1355041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 l="80424"/>
            <a:stretch>
              <a:fillRect/>
            </a:stretch>
          </p:blipFill>
          <p:spPr bwMode="auto">
            <a:xfrm>
              <a:off x="6299384" y="985247"/>
              <a:ext cx="414528" cy="1562422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12861" y="3517071"/>
            <a:ext cx="2825496" cy="2219545"/>
            <a:chOff x="4724938" y="3750535"/>
            <a:chExt cx="1988974" cy="1562422"/>
          </a:xfrm>
        </p:grpSpPr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 l="1618" t="23860" r="33398" b="2105"/>
            <a:stretch>
              <a:fillRect/>
            </a:stretch>
          </p:blipFill>
          <p:spPr bwMode="auto">
            <a:xfrm>
              <a:off x="4724938" y="3912145"/>
              <a:ext cx="1560162" cy="1311530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 l="80424"/>
            <a:stretch>
              <a:fillRect/>
            </a:stretch>
          </p:blipFill>
          <p:spPr bwMode="auto">
            <a:xfrm>
              <a:off x="6299384" y="3750535"/>
              <a:ext cx="414528" cy="1562422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389105" y="5776611"/>
            <a:ext cx="315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Temperature maps at 2 K, B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59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758" y="992222"/>
            <a:ext cx="143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66FF"/>
                </a:solidFill>
                <a:latin typeface="+mn-lt"/>
              </a:rPr>
              <a:t>Baseline</a:t>
            </a:r>
            <a:endParaRPr lang="en-US" i="1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379" y="3294435"/>
            <a:ext cx="288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66FF"/>
                </a:solidFill>
                <a:latin typeface="+mn-lt"/>
              </a:rPr>
              <a:t>After laser heating</a:t>
            </a:r>
            <a:endParaRPr lang="en-US" i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52555" y="814388"/>
            <a:ext cx="5534058" cy="2300287"/>
            <a:chOff x="1652555" y="814388"/>
            <a:chExt cx="5534058" cy="2300287"/>
          </a:xfrm>
        </p:grpSpPr>
        <p:sp>
          <p:nvSpPr>
            <p:cNvPr id="11" name="Oval 10"/>
            <p:cNvSpPr/>
            <p:nvPr/>
          </p:nvSpPr>
          <p:spPr bwMode="auto">
            <a:xfrm>
              <a:off x="1652555" y="1954864"/>
              <a:ext cx="396256" cy="36760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754563" eaLnBrk="0" hangingPunct="0"/>
              <a:endParaRPr lang="en-US" smtClean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748857" y="2045556"/>
              <a:ext cx="195693" cy="181541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754563" eaLnBrk="0" hangingPunct="0"/>
              <a:endParaRPr lang="en-US" smtClean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484136" y="814388"/>
              <a:ext cx="3702477" cy="2300287"/>
              <a:chOff x="3484136" y="814388"/>
              <a:chExt cx="3702477" cy="2300287"/>
            </a:xfrm>
          </p:grpSpPr>
          <p:pic>
            <p:nvPicPr>
              <p:cNvPr id="16384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84136" y="814388"/>
                <a:ext cx="3702477" cy="2300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9" name="Straight Arrow Connector 28"/>
              <p:cNvCxnSpPr/>
              <p:nvPr/>
            </p:nvCxnSpPr>
            <p:spPr bwMode="auto">
              <a:xfrm rot="5400000">
                <a:off x="4400550" y="1543050"/>
                <a:ext cx="24765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5400000">
                <a:off x="5219700" y="1771650"/>
                <a:ext cx="24765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 rot="5400000">
                <a:off x="6048375" y="1600200"/>
                <a:ext cx="24765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962150" y="2219325"/>
              <a:ext cx="1638300" cy="25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1548309" y="1864156"/>
            <a:ext cx="7595691" cy="3544891"/>
            <a:chOff x="1548309" y="1864156"/>
            <a:chExt cx="7595691" cy="3544891"/>
          </a:xfrm>
        </p:grpSpPr>
        <p:sp>
          <p:nvSpPr>
            <p:cNvPr id="21" name="Oval 20"/>
            <p:cNvSpPr/>
            <p:nvPr/>
          </p:nvSpPr>
          <p:spPr bwMode="auto">
            <a:xfrm>
              <a:off x="1548309" y="1864156"/>
              <a:ext cx="601916" cy="54986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754563" eaLnBrk="0" hangingPunct="0"/>
              <a:endParaRPr lang="en-US" smtClean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81516" y="3019426"/>
              <a:ext cx="3662484" cy="2389621"/>
              <a:chOff x="5481516" y="3019426"/>
              <a:chExt cx="3662484" cy="2389621"/>
            </a:xfrm>
          </p:grpSpPr>
          <p:pic>
            <p:nvPicPr>
              <p:cNvPr id="163844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1516" y="3019426"/>
                <a:ext cx="3662484" cy="2389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2" name="Straight Arrow Connector 31"/>
              <p:cNvCxnSpPr/>
              <p:nvPr/>
            </p:nvCxnSpPr>
            <p:spPr bwMode="auto">
              <a:xfrm rot="5400000">
                <a:off x="6076950" y="3190875"/>
                <a:ext cx="24765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rot="5400000">
                <a:off x="6800850" y="3867150"/>
                <a:ext cx="24765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rot="5400000">
                <a:off x="7229475" y="3248025"/>
                <a:ext cx="24765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37" name="Straight Arrow Connector 36"/>
            <p:cNvCxnSpPr/>
            <p:nvPr/>
          </p:nvCxnSpPr>
          <p:spPr bwMode="auto">
            <a:xfrm>
              <a:off x="1828800" y="2371725"/>
              <a:ext cx="3562350" cy="1676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4572762" y="5692052"/>
            <a:ext cx="4087368" cy="430887"/>
          </a:xfrm>
          <a:prstGeom prst="rect">
            <a:avLst/>
          </a:prstGeom>
          <a:solidFill>
            <a:srgbClr val="FF7C8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Poster THPO016 on Thursday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Measurements of </a:t>
            </a:r>
            <a:r>
              <a:rPr lang="en-US" dirty="0" err="1" smtClean="0"/>
              <a:t>Nb</a:t>
            </a:r>
            <a:r>
              <a:rPr lang="en-US" dirty="0" smtClean="0"/>
              <a:t> cylinders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t="47732"/>
          <a:stretch>
            <a:fillRect/>
          </a:stretch>
        </p:blipFill>
        <p:spPr bwMode="auto">
          <a:xfrm>
            <a:off x="4908754" y="876300"/>
            <a:ext cx="382059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4019550"/>
            <a:ext cx="8597265" cy="1247775"/>
          </a:xfrm>
          <a:prstGeom prst="rect">
            <a:avLst/>
          </a:prstGeom>
        </p:spPr>
        <p:txBody>
          <a:bodyPr/>
          <a:lstStyle/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Study correlations between DC, AC and RF superconducting properties</a:t>
            </a:r>
          </a:p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Limitation: He II critical heat flux at sample’s cooling channel</a:t>
            </a:r>
          </a:p>
          <a:p>
            <a:pPr marL="342900" lvl="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Can be used to study alternative materials to </a:t>
            </a:r>
            <a:r>
              <a:rPr lang="en-US" sz="2000" kern="0" dirty="0" err="1" smtClean="0">
                <a:latin typeface="+mn-lt"/>
              </a:rPr>
              <a:t>Nb</a:t>
            </a:r>
            <a:endParaRPr lang="en-US" sz="1800" kern="0" dirty="0" smtClean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2517" y="5234471"/>
            <a:ext cx="3760851" cy="769441"/>
          </a:xfrm>
          <a:prstGeom prst="rect">
            <a:avLst/>
          </a:prstGeom>
          <a:solidFill>
            <a:srgbClr val="FF7C8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P.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Dhakal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et al.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, poster THPO057 on Thursday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MVC-006S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l="16406" t="16667" r="12760" b="5208"/>
          <a:stretch>
            <a:fillRect/>
          </a:stretch>
        </p:blipFill>
        <p:spPr>
          <a:xfrm rot="5400000">
            <a:off x="347661" y="1452564"/>
            <a:ext cx="2590803" cy="214312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609728" y="923925"/>
            <a:ext cx="3219447" cy="2485501"/>
            <a:chOff x="1609728" y="923925"/>
            <a:chExt cx="3219447" cy="2485501"/>
          </a:xfrm>
        </p:grpSpPr>
        <p:grpSp>
          <p:nvGrpSpPr>
            <p:cNvPr id="30" name="Group 29"/>
            <p:cNvGrpSpPr/>
            <p:nvPr/>
          </p:nvGrpSpPr>
          <p:grpSpPr>
            <a:xfrm>
              <a:off x="3190875" y="1352550"/>
              <a:ext cx="1531382" cy="2056876"/>
              <a:chOff x="2286000" y="1285875"/>
              <a:chExt cx="1531382" cy="2056876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000374" y="1295400"/>
                <a:ext cx="371475" cy="180022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mtClean="0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086100" y="1285876"/>
                <a:ext cx="190500" cy="17145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847975" y="1285875"/>
                <a:ext cx="238124" cy="180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276600" y="1285875"/>
                <a:ext cx="238124" cy="180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/>
              </a:p>
            </p:txBody>
          </p:sp>
          <p:cxnSp>
            <p:nvCxnSpPr>
              <p:cNvPr id="11" name="Straight Connector 10"/>
              <p:cNvCxnSpPr>
                <a:stCxn id="9" idx="2"/>
              </p:cNvCxnSpPr>
              <p:nvPr/>
            </p:nvCxnSpPr>
            <p:spPr bwMode="auto">
              <a:xfrm rot="16200000" flipH="1">
                <a:off x="3576769" y="1285743"/>
                <a:ext cx="209" cy="3624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316952" y="3096358"/>
                <a:ext cx="431086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5400000">
                <a:off x="2926583" y="2278463"/>
                <a:ext cx="1622809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2848708" y="3175279"/>
                <a:ext cx="296426" cy="5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222172" y="3192026"/>
                <a:ext cx="296426" cy="5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2577402" y="3295860"/>
                <a:ext cx="427055" cy="50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10800000" flipV="1">
                <a:off x="3361175" y="3305908"/>
                <a:ext cx="256233" cy="50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3448050" y="1866899"/>
                <a:ext cx="369332" cy="66169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dirty="0" smtClean="0"/>
                  <a:t>120 mm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86000" y="3038474"/>
                <a:ext cx="781049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dirty="0" smtClean="0">
                    <a:sym typeface="Symbol"/>
                  </a:rPr>
                  <a:t> </a:t>
                </a:r>
                <a:r>
                  <a:rPr lang="en-US" sz="1200" dirty="0" smtClean="0"/>
                  <a:t>12 mm</a:t>
                </a:r>
                <a:endParaRPr lang="en-US" sz="12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524250" y="923925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Nb</a:t>
              </a:r>
              <a:r>
                <a:rPr lang="en-US" sz="1800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 sample</a:t>
              </a:r>
              <a:endParaRPr lang="en-US" sz="18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rot="5400000">
              <a:off x="1262066" y="1462090"/>
              <a:ext cx="1009646" cy="31432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Connector 39"/>
            <p:cNvCxnSpPr>
              <a:endCxn id="31" idx="1"/>
            </p:cNvCxnSpPr>
            <p:nvPr/>
          </p:nvCxnSpPr>
          <p:spPr bwMode="auto">
            <a:xfrm>
              <a:off x="1914525" y="1104900"/>
              <a:ext cx="1609725" cy="36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249803" y="5978102"/>
            <a:ext cx="177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P.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Dhakal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THPO057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009649"/>
            <a:ext cx="8239124" cy="5000626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2000" dirty="0" smtClean="0"/>
              <a:t>The large-grain </a:t>
            </a:r>
            <a:r>
              <a:rPr lang="en-US" sz="2000" dirty="0" err="1" smtClean="0">
                <a:solidFill>
                  <a:srgbClr val="FF0000"/>
                </a:solidFill>
              </a:rPr>
              <a:t>Nb</a:t>
            </a:r>
            <a:r>
              <a:rPr lang="en-US" sz="2000" dirty="0" smtClean="0">
                <a:solidFill>
                  <a:srgbClr val="FF0000"/>
                </a:solidFill>
              </a:rPr>
              <a:t> technology </a:t>
            </a:r>
            <a:r>
              <a:rPr lang="en-US" sz="2000" dirty="0" smtClean="0"/>
              <a:t>has been </a:t>
            </a:r>
            <a:r>
              <a:rPr lang="en-US" sz="2000" dirty="0" smtClean="0">
                <a:solidFill>
                  <a:srgbClr val="FF0000"/>
                </a:solidFill>
              </a:rPr>
              <a:t>fully demonstrated </a:t>
            </a:r>
            <a:r>
              <a:rPr lang="en-US" sz="2000" dirty="0" smtClean="0"/>
              <a:t>at DESY with the installation of two 9-cell cavities in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 in FLASH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Several studies now show that </a:t>
            </a:r>
            <a:r>
              <a:rPr lang="en-US" sz="2000" dirty="0" smtClean="0">
                <a:solidFill>
                  <a:srgbClr val="FF0000"/>
                </a:solidFill>
              </a:rPr>
              <a:t>Ta content up to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1300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ppm</a:t>
            </a:r>
            <a:r>
              <a:rPr lang="en-US" sz="2000" dirty="0" smtClean="0">
                <a:sym typeface="Symbol"/>
              </a:rPr>
              <a:t> does not degrade superconducting properties of </a:t>
            </a:r>
            <a:r>
              <a:rPr lang="en-US" sz="2000" dirty="0" err="1" smtClean="0">
                <a:sym typeface="Symbol"/>
              </a:rPr>
              <a:t>Nb</a:t>
            </a:r>
            <a:endParaRPr lang="en-US" sz="2000" dirty="0" smtClean="0">
              <a:sym typeface="Symbol"/>
            </a:endParaRPr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new</a:t>
            </a:r>
            <a:r>
              <a:rPr lang="en-US" sz="2000" dirty="0" smtClean="0"/>
              <a:t> quantum-mechanical </a:t>
            </a:r>
            <a:r>
              <a:rPr lang="en-US" sz="2000" dirty="0" smtClean="0">
                <a:solidFill>
                  <a:srgbClr val="FF0000"/>
                </a:solidFill>
              </a:rPr>
              <a:t>model for H in </a:t>
            </a:r>
            <a:r>
              <a:rPr lang="en-US" sz="2000" dirty="0" err="1" smtClean="0">
                <a:solidFill>
                  <a:srgbClr val="FF0000"/>
                </a:solidFill>
              </a:rPr>
              <a:t>Nb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has been presented which can be the basis for theoretical studies of </a:t>
            </a:r>
            <a:r>
              <a:rPr lang="en-US" sz="2000" dirty="0" err="1" smtClean="0"/>
              <a:t>Nb</a:t>
            </a:r>
            <a:r>
              <a:rPr lang="en-US" sz="2000" dirty="0" smtClean="0"/>
              <a:t>-H systems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Flux penetration and flux flow at GB in </a:t>
            </a:r>
            <a:r>
              <a:rPr lang="en-US" sz="2000" dirty="0" err="1" smtClean="0"/>
              <a:t>Nb</a:t>
            </a:r>
            <a:r>
              <a:rPr lang="en-US" sz="2000" dirty="0" smtClean="0"/>
              <a:t> can occur but it’s not clear the difference between fine-grain and large-grain material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Large-grain </a:t>
            </a:r>
            <a:r>
              <a:rPr lang="en-US" sz="2000" dirty="0" err="1" smtClean="0">
                <a:solidFill>
                  <a:srgbClr val="FF0000"/>
                </a:solidFill>
              </a:rPr>
              <a:t>Nb</a:t>
            </a:r>
            <a:r>
              <a:rPr lang="en-US" sz="2000" dirty="0" smtClean="0"/>
              <a:t> seems to be </a:t>
            </a:r>
            <a:r>
              <a:rPr lang="en-US" sz="2000" dirty="0" smtClean="0">
                <a:solidFill>
                  <a:srgbClr val="FF0000"/>
                </a:solidFill>
              </a:rPr>
              <a:t>promising for CW SRF applications</a:t>
            </a:r>
          </a:p>
          <a:p>
            <a:pPr algn="just">
              <a:spcAft>
                <a:spcPts val="1200"/>
              </a:spcAft>
            </a:pPr>
            <a:r>
              <a:rPr lang="en-US" sz="2000" dirty="0" smtClean="0"/>
              <a:t>The next Symposium will be combined with the </a:t>
            </a:r>
            <a:r>
              <a:rPr lang="en-US" sz="2000" dirty="0" smtClean="0">
                <a:solidFill>
                  <a:srgbClr val="92D050"/>
                </a:solidFill>
              </a:rPr>
              <a:t>2</a:t>
            </a:r>
            <a:r>
              <a:rPr lang="en-US" sz="2000" baseline="30000" dirty="0" smtClean="0">
                <a:solidFill>
                  <a:srgbClr val="92D050"/>
                </a:solidFill>
              </a:rPr>
              <a:t>nd</a:t>
            </a:r>
            <a:r>
              <a:rPr lang="en-US" sz="2000" dirty="0" smtClean="0">
                <a:solidFill>
                  <a:srgbClr val="92D050"/>
                </a:solidFill>
              </a:rPr>
              <a:t> International Workshop on Accelerator-Driven Sub-Critical Systems</a:t>
            </a:r>
            <a:r>
              <a:rPr lang="en-US" sz="2000" dirty="0" smtClean="0"/>
              <a:t> (ADS) in Mumbai, India, December 11-14,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57300"/>
            <a:ext cx="7772400" cy="1362075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Thanks to all the participants of the Symposium!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43259" y="3072110"/>
            <a:ext cx="6581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your attention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International Symposium on the Superconducting Science and Technology of Ingot </a:t>
            </a:r>
            <a:r>
              <a:rPr lang="en-US" sz="2800" dirty="0" err="1" smtClean="0"/>
              <a:t>Nb</a:t>
            </a:r>
            <a:endParaRPr lang="en-US" sz="2800" dirty="0"/>
          </a:p>
        </p:txBody>
      </p:sp>
      <p:pic>
        <p:nvPicPr>
          <p:cNvPr id="4" name="Content Placeholder 3" descr="Group Photo_8x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9189" y="937591"/>
            <a:ext cx="5344259" cy="4280751"/>
          </a:xfrm>
        </p:spPr>
      </p:pic>
      <p:sp>
        <p:nvSpPr>
          <p:cNvPr id="5" name="TextBox 4"/>
          <p:cNvSpPr txBox="1"/>
          <p:nvPr/>
        </p:nvSpPr>
        <p:spPr>
          <a:xfrm>
            <a:off x="298580" y="5204361"/>
            <a:ext cx="861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57 participants from 15 universities/labs and 9 companies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Focus on the latest global developments on both technological and scientific aspects of ingot </a:t>
            </a:r>
            <a:r>
              <a:rPr lang="en-US" dirty="0" err="1" smtClean="0"/>
              <a:t>Nb</a:t>
            </a:r>
            <a:r>
              <a:rPr lang="en-US" dirty="0" smtClean="0"/>
              <a:t> related to SRF cavities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579" y="4450701"/>
            <a:ext cx="3592285" cy="73866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6FF"/>
                </a:solidFill>
                <a:latin typeface="Lucida Calligraphy" pitchFamily="66" charset="0"/>
              </a:rPr>
              <a:t>Jefferson Lab, Newport News, Virginia, USA</a:t>
            </a:r>
          </a:p>
          <a:p>
            <a:pPr algn="ctr"/>
            <a:r>
              <a:rPr lang="en-US" sz="1400" dirty="0" smtClean="0">
                <a:solidFill>
                  <a:srgbClr val="0066FF"/>
                </a:solidFill>
                <a:latin typeface="Lucida Calligraphy" pitchFamily="66" charset="0"/>
              </a:rPr>
              <a:t>September 22-24, 2010</a:t>
            </a:r>
            <a:endParaRPr lang="en-US" sz="1400" dirty="0">
              <a:solidFill>
                <a:srgbClr val="0066FF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Proceedings are published</a:t>
            </a:r>
            <a:endParaRPr lang="en-US" dirty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28" y="993648"/>
            <a:ext cx="352636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07408" y="2350008"/>
            <a:ext cx="4503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20 peer-reviewed articles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AIP Conference Proceedings 1352, (Melville, New York,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Ingot and Discs Production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066800"/>
            <a:ext cx="4754880" cy="501396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CBMM, Brazil</a:t>
            </a:r>
          </a:p>
          <a:p>
            <a:pPr lvl="1" algn="just"/>
            <a:r>
              <a:rPr lang="en-US" sz="2000" dirty="0" smtClean="0"/>
              <a:t>New electron beam melting furnace to increase production (additional </a:t>
            </a:r>
            <a:r>
              <a:rPr lang="en-US" sz="2000" dirty="0" smtClean="0">
                <a:sym typeface="Symbol"/>
              </a:rPr>
              <a:t>150 ton/year)</a:t>
            </a:r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r>
              <a:rPr lang="en-US" sz="2000" dirty="0" smtClean="0"/>
              <a:t>Production of high-purity </a:t>
            </a:r>
            <a:r>
              <a:rPr lang="en-US" sz="2000" dirty="0" err="1" smtClean="0"/>
              <a:t>Nb</a:t>
            </a:r>
            <a:r>
              <a:rPr lang="en-US" sz="2000" dirty="0" smtClean="0"/>
              <a:t> ingots with O, C, N &lt; 10 wt-</a:t>
            </a:r>
            <a:r>
              <a:rPr lang="en-US" sz="2000" dirty="0" err="1" smtClean="0"/>
              <a:t>ppm</a:t>
            </a:r>
            <a:r>
              <a:rPr lang="en-US" sz="2000" dirty="0" smtClean="0"/>
              <a:t>, 530 wt-</a:t>
            </a:r>
            <a:r>
              <a:rPr lang="en-US" sz="2000" dirty="0" err="1" smtClean="0"/>
              <a:t>ppm</a:t>
            </a:r>
            <a:r>
              <a:rPr lang="en-US" sz="2000" dirty="0" smtClean="0"/>
              <a:t> &lt; Ta &lt; 1300 wt-</a:t>
            </a:r>
            <a:r>
              <a:rPr lang="en-US" sz="2000" dirty="0" err="1" smtClean="0"/>
              <a:t>ppm</a:t>
            </a:r>
            <a:endParaRPr lang="en-US" sz="2000" dirty="0"/>
          </a:p>
        </p:txBody>
      </p:sp>
      <p:pic>
        <p:nvPicPr>
          <p:cNvPr id="108546" name="Picture 16" descr="D:\dados\Leonardo\Electron Beam II\Montagem\Fotos finais forno e canhões\DSC02023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5655056" y="1264920"/>
            <a:ext cx="288544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8547" name="Object 11"/>
          <p:cNvGraphicFramePr>
            <a:graphicFrameLocks noChangeAspect="1"/>
          </p:cNvGraphicFramePr>
          <p:nvPr/>
        </p:nvGraphicFramePr>
        <p:xfrm>
          <a:off x="5654632" y="3931920"/>
          <a:ext cx="2913295" cy="1929384"/>
        </p:xfrm>
        <a:graphic>
          <a:graphicData uri="http://schemas.openxmlformats.org/presentationml/2006/ole">
            <p:oleObj spid="_x0000_s108547" name="Bitmap Image" r:id="rId5" imgW="7819048" imgH="5590476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803" y="5978102"/>
            <a:ext cx="177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L. de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Moura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p.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Ingot and Discs Production (2)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7304" y="944880"/>
            <a:ext cx="5425440" cy="52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Tokyo-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Denkai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Japan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Installed multi-wire saw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cut multiple discs from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Nb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ingot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baseline="0" dirty="0" smtClean="0">
                <a:latin typeface="+mn-lt"/>
              </a:rPr>
              <a:t>Ultrasonic tomography</a:t>
            </a:r>
            <a:r>
              <a:rPr lang="en-US" sz="2000" kern="0" dirty="0" smtClean="0">
                <a:latin typeface="+mn-lt"/>
              </a:rPr>
              <a:t> of ingot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Attempt to grow single-crystal ingot from welded single-crystal sheet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as seed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53328" y="1371600"/>
            <a:ext cx="210312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521" y="3054707"/>
            <a:ext cx="2743200" cy="19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281" y="5138928"/>
            <a:ext cx="1358094" cy="11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2845" y="6084428"/>
            <a:ext cx="177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H.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Umezawa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, p.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Ingot and Discs Production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636008" cy="5181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W. C. </a:t>
            </a:r>
            <a:r>
              <a:rPr lang="en-US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Heraeus</a:t>
            </a:r>
            <a:endParaRPr lang="en-US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dirty="0" smtClean="0"/>
              <a:t>R&amp;D to produce a </a:t>
            </a:r>
            <a:r>
              <a:rPr lang="en-US" sz="2000" dirty="0" smtClean="0">
                <a:sym typeface="Symbol"/>
              </a:rPr>
              <a:t>2 m long ingot with a large (150 mm diameter) single-crystal in the center</a:t>
            </a:r>
          </a:p>
          <a:p>
            <a:pPr lvl="1" algn="just"/>
            <a:endParaRPr lang="en-US" sz="2000" dirty="0" smtClean="0">
              <a:sym typeface="Symbol"/>
            </a:endParaRPr>
          </a:p>
          <a:p>
            <a:pPr lvl="1" algn="just"/>
            <a:endParaRPr lang="en-US" sz="2000" dirty="0" smtClean="0">
              <a:sym typeface="Symbol"/>
            </a:endParaRPr>
          </a:p>
          <a:p>
            <a:pPr lvl="1" algn="just"/>
            <a:endParaRPr lang="en-US" sz="2000" dirty="0" smtClean="0">
              <a:sym typeface="Symbol"/>
            </a:endParaRPr>
          </a:p>
          <a:p>
            <a:pPr lvl="1" algn="just"/>
            <a:endParaRPr lang="en-US" sz="2000" dirty="0" smtClean="0">
              <a:sym typeface="Symbol"/>
            </a:endParaRPr>
          </a:p>
          <a:p>
            <a:pPr lvl="1" algn="just"/>
            <a:r>
              <a:rPr lang="en-US" sz="2000" dirty="0" smtClean="0">
                <a:sym typeface="Symbol"/>
              </a:rPr>
              <a:t>R&amp;D on multi-wire saw machine</a:t>
            </a:r>
            <a:endParaRPr lang="en-US" sz="2000" dirty="0"/>
          </a:p>
        </p:txBody>
      </p:sp>
      <p:pic>
        <p:nvPicPr>
          <p:cNvPr id="109570" name="Picture 3" descr="P7280179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421" y="1179576"/>
            <a:ext cx="29876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Grafik 13" descr="P1260017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774785" y="3528886"/>
            <a:ext cx="2952083" cy="22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845" y="6084428"/>
            <a:ext cx="177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W. Singer et al, p.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Fabrication and Testing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1" y="1066800"/>
            <a:ext cx="5045336" cy="364744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Europe (DESY)</a:t>
            </a:r>
          </a:p>
          <a:p>
            <a:pPr lvl="1" algn="just"/>
            <a:r>
              <a:rPr lang="en-US" sz="2000" dirty="0" smtClean="0"/>
              <a:t>Eleven 1.3 GHz 9-cell TESLA cavity built by ACCEL (now RI)</a:t>
            </a:r>
          </a:p>
          <a:p>
            <a:pPr lvl="1" algn="just"/>
            <a:r>
              <a:rPr lang="en-US" sz="2000" dirty="0" smtClean="0"/>
              <a:t>Reproducible performance,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dirty="0" smtClean="0"/>
              <a:t>=25-30 MV/m, </a:t>
            </a:r>
            <a:r>
              <a:rPr lang="en-US" sz="2000" b="1" dirty="0" smtClean="0"/>
              <a:t>BCP only</a:t>
            </a:r>
          </a:p>
          <a:p>
            <a:pPr lvl="1" algn="just"/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dirty="0" smtClean="0"/>
              <a:t> further improved by </a:t>
            </a:r>
            <a:r>
              <a:rPr lang="en-US" sz="2000" dirty="0" smtClean="0">
                <a:sym typeface="Symbol"/>
              </a:rPr>
              <a:t>10 MV/m in 2 cavities after EP</a:t>
            </a:r>
          </a:p>
          <a:p>
            <a:pPr lvl="1" algn="just"/>
            <a:r>
              <a:rPr lang="en-US" sz="2000" dirty="0" err="1" smtClean="0">
                <a:sym typeface="Symbol"/>
              </a:rPr>
              <a:t>EPed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b="1" dirty="0" smtClean="0">
                <a:sym typeface="Symbol"/>
              </a:rPr>
              <a:t>cavities installed in two </a:t>
            </a:r>
            <a:r>
              <a:rPr lang="en-US" sz="2000" b="1" dirty="0" err="1" smtClean="0">
                <a:sym typeface="Symbol"/>
              </a:rPr>
              <a:t>cryomodules</a:t>
            </a:r>
            <a:r>
              <a:rPr lang="en-US" sz="2000" b="1" dirty="0" smtClean="0">
                <a:sym typeface="Symbol"/>
              </a:rPr>
              <a:t> in FLASH</a:t>
            </a:r>
            <a:r>
              <a:rPr lang="en-US" sz="2000" dirty="0" smtClean="0">
                <a:sym typeface="Symbol"/>
              </a:rPr>
              <a:t>, operate at 27.5 and 33 MV/m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57216" y="3355848"/>
            <a:ext cx="3986784" cy="2751562"/>
            <a:chOff x="4946905" y="978408"/>
            <a:chExt cx="3986784" cy="2751562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6905" y="978408"/>
              <a:ext cx="3986784" cy="275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595" name="Picture 688" descr="index_engl_01"/>
            <p:cNvPicPr>
              <a:picLocks noChangeAspect="1" noChangeArrowheads="1"/>
            </p:cNvPicPr>
            <p:nvPr/>
          </p:nvPicPr>
          <p:blipFill>
            <a:blip r:embed="rId4" cstate="print"/>
            <a:srcRect l="76222" t="9697" r="2368"/>
            <a:stretch>
              <a:fillRect/>
            </a:stretch>
          </p:blipFill>
          <p:spPr bwMode="auto">
            <a:xfrm>
              <a:off x="8074152" y="1076516"/>
              <a:ext cx="621792" cy="569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214616" y="2194560"/>
              <a:ext cx="5486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XFEL</a:t>
              </a:r>
              <a:endParaRPr lang="en-US" sz="105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 descr="MC90023794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3074">
            <a:off x="7997954" y="2658010"/>
            <a:ext cx="1113180" cy="786916"/>
          </a:xfrm>
          <a:prstGeom prst="rect">
            <a:avLst/>
          </a:prstGeom>
        </p:spPr>
      </p:pic>
      <p:pic>
        <p:nvPicPr>
          <p:cNvPr id="110596" name="Picture 7" descr="AC112_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 t="9174" b="4831"/>
          <a:stretch>
            <a:fillRect/>
          </a:stretch>
        </p:blipFill>
        <p:spPr bwMode="auto">
          <a:xfrm>
            <a:off x="5734167" y="1581374"/>
            <a:ext cx="2894121" cy="9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6112" y="4577378"/>
            <a:ext cx="3394096" cy="1323439"/>
          </a:xfrm>
          <a:prstGeom prst="rect">
            <a:avLst/>
          </a:prstGeom>
          <a:solidFill>
            <a:srgbClr val="FF7C8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Large-grain 9-cell cavity: gradient world record! See poster  by D.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Reschke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TUPO046 this afternoon 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45" y="5879806"/>
            <a:ext cx="177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W. Singer et al, p. 13</a:t>
            </a:r>
          </a:p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Reschke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al., TUPO046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Fabrication and Testing (2)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3041" y="1036320"/>
            <a:ext cx="4846319" cy="36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Americas (Jefferson Lab)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Built 8 multi-cell prototypes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Problems with equator EBW in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1 weld/cavity limited performance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latin typeface="+mn-lt"/>
                <a:sym typeface="Symbol"/>
              </a:rPr>
              <a:t>High Q</a:t>
            </a:r>
            <a:r>
              <a:rPr lang="en-US" sz="2000" kern="0" baseline="-25000" dirty="0" smtClean="0">
                <a:latin typeface="+mn-lt"/>
                <a:sym typeface="Symbol"/>
              </a:rPr>
              <a:t>0</a:t>
            </a:r>
            <a:r>
              <a:rPr lang="en-US" sz="2000" kern="0" dirty="0" smtClean="0">
                <a:latin typeface="+mn-lt"/>
                <a:sym typeface="Symbol"/>
              </a:rPr>
              <a:t>-values, low residual resistance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941"/>
          <a:stretch>
            <a:fillRect/>
          </a:stretch>
        </p:blipFill>
        <p:spPr bwMode="auto">
          <a:xfrm>
            <a:off x="5069841" y="2123440"/>
            <a:ext cx="4074160" cy="25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33440" y="2306320"/>
            <a:ext cx="176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1497 MHz, 2.0 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3" descr="FEL_Cavities_Large_G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95595" y="975360"/>
            <a:ext cx="2691205" cy="114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residual resistance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6720" y="3954336"/>
            <a:ext cx="2245359" cy="2146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845" y="6084428"/>
            <a:ext cx="177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0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Ciovati</a:t>
            </a:r>
            <a:r>
              <a:rPr lang="en-US" sz="10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al, p.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-1">
  <a:themeElements>
    <a:clrScheme name="JLab_PowerPoint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JLab_PowerPoint3-1</Template>
  <TotalTime>4434</TotalTime>
  <Words>1434</Words>
  <Application>Microsoft Office PowerPoint</Application>
  <PresentationFormat>On-screen Show (4:3)</PresentationFormat>
  <Paragraphs>224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Trebuchet MS</vt:lpstr>
      <vt:lpstr>Georgia</vt:lpstr>
      <vt:lpstr>Symbol</vt:lpstr>
      <vt:lpstr>Courier New</vt:lpstr>
      <vt:lpstr>Times</vt:lpstr>
      <vt:lpstr>Lucida Calligraphy</vt:lpstr>
      <vt:lpstr>Times New Roman</vt:lpstr>
      <vt:lpstr>Monotype Corsiva</vt:lpstr>
      <vt:lpstr>JLab_PowerPoint3-1</vt:lpstr>
      <vt:lpstr>Bitmap Image</vt:lpstr>
      <vt:lpstr>Summary of the Symposium on Ingot Nb and New Results on Fundamental Studies of Large Grain Nb</vt:lpstr>
      <vt:lpstr>Outline</vt:lpstr>
      <vt:lpstr>1st International Symposium on the Superconducting Science and Technology of Ingot Nb</vt:lpstr>
      <vt:lpstr>Proceedings are published</vt:lpstr>
      <vt:lpstr>Ingot and Discs Production (1)</vt:lpstr>
      <vt:lpstr>Ingot and Discs Production (2)</vt:lpstr>
      <vt:lpstr>Ingot and Discs Production (3)</vt:lpstr>
      <vt:lpstr>Cavity Fabrication and Testing (1)</vt:lpstr>
      <vt:lpstr>Cavity Fabrication and Testing (2)</vt:lpstr>
      <vt:lpstr>Cavity Fabrication and Testing (3)</vt:lpstr>
      <vt:lpstr>Sample Measurements: SC Properties</vt:lpstr>
      <vt:lpstr>Sample Measurements: SC Properties</vt:lpstr>
      <vt:lpstr>Sample Measurements: Mechanical Properties</vt:lpstr>
      <vt:lpstr>Sample Measurements: Thermal Properties</vt:lpstr>
      <vt:lpstr>Studies of H in Nb (1)</vt:lpstr>
      <vt:lpstr>Studies of H in Nb (2)</vt:lpstr>
      <vt:lpstr>Some Discussion Topics</vt:lpstr>
      <vt:lpstr>Part 2: New Results on Fundamental Studies of Large Grain Nb</vt:lpstr>
      <vt:lpstr>Q0 improvement at Eacc20 MV/m</vt:lpstr>
      <vt:lpstr>Breaking and moving hotspots with a laser beam</vt:lpstr>
      <vt:lpstr>Laser Heating Experimental Setup</vt:lpstr>
      <vt:lpstr>Initial Results</vt:lpstr>
      <vt:lpstr>RF Measurements of Nb cylinders</vt:lpstr>
      <vt:lpstr>Summary</vt:lpstr>
      <vt:lpstr>Acknowledgements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gciovati</dc:creator>
  <cp:lastModifiedBy>gciovati</cp:lastModifiedBy>
  <cp:revision>202</cp:revision>
  <dcterms:created xsi:type="dcterms:W3CDTF">2007-05-09T14:10:51Z</dcterms:created>
  <dcterms:modified xsi:type="dcterms:W3CDTF">2011-07-21T19:49:26Z</dcterms:modified>
</cp:coreProperties>
</file>